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This hormone, testosterone, is made and makes its way into the blood stream.</a:t>
            </a:r>
            <a:endParaRPr/>
          </a:p>
        </p:txBody>
      </p:sp>
      <p:sp>
        <p:nvSpPr>
          <p:cNvPr id="187" name="Google Shape;187;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3" name="Google Shape;193;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testosterone then binds to testosterone receptors on cells.  Again, both males and females have testosterone receptors.  However, SRY and the proteins induces mean that males generally have more testosterone receptors.  </a:t>
            </a:r>
            <a:endParaRPr/>
          </a:p>
        </p:txBody>
      </p:sp>
      <p:sp>
        <p:nvSpPr>
          <p:cNvPr id="194" name="Google Shape;194;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8" name="Google Shape;208;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When testosterone binds to the testosterone receptor on a cell, it sends lots of signals into the cell.  The cell responds to these signals and does all sort of different things.  </a:t>
            </a:r>
            <a:endParaRPr/>
          </a:p>
        </p:txBody>
      </p:sp>
      <p:sp>
        <p:nvSpPr>
          <p:cNvPr id="209" name="Google Shape;209;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The production of and response to testosterone is especially important during development. </a:t>
            </a:r>
            <a:r>
              <a:rPr lang="en-US" sz="1200">
                <a:solidFill>
                  <a:schemeClr val="dk1"/>
                </a:solidFill>
                <a:latin typeface="Calibri"/>
                <a:ea typeface="Calibri"/>
                <a:cs typeface="Calibri"/>
                <a:sym typeface="Calibri"/>
              </a:rPr>
              <a:t>At 6 weeks, all human embryos have both Müllerian ducts (the precursors to the female reproductive system) and Wolffian ducts (the precursors to the male reproductive system).</a:t>
            </a:r>
            <a:endParaRPr/>
          </a:p>
          <a:p>
            <a:pPr indent="0" lvl="0" marL="0" rtl="0" algn="l">
              <a:spcBef>
                <a:spcPts val="0"/>
              </a:spcBef>
              <a:spcAft>
                <a:spcPts val="0"/>
              </a:spcAft>
              <a:buNone/>
            </a:pPr>
            <a:r>
              <a:t/>
            </a:r>
            <a:endParaRPr/>
          </a:p>
        </p:txBody>
      </p:sp>
      <p:sp>
        <p:nvSpPr>
          <p:cNvPr id="227" name="Google Shape;227;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solidFill>
                  <a:schemeClr val="dk1"/>
                </a:solidFill>
                <a:latin typeface="Calibri"/>
                <a:ea typeface="Calibri"/>
                <a:cs typeface="Calibri"/>
                <a:sym typeface="Calibri"/>
              </a:rPr>
              <a:t>Cells in the developing testes (partially driven by the SRY protein that is encoded in the SRY gene on the Y chromosome) produce large amounts of testosterone that provide signals for the development of male internal and external reproductive anatomy. Cells in the developing ovaries produce large amounts of estrogens that promote the development of typical female anatomy.</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 </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In the female embryo, the ovaries produce estrogens, which signal the Müllerian ducts to develop into female reproductive structures; the absence of testosterone signals the Wolffian ducts to degenerate. In the male embryo, the testes produce testosterone, which triggers the Wolffian ducts to develop into male reproductive structures; another hormone triggers the degeneration of the Müllerian ducts.</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 </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 </a:t>
            </a:r>
            <a:endParaRPr/>
          </a:p>
          <a:p>
            <a:pPr indent="0" lvl="0" marL="0" rtl="0" algn="l">
              <a:spcBef>
                <a:spcPts val="0"/>
              </a:spcBef>
              <a:spcAft>
                <a:spcPts val="0"/>
              </a:spcAft>
              <a:buNone/>
            </a:pPr>
            <a:r>
              <a:t/>
            </a:r>
            <a:endParaRPr/>
          </a:p>
        </p:txBody>
      </p:sp>
      <p:sp>
        <p:nvSpPr>
          <p:cNvPr id="233" name="Google Shape;233;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5" name="Google Shape;245;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During puberty, the development of secondary sex characteristics depends on the relative concentrations of estrogens and testosterone in the body and the body's response to these hormones. Ovaries produce much more estrogens than testes do, and testes produce much more testosterone than ovaries do. Therefore, females typically produce more estrogens than males, whereas males typically produce more testosterone than females.</a:t>
            </a:r>
            <a:endParaRPr/>
          </a:p>
          <a:p>
            <a:pPr indent="0" lvl="0" marL="0" rtl="0" algn="l">
              <a:spcBef>
                <a:spcPts val="0"/>
              </a:spcBef>
              <a:spcAft>
                <a:spcPts val="0"/>
              </a:spcAft>
              <a:buNone/>
            </a:pPr>
            <a:r>
              <a:t/>
            </a:r>
            <a:endParaRPr/>
          </a:p>
        </p:txBody>
      </p:sp>
      <p:sp>
        <p:nvSpPr>
          <p:cNvPr id="246" name="Google Shape;246;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0" name="Shape 250"/>
        <p:cNvGrpSpPr/>
        <p:nvPr/>
      </p:nvGrpSpPr>
      <p:grpSpPr>
        <a:xfrm>
          <a:off x="0" y="0"/>
          <a:ext cx="0" cy="0"/>
          <a:chOff x="0" y="0"/>
          <a:chExt cx="0" cy="0"/>
        </a:xfrm>
      </p:grpSpPr>
      <p:sp>
        <p:nvSpPr>
          <p:cNvPr id="251" name="Google Shape;251;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2" name="Google Shape;252;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Today in your case study we will be talking about a few differences in sex development based on less typical genetics and thinking through the roles that these genes would play in testosterone production.</a:t>
            </a:r>
            <a:endParaRPr/>
          </a:p>
        </p:txBody>
      </p:sp>
      <p:sp>
        <p:nvSpPr>
          <p:cNvPr id="253" name="Google Shape;253;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2" name="Google Shape;92;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Human development starts with fertilization of an egg by a sperm.  Each gamete provides half of the genetic information that will determine all of the genetically inheritable traits of a human.</a:t>
            </a:r>
            <a:endParaRPr/>
          </a:p>
        </p:txBody>
      </p:sp>
      <p:sp>
        <p:nvSpPr>
          <p:cNvPr id="93" name="Google Shape;93;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We typically think of sex as being genetically determined in humans, with females having two X chromosomes and males having one X chromosome and 1 Y chromosome.  A female received an X chromosome from her mother via the egg and an X chromosome from her father via the sperm.  For males, they get the X from their mother and a Y from their father.</a:t>
            </a:r>
            <a:endParaRPr/>
          </a:p>
        </p:txBody>
      </p:sp>
      <p:sp>
        <p:nvSpPr>
          <p:cNvPr id="99" name="Google Shape;9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For women who have two X chromosomes, only one of those X chromosomes are active.  The other becomes what is known as a Barr body.  The chromosome is essentially “packed up” with chromatin.  You can see this compressed chromosome as a Barr body in the nucleus of a cell.  Since men only have one X chromosome, their cells lack a Barr body.</a:t>
            </a:r>
            <a:endParaRPr/>
          </a:p>
        </p:txBody>
      </p:sp>
      <p:sp>
        <p:nvSpPr>
          <p:cNvPr id="105" name="Google Shape;105;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It is generally considered that the SRY on the Y chromosome is what is key for sex determination.</a:t>
            </a:r>
            <a:endParaRPr/>
          </a:p>
        </p:txBody>
      </p:sp>
      <p:sp>
        <p:nvSpPr>
          <p:cNvPr id="112" name="Google Shape;112;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SRY gene encodes the SRY protein</a:t>
            </a:r>
            <a:endParaRPr/>
          </a:p>
        </p:txBody>
      </p:sp>
      <p:sp>
        <p:nvSpPr>
          <p:cNvPr id="118" name="Google Shape;118;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Ad the SRY protein is a DNA binding protein that can act as a transcription factor.  </a:t>
            </a:r>
            <a:endParaRPr/>
          </a:p>
        </p:txBody>
      </p:sp>
      <p:sp>
        <p:nvSpPr>
          <p:cNvPr id="127" name="Google Shape;127;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SRY protein induces the expression of a lot of other genes throughout our genome which encode for a number of different proteins.</a:t>
            </a:r>
            <a:endParaRPr/>
          </a:p>
        </p:txBody>
      </p:sp>
      <p:sp>
        <p:nvSpPr>
          <p:cNvPr id="140" name="Google Shape;140;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These proteins in turn induce the expression of lots of other genes and proteins, including the protein responsible for making testosterone.  It is important to note that both males and females have the gene for testosterone and both typically make it.  However, the SRY protein and the proteins it induces mean that males tend to make more testosterone than females.</a:t>
            </a:r>
            <a:endParaRPr/>
          </a:p>
        </p:txBody>
      </p:sp>
      <p:sp>
        <p:nvSpPr>
          <p:cNvPr id="159" name="Google Shape;159;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algn="l">
              <a:spcBef>
                <a:spcPts val="0"/>
              </a:spcBef>
              <a:spcAft>
                <a:spcPts val="0"/>
              </a:spcAft>
              <a:buClr>
                <a:schemeClr val="dk1"/>
              </a:buClr>
              <a:buSzPts val="4000"/>
              <a:buFont typeface="Arial"/>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1"/>
              </a:buClr>
              <a:buSzPts val="2000"/>
              <a:buFont typeface="Arial"/>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1"/>
              </a:buClr>
              <a:buSzPts val="2000"/>
              <a:buFont typeface="Arial"/>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rial"/>
                <a:ea typeface="Arial"/>
                <a:cs typeface="Arial"/>
                <a:sym typeface="Arial"/>
              </a:defRPr>
            </a:lvl1pPr>
            <a:lvl2pPr indent="0" lvl="1" marL="0" marR="0" rtl="0" algn="r">
              <a:spcBef>
                <a:spcPts val="0"/>
              </a:spcBef>
              <a:buNone/>
              <a:defRPr b="0" i="0" sz="1200" u="none" cap="none" strike="noStrike">
                <a:solidFill>
                  <a:srgbClr val="888888"/>
                </a:solidFill>
                <a:latin typeface="Arial"/>
                <a:ea typeface="Arial"/>
                <a:cs typeface="Arial"/>
                <a:sym typeface="Arial"/>
              </a:defRPr>
            </a:lvl2pPr>
            <a:lvl3pPr indent="0" lvl="2" marL="0" marR="0" rtl="0" algn="r">
              <a:spcBef>
                <a:spcPts val="0"/>
              </a:spcBef>
              <a:buNone/>
              <a:defRPr b="0" i="0" sz="1200" u="none" cap="none" strike="noStrike">
                <a:solidFill>
                  <a:srgbClr val="888888"/>
                </a:solidFill>
                <a:latin typeface="Arial"/>
                <a:ea typeface="Arial"/>
                <a:cs typeface="Arial"/>
                <a:sym typeface="Arial"/>
              </a:defRPr>
            </a:lvl3pPr>
            <a:lvl4pPr indent="0" lvl="3" marL="0" marR="0" rtl="0" algn="r">
              <a:spcBef>
                <a:spcPts val="0"/>
              </a:spcBef>
              <a:buNone/>
              <a:defRPr b="0" i="0" sz="1200" u="none" cap="none" strike="noStrike">
                <a:solidFill>
                  <a:srgbClr val="888888"/>
                </a:solidFill>
                <a:latin typeface="Arial"/>
                <a:ea typeface="Arial"/>
                <a:cs typeface="Arial"/>
                <a:sym typeface="Arial"/>
              </a:defRPr>
            </a:lvl4pPr>
            <a:lvl5pPr indent="0" lvl="4" marL="0" marR="0" rtl="0" algn="r">
              <a:spcBef>
                <a:spcPts val="0"/>
              </a:spcBef>
              <a:buNone/>
              <a:defRPr b="0" i="0" sz="1200" u="none" cap="none" strike="noStrike">
                <a:solidFill>
                  <a:srgbClr val="888888"/>
                </a:solidFill>
                <a:latin typeface="Arial"/>
                <a:ea typeface="Arial"/>
                <a:cs typeface="Arial"/>
                <a:sym typeface="Arial"/>
              </a:defRPr>
            </a:lvl5pPr>
            <a:lvl6pPr indent="0" lvl="5" marL="0" marR="0" rtl="0" algn="r">
              <a:spcBef>
                <a:spcPts val="0"/>
              </a:spcBef>
              <a:buNone/>
              <a:defRPr b="0" i="0" sz="1200" u="none" cap="none" strike="noStrike">
                <a:solidFill>
                  <a:srgbClr val="888888"/>
                </a:solidFill>
                <a:latin typeface="Arial"/>
                <a:ea typeface="Arial"/>
                <a:cs typeface="Arial"/>
                <a:sym typeface="Arial"/>
              </a:defRPr>
            </a:lvl6pPr>
            <a:lvl7pPr indent="0" lvl="6" marL="0" marR="0" rtl="0" algn="r">
              <a:spcBef>
                <a:spcPts val="0"/>
              </a:spcBef>
              <a:buNone/>
              <a:defRPr b="0" i="0" sz="1200" u="none" cap="none" strike="noStrike">
                <a:solidFill>
                  <a:srgbClr val="888888"/>
                </a:solidFill>
                <a:latin typeface="Arial"/>
                <a:ea typeface="Arial"/>
                <a:cs typeface="Arial"/>
                <a:sym typeface="Arial"/>
              </a:defRPr>
            </a:lvl7pPr>
            <a:lvl8pPr indent="0" lvl="7" marL="0" marR="0" rtl="0" algn="r">
              <a:spcBef>
                <a:spcPts val="0"/>
              </a:spcBef>
              <a:buNone/>
              <a:defRPr b="0" i="0" sz="1200" u="none" cap="none" strike="noStrike">
                <a:solidFill>
                  <a:srgbClr val="888888"/>
                </a:solidFill>
                <a:latin typeface="Arial"/>
                <a:ea typeface="Arial"/>
                <a:cs typeface="Arial"/>
                <a:sym typeface="Arial"/>
              </a:defRPr>
            </a:lvl8pPr>
            <a:lvl9pPr indent="0" lvl="8" marL="0" marR="0" rtl="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3200"/>
              <a:buNone/>
            </a:pPr>
            <a:r>
              <a:rPr lang="en-US"/>
              <a:t>HHMI Biointeractive</a:t>
            </a:r>
            <a:endParaRPr/>
          </a:p>
          <a:p>
            <a:pPr indent="0" lvl="0" marL="0" rtl="0" algn="ctr">
              <a:spcBef>
                <a:spcPts val="640"/>
              </a:spcBef>
              <a:spcAft>
                <a:spcPts val="0"/>
              </a:spcAft>
              <a:buClr>
                <a:srgbClr val="888888"/>
              </a:buClr>
              <a:buSzPts val="3200"/>
              <a:buNone/>
            </a:pPr>
            <a:r>
              <a:t/>
            </a:r>
            <a:endParaRPr/>
          </a:p>
          <a:p>
            <a:pPr indent="0" lvl="0" marL="0" rtl="0" algn="ctr">
              <a:spcBef>
                <a:spcPts val="300"/>
              </a:spcBef>
              <a:spcAft>
                <a:spcPts val="0"/>
              </a:spcAft>
              <a:buClr>
                <a:srgbClr val="888888"/>
              </a:buClr>
              <a:buSzPts val="1500"/>
              <a:buNone/>
            </a:pPr>
            <a:r>
              <a:rPr lang="en-US" sz="1500"/>
              <a:t>http://media.hhmi.org/biointeractive/click/testing-athletes/?_ga=2.10277749.1794394215.1538613891-576163424.1538613891</a:t>
            </a:r>
            <a:endParaRPr sz="1500"/>
          </a:p>
        </p:txBody>
      </p:sp>
      <p:sp>
        <p:nvSpPr>
          <p:cNvPr id="89" name="Google Shape;89;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Arial"/>
              <a:buNone/>
            </a:pPr>
            <a:r>
              <a:rPr lang="en-US"/>
              <a:t>Sex Verification in Athletes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22"/>
          <p:cNvSpPr txBox="1"/>
          <p:nvPr>
            <p:ph idx="1" type="body"/>
          </p:nvPr>
        </p:nvSpPr>
        <p:spPr>
          <a:xfrm>
            <a:off x="3226639" y="471166"/>
            <a:ext cx="2629754" cy="67550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US"/>
              <a:t>Testosterone</a:t>
            </a:r>
            <a:endParaRPr/>
          </a:p>
        </p:txBody>
      </p:sp>
      <p:sp>
        <p:nvSpPr>
          <p:cNvPr id="190" name="Google Shape;190;p22"/>
          <p:cNvSpPr/>
          <p:nvPr/>
        </p:nvSpPr>
        <p:spPr>
          <a:xfrm flipH="1" rot="10800000">
            <a:off x="3898383" y="1146675"/>
            <a:ext cx="1270061" cy="1129034"/>
          </a:xfrm>
          <a:prstGeom prst="pentagon">
            <a:avLst>
              <a:gd fmla="val 105146" name="hf"/>
              <a:gd fmla="val 110557" name="vf"/>
            </a:avLst>
          </a:prstGeom>
          <a:solidFill>
            <a:srgbClr val="00009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23"/>
          <p:cNvSpPr txBox="1"/>
          <p:nvPr>
            <p:ph idx="1" type="body"/>
          </p:nvPr>
        </p:nvSpPr>
        <p:spPr>
          <a:xfrm>
            <a:off x="3226639" y="471166"/>
            <a:ext cx="2629754" cy="67550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US"/>
              <a:t>Testosterone</a:t>
            </a:r>
            <a:endParaRPr/>
          </a:p>
        </p:txBody>
      </p:sp>
      <p:sp>
        <p:nvSpPr>
          <p:cNvPr id="197" name="Google Shape;197;p23"/>
          <p:cNvSpPr/>
          <p:nvPr/>
        </p:nvSpPr>
        <p:spPr>
          <a:xfrm flipH="1" rot="10800000">
            <a:off x="3898383" y="1146675"/>
            <a:ext cx="1270061" cy="1129034"/>
          </a:xfrm>
          <a:prstGeom prst="pentagon">
            <a:avLst>
              <a:gd fmla="val 105146" name="hf"/>
              <a:gd fmla="val 110557" name="vf"/>
            </a:avLst>
          </a:prstGeom>
          <a:solidFill>
            <a:srgbClr val="00009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8" name="Google Shape;198;p23"/>
          <p:cNvSpPr/>
          <p:nvPr/>
        </p:nvSpPr>
        <p:spPr>
          <a:xfrm>
            <a:off x="776149" y="3545873"/>
            <a:ext cx="7726206" cy="1587704"/>
          </a:xfrm>
          <a:prstGeom prst="blockArc">
            <a:avLst>
              <a:gd fmla="val 10800000" name="adj1"/>
              <a:gd fmla="val 21566540" name="adj2"/>
              <a:gd fmla="val 14990" name="adj3"/>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99" name="Google Shape;199;p23"/>
          <p:cNvCxnSpPr/>
          <p:nvPr/>
        </p:nvCxnSpPr>
        <p:spPr>
          <a:xfrm>
            <a:off x="4533413" y="2487403"/>
            <a:ext cx="0" cy="1058470"/>
          </a:xfrm>
          <a:prstGeom prst="straightConnector1">
            <a:avLst/>
          </a:prstGeom>
          <a:noFill/>
          <a:ln cap="flat" cmpd="sng" w="152400">
            <a:solidFill>
              <a:schemeClr val="dk1"/>
            </a:solidFill>
            <a:prstDash val="solid"/>
            <a:round/>
            <a:headEnd len="sm" w="sm" type="none"/>
            <a:tailEnd len="sm" w="sm" type="none"/>
          </a:ln>
        </p:spPr>
      </p:cxnSp>
      <p:cxnSp>
        <p:nvCxnSpPr>
          <p:cNvPr id="200" name="Google Shape;200;p23"/>
          <p:cNvCxnSpPr/>
          <p:nvPr/>
        </p:nvCxnSpPr>
        <p:spPr>
          <a:xfrm flipH="1">
            <a:off x="4533413" y="1797509"/>
            <a:ext cx="917295" cy="793852"/>
          </a:xfrm>
          <a:prstGeom prst="straightConnector1">
            <a:avLst/>
          </a:prstGeom>
          <a:noFill/>
          <a:ln cap="flat" cmpd="sng" w="152400">
            <a:solidFill>
              <a:schemeClr val="dk1"/>
            </a:solidFill>
            <a:prstDash val="solid"/>
            <a:round/>
            <a:headEnd len="sm" w="sm" type="none"/>
            <a:tailEnd len="sm" w="sm" type="none"/>
          </a:ln>
        </p:spPr>
      </p:cxnSp>
      <p:cxnSp>
        <p:nvCxnSpPr>
          <p:cNvPr id="201" name="Google Shape;201;p23"/>
          <p:cNvCxnSpPr/>
          <p:nvPr/>
        </p:nvCxnSpPr>
        <p:spPr>
          <a:xfrm>
            <a:off x="5109488" y="1152123"/>
            <a:ext cx="317515" cy="723288"/>
          </a:xfrm>
          <a:prstGeom prst="straightConnector1">
            <a:avLst/>
          </a:prstGeom>
          <a:noFill/>
          <a:ln cap="flat" cmpd="sng" w="152400">
            <a:solidFill>
              <a:schemeClr val="dk1"/>
            </a:solidFill>
            <a:prstDash val="solid"/>
            <a:round/>
            <a:headEnd len="sm" w="sm" type="none"/>
            <a:tailEnd len="sm" w="sm" type="none"/>
          </a:ln>
        </p:spPr>
      </p:cxnSp>
      <p:cxnSp>
        <p:nvCxnSpPr>
          <p:cNvPr id="202" name="Google Shape;202;p23"/>
          <p:cNvCxnSpPr/>
          <p:nvPr/>
        </p:nvCxnSpPr>
        <p:spPr>
          <a:xfrm>
            <a:off x="3606286" y="1775013"/>
            <a:ext cx="917295" cy="793852"/>
          </a:xfrm>
          <a:prstGeom prst="straightConnector1">
            <a:avLst/>
          </a:prstGeom>
          <a:noFill/>
          <a:ln cap="flat" cmpd="sng" w="152400">
            <a:solidFill>
              <a:schemeClr val="dk1"/>
            </a:solidFill>
            <a:prstDash val="solid"/>
            <a:round/>
            <a:headEnd len="sm" w="sm" type="none"/>
            <a:tailEnd len="sm" w="sm" type="none"/>
          </a:ln>
        </p:spPr>
      </p:cxnSp>
      <p:cxnSp>
        <p:nvCxnSpPr>
          <p:cNvPr id="203" name="Google Shape;203;p23"/>
          <p:cNvCxnSpPr/>
          <p:nvPr/>
        </p:nvCxnSpPr>
        <p:spPr>
          <a:xfrm flipH="1">
            <a:off x="3628336" y="1135075"/>
            <a:ext cx="317515" cy="723288"/>
          </a:xfrm>
          <a:prstGeom prst="straightConnector1">
            <a:avLst/>
          </a:prstGeom>
          <a:noFill/>
          <a:ln cap="flat" cmpd="sng" w="152400">
            <a:solidFill>
              <a:schemeClr val="dk1"/>
            </a:solidFill>
            <a:prstDash val="solid"/>
            <a:round/>
            <a:headEnd len="sm" w="sm" type="none"/>
            <a:tailEnd len="sm" w="sm" type="none"/>
          </a:ln>
        </p:spPr>
      </p:cxnSp>
      <p:cxnSp>
        <p:nvCxnSpPr>
          <p:cNvPr id="204" name="Google Shape;204;p23"/>
          <p:cNvCxnSpPr/>
          <p:nvPr/>
        </p:nvCxnSpPr>
        <p:spPr>
          <a:xfrm>
            <a:off x="5062606" y="1181957"/>
            <a:ext cx="317515" cy="723288"/>
          </a:xfrm>
          <a:prstGeom prst="straightConnector1">
            <a:avLst/>
          </a:prstGeom>
          <a:noFill/>
          <a:ln cap="flat" cmpd="sng" w="152400">
            <a:solidFill>
              <a:schemeClr val="dk1"/>
            </a:solidFill>
            <a:prstDash val="solid"/>
            <a:round/>
            <a:headEnd len="sm" w="sm" type="none"/>
            <a:tailEnd len="sm" w="sm" type="none"/>
          </a:ln>
        </p:spPr>
      </p:cxnSp>
      <p:sp>
        <p:nvSpPr>
          <p:cNvPr id="205" name="Google Shape;205;p23"/>
          <p:cNvSpPr txBox="1"/>
          <p:nvPr/>
        </p:nvSpPr>
        <p:spPr>
          <a:xfrm>
            <a:off x="1893826" y="2870364"/>
            <a:ext cx="5068711" cy="67550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200"/>
              <a:buFont typeface="Arial"/>
              <a:buNone/>
            </a:pPr>
            <a:r>
              <a:rPr lang="en-US" sz="3200">
                <a:solidFill>
                  <a:schemeClr val="dk1"/>
                </a:solidFill>
                <a:latin typeface="Arial"/>
                <a:ea typeface="Arial"/>
                <a:cs typeface="Arial"/>
                <a:sym typeface="Arial"/>
              </a:rPr>
              <a:t>Testosterone   Receptor</a:t>
            </a:r>
            <a:endParaRPr sz="320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Google Shape;211;p24"/>
          <p:cNvSpPr txBox="1"/>
          <p:nvPr>
            <p:ph idx="1" type="body"/>
          </p:nvPr>
        </p:nvSpPr>
        <p:spPr>
          <a:xfrm>
            <a:off x="3226639" y="471166"/>
            <a:ext cx="2629754" cy="67550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US"/>
              <a:t>Testosterone</a:t>
            </a:r>
            <a:endParaRPr/>
          </a:p>
        </p:txBody>
      </p:sp>
      <p:sp>
        <p:nvSpPr>
          <p:cNvPr id="212" name="Google Shape;212;p24"/>
          <p:cNvSpPr/>
          <p:nvPr/>
        </p:nvSpPr>
        <p:spPr>
          <a:xfrm flipH="1" rot="10800000">
            <a:off x="3898383" y="1146675"/>
            <a:ext cx="1270061" cy="1129034"/>
          </a:xfrm>
          <a:prstGeom prst="pentagon">
            <a:avLst>
              <a:gd fmla="val 105146" name="hf"/>
              <a:gd fmla="val 110557" name="vf"/>
            </a:avLst>
          </a:prstGeom>
          <a:solidFill>
            <a:srgbClr val="00009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3" name="Google Shape;213;p24"/>
          <p:cNvSpPr/>
          <p:nvPr/>
        </p:nvSpPr>
        <p:spPr>
          <a:xfrm>
            <a:off x="776149" y="3545873"/>
            <a:ext cx="7726206" cy="1587704"/>
          </a:xfrm>
          <a:prstGeom prst="blockArc">
            <a:avLst>
              <a:gd fmla="val 10800000" name="adj1"/>
              <a:gd fmla="val 21566540" name="adj2"/>
              <a:gd fmla="val 14990" name="adj3"/>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214" name="Google Shape;214;p24"/>
          <p:cNvCxnSpPr/>
          <p:nvPr/>
        </p:nvCxnSpPr>
        <p:spPr>
          <a:xfrm>
            <a:off x="4533413" y="2487403"/>
            <a:ext cx="0" cy="1058470"/>
          </a:xfrm>
          <a:prstGeom prst="straightConnector1">
            <a:avLst/>
          </a:prstGeom>
          <a:noFill/>
          <a:ln cap="flat" cmpd="sng" w="152400">
            <a:solidFill>
              <a:schemeClr val="dk1"/>
            </a:solidFill>
            <a:prstDash val="solid"/>
            <a:round/>
            <a:headEnd len="sm" w="sm" type="none"/>
            <a:tailEnd len="sm" w="sm" type="none"/>
          </a:ln>
        </p:spPr>
      </p:cxnSp>
      <p:cxnSp>
        <p:nvCxnSpPr>
          <p:cNvPr id="215" name="Google Shape;215;p24"/>
          <p:cNvCxnSpPr/>
          <p:nvPr/>
        </p:nvCxnSpPr>
        <p:spPr>
          <a:xfrm flipH="1">
            <a:off x="4533413" y="1797509"/>
            <a:ext cx="917295" cy="793852"/>
          </a:xfrm>
          <a:prstGeom prst="straightConnector1">
            <a:avLst/>
          </a:prstGeom>
          <a:noFill/>
          <a:ln cap="flat" cmpd="sng" w="152400">
            <a:solidFill>
              <a:schemeClr val="dk1"/>
            </a:solidFill>
            <a:prstDash val="solid"/>
            <a:round/>
            <a:headEnd len="sm" w="sm" type="none"/>
            <a:tailEnd len="sm" w="sm" type="none"/>
          </a:ln>
        </p:spPr>
      </p:cxnSp>
      <p:cxnSp>
        <p:nvCxnSpPr>
          <p:cNvPr id="216" name="Google Shape;216;p24"/>
          <p:cNvCxnSpPr/>
          <p:nvPr/>
        </p:nvCxnSpPr>
        <p:spPr>
          <a:xfrm>
            <a:off x="5109488" y="1152123"/>
            <a:ext cx="317515" cy="723288"/>
          </a:xfrm>
          <a:prstGeom prst="straightConnector1">
            <a:avLst/>
          </a:prstGeom>
          <a:noFill/>
          <a:ln cap="flat" cmpd="sng" w="152400">
            <a:solidFill>
              <a:schemeClr val="dk1"/>
            </a:solidFill>
            <a:prstDash val="solid"/>
            <a:round/>
            <a:headEnd len="sm" w="sm" type="none"/>
            <a:tailEnd len="sm" w="sm" type="none"/>
          </a:ln>
        </p:spPr>
      </p:cxnSp>
      <p:cxnSp>
        <p:nvCxnSpPr>
          <p:cNvPr id="217" name="Google Shape;217;p24"/>
          <p:cNvCxnSpPr/>
          <p:nvPr/>
        </p:nvCxnSpPr>
        <p:spPr>
          <a:xfrm>
            <a:off x="3606286" y="1775013"/>
            <a:ext cx="917295" cy="793852"/>
          </a:xfrm>
          <a:prstGeom prst="straightConnector1">
            <a:avLst/>
          </a:prstGeom>
          <a:noFill/>
          <a:ln cap="flat" cmpd="sng" w="152400">
            <a:solidFill>
              <a:schemeClr val="dk1"/>
            </a:solidFill>
            <a:prstDash val="solid"/>
            <a:round/>
            <a:headEnd len="sm" w="sm" type="none"/>
            <a:tailEnd len="sm" w="sm" type="none"/>
          </a:ln>
        </p:spPr>
      </p:cxnSp>
      <p:cxnSp>
        <p:nvCxnSpPr>
          <p:cNvPr id="218" name="Google Shape;218;p24"/>
          <p:cNvCxnSpPr/>
          <p:nvPr/>
        </p:nvCxnSpPr>
        <p:spPr>
          <a:xfrm flipH="1">
            <a:off x="3628336" y="1135075"/>
            <a:ext cx="317515" cy="723288"/>
          </a:xfrm>
          <a:prstGeom prst="straightConnector1">
            <a:avLst/>
          </a:prstGeom>
          <a:noFill/>
          <a:ln cap="flat" cmpd="sng" w="152400">
            <a:solidFill>
              <a:schemeClr val="dk1"/>
            </a:solidFill>
            <a:prstDash val="solid"/>
            <a:round/>
            <a:headEnd len="sm" w="sm" type="none"/>
            <a:tailEnd len="sm" w="sm" type="none"/>
          </a:ln>
        </p:spPr>
      </p:cxnSp>
      <p:cxnSp>
        <p:nvCxnSpPr>
          <p:cNvPr id="219" name="Google Shape;219;p24"/>
          <p:cNvCxnSpPr/>
          <p:nvPr/>
        </p:nvCxnSpPr>
        <p:spPr>
          <a:xfrm>
            <a:off x="5062606" y="1181957"/>
            <a:ext cx="317515" cy="723288"/>
          </a:xfrm>
          <a:prstGeom prst="straightConnector1">
            <a:avLst/>
          </a:prstGeom>
          <a:noFill/>
          <a:ln cap="flat" cmpd="sng" w="152400">
            <a:solidFill>
              <a:schemeClr val="dk1"/>
            </a:solidFill>
            <a:prstDash val="solid"/>
            <a:round/>
            <a:headEnd len="sm" w="sm" type="none"/>
            <a:tailEnd len="sm" w="sm" type="none"/>
          </a:ln>
        </p:spPr>
      </p:cxnSp>
      <p:sp>
        <p:nvSpPr>
          <p:cNvPr id="220" name="Google Shape;220;p24"/>
          <p:cNvSpPr txBox="1"/>
          <p:nvPr/>
        </p:nvSpPr>
        <p:spPr>
          <a:xfrm>
            <a:off x="1893826" y="2870364"/>
            <a:ext cx="5068711" cy="67550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200"/>
              <a:buFont typeface="Arial"/>
              <a:buNone/>
            </a:pPr>
            <a:r>
              <a:rPr lang="en-US" sz="3200">
                <a:solidFill>
                  <a:schemeClr val="dk1"/>
                </a:solidFill>
                <a:latin typeface="Arial"/>
                <a:ea typeface="Arial"/>
                <a:cs typeface="Arial"/>
                <a:sym typeface="Arial"/>
              </a:rPr>
              <a:t>Testosterone   Receptor</a:t>
            </a:r>
            <a:endParaRPr sz="3200">
              <a:solidFill>
                <a:schemeClr val="dk1"/>
              </a:solidFill>
              <a:latin typeface="Arial"/>
              <a:ea typeface="Arial"/>
              <a:cs typeface="Arial"/>
              <a:sym typeface="Arial"/>
            </a:endParaRPr>
          </a:p>
        </p:txBody>
      </p:sp>
      <p:cxnSp>
        <p:nvCxnSpPr>
          <p:cNvPr id="221" name="Google Shape;221;p24"/>
          <p:cNvCxnSpPr/>
          <p:nvPr/>
        </p:nvCxnSpPr>
        <p:spPr>
          <a:xfrm flipH="1">
            <a:off x="3893015" y="3878356"/>
            <a:ext cx="461406" cy="1824405"/>
          </a:xfrm>
          <a:prstGeom prst="straightConnector1">
            <a:avLst/>
          </a:prstGeom>
          <a:noFill/>
          <a:ln cap="flat" cmpd="sng" w="25400">
            <a:solidFill>
              <a:schemeClr val="dk1"/>
            </a:solidFill>
            <a:prstDash val="solid"/>
            <a:round/>
            <a:headEnd len="sm" w="sm" type="none"/>
            <a:tailEnd len="med" w="med" type="stealth"/>
          </a:ln>
        </p:spPr>
      </p:cxnSp>
      <p:cxnSp>
        <p:nvCxnSpPr>
          <p:cNvPr id="222" name="Google Shape;222;p24"/>
          <p:cNvCxnSpPr/>
          <p:nvPr/>
        </p:nvCxnSpPr>
        <p:spPr>
          <a:xfrm>
            <a:off x="4533413" y="3878356"/>
            <a:ext cx="30632" cy="1976805"/>
          </a:xfrm>
          <a:prstGeom prst="straightConnector1">
            <a:avLst/>
          </a:prstGeom>
          <a:noFill/>
          <a:ln cap="flat" cmpd="sng" w="25400">
            <a:solidFill>
              <a:schemeClr val="dk1"/>
            </a:solidFill>
            <a:prstDash val="solid"/>
            <a:round/>
            <a:headEnd len="sm" w="sm" type="none"/>
            <a:tailEnd len="med" w="med" type="stealth"/>
          </a:ln>
        </p:spPr>
      </p:cxnSp>
      <p:cxnSp>
        <p:nvCxnSpPr>
          <p:cNvPr id="223" name="Google Shape;223;p24"/>
          <p:cNvCxnSpPr/>
          <p:nvPr/>
        </p:nvCxnSpPr>
        <p:spPr>
          <a:xfrm>
            <a:off x="4649251" y="3878356"/>
            <a:ext cx="682230" cy="2172561"/>
          </a:xfrm>
          <a:prstGeom prst="straightConnector1">
            <a:avLst/>
          </a:prstGeom>
          <a:noFill/>
          <a:ln cap="flat" cmpd="sng" w="25400">
            <a:solidFill>
              <a:schemeClr val="dk1"/>
            </a:solidFill>
            <a:prstDash val="solid"/>
            <a:round/>
            <a:headEnd len="sm" w="sm" type="none"/>
            <a:tailEnd len="med" w="med" type="stealth"/>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pic>
        <p:nvPicPr>
          <p:cNvPr descr="human-development--urogenital-six.png" id="229" name="Google Shape;229;p25"/>
          <p:cNvPicPr preferRelativeResize="0"/>
          <p:nvPr/>
        </p:nvPicPr>
        <p:blipFill rotWithShape="1">
          <a:blip r:embed="rId3">
            <a:alphaModFix/>
          </a:blip>
          <a:srcRect b="0" l="0" r="0" t="0"/>
          <a:stretch/>
        </p:blipFill>
        <p:spPr>
          <a:xfrm>
            <a:off x="538272" y="1105773"/>
            <a:ext cx="8128000" cy="44958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pic>
        <p:nvPicPr>
          <p:cNvPr descr="late-embryo--female.png" id="235" name="Google Shape;235;p26"/>
          <p:cNvPicPr preferRelativeResize="0"/>
          <p:nvPr/>
        </p:nvPicPr>
        <p:blipFill rotWithShape="1">
          <a:blip r:embed="rId3">
            <a:alphaModFix/>
          </a:blip>
          <a:srcRect b="0" l="0" r="0" t="0"/>
          <a:stretch/>
        </p:blipFill>
        <p:spPr>
          <a:xfrm>
            <a:off x="-651434" y="1360827"/>
            <a:ext cx="5207612" cy="2738697"/>
          </a:xfrm>
          <a:prstGeom prst="rect">
            <a:avLst/>
          </a:prstGeom>
          <a:noFill/>
          <a:ln>
            <a:noFill/>
          </a:ln>
        </p:spPr>
      </p:pic>
      <p:pic>
        <p:nvPicPr>
          <p:cNvPr descr="late-embryo--male.png" id="236" name="Google Shape;236;p26"/>
          <p:cNvPicPr preferRelativeResize="0"/>
          <p:nvPr/>
        </p:nvPicPr>
        <p:blipFill rotWithShape="1">
          <a:blip r:embed="rId4">
            <a:alphaModFix/>
          </a:blip>
          <a:srcRect b="0" l="0" r="0" t="0"/>
          <a:stretch/>
        </p:blipFill>
        <p:spPr>
          <a:xfrm>
            <a:off x="3408942" y="1324809"/>
            <a:ext cx="5207612" cy="2738697"/>
          </a:xfrm>
          <a:prstGeom prst="rect">
            <a:avLst/>
          </a:prstGeom>
          <a:noFill/>
          <a:ln>
            <a:noFill/>
          </a:ln>
        </p:spPr>
      </p:pic>
      <p:sp>
        <p:nvSpPr>
          <p:cNvPr id="237" name="Google Shape;237;p26"/>
          <p:cNvSpPr txBox="1"/>
          <p:nvPr/>
        </p:nvSpPr>
        <p:spPr>
          <a:xfrm>
            <a:off x="1791662" y="1515536"/>
            <a:ext cx="173692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Typical Female</a:t>
            </a:r>
            <a:endParaRPr sz="1800">
              <a:solidFill>
                <a:schemeClr val="dk1"/>
              </a:solidFill>
              <a:latin typeface="Arial"/>
              <a:ea typeface="Arial"/>
              <a:cs typeface="Arial"/>
              <a:sym typeface="Arial"/>
            </a:endParaRPr>
          </a:p>
        </p:txBody>
      </p:sp>
      <p:sp>
        <p:nvSpPr>
          <p:cNvPr id="238" name="Google Shape;238;p26"/>
          <p:cNvSpPr txBox="1"/>
          <p:nvPr/>
        </p:nvSpPr>
        <p:spPr>
          <a:xfrm>
            <a:off x="6185086" y="1515536"/>
            <a:ext cx="1467544"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Typical Male</a:t>
            </a:r>
            <a:endParaRPr sz="1800">
              <a:solidFill>
                <a:schemeClr val="dk1"/>
              </a:solidFill>
              <a:latin typeface="Arial"/>
              <a:ea typeface="Arial"/>
              <a:cs typeface="Arial"/>
              <a:sym typeface="Arial"/>
            </a:endParaRPr>
          </a:p>
        </p:txBody>
      </p:sp>
      <p:sp>
        <p:nvSpPr>
          <p:cNvPr id="239" name="Google Shape;239;p26"/>
          <p:cNvSpPr txBox="1"/>
          <p:nvPr/>
        </p:nvSpPr>
        <p:spPr>
          <a:xfrm>
            <a:off x="3528586" y="2165983"/>
            <a:ext cx="543739"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Kidney</a:t>
            </a:r>
            <a:endParaRPr sz="1000">
              <a:solidFill>
                <a:schemeClr val="dk1"/>
              </a:solidFill>
              <a:latin typeface="Calibri"/>
              <a:ea typeface="Calibri"/>
              <a:cs typeface="Calibri"/>
              <a:sym typeface="Calibri"/>
            </a:endParaRPr>
          </a:p>
        </p:txBody>
      </p:sp>
      <p:sp>
        <p:nvSpPr>
          <p:cNvPr id="240" name="Google Shape;240;p26"/>
          <p:cNvSpPr txBox="1"/>
          <p:nvPr/>
        </p:nvSpPr>
        <p:spPr>
          <a:xfrm>
            <a:off x="3528586" y="2436597"/>
            <a:ext cx="530915"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Ureter</a:t>
            </a:r>
            <a:endParaRPr sz="1000">
              <a:solidFill>
                <a:schemeClr val="dk1"/>
              </a:solidFill>
              <a:latin typeface="Calibri"/>
              <a:ea typeface="Calibri"/>
              <a:cs typeface="Calibri"/>
              <a:sym typeface="Calibri"/>
            </a:endParaRPr>
          </a:p>
        </p:txBody>
      </p:sp>
      <p:sp>
        <p:nvSpPr>
          <p:cNvPr id="241" name="Google Shape;241;p26"/>
          <p:cNvSpPr txBox="1"/>
          <p:nvPr/>
        </p:nvSpPr>
        <p:spPr>
          <a:xfrm>
            <a:off x="7581822" y="2163045"/>
            <a:ext cx="543739"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Kidney</a:t>
            </a:r>
            <a:endParaRPr sz="1000">
              <a:solidFill>
                <a:schemeClr val="dk1"/>
              </a:solidFill>
              <a:latin typeface="Calibri"/>
              <a:ea typeface="Calibri"/>
              <a:cs typeface="Calibri"/>
              <a:sym typeface="Calibri"/>
            </a:endParaRPr>
          </a:p>
        </p:txBody>
      </p:sp>
      <p:sp>
        <p:nvSpPr>
          <p:cNvPr id="242" name="Google Shape;242;p26"/>
          <p:cNvSpPr txBox="1"/>
          <p:nvPr/>
        </p:nvSpPr>
        <p:spPr>
          <a:xfrm>
            <a:off x="7581822" y="2365619"/>
            <a:ext cx="530915"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Ureter</a:t>
            </a:r>
            <a:endParaRPr sz="10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Google Shape;248;p27"/>
          <p:cNvSpPr txBox="1"/>
          <p:nvPr>
            <p:ph type="title"/>
          </p:nvPr>
        </p:nvSpPr>
        <p:spPr>
          <a:xfrm>
            <a:off x="457200" y="124989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Arial"/>
              <a:buNone/>
            </a:pPr>
            <a:r>
              <a:rPr lang="en-US" sz="3959"/>
              <a:t>Testosterone and </a:t>
            </a:r>
            <a:br>
              <a:rPr lang="en-US" sz="3959"/>
            </a:br>
            <a:r>
              <a:rPr lang="en-US" sz="3959"/>
              <a:t>Secondary Sex Characteristics</a:t>
            </a:r>
            <a:endParaRPr sz="3959"/>
          </a:p>
        </p:txBody>
      </p:sp>
      <p:pic>
        <p:nvPicPr>
          <p:cNvPr descr="Screen Shot 2018-10-03 at 8.50.44 PM.png" id="249" name="Google Shape;249;p27"/>
          <p:cNvPicPr preferRelativeResize="0"/>
          <p:nvPr/>
        </p:nvPicPr>
        <p:blipFill rotWithShape="1">
          <a:blip r:embed="rId3">
            <a:alphaModFix/>
          </a:blip>
          <a:srcRect b="0" l="0" r="0" t="0"/>
          <a:stretch/>
        </p:blipFill>
        <p:spPr>
          <a:xfrm>
            <a:off x="805683" y="2572117"/>
            <a:ext cx="7505700" cy="37465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Arial"/>
              <a:buNone/>
            </a:pPr>
            <a:r>
              <a:rPr lang="en-US"/>
              <a:t>Differences in Sex Development</a:t>
            </a:r>
            <a:endParaRPr/>
          </a:p>
        </p:txBody>
      </p:sp>
      <p:pic>
        <p:nvPicPr>
          <p:cNvPr descr="Screen Shot 2018-10-03 at 8.51.15 PM.png" id="256" name="Google Shape;256;p28"/>
          <p:cNvPicPr preferRelativeResize="0"/>
          <p:nvPr/>
        </p:nvPicPr>
        <p:blipFill rotWithShape="1">
          <a:blip r:embed="rId3">
            <a:alphaModFix/>
          </a:blip>
          <a:srcRect b="0" l="0" r="0" t="0"/>
          <a:stretch/>
        </p:blipFill>
        <p:spPr>
          <a:xfrm>
            <a:off x="0" y="2405385"/>
            <a:ext cx="9144000" cy="174388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pic>
        <p:nvPicPr>
          <p:cNvPr descr="human-development--development.png" id="95" name="Google Shape;95;p14"/>
          <p:cNvPicPr preferRelativeResize="0"/>
          <p:nvPr/>
        </p:nvPicPr>
        <p:blipFill rotWithShape="1">
          <a:blip r:embed="rId3">
            <a:alphaModFix/>
          </a:blip>
          <a:srcRect b="0" l="0" r="0" t="0"/>
          <a:stretch/>
        </p:blipFill>
        <p:spPr>
          <a:xfrm>
            <a:off x="1100666" y="1205088"/>
            <a:ext cx="6872111" cy="444539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pic>
        <p:nvPicPr>
          <p:cNvPr descr="human-development--chromosomes.png" id="101" name="Google Shape;101;p15"/>
          <p:cNvPicPr preferRelativeResize="0"/>
          <p:nvPr/>
        </p:nvPicPr>
        <p:blipFill rotWithShape="1">
          <a:blip r:embed="rId3">
            <a:alphaModFix/>
          </a:blip>
          <a:srcRect b="0" l="0" r="0" t="0"/>
          <a:stretch/>
        </p:blipFill>
        <p:spPr>
          <a:xfrm>
            <a:off x="518264" y="487563"/>
            <a:ext cx="8128000" cy="5969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6"/>
          <p:cNvSpPr/>
          <p:nvPr/>
        </p:nvSpPr>
        <p:spPr>
          <a:xfrm>
            <a:off x="455641" y="788209"/>
            <a:ext cx="8242479" cy="5151549"/>
          </a:xfrm>
          <a:prstGeom prst="rect">
            <a:avLst/>
          </a:prstGeom>
          <a:solidFill>
            <a:srgbClr val="76923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human-development--cells.png" id="108" name="Google Shape;108;p16"/>
          <p:cNvPicPr preferRelativeResize="0"/>
          <p:nvPr/>
        </p:nvPicPr>
        <p:blipFill rotWithShape="1">
          <a:blip r:embed="rId3">
            <a:alphaModFix/>
          </a:blip>
          <a:srcRect b="0" l="0" r="0" t="0"/>
          <a:stretch/>
        </p:blipFill>
        <p:spPr>
          <a:xfrm>
            <a:off x="455641" y="788209"/>
            <a:ext cx="8242479" cy="51515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pic>
        <p:nvPicPr>
          <p:cNvPr descr="human-development--sry-gene.png" id="114" name="Google Shape;114;p17"/>
          <p:cNvPicPr preferRelativeResize="0"/>
          <p:nvPr/>
        </p:nvPicPr>
        <p:blipFill rotWithShape="1">
          <a:blip r:embed="rId3">
            <a:alphaModFix/>
          </a:blip>
          <a:srcRect b="0" l="0" r="0" t="0"/>
          <a:stretch/>
        </p:blipFill>
        <p:spPr>
          <a:xfrm>
            <a:off x="444321" y="1079246"/>
            <a:ext cx="8242479" cy="462351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pic>
        <p:nvPicPr>
          <p:cNvPr descr="human-development--sry-gene.png" id="120" name="Google Shape;120;p18"/>
          <p:cNvPicPr preferRelativeResize="0"/>
          <p:nvPr/>
        </p:nvPicPr>
        <p:blipFill rotWithShape="1">
          <a:blip r:embed="rId3">
            <a:alphaModFix/>
          </a:blip>
          <a:srcRect b="0" l="0" r="0" t="0"/>
          <a:stretch/>
        </p:blipFill>
        <p:spPr>
          <a:xfrm>
            <a:off x="-2910998" y="1079246"/>
            <a:ext cx="8242479" cy="4623515"/>
          </a:xfrm>
          <a:prstGeom prst="rect">
            <a:avLst/>
          </a:prstGeom>
          <a:noFill/>
          <a:ln>
            <a:noFill/>
          </a:ln>
        </p:spPr>
      </p:pic>
      <p:cxnSp>
        <p:nvCxnSpPr>
          <p:cNvPr id="121" name="Google Shape;121;p18"/>
          <p:cNvCxnSpPr/>
          <p:nvPr/>
        </p:nvCxnSpPr>
        <p:spPr>
          <a:xfrm>
            <a:off x="1549003" y="1535243"/>
            <a:ext cx="1116398" cy="1186324"/>
          </a:xfrm>
          <a:prstGeom prst="straightConnector1">
            <a:avLst/>
          </a:prstGeom>
          <a:noFill/>
          <a:ln cap="flat" cmpd="sng" w="25400">
            <a:solidFill>
              <a:schemeClr val="dk1"/>
            </a:solidFill>
            <a:prstDash val="solid"/>
            <a:round/>
            <a:headEnd len="sm" w="sm" type="none"/>
            <a:tailEnd len="med" w="med" type="stealth"/>
          </a:ln>
        </p:spPr>
      </p:cxnSp>
      <p:sp>
        <p:nvSpPr>
          <p:cNvPr id="122" name="Google Shape;122;p18"/>
          <p:cNvSpPr/>
          <p:nvPr/>
        </p:nvSpPr>
        <p:spPr>
          <a:xfrm>
            <a:off x="2539806" y="2721567"/>
            <a:ext cx="1032669" cy="68388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3" name="Google Shape;123;p18"/>
          <p:cNvSpPr txBox="1"/>
          <p:nvPr/>
        </p:nvSpPr>
        <p:spPr>
          <a:xfrm>
            <a:off x="2372347" y="3475230"/>
            <a:ext cx="1446467"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SRY Protein</a:t>
            </a:r>
            <a:endParaRPr sz="180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pic>
        <p:nvPicPr>
          <p:cNvPr descr="human-development--sry-gene.png" id="129" name="Google Shape;129;p19"/>
          <p:cNvPicPr preferRelativeResize="0"/>
          <p:nvPr/>
        </p:nvPicPr>
        <p:blipFill rotWithShape="1">
          <a:blip r:embed="rId3">
            <a:alphaModFix/>
          </a:blip>
          <a:srcRect b="0" l="0" r="0" t="0"/>
          <a:stretch/>
        </p:blipFill>
        <p:spPr>
          <a:xfrm>
            <a:off x="-2910998" y="1079246"/>
            <a:ext cx="8242479" cy="4623515"/>
          </a:xfrm>
          <a:prstGeom prst="rect">
            <a:avLst/>
          </a:prstGeom>
          <a:noFill/>
          <a:ln>
            <a:noFill/>
          </a:ln>
        </p:spPr>
      </p:pic>
      <p:cxnSp>
        <p:nvCxnSpPr>
          <p:cNvPr id="130" name="Google Shape;130;p19"/>
          <p:cNvCxnSpPr/>
          <p:nvPr/>
        </p:nvCxnSpPr>
        <p:spPr>
          <a:xfrm>
            <a:off x="1549003" y="1535243"/>
            <a:ext cx="1116398" cy="1186324"/>
          </a:xfrm>
          <a:prstGeom prst="straightConnector1">
            <a:avLst/>
          </a:prstGeom>
          <a:noFill/>
          <a:ln cap="flat" cmpd="sng" w="25400">
            <a:solidFill>
              <a:schemeClr val="dk1"/>
            </a:solidFill>
            <a:prstDash val="solid"/>
            <a:round/>
            <a:headEnd len="sm" w="sm" type="none"/>
            <a:tailEnd len="med" w="med" type="stealth"/>
          </a:ln>
        </p:spPr>
      </p:cxnSp>
      <p:sp>
        <p:nvSpPr>
          <p:cNvPr id="131" name="Google Shape;131;p19"/>
          <p:cNvSpPr/>
          <p:nvPr/>
        </p:nvSpPr>
        <p:spPr>
          <a:xfrm>
            <a:off x="2539806" y="2721567"/>
            <a:ext cx="1032669" cy="68388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19"/>
          <p:cNvSpPr txBox="1"/>
          <p:nvPr/>
        </p:nvSpPr>
        <p:spPr>
          <a:xfrm>
            <a:off x="2372347" y="3475230"/>
            <a:ext cx="1446467"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SRY Protein</a:t>
            </a:r>
            <a:endParaRPr sz="1800">
              <a:solidFill>
                <a:schemeClr val="dk1"/>
              </a:solidFill>
              <a:latin typeface="Arial"/>
              <a:ea typeface="Arial"/>
              <a:cs typeface="Arial"/>
              <a:sym typeface="Arial"/>
            </a:endParaRPr>
          </a:p>
        </p:txBody>
      </p:sp>
      <p:pic>
        <p:nvPicPr>
          <p:cNvPr descr="human-development--chromosomes.png" id="133" name="Google Shape;133;p19"/>
          <p:cNvPicPr preferRelativeResize="0"/>
          <p:nvPr/>
        </p:nvPicPr>
        <p:blipFill rotWithShape="1">
          <a:blip r:embed="rId4">
            <a:alphaModFix/>
          </a:blip>
          <a:srcRect b="0" l="0" r="0" t="0"/>
          <a:stretch/>
        </p:blipFill>
        <p:spPr>
          <a:xfrm>
            <a:off x="4242314" y="288188"/>
            <a:ext cx="4700898" cy="3452222"/>
          </a:xfrm>
          <a:prstGeom prst="rect">
            <a:avLst/>
          </a:prstGeom>
          <a:noFill/>
          <a:ln>
            <a:noFill/>
          </a:ln>
        </p:spPr>
      </p:pic>
      <p:sp>
        <p:nvSpPr>
          <p:cNvPr id="134" name="Google Shape;134;p19"/>
          <p:cNvSpPr/>
          <p:nvPr/>
        </p:nvSpPr>
        <p:spPr>
          <a:xfrm>
            <a:off x="4604039" y="737305"/>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5" name="Google Shape;135;p19"/>
          <p:cNvSpPr/>
          <p:nvPr/>
        </p:nvSpPr>
        <p:spPr>
          <a:xfrm>
            <a:off x="6454672" y="1632973"/>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6" name="Google Shape;136;p19"/>
          <p:cNvSpPr/>
          <p:nvPr/>
        </p:nvSpPr>
        <p:spPr>
          <a:xfrm>
            <a:off x="5474917" y="3045483"/>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pic>
        <p:nvPicPr>
          <p:cNvPr descr="human-development--sry-gene.png" id="142" name="Google Shape;142;p20"/>
          <p:cNvPicPr preferRelativeResize="0"/>
          <p:nvPr/>
        </p:nvPicPr>
        <p:blipFill rotWithShape="1">
          <a:blip r:embed="rId3">
            <a:alphaModFix/>
          </a:blip>
          <a:srcRect b="0" l="0" r="0" t="0"/>
          <a:stretch/>
        </p:blipFill>
        <p:spPr>
          <a:xfrm>
            <a:off x="-2910998" y="1079246"/>
            <a:ext cx="8242479" cy="4623515"/>
          </a:xfrm>
          <a:prstGeom prst="rect">
            <a:avLst/>
          </a:prstGeom>
          <a:noFill/>
          <a:ln>
            <a:noFill/>
          </a:ln>
        </p:spPr>
      </p:pic>
      <p:cxnSp>
        <p:nvCxnSpPr>
          <p:cNvPr id="143" name="Google Shape;143;p20"/>
          <p:cNvCxnSpPr/>
          <p:nvPr/>
        </p:nvCxnSpPr>
        <p:spPr>
          <a:xfrm>
            <a:off x="1549003" y="1535243"/>
            <a:ext cx="1116398" cy="1186324"/>
          </a:xfrm>
          <a:prstGeom prst="straightConnector1">
            <a:avLst/>
          </a:prstGeom>
          <a:noFill/>
          <a:ln cap="flat" cmpd="sng" w="25400">
            <a:solidFill>
              <a:schemeClr val="dk1"/>
            </a:solidFill>
            <a:prstDash val="solid"/>
            <a:round/>
            <a:headEnd len="sm" w="sm" type="none"/>
            <a:tailEnd len="med" w="med" type="stealth"/>
          </a:ln>
        </p:spPr>
      </p:cxnSp>
      <p:sp>
        <p:nvSpPr>
          <p:cNvPr id="144" name="Google Shape;144;p20"/>
          <p:cNvSpPr/>
          <p:nvPr/>
        </p:nvSpPr>
        <p:spPr>
          <a:xfrm>
            <a:off x="2539806" y="2721567"/>
            <a:ext cx="1032669" cy="68388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5" name="Google Shape;145;p20"/>
          <p:cNvSpPr txBox="1"/>
          <p:nvPr/>
        </p:nvSpPr>
        <p:spPr>
          <a:xfrm>
            <a:off x="2372347" y="3475230"/>
            <a:ext cx="1446467"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SRY Protein</a:t>
            </a:r>
            <a:endParaRPr sz="1800">
              <a:solidFill>
                <a:schemeClr val="dk1"/>
              </a:solidFill>
              <a:latin typeface="Arial"/>
              <a:ea typeface="Arial"/>
              <a:cs typeface="Arial"/>
              <a:sym typeface="Arial"/>
            </a:endParaRPr>
          </a:p>
        </p:txBody>
      </p:sp>
      <p:pic>
        <p:nvPicPr>
          <p:cNvPr descr="human-development--chromosomes.png" id="146" name="Google Shape;146;p20"/>
          <p:cNvPicPr preferRelativeResize="0"/>
          <p:nvPr/>
        </p:nvPicPr>
        <p:blipFill rotWithShape="1">
          <a:blip r:embed="rId4">
            <a:alphaModFix/>
          </a:blip>
          <a:srcRect b="0" l="0" r="0" t="0"/>
          <a:stretch/>
        </p:blipFill>
        <p:spPr>
          <a:xfrm>
            <a:off x="4242314" y="288188"/>
            <a:ext cx="4700898" cy="3452222"/>
          </a:xfrm>
          <a:prstGeom prst="rect">
            <a:avLst/>
          </a:prstGeom>
          <a:noFill/>
          <a:ln>
            <a:noFill/>
          </a:ln>
        </p:spPr>
      </p:pic>
      <p:sp>
        <p:nvSpPr>
          <p:cNvPr id="147" name="Google Shape;147;p20"/>
          <p:cNvSpPr/>
          <p:nvPr/>
        </p:nvSpPr>
        <p:spPr>
          <a:xfrm>
            <a:off x="4604039" y="737305"/>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8" name="Google Shape;148;p20"/>
          <p:cNvSpPr/>
          <p:nvPr/>
        </p:nvSpPr>
        <p:spPr>
          <a:xfrm>
            <a:off x="6454672" y="1632973"/>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9" name="Google Shape;149;p20"/>
          <p:cNvSpPr/>
          <p:nvPr/>
        </p:nvSpPr>
        <p:spPr>
          <a:xfrm>
            <a:off x="5474917" y="3045483"/>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50" name="Google Shape;150;p20"/>
          <p:cNvCxnSpPr/>
          <p:nvPr/>
        </p:nvCxnSpPr>
        <p:spPr>
          <a:xfrm>
            <a:off x="4773282" y="942081"/>
            <a:ext cx="0" cy="3415285"/>
          </a:xfrm>
          <a:prstGeom prst="straightConnector1">
            <a:avLst/>
          </a:prstGeom>
          <a:noFill/>
          <a:ln cap="flat" cmpd="sng" w="25400">
            <a:solidFill>
              <a:schemeClr val="dk1"/>
            </a:solidFill>
            <a:prstDash val="solid"/>
            <a:round/>
            <a:headEnd len="sm" w="sm" type="none"/>
            <a:tailEnd len="med" w="med" type="stealth"/>
          </a:ln>
        </p:spPr>
      </p:cxnSp>
      <p:cxnSp>
        <p:nvCxnSpPr>
          <p:cNvPr id="151" name="Google Shape;151;p20"/>
          <p:cNvCxnSpPr/>
          <p:nvPr/>
        </p:nvCxnSpPr>
        <p:spPr>
          <a:xfrm>
            <a:off x="5496751" y="3123214"/>
            <a:ext cx="500760" cy="1234152"/>
          </a:xfrm>
          <a:prstGeom prst="straightConnector1">
            <a:avLst/>
          </a:prstGeom>
          <a:noFill/>
          <a:ln cap="flat" cmpd="sng" w="25400">
            <a:solidFill>
              <a:schemeClr val="dk1"/>
            </a:solidFill>
            <a:prstDash val="solid"/>
            <a:round/>
            <a:headEnd len="sm" w="sm" type="none"/>
            <a:tailEnd len="med" w="med" type="stealth"/>
          </a:ln>
        </p:spPr>
      </p:cxnSp>
      <p:cxnSp>
        <p:nvCxnSpPr>
          <p:cNvPr id="152" name="Google Shape;152;p20"/>
          <p:cNvCxnSpPr/>
          <p:nvPr/>
        </p:nvCxnSpPr>
        <p:spPr>
          <a:xfrm>
            <a:off x="6529427" y="1747933"/>
            <a:ext cx="1214419" cy="2652295"/>
          </a:xfrm>
          <a:prstGeom prst="straightConnector1">
            <a:avLst/>
          </a:prstGeom>
          <a:noFill/>
          <a:ln cap="flat" cmpd="sng" w="25400">
            <a:solidFill>
              <a:schemeClr val="dk1"/>
            </a:solidFill>
            <a:prstDash val="solid"/>
            <a:round/>
            <a:headEnd len="sm" w="sm" type="none"/>
            <a:tailEnd len="med" w="med" type="stealth"/>
          </a:ln>
        </p:spPr>
      </p:cxnSp>
      <p:sp>
        <p:nvSpPr>
          <p:cNvPr id="153" name="Google Shape;153;p20"/>
          <p:cNvSpPr/>
          <p:nvPr/>
        </p:nvSpPr>
        <p:spPr>
          <a:xfrm>
            <a:off x="4087704" y="4400228"/>
            <a:ext cx="1032669" cy="683881"/>
          </a:xfrm>
          <a:prstGeom prst="ellipse">
            <a:avLst/>
          </a:prstGeom>
          <a:solidFill>
            <a:srgbClr val="76923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4" name="Google Shape;154;p20"/>
          <p:cNvSpPr/>
          <p:nvPr/>
        </p:nvSpPr>
        <p:spPr>
          <a:xfrm>
            <a:off x="5604522" y="4407808"/>
            <a:ext cx="1032669" cy="683881"/>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5" name="Google Shape;155;p20"/>
          <p:cNvSpPr/>
          <p:nvPr/>
        </p:nvSpPr>
        <p:spPr>
          <a:xfrm>
            <a:off x="7379778" y="4407808"/>
            <a:ext cx="1032669" cy="683881"/>
          </a:xfrm>
          <a:prstGeom prst="ellipse">
            <a:avLst/>
          </a:prstGeom>
          <a:solidFill>
            <a:srgbClr val="8CB3E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pic>
        <p:nvPicPr>
          <p:cNvPr descr="human-development--sry-gene.png" id="161" name="Google Shape;161;p21"/>
          <p:cNvPicPr preferRelativeResize="0"/>
          <p:nvPr/>
        </p:nvPicPr>
        <p:blipFill rotWithShape="1">
          <a:blip r:embed="rId3">
            <a:alphaModFix/>
          </a:blip>
          <a:srcRect b="0" l="0" r="0" t="0"/>
          <a:stretch/>
        </p:blipFill>
        <p:spPr>
          <a:xfrm>
            <a:off x="-2910998" y="1079246"/>
            <a:ext cx="8242479" cy="4623515"/>
          </a:xfrm>
          <a:prstGeom prst="rect">
            <a:avLst/>
          </a:prstGeom>
          <a:noFill/>
          <a:ln>
            <a:noFill/>
          </a:ln>
        </p:spPr>
      </p:pic>
      <p:cxnSp>
        <p:nvCxnSpPr>
          <p:cNvPr id="162" name="Google Shape;162;p21"/>
          <p:cNvCxnSpPr/>
          <p:nvPr/>
        </p:nvCxnSpPr>
        <p:spPr>
          <a:xfrm>
            <a:off x="1549003" y="1535243"/>
            <a:ext cx="1116398" cy="1186324"/>
          </a:xfrm>
          <a:prstGeom prst="straightConnector1">
            <a:avLst/>
          </a:prstGeom>
          <a:noFill/>
          <a:ln cap="flat" cmpd="sng" w="25400">
            <a:solidFill>
              <a:schemeClr val="dk1"/>
            </a:solidFill>
            <a:prstDash val="solid"/>
            <a:round/>
            <a:headEnd len="sm" w="sm" type="none"/>
            <a:tailEnd len="med" w="med" type="stealth"/>
          </a:ln>
        </p:spPr>
      </p:cxnSp>
      <p:sp>
        <p:nvSpPr>
          <p:cNvPr id="163" name="Google Shape;163;p21"/>
          <p:cNvSpPr/>
          <p:nvPr/>
        </p:nvSpPr>
        <p:spPr>
          <a:xfrm>
            <a:off x="2539806" y="2721567"/>
            <a:ext cx="1032669" cy="68388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4" name="Google Shape;164;p21"/>
          <p:cNvSpPr txBox="1"/>
          <p:nvPr/>
        </p:nvSpPr>
        <p:spPr>
          <a:xfrm>
            <a:off x="2372347" y="3475230"/>
            <a:ext cx="1446467"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SRY Protein</a:t>
            </a:r>
            <a:endParaRPr sz="1800">
              <a:solidFill>
                <a:schemeClr val="dk1"/>
              </a:solidFill>
              <a:latin typeface="Arial"/>
              <a:ea typeface="Arial"/>
              <a:cs typeface="Arial"/>
              <a:sym typeface="Arial"/>
            </a:endParaRPr>
          </a:p>
        </p:txBody>
      </p:sp>
      <p:pic>
        <p:nvPicPr>
          <p:cNvPr descr="human-development--chromosomes.png" id="165" name="Google Shape;165;p21"/>
          <p:cNvPicPr preferRelativeResize="0"/>
          <p:nvPr/>
        </p:nvPicPr>
        <p:blipFill rotWithShape="1">
          <a:blip r:embed="rId4">
            <a:alphaModFix/>
          </a:blip>
          <a:srcRect b="0" l="0" r="0" t="0"/>
          <a:stretch/>
        </p:blipFill>
        <p:spPr>
          <a:xfrm>
            <a:off x="4242314" y="288188"/>
            <a:ext cx="4700898" cy="3452222"/>
          </a:xfrm>
          <a:prstGeom prst="rect">
            <a:avLst/>
          </a:prstGeom>
          <a:noFill/>
          <a:ln>
            <a:noFill/>
          </a:ln>
        </p:spPr>
      </p:pic>
      <p:sp>
        <p:nvSpPr>
          <p:cNvPr id="166" name="Google Shape;166;p21"/>
          <p:cNvSpPr/>
          <p:nvPr/>
        </p:nvSpPr>
        <p:spPr>
          <a:xfrm>
            <a:off x="4604039" y="737305"/>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21"/>
          <p:cNvSpPr/>
          <p:nvPr/>
        </p:nvSpPr>
        <p:spPr>
          <a:xfrm>
            <a:off x="6454672" y="1632973"/>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8" name="Google Shape;168;p21"/>
          <p:cNvSpPr/>
          <p:nvPr/>
        </p:nvSpPr>
        <p:spPr>
          <a:xfrm>
            <a:off x="5474917" y="3045483"/>
            <a:ext cx="182519" cy="225711"/>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69" name="Google Shape;169;p21"/>
          <p:cNvCxnSpPr/>
          <p:nvPr/>
        </p:nvCxnSpPr>
        <p:spPr>
          <a:xfrm>
            <a:off x="4773282" y="942081"/>
            <a:ext cx="0" cy="3415285"/>
          </a:xfrm>
          <a:prstGeom prst="straightConnector1">
            <a:avLst/>
          </a:prstGeom>
          <a:noFill/>
          <a:ln cap="flat" cmpd="sng" w="25400">
            <a:solidFill>
              <a:schemeClr val="dk1"/>
            </a:solidFill>
            <a:prstDash val="solid"/>
            <a:round/>
            <a:headEnd len="sm" w="sm" type="none"/>
            <a:tailEnd len="med" w="med" type="stealth"/>
          </a:ln>
        </p:spPr>
      </p:cxnSp>
      <p:cxnSp>
        <p:nvCxnSpPr>
          <p:cNvPr id="170" name="Google Shape;170;p21"/>
          <p:cNvCxnSpPr/>
          <p:nvPr/>
        </p:nvCxnSpPr>
        <p:spPr>
          <a:xfrm>
            <a:off x="5496751" y="3123214"/>
            <a:ext cx="500760" cy="1234152"/>
          </a:xfrm>
          <a:prstGeom prst="straightConnector1">
            <a:avLst/>
          </a:prstGeom>
          <a:noFill/>
          <a:ln cap="flat" cmpd="sng" w="25400">
            <a:solidFill>
              <a:schemeClr val="dk1"/>
            </a:solidFill>
            <a:prstDash val="solid"/>
            <a:round/>
            <a:headEnd len="sm" w="sm" type="none"/>
            <a:tailEnd len="med" w="med" type="stealth"/>
          </a:ln>
        </p:spPr>
      </p:cxnSp>
      <p:cxnSp>
        <p:nvCxnSpPr>
          <p:cNvPr id="171" name="Google Shape;171;p21"/>
          <p:cNvCxnSpPr/>
          <p:nvPr/>
        </p:nvCxnSpPr>
        <p:spPr>
          <a:xfrm>
            <a:off x="6529427" y="1747933"/>
            <a:ext cx="1214419" cy="2652295"/>
          </a:xfrm>
          <a:prstGeom prst="straightConnector1">
            <a:avLst/>
          </a:prstGeom>
          <a:noFill/>
          <a:ln cap="flat" cmpd="sng" w="25400">
            <a:solidFill>
              <a:schemeClr val="dk1"/>
            </a:solidFill>
            <a:prstDash val="solid"/>
            <a:round/>
            <a:headEnd len="sm" w="sm" type="none"/>
            <a:tailEnd len="med" w="med" type="stealth"/>
          </a:ln>
        </p:spPr>
      </p:cxnSp>
      <p:sp>
        <p:nvSpPr>
          <p:cNvPr id="172" name="Google Shape;172;p21"/>
          <p:cNvSpPr/>
          <p:nvPr/>
        </p:nvSpPr>
        <p:spPr>
          <a:xfrm>
            <a:off x="4087704" y="4400228"/>
            <a:ext cx="1032669" cy="683881"/>
          </a:xfrm>
          <a:prstGeom prst="ellipse">
            <a:avLst/>
          </a:prstGeom>
          <a:solidFill>
            <a:srgbClr val="76923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3" name="Google Shape;173;p21"/>
          <p:cNvSpPr/>
          <p:nvPr/>
        </p:nvSpPr>
        <p:spPr>
          <a:xfrm>
            <a:off x="5604522" y="4407808"/>
            <a:ext cx="1032669" cy="683881"/>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4" name="Google Shape;174;p21"/>
          <p:cNvSpPr/>
          <p:nvPr/>
        </p:nvSpPr>
        <p:spPr>
          <a:xfrm>
            <a:off x="7379778" y="4407808"/>
            <a:ext cx="1032669" cy="683881"/>
          </a:xfrm>
          <a:prstGeom prst="ellipse">
            <a:avLst/>
          </a:prstGeom>
          <a:solidFill>
            <a:srgbClr val="8CB3E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75" name="Google Shape;175;p21"/>
          <p:cNvCxnSpPr/>
          <p:nvPr/>
        </p:nvCxnSpPr>
        <p:spPr>
          <a:xfrm flipH="1">
            <a:off x="3893013" y="5037557"/>
            <a:ext cx="194691" cy="665204"/>
          </a:xfrm>
          <a:prstGeom prst="straightConnector1">
            <a:avLst/>
          </a:prstGeom>
          <a:noFill/>
          <a:ln cap="flat" cmpd="sng" w="25400">
            <a:solidFill>
              <a:schemeClr val="dk1"/>
            </a:solidFill>
            <a:prstDash val="solid"/>
            <a:round/>
            <a:headEnd len="sm" w="sm" type="none"/>
            <a:tailEnd len="med" w="med" type="stealth"/>
          </a:ln>
        </p:spPr>
      </p:cxnSp>
      <p:cxnSp>
        <p:nvCxnSpPr>
          <p:cNvPr id="176" name="Google Shape;176;p21"/>
          <p:cNvCxnSpPr/>
          <p:nvPr/>
        </p:nvCxnSpPr>
        <p:spPr>
          <a:xfrm flipH="1">
            <a:off x="4564044" y="5189957"/>
            <a:ext cx="1" cy="665204"/>
          </a:xfrm>
          <a:prstGeom prst="straightConnector1">
            <a:avLst/>
          </a:prstGeom>
          <a:noFill/>
          <a:ln cap="flat" cmpd="sng" w="25400">
            <a:solidFill>
              <a:schemeClr val="dk1"/>
            </a:solidFill>
            <a:prstDash val="solid"/>
            <a:round/>
            <a:headEnd len="sm" w="sm" type="none"/>
            <a:tailEnd len="med" w="med" type="stealth"/>
          </a:ln>
        </p:spPr>
      </p:cxnSp>
      <p:cxnSp>
        <p:nvCxnSpPr>
          <p:cNvPr id="177" name="Google Shape;177;p21"/>
          <p:cNvCxnSpPr/>
          <p:nvPr/>
        </p:nvCxnSpPr>
        <p:spPr>
          <a:xfrm>
            <a:off x="4958968" y="5189957"/>
            <a:ext cx="372513" cy="860960"/>
          </a:xfrm>
          <a:prstGeom prst="straightConnector1">
            <a:avLst/>
          </a:prstGeom>
          <a:noFill/>
          <a:ln cap="flat" cmpd="sng" w="25400">
            <a:solidFill>
              <a:schemeClr val="dk1"/>
            </a:solidFill>
            <a:prstDash val="solid"/>
            <a:round/>
            <a:headEnd len="sm" w="sm" type="none"/>
            <a:tailEnd len="med" w="med" type="stealth"/>
          </a:ln>
        </p:spPr>
      </p:cxnSp>
      <p:cxnSp>
        <p:nvCxnSpPr>
          <p:cNvPr id="178" name="Google Shape;178;p21"/>
          <p:cNvCxnSpPr/>
          <p:nvPr/>
        </p:nvCxnSpPr>
        <p:spPr>
          <a:xfrm>
            <a:off x="6196148" y="5122849"/>
            <a:ext cx="0" cy="451757"/>
          </a:xfrm>
          <a:prstGeom prst="straightConnector1">
            <a:avLst/>
          </a:prstGeom>
          <a:noFill/>
          <a:ln cap="flat" cmpd="sng" w="25400">
            <a:solidFill>
              <a:schemeClr val="dk1"/>
            </a:solidFill>
            <a:prstDash val="solid"/>
            <a:round/>
            <a:headEnd len="sm" w="sm" type="none"/>
            <a:tailEnd len="med" w="med" type="stealth"/>
          </a:ln>
        </p:spPr>
      </p:cxnSp>
      <p:cxnSp>
        <p:nvCxnSpPr>
          <p:cNvPr id="179" name="Google Shape;179;p21"/>
          <p:cNvCxnSpPr/>
          <p:nvPr/>
        </p:nvCxnSpPr>
        <p:spPr>
          <a:xfrm flipH="1">
            <a:off x="7185738" y="5189957"/>
            <a:ext cx="364068" cy="451757"/>
          </a:xfrm>
          <a:prstGeom prst="straightConnector1">
            <a:avLst/>
          </a:prstGeom>
          <a:noFill/>
          <a:ln cap="flat" cmpd="sng" w="25400">
            <a:solidFill>
              <a:schemeClr val="dk1"/>
            </a:solidFill>
            <a:prstDash val="solid"/>
            <a:round/>
            <a:headEnd len="sm" w="sm" type="none"/>
            <a:tailEnd len="med" w="med" type="stealth"/>
          </a:ln>
        </p:spPr>
      </p:cxnSp>
      <p:cxnSp>
        <p:nvCxnSpPr>
          <p:cNvPr id="180" name="Google Shape;180;p21"/>
          <p:cNvCxnSpPr/>
          <p:nvPr/>
        </p:nvCxnSpPr>
        <p:spPr>
          <a:xfrm>
            <a:off x="7755126" y="5198314"/>
            <a:ext cx="0" cy="299357"/>
          </a:xfrm>
          <a:prstGeom prst="straightConnector1">
            <a:avLst/>
          </a:prstGeom>
          <a:noFill/>
          <a:ln cap="flat" cmpd="sng" w="25400">
            <a:solidFill>
              <a:schemeClr val="dk1"/>
            </a:solidFill>
            <a:prstDash val="solid"/>
            <a:round/>
            <a:headEnd len="sm" w="sm" type="none"/>
            <a:tailEnd len="med" w="med" type="stealth"/>
          </a:ln>
        </p:spPr>
      </p:cxnSp>
      <p:sp>
        <p:nvSpPr>
          <p:cNvPr id="181" name="Google Shape;181;p21"/>
          <p:cNvSpPr txBox="1"/>
          <p:nvPr/>
        </p:nvSpPr>
        <p:spPr>
          <a:xfrm>
            <a:off x="3322007" y="6027651"/>
            <a:ext cx="5795877" cy="64633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Arial"/>
                <a:ea typeface="Arial"/>
                <a:cs typeface="Arial"/>
                <a:sym typeface="Arial"/>
              </a:rPr>
              <a:t>A number of proteins,</a:t>
            </a:r>
            <a:endParaRPr/>
          </a:p>
          <a:p>
            <a:pPr indent="0" lvl="0" marL="0" marR="0" rtl="0" algn="ctr">
              <a:spcBef>
                <a:spcPts val="0"/>
              </a:spcBef>
              <a:spcAft>
                <a:spcPts val="0"/>
              </a:spcAft>
              <a:buNone/>
            </a:pPr>
            <a:r>
              <a:rPr lang="en-US" sz="1800">
                <a:solidFill>
                  <a:schemeClr val="dk1"/>
                </a:solidFill>
                <a:latin typeface="Arial"/>
                <a:ea typeface="Arial"/>
                <a:cs typeface="Arial"/>
                <a:sym typeface="Arial"/>
              </a:rPr>
              <a:t> including those required to produce </a:t>
            </a:r>
            <a:r>
              <a:rPr b="1" lang="en-US" sz="1800">
                <a:solidFill>
                  <a:srgbClr val="000090"/>
                </a:solidFill>
                <a:latin typeface="Arial"/>
                <a:ea typeface="Arial"/>
                <a:cs typeface="Arial"/>
                <a:sym typeface="Arial"/>
              </a:rPr>
              <a:t>TESTOSTERONE</a:t>
            </a:r>
            <a:endParaRPr b="1" sz="1800">
              <a:solidFill>
                <a:srgbClr val="000090"/>
              </a:solidFill>
              <a:latin typeface="Arial"/>
              <a:ea typeface="Arial"/>
              <a:cs typeface="Arial"/>
              <a:sym typeface="Arial"/>
            </a:endParaRPr>
          </a:p>
        </p:txBody>
      </p:sp>
      <p:cxnSp>
        <p:nvCxnSpPr>
          <p:cNvPr id="182" name="Google Shape;182;p21"/>
          <p:cNvCxnSpPr/>
          <p:nvPr/>
        </p:nvCxnSpPr>
        <p:spPr>
          <a:xfrm>
            <a:off x="8188908" y="5198314"/>
            <a:ext cx="241176" cy="451757"/>
          </a:xfrm>
          <a:prstGeom prst="straightConnector1">
            <a:avLst/>
          </a:prstGeom>
          <a:noFill/>
          <a:ln cap="flat" cmpd="sng" w="25400">
            <a:solidFill>
              <a:schemeClr val="dk1"/>
            </a:solidFill>
            <a:prstDash val="solid"/>
            <a:round/>
            <a:headEnd len="sm" w="sm" type="none"/>
            <a:tailEnd len="med" w="med" type="stealth"/>
          </a:ln>
        </p:spPr>
      </p:cxnSp>
      <p:cxnSp>
        <p:nvCxnSpPr>
          <p:cNvPr id="183" name="Google Shape;183;p21"/>
          <p:cNvCxnSpPr/>
          <p:nvPr/>
        </p:nvCxnSpPr>
        <p:spPr>
          <a:xfrm>
            <a:off x="8000648" y="5270632"/>
            <a:ext cx="0" cy="299357"/>
          </a:xfrm>
          <a:prstGeom prst="straightConnector1">
            <a:avLst/>
          </a:prstGeom>
          <a:noFill/>
          <a:ln cap="flat" cmpd="sng" w="25400">
            <a:solidFill>
              <a:schemeClr val="dk1"/>
            </a:solidFill>
            <a:prstDash val="solid"/>
            <a:round/>
            <a:headEnd len="sm" w="sm" type="none"/>
            <a:tailEnd len="med" w="med" type="stealth"/>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