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35"/>
    <p:restoredTop sz="82898"/>
  </p:normalViewPr>
  <p:slideViewPr>
    <p:cSldViewPr snapToGrid="0" snapToObjects="1">
      <p:cViewPr varScale="1">
        <p:scale>
          <a:sx n="99" d="100"/>
          <a:sy n="99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C4087-A1E9-2748-BEA5-BB24F5660605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D8BD4-F471-AC41-80C1-60B9DBC91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0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E.</a:t>
            </a:r>
            <a:r>
              <a:rPr lang="en-US" i="1" baseline="0" dirty="0" smtClean="0"/>
              <a:t> coli </a:t>
            </a:r>
            <a:r>
              <a:rPr lang="en-US" i="0" baseline="0" dirty="0" smtClean="0"/>
              <a:t>outbreaks have been associated with contamination from manure and when wild animals from nearby natural areas can access farm fields.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491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Sustainable agricultural practices include using manure-based compost to reduce greenhouse gas emissions and</a:t>
            </a:r>
            <a:r>
              <a:rPr lang="en-US" baseline="0" dirty="0" smtClean="0"/>
              <a:t> preserving biodiversity with uncultivated acreage (natural habitat</a:t>
            </a:r>
            <a:r>
              <a:rPr lang="en-US" baseline="0" dirty="0" smtClean="0"/>
              <a:t>). This can be in conflict to food safety practices (previous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0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 https://</a:t>
            </a:r>
            <a:r>
              <a:rPr lang="en-US" dirty="0" err="1" smtClean="0"/>
              <a:t>www.milorganite.com</a:t>
            </a:r>
            <a:r>
              <a:rPr lang="en-US" dirty="0" smtClean="0"/>
              <a:t>/lawn-care/organic-lawn-care/organic-vs-synthetic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D8BD4-F471-AC41-80C1-60B9DBC916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97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grew lettuce with and without manure-based compost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03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B73CF-747D-8D42-A63E-D411C9783E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CE63-057D-F043-B44E-A7674F693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B73CF-747D-8D42-A63E-D411C9783E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CE63-057D-F043-B44E-A7674F693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A016-E2F0-6041-A5AC-6E6733136639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C4519-0274-C04B-8DA9-12724FBE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2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/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BFB73CF-747D-8D42-A63E-D411C9783E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/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/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1B5CE63-057D-F043-B44E-A7674F693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457200" rtl="0" eaLnBrk="1" latinLnBrk="0" hangingPunct="1">
        <a:spcBef>
          <a:spcPct val="0"/>
        </a:spcBef>
        <a:buFont typeface="Arial"/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jpeg"/><Relationship Id="rId8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f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2.wdp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Slide Deck for “Histograms and Boxplots” Lesson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Suann</a:t>
            </a:r>
            <a:r>
              <a:rPr lang="en-US" dirty="0" smtClean="0"/>
              <a:t> Yang</a:t>
            </a:r>
          </a:p>
          <a:p>
            <a:r>
              <a:rPr lang="en-US" dirty="0" smtClean="0"/>
              <a:t>Biology Department</a:t>
            </a:r>
          </a:p>
          <a:p>
            <a:r>
              <a:rPr lang="en-US" dirty="0" smtClean="0"/>
              <a:t>SUNY </a:t>
            </a:r>
            <a:r>
              <a:rPr lang="en-US" dirty="0" err="1" smtClean="0"/>
              <a:t>Geneseo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6" y="0"/>
            <a:ext cx="9143999" cy="2365758"/>
          </a:xfrm>
        </p:spPr>
        <p:txBody>
          <a:bodyPr>
            <a:normAutofit/>
          </a:bodyPr>
          <a:lstStyle/>
          <a:p>
            <a:r>
              <a:rPr lang="en-US" b="1" dirty="0" smtClean="0"/>
              <a:t>Group discussion: </a:t>
            </a:r>
            <a:r>
              <a:rPr lang="en-US" dirty="0" smtClean="0"/>
              <a:t>For lettuce yield (amount produced), predict </a:t>
            </a:r>
            <a:r>
              <a:rPr lang="en-US" dirty="0"/>
              <a:t>the effect of stopping manure-based compost </a:t>
            </a:r>
            <a:r>
              <a:rPr lang="en-US" dirty="0" smtClean="0"/>
              <a:t>applications and explain your reasoning.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405731" y="2615635"/>
            <a:ext cx="4024634" cy="2733314"/>
            <a:chOff x="4163365" y="3400380"/>
            <a:chExt cx="4727655" cy="32107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33" b="99372" l="813" r="9475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22107">
              <a:off x="5174609" y="3400380"/>
              <a:ext cx="3716411" cy="25898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33" b="99372" l="813" r="9475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05942">
              <a:off x="4163365" y="4021274"/>
              <a:ext cx="3716411" cy="258987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48425" y="4678383"/>
              <a:ext cx="22840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3200" b="1" dirty="0">
                  <a:solidFill>
                    <a:prstClr val="white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lettuce yield</a:t>
              </a:r>
              <a:endParaRPr lang="en-US" sz="3200" b="1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03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lvl="3" indent="-339725" defTabSz="45720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Go to Canvas and get the files needed for today’s work.</a:t>
            </a:r>
          </a:p>
          <a:p>
            <a:pPr marL="352425" lvl="3" indent="-339725" defTabSz="457200">
              <a:buFont typeface="+mj-lt"/>
              <a:buAutoNum type="arabicPeriod"/>
            </a:pP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  <a:p>
            <a:pPr marL="352425" lvl="3" indent="-339725" defTabSz="45720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Open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RStudio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. </a:t>
            </a:r>
            <a:r>
              <a:rPr lang="en-US" sz="2800" b="1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Set your working directory to where you put the SWC and CSV files from Canvas</a:t>
            </a:r>
            <a:r>
              <a:rPr lang="en-US" sz="2800" b="1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.</a:t>
            </a:r>
          </a:p>
          <a:p>
            <a:pPr marL="352425" lvl="3" indent="-339725" defTabSz="457200">
              <a:buFont typeface="+mj-lt"/>
              <a:buAutoNum type="arabicPeriod"/>
            </a:pP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  <a:p>
            <a:pPr marL="352425" lvl="3" indent="-339725" defTabSz="45720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Everything will go in the CONSOLE window (bottom left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).</a:t>
            </a:r>
          </a:p>
          <a:p>
            <a:pPr marL="352425" lvl="3" indent="-339725" defTabSz="457200">
              <a:buFont typeface="+mj-lt"/>
              <a:buAutoNum type="arabicPeriod"/>
            </a:pP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  <a:p>
            <a:pPr marL="352425" lvl="3" indent="-339725" defTabSz="45720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Load the swirl package:  </a:t>
            </a:r>
            <a:r>
              <a:rPr lang="en-US" sz="2800" b="1" dirty="0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library(swirl</a:t>
            </a:r>
            <a:r>
              <a:rPr lang="en-US" sz="2800" b="1" dirty="0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)</a:t>
            </a:r>
          </a:p>
          <a:p>
            <a:pPr marL="352425" lvl="3" indent="-339725" defTabSz="457200">
              <a:buFont typeface="+mj-lt"/>
              <a:buAutoNum type="arabicPeriod"/>
            </a:pPr>
            <a:endParaRPr lang="en-US" sz="2800" b="1" dirty="0">
              <a:solidFill>
                <a:srgbClr val="0432FF"/>
              </a:solidFill>
              <a:latin typeface="Monaco" charset="0"/>
              <a:ea typeface="Cambria" charset="0"/>
              <a:cs typeface="Times New Roman" charset="0"/>
            </a:endParaRPr>
          </a:p>
          <a:p>
            <a:pPr marL="352425" lvl="3" indent="-339725" defTabSz="45720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Some </a:t>
            </a:r>
            <a:r>
              <a:rPr lang="en-US" sz="2800" b="1" dirty="0">
                <a:solidFill>
                  <a:srgbClr val="FF0000"/>
                </a:solidFill>
                <a:latin typeface="Monaco" charset="0"/>
                <a:ea typeface="Cambria" charset="0"/>
                <a:cs typeface="Times New Roman" charset="0"/>
              </a:rPr>
              <a:t>red text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 might pop up, telling you to clear your variables. Do that if you need to. </a:t>
            </a:r>
            <a:r>
              <a:rPr lang="en-US" sz="2800" b="1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DO NOT type </a:t>
            </a:r>
            <a:r>
              <a:rPr lang="en-US" sz="2800" b="1" dirty="0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swirl</a:t>
            </a:r>
            <a:r>
              <a:rPr lang="en-US" sz="2800" b="1" dirty="0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() </a:t>
            </a:r>
            <a:r>
              <a:rPr lang="en-US" sz="2800" b="1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yet</a:t>
            </a:r>
            <a:r>
              <a:rPr lang="en-US" sz="2800" b="1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. We are not ready.</a:t>
            </a:r>
          </a:p>
          <a:p>
            <a:pPr marL="352425" lvl="3" indent="-339725" defTabSz="457200">
              <a:buFont typeface="+mj-lt"/>
              <a:buAutoNum type="arabicPeriod"/>
            </a:pP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+mj-lt"/>
              <a:buAutoNum type="arabicPeriod" startAt="6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Now 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type:  </a:t>
            </a:r>
            <a:r>
              <a:rPr lang="en-US" sz="2800" b="1" dirty="0" err="1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install_course</a:t>
            </a:r>
            <a:r>
              <a:rPr lang="en-US" sz="2800" b="1" dirty="0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()</a:t>
            </a:r>
          </a:p>
          <a:p>
            <a:pPr marL="342900" indent="-342900" defTabSz="457200">
              <a:buFont typeface="+mj-lt"/>
              <a:buAutoNum type="arabicPeriod" startAt="6"/>
            </a:pP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  <a:p>
            <a:pPr marL="342900" indent="-342900" defTabSz="457200">
              <a:buFont typeface="+mj-lt"/>
              <a:buAutoNum type="arabicPeriod" startAt="6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A window should pop up. Navigate to the SWC file (from Canvas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).</a:t>
            </a:r>
          </a:p>
          <a:p>
            <a:pPr marL="342900" indent="-342900" defTabSz="457200">
              <a:buFont typeface="+mj-lt"/>
              <a:buAutoNum type="arabicPeriod" startAt="6"/>
            </a:pP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  <a:p>
            <a:pPr marL="342900" indent="-342900" defTabSz="457200">
              <a:buFont typeface="+mj-lt"/>
              <a:buAutoNum type="arabicPeriod" startAt="6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Now type:  </a:t>
            </a:r>
            <a:r>
              <a:rPr lang="en-US" sz="2800" b="1" dirty="0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swirl</a:t>
            </a:r>
            <a:r>
              <a:rPr lang="en-US" sz="2800" b="1" dirty="0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()</a:t>
            </a:r>
          </a:p>
          <a:p>
            <a:pPr marL="342900" indent="-342900" defTabSz="457200">
              <a:buFont typeface="+mj-lt"/>
              <a:buAutoNum type="arabicPeriod" startAt="6"/>
            </a:pP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  <a:p>
            <a:pPr marL="342900" indent="-342900" defTabSz="457200">
              <a:buFont typeface="+mj-lt"/>
              <a:buAutoNum type="arabicPeriod" startAt="6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R will begin communicating with you in </a:t>
            </a:r>
            <a:r>
              <a:rPr lang="en-US" sz="2800" b="1" dirty="0">
                <a:solidFill>
                  <a:srgbClr val="FF0000"/>
                </a:solidFill>
                <a:latin typeface="Monaco" charset="0"/>
                <a:ea typeface="Cambria" charset="0"/>
                <a:cs typeface="Times New Roman" charset="0"/>
              </a:rPr>
              <a:t>red text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. Follow the instructions. You need to get to a Course called "Compost experiment analysis" and choose the "Histograms and boxplots" lesson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5189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+mj-lt"/>
              <a:buAutoNum type="arabicPeriod" startAt="6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Every time the </a:t>
            </a:r>
            <a:r>
              <a:rPr lang="en-US" sz="2800" b="1" dirty="0">
                <a:solidFill>
                  <a:srgbClr val="FF0000"/>
                </a:solidFill>
                <a:latin typeface="Monaco" charset="0"/>
                <a:ea typeface="Cambria" charset="0"/>
                <a:cs typeface="Times New Roman" charset="0"/>
              </a:rPr>
              <a:t>red text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 is followed by </a:t>
            </a:r>
            <a:r>
              <a:rPr lang="en-US" sz="2800" b="1" dirty="0">
                <a:solidFill>
                  <a:srgbClr val="FF0000"/>
                </a:solidFill>
                <a:latin typeface="Monaco" charset="0"/>
                <a:ea typeface="Cambria" charset="0"/>
                <a:cs typeface="Times New Roman" charset="0"/>
              </a:rPr>
              <a:t>...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 you will hit enter and more text will show up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.</a:t>
            </a:r>
          </a:p>
          <a:p>
            <a:pPr marL="342900" indent="-342900" defTabSz="457200">
              <a:buFont typeface="+mj-lt"/>
              <a:buAutoNum type="arabicPeriod" startAt="6"/>
            </a:pPr>
            <a:endParaRPr lang="en-US" sz="2800" dirty="0">
              <a:solidFill>
                <a:prstClr val="black"/>
              </a:solidFill>
              <a:latin typeface="Times New Roman" charset="0"/>
              <a:ea typeface="Cambria" charset="0"/>
              <a:cs typeface="Times New Roman" charset="0"/>
            </a:endParaRPr>
          </a:p>
          <a:p>
            <a:pPr marL="342900" indent="-342900" defTabSz="457200">
              <a:buFont typeface="+mj-lt"/>
              <a:buAutoNum type="arabicPeriod" startAt="6"/>
            </a:pP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Every time you see </a:t>
            </a:r>
            <a:r>
              <a:rPr lang="en-US" sz="2800" b="1" dirty="0">
                <a:solidFill>
                  <a:srgbClr val="0432FF"/>
                </a:solidFill>
                <a:latin typeface="Monaco" charset="0"/>
                <a:ea typeface="Cambria" charset="0"/>
                <a:cs typeface="Times New Roman" charset="0"/>
              </a:rPr>
              <a:t>&gt;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Cambria" charset="0"/>
                <a:cs typeface="Times New Roman" charset="0"/>
              </a:rPr>
              <a:t> you need to construct some code.</a:t>
            </a:r>
          </a:p>
        </p:txBody>
      </p:sp>
    </p:spTree>
    <p:extLst>
      <p:ext uri="{BB962C8B-B14F-4D97-AF65-F5344CB8AC3E}">
        <p14:creationId xmlns:p14="http://schemas.microsoft.com/office/powerpoint/2010/main" val="14710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2927" cy="5288693"/>
          </a:xfrm>
          <a:prstGeom prst="rect">
            <a:avLst/>
          </a:prstGeom>
        </p:spPr>
      </p:pic>
      <p:pic>
        <p:nvPicPr>
          <p:cNvPr id="1028" name="Picture 4" descr="ile:NRCSAZ02051 - Arizona (385)(NRCS Photo Gallery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66" y="3522261"/>
            <a:ext cx="4447834" cy="31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6" b="9953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8282" y="3878089"/>
            <a:ext cx="3467794" cy="2427456"/>
          </a:xfrm>
          <a:prstGeom prst="rect">
            <a:avLst/>
          </a:prstGeom>
        </p:spPr>
      </p:pic>
      <p:pic>
        <p:nvPicPr>
          <p:cNvPr id="1026" name="Picture 2" descr="mage result for e. co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27" y="90152"/>
            <a:ext cx="2343955" cy="18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717" y="664510"/>
            <a:ext cx="3559775" cy="28478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11482" y="6642556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smtClean="0"/>
              <a:t>Jeff </a:t>
            </a:r>
            <a:r>
              <a:rPr lang="en-US" sz="1050" dirty="0" err="1" smtClean="0"/>
              <a:t>Vanuga</a:t>
            </a:r>
            <a:r>
              <a:rPr lang="en-US" sz="1050" dirty="0" smtClean="0"/>
              <a:t> / Photo courtesy of USDA Natural Resources Conservation Service.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6318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4.72222E-6 3.7037E-6 C -0.03559 -0.00347 -0.00451 0.00046 -0.05555 -0.01088 C -0.10295 -0.02153 -0.09253 -0.01922 -0.13663 -0.02361 C -0.225 -0.01945 -0.25 -0.03611 -0.30816 -0.00903 C -0.32031 -0.00347 -0.32447 0.00023 -0.33663 0.00717 C -0.346 0.01273 -0.35225 0.01643 -0.36232 0.01805 C -0.37257 0.0199 -0.3934 0.02176 -0.3934 0.02176 L -0.45694 0.01805 C -0.46632 0.01736 -0.47569 0.01435 -0.48524 0.01435 L -0.62708 0.01435 L -0.62708 0.01435 L -0.66354 0.02361 " pathEditMode="relative" ptsTypes="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ge result for sustainable agriculture info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1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ge result for soil organic m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312862"/>
            <a:ext cx="83820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Manure-based compost adds nutrients and organic matter to soil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7883" y="4049016"/>
            <a:ext cx="655947" cy="939168"/>
            <a:chOff x="587883" y="4049016"/>
            <a:chExt cx="655947" cy="939168"/>
          </a:xfrm>
        </p:grpSpPr>
        <p:sp>
          <p:nvSpPr>
            <p:cNvPr id="3" name="Teardrop 2"/>
            <p:cNvSpPr/>
            <p:nvPr/>
          </p:nvSpPr>
          <p:spPr>
            <a:xfrm rot="19032235">
              <a:off x="587883" y="4049016"/>
              <a:ext cx="262247" cy="281436"/>
            </a:xfrm>
            <a:prstGeom prst="teardrop">
              <a:avLst>
                <a:gd name="adj" fmla="val 200000"/>
              </a:avLst>
            </a:prstGeom>
            <a:solidFill>
              <a:schemeClr val="bg2"/>
            </a:solidFill>
            <a:ln w="76200" cmpd="sng">
              <a:noFill/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ardrop 5"/>
            <p:cNvSpPr/>
            <p:nvPr/>
          </p:nvSpPr>
          <p:spPr>
            <a:xfrm rot="19032235">
              <a:off x="981583" y="4379216"/>
              <a:ext cx="262247" cy="281436"/>
            </a:xfrm>
            <a:prstGeom prst="teardrop">
              <a:avLst>
                <a:gd name="adj" fmla="val 200000"/>
              </a:avLst>
            </a:prstGeom>
            <a:solidFill>
              <a:schemeClr val="bg2"/>
            </a:solidFill>
            <a:ln w="76200" cmpd="sng">
              <a:noFill/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ardrop 6"/>
            <p:cNvSpPr/>
            <p:nvPr/>
          </p:nvSpPr>
          <p:spPr>
            <a:xfrm rot="19032235">
              <a:off x="626798" y="4706748"/>
              <a:ext cx="262247" cy="281436"/>
            </a:xfrm>
            <a:prstGeom prst="teardrop">
              <a:avLst>
                <a:gd name="adj" fmla="val 200000"/>
              </a:avLst>
            </a:prstGeom>
            <a:solidFill>
              <a:schemeClr val="bg2"/>
            </a:solidFill>
            <a:ln w="76200" cmpd="sng">
              <a:noFill/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24636" y="4717774"/>
            <a:ext cx="1643503" cy="1040752"/>
            <a:chOff x="6824636" y="4717774"/>
            <a:chExt cx="1643503" cy="1040752"/>
          </a:xfrm>
        </p:grpSpPr>
        <p:sp>
          <p:nvSpPr>
            <p:cNvPr id="5" name="Freeform 4"/>
            <p:cNvSpPr/>
            <p:nvPr/>
          </p:nvSpPr>
          <p:spPr>
            <a:xfrm>
              <a:off x="6824636" y="4717774"/>
              <a:ext cx="1643503" cy="1040752"/>
            </a:xfrm>
            <a:custGeom>
              <a:avLst/>
              <a:gdLst>
                <a:gd name="connsiteX0" fmla="*/ 66494 w 1643503"/>
                <a:gd name="connsiteY0" fmla="*/ 0 h 1040752"/>
                <a:gd name="connsiteX1" fmla="*/ 185764 w 1643503"/>
                <a:gd name="connsiteY1" fmla="*/ 887896 h 1040752"/>
                <a:gd name="connsiteX2" fmla="*/ 1643503 w 1643503"/>
                <a:gd name="connsiteY2" fmla="*/ 1033669 h 10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503" h="1040752">
                  <a:moveTo>
                    <a:pt x="66494" y="0"/>
                  </a:moveTo>
                  <a:cubicBezTo>
                    <a:pt x="-5289" y="357809"/>
                    <a:pt x="-77071" y="715618"/>
                    <a:pt x="185764" y="887896"/>
                  </a:cubicBezTo>
                  <a:cubicBezTo>
                    <a:pt x="448599" y="1060174"/>
                    <a:pt x="1046051" y="1046921"/>
                    <a:pt x="1643503" y="1033669"/>
                  </a:cubicBezTo>
                </a:path>
              </a:pathLst>
            </a:custGeom>
            <a:noFill/>
            <a:ln w="76200" cmpd="sng">
              <a:solidFill>
                <a:schemeClr val="bg2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75384" y="516217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>
                  <a:solidFill>
                    <a:srgbClr val="38ABED"/>
                  </a:solidFill>
                </a:rPr>
                <a:t>leaching</a:t>
              </a:r>
              <a:endParaRPr lang="en-US">
                <a:solidFill>
                  <a:srgbClr val="38ABE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food safety requirements compatible with sustainable </a:t>
            </a:r>
            <a:r>
              <a:rPr lang="en-US" smtClean="0"/>
              <a:t>farming practices?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23" y="1417638"/>
            <a:ext cx="6890354" cy="5070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4226011"/>
            <a:ext cx="3207081" cy="2565664"/>
            <a:chOff x="0" y="4226011"/>
            <a:chExt cx="3207081" cy="25656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226011"/>
              <a:ext cx="3207081" cy="2565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7819" y="4744994"/>
              <a:ext cx="24960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b="1" dirty="0">
                  <a:solidFill>
                    <a:prstClr val="white"/>
                  </a:solidFill>
                </a:rPr>
                <a:t>What is the effect of stopping manure-based compost applications?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01049" y="2335446"/>
            <a:ext cx="2833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the effect of eliminating natural habitat near farms?</a:t>
            </a:r>
            <a:endParaRPr lang="en-US" b="1" dirty="0">
              <a:solidFill>
                <a:prstClr val="whit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11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ge result for california ecoreg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71" y="0"/>
            <a:ext cx="4019129" cy="496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" y="1917700"/>
            <a:ext cx="4533900" cy="494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6518366" y="6488668"/>
            <a:ext cx="262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>
                <a:solidFill>
                  <a:prstClr val="black"/>
                </a:solidFill>
              </a:rPr>
              <a:t>based on Karp </a:t>
            </a:r>
            <a:r>
              <a:rPr lang="en-US" dirty="0">
                <a:solidFill>
                  <a:prstClr val="black"/>
                </a:solidFill>
              </a:rPr>
              <a:t>et al.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4448608">
            <a:off x="4867179" y="2227179"/>
            <a:ext cx="766119" cy="221823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76200" cmpd="sng">
            <a:noFill/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3568" y="4915883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USDA </a:t>
            </a:r>
            <a:r>
              <a:rPr lang="en-US" sz="1100" smtClean="0"/>
              <a:t>Forest Service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475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5297" y="5624548"/>
            <a:ext cx="16594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 smtClean="0"/>
              <a:t>i</a:t>
            </a:r>
            <a:r>
              <a:rPr lang="en-US" sz="800" dirty="0" smtClean="0"/>
              <a:t> love images/</a:t>
            </a:r>
            <a:r>
              <a:rPr lang="en-US" sz="800" dirty="0" err="1" smtClean="0"/>
              <a:t>Cultura</a:t>
            </a:r>
            <a:r>
              <a:rPr lang="en-US" sz="800" dirty="0" smtClean="0"/>
              <a:t>/Getty Images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47" y="1338884"/>
            <a:ext cx="2910627" cy="2182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46" y="3617559"/>
            <a:ext cx="2910627" cy="2182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27" y="1338885"/>
            <a:ext cx="3229152" cy="2020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97" y="0"/>
            <a:ext cx="8872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u="sng" dirty="0">
                <a:solidFill>
                  <a:prstClr val="black"/>
                </a:solidFill>
              </a:rPr>
              <a:t>Experimental design:</a:t>
            </a:r>
            <a:r>
              <a:rPr lang="en-US" sz="3200" dirty="0">
                <a:solidFill>
                  <a:prstClr val="black"/>
                </a:solidFill>
              </a:rPr>
              <a:t>  What </a:t>
            </a:r>
            <a:r>
              <a:rPr lang="en-US" sz="3200" dirty="0">
                <a:solidFill>
                  <a:prstClr val="black"/>
                </a:solidFill>
              </a:rPr>
              <a:t>is the effect of stopping manure-based compost applications</a:t>
            </a:r>
            <a:r>
              <a:rPr lang="en-US" sz="3200" dirty="0">
                <a:solidFill>
                  <a:prstClr val="black"/>
                </a:solidFill>
              </a:rPr>
              <a:t>?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27" y="3621374"/>
            <a:ext cx="3229152" cy="202082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336324" y="1915297"/>
            <a:ext cx="2434281" cy="1136822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 w="76200" cmpd="sng">
            <a:solidFill>
              <a:srgbClr val="FFFF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+ Compost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336324" y="4063375"/>
            <a:ext cx="2434281" cy="1136822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 w="76200" cmpd="sng">
            <a:solidFill>
              <a:srgbClr val="FF4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- Compost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0" name="Cross 9"/>
          <p:cNvSpPr/>
          <p:nvPr/>
        </p:nvSpPr>
        <p:spPr>
          <a:xfrm rot="2547992">
            <a:off x="927404" y="3195791"/>
            <a:ext cx="2743200" cy="2743200"/>
          </a:xfrm>
          <a:prstGeom prst="plus">
            <a:avLst>
              <a:gd name="adj" fmla="val 43468"/>
            </a:avLst>
          </a:prstGeom>
          <a:solidFill>
            <a:srgbClr val="FF40FF"/>
          </a:solidFill>
          <a:ln w="76200" cmpd="sng">
            <a:noFill/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6518366" y="6488668"/>
            <a:ext cx="262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>
                <a:solidFill>
                  <a:prstClr val="black"/>
                </a:solidFill>
              </a:rPr>
              <a:t>based on Karp </a:t>
            </a:r>
            <a:r>
              <a:rPr lang="en-US" dirty="0">
                <a:solidFill>
                  <a:prstClr val="black"/>
                </a:solidFill>
              </a:rPr>
              <a:t>et al. 2016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Dependent variables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36731" y="1009194"/>
            <a:ext cx="4458043" cy="3224120"/>
            <a:chOff x="336731" y="1009194"/>
            <a:chExt cx="4458043" cy="322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731" y="1009194"/>
              <a:ext cx="4458043" cy="32241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60863" y="1100741"/>
              <a:ext cx="10762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3200" b="1">
                  <a:solidFill>
                    <a:prstClr val="white"/>
                  </a:solidFill>
                </a:rPr>
                <a:t>pests</a:t>
              </a:r>
              <a:endParaRPr lang="en-US" sz="3200" b="1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63365" y="3400380"/>
            <a:ext cx="4727655" cy="3210768"/>
            <a:chOff x="4163365" y="3400380"/>
            <a:chExt cx="4727655" cy="32107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33" b="99372" l="813" r="9475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22107">
              <a:off x="5174609" y="3400380"/>
              <a:ext cx="3716411" cy="258987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33" b="99372" l="813" r="9475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05942">
              <a:off x="4163365" y="4021274"/>
              <a:ext cx="3716411" cy="258987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502910" y="4781428"/>
              <a:ext cx="22840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3200" b="1" dirty="0">
                  <a:solidFill>
                    <a:prstClr val="white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lettuce yield</a:t>
              </a:r>
              <a:endParaRPr lang="en-US" sz="3200" b="1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flipH="1">
            <a:off x="6518366" y="6488668"/>
            <a:ext cx="262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>
                <a:solidFill>
                  <a:prstClr val="black"/>
                </a:solidFill>
              </a:rPr>
              <a:t>based on Karp </a:t>
            </a:r>
            <a:r>
              <a:rPr lang="en-US" dirty="0">
                <a:solidFill>
                  <a:prstClr val="black"/>
                </a:solidFill>
              </a:rPr>
              <a:t>et al. 2016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36731" y="4329307"/>
            <a:ext cx="3426564" cy="2600791"/>
            <a:chOff x="336731" y="4329307"/>
            <a:chExt cx="3426564" cy="2600791"/>
          </a:xfrm>
        </p:grpSpPr>
        <p:pic>
          <p:nvPicPr>
            <p:cNvPr id="4098" name="Picture 2" descr="ands with soil 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31" y="4329307"/>
              <a:ext cx="3333748" cy="2425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45060" y="5696352"/>
              <a:ext cx="2044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soil quality</a:t>
              </a:r>
              <a:endParaRPr lang="en-US" sz="3200" b="1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99433" y="6668488"/>
              <a:ext cx="14638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smtClean="0"/>
                <a:t>dl.sciencesocieties.org</a:t>
              </a:r>
              <a:endParaRPr lang="en-US" sz="11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97074" y="1009194"/>
            <a:ext cx="3537916" cy="2470207"/>
            <a:chOff x="5197074" y="1009194"/>
            <a:chExt cx="3537916" cy="2470207"/>
          </a:xfrm>
        </p:grpSpPr>
        <p:grpSp>
          <p:nvGrpSpPr>
            <p:cNvPr id="22" name="Group 21"/>
            <p:cNvGrpSpPr/>
            <p:nvPr/>
          </p:nvGrpSpPr>
          <p:grpSpPr>
            <a:xfrm>
              <a:off x="5197074" y="1009194"/>
              <a:ext cx="3434826" cy="2291002"/>
              <a:chOff x="5197074" y="1009194"/>
              <a:chExt cx="3434826" cy="2291002"/>
            </a:xfrm>
          </p:grpSpPr>
          <p:pic>
            <p:nvPicPr>
              <p:cNvPr id="4100" name="Picture 4" descr="mage result for lacewing larva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7074" y="1009194"/>
                <a:ext cx="3434826" cy="2291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409120" y="1093333"/>
                <a:ext cx="22184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3200" b="1">
                    <a:solidFill>
                      <a:prstClr val="white"/>
                    </a:solidFill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pest control</a:t>
                </a:r>
                <a:endParaRPr lang="en-US" sz="3200" b="1" dirty="0">
                  <a:solidFill>
                    <a:prstClr val="white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546844" y="3225485"/>
              <a:ext cx="11881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Patrick </a:t>
              </a:r>
              <a:r>
                <a:rPr lang="en-US" sz="1050" dirty="0" err="1" smtClean="0"/>
                <a:t>Kavanaugh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386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age result for e. c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28" y="2197503"/>
            <a:ext cx="2343955" cy="18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3" y="1823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disease-causing </a:t>
            </a:r>
            <a:r>
              <a:rPr lang="en-US" i="1" dirty="0" smtClean="0"/>
              <a:t>E. coli</a:t>
            </a:r>
            <a:r>
              <a:rPr lang="en-US" dirty="0" smtClean="0"/>
              <a:t> was found in either + Compost or – Compost treatments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6518366" y="6488668"/>
            <a:ext cx="262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>
                <a:solidFill>
                  <a:prstClr val="black"/>
                </a:solidFill>
              </a:rPr>
              <a:t>based on Karp </a:t>
            </a:r>
            <a:r>
              <a:rPr lang="en-US" dirty="0">
                <a:solidFill>
                  <a:prstClr val="black"/>
                </a:solidFill>
              </a:rPr>
              <a:t>et al.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6287470" y="1946365"/>
            <a:ext cx="2595272" cy="2377440"/>
          </a:xfrm>
          <a:prstGeom prst="noSmoking">
            <a:avLst>
              <a:gd name="adj" fmla="val 8602"/>
            </a:avLst>
          </a:prstGeom>
          <a:solidFill>
            <a:schemeClr val="accent5">
              <a:lumMod val="60000"/>
              <a:lumOff val="40000"/>
            </a:schemeClr>
          </a:solidFill>
          <a:ln w="76200" cmpd="sng">
            <a:noFill/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8" y="1777288"/>
            <a:ext cx="5563570" cy="32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ang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76200" cmpd="sng">
          <a:solidFill>
            <a:srgbClr val="FF6600"/>
          </a:solidFill>
          <a:prstDash val="sysDash"/>
          <a:headEnd type="none"/>
          <a:tailEnd type="triangle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</TotalTime>
  <Words>411</Words>
  <Application>Microsoft Macintosh PowerPoint</Application>
  <PresentationFormat>On-screen Show (4:3)</PresentationFormat>
  <Paragraphs>53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Calibri Light</vt:lpstr>
      <vt:lpstr>Cambria</vt:lpstr>
      <vt:lpstr>Monaco</vt:lpstr>
      <vt:lpstr>Times New Roman</vt:lpstr>
      <vt:lpstr>Arial</vt:lpstr>
      <vt:lpstr>Office Theme</vt:lpstr>
      <vt:lpstr>yang</vt:lpstr>
      <vt:lpstr>Slide Deck for “Histograms and Boxplots” Lesson</vt:lpstr>
      <vt:lpstr>PowerPoint Presentation</vt:lpstr>
      <vt:lpstr>PowerPoint Presentation</vt:lpstr>
      <vt:lpstr>Manure-based compost adds nutrients and organic matter to soil</vt:lpstr>
      <vt:lpstr>Are food safety requirements compatible with sustainable farming practices?</vt:lpstr>
      <vt:lpstr>PowerPoint Presentation</vt:lpstr>
      <vt:lpstr>PowerPoint Presentation</vt:lpstr>
      <vt:lpstr>Dependent variables</vt:lpstr>
      <vt:lpstr>No disease-causing E. coli was found in either + Compost or – Compost treatments</vt:lpstr>
      <vt:lpstr>Group discussion: For lettuce yield (amount produced), predict the effect of stopping manure-based compost applications and explain your reasoning.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Deck for “Histograms and Boxplots” Lesson</dc:title>
  <dc:creator>SY</dc:creator>
  <cp:lastModifiedBy>SY</cp:lastModifiedBy>
  <cp:revision>5</cp:revision>
  <dcterms:created xsi:type="dcterms:W3CDTF">2018-12-09T15:55:01Z</dcterms:created>
  <dcterms:modified xsi:type="dcterms:W3CDTF">2018-12-09T21:14:14Z</dcterms:modified>
</cp:coreProperties>
</file>