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66" r:id="rId3"/>
    <p:sldId id="267" r:id="rId4"/>
    <p:sldId id="262" r:id="rId5"/>
    <p:sldId id="258" r:id="rId6"/>
    <p:sldId id="269" r:id="rId7"/>
    <p:sldId id="261" r:id="rId8"/>
    <p:sldId id="259" r:id="rId9"/>
    <p:sldId id="264"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0"/>
    <a:srgbClr val="FAFCEA"/>
    <a:srgbClr val="F0F1DF"/>
    <a:srgbClr val="E6E2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7707" autoAdjust="0"/>
  </p:normalViewPr>
  <p:slideViewPr>
    <p:cSldViewPr snapToGrid="0">
      <p:cViewPr>
        <p:scale>
          <a:sx n="53" d="100"/>
          <a:sy n="53" d="100"/>
        </p:scale>
        <p:origin x="1176" y="-2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4EE6A5-8281-4770-A5E3-165E7003DF51}" type="datetimeFigureOut">
              <a:rPr lang="en-US" smtClean="0"/>
              <a:t>3/4/2020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96A69D-29C8-4FBE-A5FB-F7CFA8F8CF53}" type="slidenum">
              <a:rPr lang="en-US" smtClean="0"/>
              <a:t>‹#›</a:t>
            </a:fld>
            <a:endParaRPr lang="en-US"/>
          </a:p>
        </p:txBody>
      </p:sp>
    </p:spTree>
    <p:extLst>
      <p:ext uri="{BB962C8B-B14F-4D97-AF65-F5344CB8AC3E}">
        <p14:creationId xmlns:p14="http://schemas.microsoft.com/office/powerpoint/2010/main" val="429679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96A69D-29C8-4FBE-A5FB-F7CFA8F8CF53}" type="slidenum">
              <a:rPr lang="en-US" smtClean="0"/>
              <a:t>1</a:t>
            </a:fld>
            <a:endParaRPr lang="en-US"/>
          </a:p>
        </p:txBody>
      </p:sp>
    </p:spTree>
    <p:extLst>
      <p:ext uri="{BB962C8B-B14F-4D97-AF65-F5344CB8AC3E}">
        <p14:creationId xmlns:p14="http://schemas.microsoft.com/office/powerpoint/2010/main" val="3261763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96A69D-29C8-4FBE-A5FB-F7CFA8F8CF53}" type="slidenum">
              <a:rPr lang="en-US" smtClean="0"/>
              <a:t>2</a:t>
            </a:fld>
            <a:endParaRPr lang="en-US"/>
          </a:p>
        </p:txBody>
      </p:sp>
    </p:spTree>
    <p:extLst>
      <p:ext uri="{BB962C8B-B14F-4D97-AF65-F5344CB8AC3E}">
        <p14:creationId xmlns:p14="http://schemas.microsoft.com/office/powerpoint/2010/main" val="3169925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Essential is a shift in mindset about environments, individuals, and planning for variability, building in flexibility. Built on same principles, can find what works best for you. Will notice overlap. None are intended to be prescriptive</a:t>
            </a:r>
          </a:p>
          <a:p>
            <a:endParaRPr lang="en-US" dirty="0"/>
          </a:p>
          <a:p>
            <a:r>
              <a:rPr lang="en-US" dirty="0"/>
              <a:t>All frameworks begin with focus on goals and providing flexibility wherever possible</a:t>
            </a:r>
          </a:p>
          <a:p>
            <a:endParaRPr lang="en-US" dirty="0"/>
          </a:p>
          <a:p>
            <a:r>
              <a:rPr lang="en-US" dirty="0"/>
              <a:t>Works with UD, UDI, all other frameworks, UDL is always focused on the learning goals, can be applied to any curriculum or content area, and has many points of entry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Successful learning: deepening participation in a community of learners rather than obtaining factual knowledge or demonstrating skills. Expert learners are motivated, resourceful, and strategic</a:t>
            </a:r>
          </a:p>
          <a:p>
            <a:endParaRPr lang="en-US" dirty="0"/>
          </a:p>
        </p:txBody>
      </p:sp>
      <p:sp>
        <p:nvSpPr>
          <p:cNvPr id="4" name="Slide Number Placeholder 3"/>
          <p:cNvSpPr>
            <a:spLocks noGrp="1"/>
          </p:cNvSpPr>
          <p:nvPr>
            <p:ph type="sldNum" sz="quarter" idx="5"/>
          </p:nvPr>
        </p:nvSpPr>
        <p:spPr/>
        <p:txBody>
          <a:bodyPr/>
          <a:lstStyle/>
          <a:p>
            <a:fld id="{8196A69D-29C8-4FBE-A5FB-F7CFA8F8CF53}" type="slidenum">
              <a:rPr lang="en-US" smtClean="0"/>
              <a:t>3</a:t>
            </a:fld>
            <a:endParaRPr lang="en-US"/>
          </a:p>
        </p:txBody>
      </p:sp>
    </p:spTree>
    <p:extLst>
      <p:ext uri="{BB962C8B-B14F-4D97-AF65-F5344CB8AC3E}">
        <p14:creationId xmlns:p14="http://schemas.microsoft.com/office/powerpoint/2010/main" val="13352621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Row 1: Focused on the external environment</a:t>
            </a:r>
          </a:p>
          <a:p>
            <a:endParaRPr lang="en-US" dirty="0"/>
          </a:p>
          <a:p>
            <a:r>
              <a:rPr lang="en-US" dirty="0"/>
              <a:t>Row 2: Bridge</a:t>
            </a:r>
          </a:p>
          <a:p>
            <a:endParaRPr lang="en-US" dirty="0"/>
          </a:p>
          <a:p>
            <a:r>
              <a:rPr lang="en-US" dirty="0"/>
              <a:t>Row 3: Focused on internal regulation of students</a:t>
            </a:r>
          </a:p>
          <a:p>
            <a:endParaRPr lang="en-US" dirty="0"/>
          </a:p>
          <a:p>
            <a:r>
              <a:rPr lang="en-US" dirty="0"/>
              <a:t>Pinch points, plus-ones and the dangers of using the guidelines as a checklist</a:t>
            </a:r>
          </a:p>
        </p:txBody>
      </p:sp>
      <p:sp>
        <p:nvSpPr>
          <p:cNvPr id="4" name="Slide Number Placeholder 3"/>
          <p:cNvSpPr>
            <a:spLocks noGrp="1"/>
          </p:cNvSpPr>
          <p:nvPr>
            <p:ph type="sldNum" sz="quarter" idx="5"/>
          </p:nvPr>
        </p:nvSpPr>
        <p:spPr/>
        <p:txBody>
          <a:bodyPr/>
          <a:lstStyle/>
          <a:p>
            <a:fld id="{8196A69D-29C8-4FBE-A5FB-F7CFA8F8CF53}" type="slidenum">
              <a:rPr lang="en-US" smtClean="0"/>
              <a:t>4</a:t>
            </a:fld>
            <a:endParaRPr lang="en-US"/>
          </a:p>
        </p:txBody>
      </p:sp>
    </p:spTree>
    <p:extLst>
      <p:ext uri="{BB962C8B-B14F-4D97-AF65-F5344CB8AC3E}">
        <p14:creationId xmlns:p14="http://schemas.microsoft.com/office/powerpoint/2010/main" val="689510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5C5E19A-0092-48A1-9FB9-901E47AC7FE9}"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2048890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C5E19A-0092-48A1-9FB9-901E47AC7FE9}"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2123463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C5E19A-0092-48A1-9FB9-901E47AC7FE9}"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762832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C5E19A-0092-48A1-9FB9-901E47AC7FE9}"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1099192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C5E19A-0092-48A1-9FB9-901E47AC7FE9}"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2878418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C5E19A-0092-48A1-9FB9-901E47AC7FE9}"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1800258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C5E19A-0092-48A1-9FB9-901E47AC7FE9}" type="datetimeFigureOut">
              <a:rPr lang="en-US" smtClean="0"/>
              <a:t>3/4/2020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772136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C5E19A-0092-48A1-9FB9-901E47AC7FE9}" type="datetimeFigureOut">
              <a:rPr lang="en-US" smtClean="0"/>
              <a:t>3/4/2020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50321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C5E19A-0092-48A1-9FB9-901E47AC7FE9}" type="datetimeFigureOut">
              <a:rPr lang="en-US" smtClean="0"/>
              <a:t>3/4/2020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2143871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C5E19A-0092-48A1-9FB9-901E47AC7FE9}"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1399023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C5E19A-0092-48A1-9FB9-901E47AC7FE9}"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1C7549-BDCC-49E9-B148-74F4EBF6CC68}" type="slidenum">
              <a:rPr lang="en-US" smtClean="0"/>
              <a:t>‹#›</a:t>
            </a:fld>
            <a:endParaRPr lang="en-US"/>
          </a:p>
        </p:txBody>
      </p:sp>
    </p:spTree>
    <p:extLst>
      <p:ext uri="{BB962C8B-B14F-4D97-AF65-F5344CB8AC3E}">
        <p14:creationId xmlns:p14="http://schemas.microsoft.com/office/powerpoint/2010/main" val="1314658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C5E19A-0092-48A1-9FB9-901E47AC7FE9}" type="datetimeFigureOut">
              <a:rPr lang="en-US" smtClean="0"/>
              <a:t>3/4/2020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1C7549-BDCC-49E9-B148-74F4EBF6CC68}" type="slidenum">
              <a:rPr lang="en-US" smtClean="0"/>
              <a:t>‹#›</a:t>
            </a:fld>
            <a:endParaRPr lang="en-US"/>
          </a:p>
        </p:txBody>
      </p:sp>
    </p:spTree>
    <p:extLst>
      <p:ext uri="{BB962C8B-B14F-4D97-AF65-F5344CB8AC3E}">
        <p14:creationId xmlns:p14="http://schemas.microsoft.com/office/powerpoint/2010/main" val="293215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docs.google.com/presentation/d/1k3iFWqnwDtxk1ifUGmptwe9-sjuORYUa2TDotYl3l5M/edit#slide=id.p1" TargetMode="External"/><Relationship Id="rId3" Type="http://schemas.openxmlformats.org/officeDocument/2006/relationships/hyperlink" Target="http://udlguidelines.cast.org/?utm_medium=web&amp;utm_campagin=none&amp;utm_source=cast-home" TargetMode="External"/><Relationship Id="rId7" Type="http://schemas.openxmlformats.org/officeDocument/2006/relationships/hyperlink" Target="http://aem.cast.org/" TargetMode="External"/><Relationship Id="rId2" Type="http://schemas.openxmlformats.org/officeDocument/2006/relationships/hyperlink" Target="http://www.cast.org/" TargetMode="External"/><Relationship Id="rId1" Type="http://schemas.openxmlformats.org/officeDocument/2006/relationships/slideLayout" Target="../slideLayouts/slideLayout2.xml"/><Relationship Id="rId6" Type="http://schemas.openxmlformats.org/officeDocument/2006/relationships/hyperlink" Target="https://www.washington.edu/doit/resources/popular-resource-collections/accessible-technology" TargetMode="External"/><Relationship Id="rId5" Type="http://schemas.openxmlformats.org/officeDocument/2006/relationships/hyperlink" Target="https://www.washington.edu/doit/equal-access-universal-design-instruction" TargetMode="External"/><Relationship Id="rId4" Type="http://schemas.openxmlformats.org/officeDocument/2006/relationships/hyperlink" Target="http://www.cast.org/our-work/publications/2014/universal-design-learning-theory-practice-udl-meyer.html#.XFSqEFxKg2z"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reddit.com/r/gardening/comments/a1lca9/my_fern_is_dying_any_care_tips_or_advice_would_b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www.colorado.edu/accessibility/resources/creating-accessible-content/universal-design-measures-checklist-microsoft-powerpoint" TargetMode="External"/><Relationship Id="rId2" Type="http://schemas.openxmlformats.org/officeDocument/2006/relationships/hyperlink" Target="https://www.collegestar.org/modules/when-lecture-is-necessary#objectives" TargetMode="External"/><Relationship Id="rId1" Type="http://schemas.openxmlformats.org/officeDocument/2006/relationships/slideLayout" Target="../slideLayouts/slideLayout2.xml"/><Relationship Id="rId5" Type="http://schemas.openxmlformats.org/officeDocument/2006/relationships/hyperlink" Target="http://deaftec.org/classact/challenges/teaching/visuals" TargetMode="External"/><Relationship Id="rId4" Type="http://schemas.openxmlformats.org/officeDocument/2006/relationships/hyperlink" Target="https://www.yorksj.ac.uk/media/content-assets/student-services/documents/A-Guide-to-Dyslexia-(PowerPoint)-A5.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076BF-46D1-43B2-A65D-A560CCCDD7E1}"/>
              </a:ext>
            </a:extLst>
          </p:cNvPr>
          <p:cNvSpPr>
            <a:spLocks noGrp="1"/>
          </p:cNvSpPr>
          <p:nvPr>
            <p:ph type="title"/>
          </p:nvPr>
        </p:nvSpPr>
        <p:spPr>
          <a:xfrm>
            <a:off x="567690" y="285115"/>
            <a:ext cx="11056620" cy="1325563"/>
          </a:xfrm>
        </p:spPr>
        <p:txBody>
          <a:bodyPr/>
          <a:lstStyle/>
          <a:p>
            <a:r>
              <a:rPr lang="en-US" b="1" dirty="0">
                <a:solidFill>
                  <a:schemeClr val="accent1">
                    <a:lumMod val="50000"/>
                  </a:schemeClr>
                </a:solidFill>
              </a:rPr>
              <a:t>Universal Design for Learning and Accessibility</a:t>
            </a:r>
          </a:p>
        </p:txBody>
      </p:sp>
      <p:sp>
        <p:nvSpPr>
          <p:cNvPr id="3" name="Content Placeholder 2">
            <a:extLst>
              <a:ext uri="{FF2B5EF4-FFF2-40B4-BE49-F238E27FC236}">
                <a16:creationId xmlns:a16="http://schemas.microsoft.com/office/drawing/2014/main" id="{70994670-B382-4800-8357-18DF9DE41475}"/>
              </a:ext>
            </a:extLst>
          </p:cNvPr>
          <p:cNvSpPr>
            <a:spLocks noGrp="1"/>
          </p:cNvSpPr>
          <p:nvPr>
            <p:ph idx="1"/>
          </p:nvPr>
        </p:nvSpPr>
        <p:spPr>
          <a:xfrm>
            <a:off x="567690" y="1706871"/>
            <a:ext cx="11056620" cy="5032375"/>
          </a:xfrm>
        </p:spPr>
        <p:txBody>
          <a:bodyPr>
            <a:normAutofit fontScale="92500" lnSpcReduction="20000"/>
          </a:bodyPr>
          <a:lstStyle/>
          <a:p>
            <a:r>
              <a:rPr lang="en-US" dirty="0">
                <a:solidFill>
                  <a:schemeClr val="accent1">
                    <a:lumMod val="50000"/>
                  </a:schemeClr>
                </a:solidFill>
              </a:rPr>
              <a:t>Introductions</a:t>
            </a:r>
          </a:p>
          <a:p>
            <a:endParaRPr lang="en-US" dirty="0">
              <a:solidFill>
                <a:schemeClr val="accent1">
                  <a:lumMod val="50000"/>
                </a:schemeClr>
              </a:solidFill>
            </a:endParaRPr>
          </a:p>
          <a:p>
            <a:r>
              <a:rPr lang="en-US" dirty="0">
                <a:solidFill>
                  <a:schemeClr val="accent1">
                    <a:lumMod val="50000"/>
                  </a:schemeClr>
                </a:solidFill>
              </a:rPr>
              <a:t>Activity</a:t>
            </a:r>
          </a:p>
          <a:p>
            <a:endParaRPr lang="en-US" dirty="0">
              <a:solidFill>
                <a:schemeClr val="accent1">
                  <a:lumMod val="50000"/>
                </a:schemeClr>
              </a:solidFill>
            </a:endParaRPr>
          </a:p>
          <a:p>
            <a:r>
              <a:rPr lang="en-US" dirty="0">
                <a:solidFill>
                  <a:schemeClr val="accent1">
                    <a:lumMod val="50000"/>
                  </a:schemeClr>
                </a:solidFill>
              </a:rPr>
              <a:t>Backward Design, Universal Design, Universal Design for Instruction, and Universal Design for Learning</a:t>
            </a:r>
          </a:p>
          <a:p>
            <a:endParaRPr lang="en-US" dirty="0">
              <a:solidFill>
                <a:schemeClr val="accent1">
                  <a:lumMod val="50000"/>
                </a:schemeClr>
              </a:solidFill>
            </a:endParaRPr>
          </a:p>
          <a:p>
            <a:r>
              <a:rPr lang="en-US" dirty="0">
                <a:solidFill>
                  <a:schemeClr val="accent1">
                    <a:lumMod val="50000"/>
                  </a:schemeClr>
                </a:solidFill>
              </a:rPr>
              <a:t>Digging in to UDL</a:t>
            </a:r>
          </a:p>
          <a:p>
            <a:endParaRPr lang="en-US" dirty="0">
              <a:solidFill>
                <a:schemeClr val="accent1">
                  <a:lumMod val="50000"/>
                </a:schemeClr>
              </a:solidFill>
            </a:endParaRPr>
          </a:p>
          <a:p>
            <a:r>
              <a:rPr lang="en-US" dirty="0">
                <a:solidFill>
                  <a:schemeClr val="accent1">
                    <a:lumMod val="50000"/>
                  </a:schemeClr>
                </a:solidFill>
              </a:rPr>
              <a:t>Discussion, Practice, &amp; Questions</a:t>
            </a:r>
          </a:p>
          <a:p>
            <a:endParaRPr lang="en-US" sz="1200" dirty="0">
              <a:solidFill>
                <a:schemeClr val="accent1">
                  <a:lumMod val="50000"/>
                </a:schemeClr>
              </a:solidFill>
            </a:endParaRPr>
          </a:p>
          <a:p>
            <a:pPr marL="0" indent="0">
              <a:buNone/>
            </a:pPr>
            <a:r>
              <a:rPr lang="en-US" sz="1600" dirty="0">
                <a:solidFill>
                  <a:schemeClr val="accent1">
                    <a:lumMod val="50000"/>
                  </a:schemeClr>
                </a:solidFill>
              </a:rPr>
              <a:t>Universal Design for Learning came from research at the Center for Applied Special Technology (CAST) – images and information in this presentation are accredited to: Meyer, A., Rose, D.H., &amp; Gordon, D. (2014). </a:t>
            </a:r>
            <a:r>
              <a:rPr lang="en-US" sz="1600" i="1" dirty="0">
                <a:solidFill>
                  <a:schemeClr val="accent1">
                    <a:lumMod val="50000"/>
                  </a:schemeClr>
                </a:solidFill>
              </a:rPr>
              <a:t>Universal design for learning: Theory and Practice</a:t>
            </a:r>
            <a:r>
              <a:rPr lang="en-US" sz="1600" dirty="0">
                <a:solidFill>
                  <a:schemeClr val="accent1">
                    <a:lumMod val="50000"/>
                  </a:schemeClr>
                </a:solidFill>
              </a:rPr>
              <a:t>. Wakefield, MA: CAST Professional Publishing.</a:t>
            </a:r>
            <a:endParaRPr lang="en-US" dirty="0">
              <a:solidFill>
                <a:schemeClr val="accent1">
                  <a:lumMod val="50000"/>
                </a:schemeClr>
              </a:solidFill>
            </a:endParaRPr>
          </a:p>
          <a:p>
            <a:pPr marL="0" indent="0">
              <a:buNone/>
            </a:pPr>
            <a:endParaRPr lang="en-US" dirty="0">
              <a:solidFill>
                <a:schemeClr val="accent1">
                  <a:lumMod val="50000"/>
                </a:schemeClr>
              </a:solidFill>
            </a:endParaRPr>
          </a:p>
        </p:txBody>
      </p:sp>
    </p:spTree>
    <p:extLst>
      <p:ext uri="{BB962C8B-B14F-4D97-AF65-F5344CB8AC3E}">
        <p14:creationId xmlns:p14="http://schemas.microsoft.com/office/powerpoint/2010/main" val="216646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BC92B-B864-4BFD-B04C-6E1B8C607907}"/>
              </a:ext>
            </a:extLst>
          </p:cNvPr>
          <p:cNvSpPr>
            <a:spLocks noGrp="1"/>
          </p:cNvSpPr>
          <p:nvPr>
            <p:ph type="title"/>
          </p:nvPr>
        </p:nvSpPr>
        <p:spPr/>
        <p:txBody>
          <a:bodyPr/>
          <a:lstStyle/>
          <a:p>
            <a:r>
              <a:rPr lang="en-US" dirty="0">
                <a:solidFill>
                  <a:schemeClr val="accent1">
                    <a:lumMod val="50000"/>
                  </a:schemeClr>
                </a:solidFill>
              </a:rPr>
              <a:t>Resources</a:t>
            </a:r>
          </a:p>
        </p:txBody>
      </p:sp>
      <p:sp>
        <p:nvSpPr>
          <p:cNvPr id="3" name="Content Placeholder 2">
            <a:extLst>
              <a:ext uri="{FF2B5EF4-FFF2-40B4-BE49-F238E27FC236}">
                <a16:creationId xmlns:a16="http://schemas.microsoft.com/office/drawing/2014/main" id="{A331A5F5-4C19-4D7E-A3F4-A9A6D86818BD}"/>
              </a:ext>
            </a:extLst>
          </p:cNvPr>
          <p:cNvSpPr>
            <a:spLocks noGrp="1"/>
          </p:cNvSpPr>
          <p:nvPr>
            <p:ph idx="1"/>
          </p:nvPr>
        </p:nvSpPr>
        <p:spPr/>
        <p:txBody>
          <a:bodyPr/>
          <a:lstStyle/>
          <a:p>
            <a:r>
              <a:rPr lang="en-US" dirty="0">
                <a:solidFill>
                  <a:schemeClr val="accent1">
                    <a:lumMod val="50000"/>
                  </a:schemeClr>
                </a:solidFill>
                <a:hlinkClick r:id="rId2"/>
              </a:rPr>
              <a:t>CAST Website</a:t>
            </a:r>
            <a:endParaRPr lang="en-US" dirty="0">
              <a:solidFill>
                <a:schemeClr val="accent1">
                  <a:lumMod val="50000"/>
                </a:schemeClr>
              </a:solidFill>
            </a:endParaRPr>
          </a:p>
          <a:p>
            <a:r>
              <a:rPr lang="en-US" dirty="0">
                <a:solidFill>
                  <a:schemeClr val="accent1">
                    <a:lumMod val="50000"/>
                  </a:schemeClr>
                </a:solidFill>
                <a:hlinkClick r:id="rId3"/>
              </a:rPr>
              <a:t>Full UDL Guidelines</a:t>
            </a:r>
            <a:endParaRPr lang="en-US" dirty="0">
              <a:solidFill>
                <a:schemeClr val="accent1">
                  <a:lumMod val="50000"/>
                </a:schemeClr>
              </a:solidFill>
            </a:endParaRPr>
          </a:p>
          <a:p>
            <a:r>
              <a:rPr lang="en-US" dirty="0">
                <a:solidFill>
                  <a:schemeClr val="accent1">
                    <a:lumMod val="50000"/>
                  </a:schemeClr>
                </a:solidFill>
                <a:hlinkClick r:id="rId4"/>
              </a:rPr>
              <a:t>Universal Design for Learning: Theory &amp; Practice (online book)</a:t>
            </a:r>
            <a:endParaRPr lang="en-US" dirty="0">
              <a:solidFill>
                <a:schemeClr val="accent1">
                  <a:lumMod val="50000"/>
                </a:schemeClr>
              </a:solidFill>
            </a:endParaRPr>
          </a:p>
          <a:p>
            <a:r>
              <a:rPr lang="en-US" dirty="0">
                <a:solidFill>
                  <a:schemeClr val="accent1">
                    <a:lumMod val="50000"/>
                  </a:schemeClr>
                </a:solidFill>
                <a:hlinkClick r:id="rId5"/>
              </a:rPr>
              <a:t>Equal Access: Universal Design of Instruction</a:t>
            </a:r>
            <a:endParaRPr lang="en-US" dirty="0">
              <a:solidFill>
                <a:schemeClr val="accent1">
                  <a:lumMod val="50000"/>
                </a:schemeClr>
              </a:solidFill>
            </a:endParaRPr>
          </a:p>
          <a:p>
            <a:r>
              <a:rPr lang="en-US" dirty="0">
                <a:solidFill>
                  <a:schemeClr val="accent1">
                    <a:lumMod val="50000"/>
                  </a:schemeClr>
                </a:solidFill>
                <a:hlinkClick r:id="rId6"/>
              </a:rPr>
              <a:t>Accessible Technology</a:t>
            </a:r>
            <a:endParaRPr lang="en-US" dirty="0">
              <a:solidFill>
                <a:schemeClr val="accent1">
                  <a:lumMod val="50000"/>
                </a:schemeClr>
              </a:solidFill>
            </a:endParaRPr>
          </a:p>
          <a:p>
            <a:r>
              <a:rPr lang="en-US" dirty="0">
                <a:solidFill>
                  <a:schemeClr val="accent1">
                    <a:lumMod val="50000"/>
                  </a:schemeClr>
                </a:solidFill>
                <a:hlinkClick r:id="rId7"/>
              </a:rPr>
              <a:t>National Center on Accessible Educational Materials</a:t>
            </a:r>
            <a:endParaRPr lang="en-US" dirty="0">
              <a:solidFill>
                <a:schemeClr val="accent1">
                  <a:lumMod val="50000"/>
                </a:schemeClr>
              </a:solidFill>
            </a:endParaRPr>
          </a:p>
          <a:p>
            <a:r>
              <a:rPr lang="en-US" dirty="0">
                <a:solidFill>
                  <a:schemeClr val="accent1">
                    <a:lumMod val="50000"/>
                  </a:schemeClr>
                </a:solidFill>
                <a:hlinkClick r:id="rId8"/>
              </a:rPr>
              <a:t>Designing Accessible OERs with POUR (Google slide presentation)</a:t>
            </a:r>
            <a:endParaRPr lang="en-US" dirty="0">
              <a:solidFill>
                <a:schemeClr val="accent1">
                  <a:lumMod val="50000"/>
                </a:schemeClr>
              </a:solidFill>
            </a:endParaRPr>
          </a:p>
        </p:txBody>
      </p:sp>
    </p:spTree>
    <p:extLst>
      <p:ext uri="{BB962C8B-B14F-4D97-AF65-F5344CB8AC3E}">
        <p14:creationId xmlns:p14="http://schemas.microsoft.com/office/powerpoint/2010/main" val="1001468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Content Placeholder 16" descr="Fern that appears to be dying, planted in a barrel, outside in someone's yard. There are a few green fronds amidst mostly brown and dying fronds.">
            <a:extLst>
              <a:ext uri="{FF2B5EF4-FFF2-40B4-BE49-F238E27FC236}">
                <a16:creationId xmlns:a16="http://schemas.microsoft.com/office/drawing/2014/main" id="{3B7C6C24-86DE-4781-B6FC-B8DDD315052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663615" y="175054"/>
            <a:ext cx="4864769" cy="6483827"/>
          </a:xfrm>
        </p:spPr>
      </p:pic>
      <p:sp>
        <p:nvSpPr>
          <p:cNvPr id="20" name="TextBox 19">
            <a:extLst>
              <a:ext uri="{FF2B5EF4-FFF2-40B4-BE49-F238E27FC236}">
                <a16:creationId xmlns:a16="http://schemas.microsoft.com/office/drawing/2014/main" id="{DAC56441-045E-466F-BB98-7632C356820F}"/>
              </a:ext>
            </a:extLst>
          </p:cNvPr>
          <p:cNvSpPr txBox="1"/>
          <p:nvPr/>
        </p:nvSpPr>
        <p:spPr>
          <a:xfrm>
            <a:off x="0" y="6581001"/>
            <a:ext cx="12452684" cy="276999"/>
          </a:xfrm>
          <a:prstGeom prst="rect">
            <a:avLst/>
          </a:prstGeom>
          <a:noFill/>
        </p:spPr>
        <p:txBody>
          <a:bodyPr wrap="square" rtlCol="0">
            <a:spAutoFit/>
          </a:bodyPr>
          <a:lstStyle/>
          <a:p>
            <a:r>
              <a:rPr lang="en-US" sz="1200" dirty="0"/>
              <a:t>Image from: </a:t>
            </a:r>
            <a:r>
              <a:rPr lang="en-US" sz="1200" dirty="0">
                <a:hlinkClick r:id="rId4"/>
              </a:rPr>
              <a:t>https://www.reddit.com/r/gardening/comments/a1lca9/my_fern_is_dying_any_care_tips_or_advice_would_be/</a:t>
            </a:r>
            <a:endParaRPr lang="en-US" sz="1200" dirty="0"/>
          </a:p>
        </p:txBody>
      </p:sp>
    </p:spTree>
    <p:extLst>
      <p:ext uri="{BB962C8B-B14F-4D97-AF65-F5344CB8AC3E}">
        <p14:creationId xmlns:p14="http://schemas.microsoft.com/office/powerpoint/2010/main" val="1511263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076BF-46D1-43B2-A65D-A560CCCDD7E1}"/>
              </a:ext>
            </a:extLst>
          </p:cNvPr>
          <p:cNvSpPr>
            <a:spLocks noGrp="1"/>
          </p:cNvSpPr>
          <p:nvPr>
            <p:ph type="title"/>
          </p:nvPr>
        </p:nvSpPr>
        <p:spPr>
          <a:xfrm>
            <a:off x="838200" y="153192"/>
            <a:ext cx="10515600" cy="1325563"/>
          </a:xfrm>
        </p:spPr>
        <p:txBody>
          <a:bodyPr>
            <a:normAutofit/>
          </a:bodyPr>
          <a:lstStyle/>
          <a:p>
            <a:r>
              <a:rPr lang="en-US" b="1" dirty="0">
                <a:solidFill>
                  <a:schemeClr val="accent1">
                    <a:lumMod val="50000"/>
                  </a:schemeClr>
                </a:solidFill>
              </a:rPr>
              <a:t>Backward Design, UD, UDI, and UDL</a:t>
            </a:r>
          </a:p>
        </p:txBody>
      </p:sp>
      <p:sp>
        <p:nvSpPr>
          <p:cNvPr id="3" name="Content Placeholder 2">
            <a:extLst>
              <a:ext uri="{FF2B5EF4-FFF2-40B4-BE49-F238E27FC236}">
                <a16:creationId xmlns:a16="http://schemas.microsoft.com/office/drawing/2014/main" id="{70994670-B382-4800-8357-18DF9DE41475}"/>
              </a:ext>
            </a:extLst>
          </p:cNvPr>
          <p:cNvSpPr>
            <a:spLocks noGrp="1"/>
          </p:cNvSpPr>
          <p:nvPr>
            <p:ph idx="1"/>
          </p:nvPr>
        </p:nvSpPr>
        <p:spPr>
          <a:xfrm>
            <a:off x="838200" y="1690687"/>
            <a:ext cx="10515600" cy="4806365"/>
          </a:xfrm>
        </p:spPr>
        <p:txBody>
          <a:bodyPr>
            <a:normAutofit fontScale="92500" lnSpcReduction="10000"/>
          </a:bodyPr>
          <a:lstStyle/>
          <a:p>
            <a:r>
              <a:rPr lang="en-US" dirty="0">
                <a:solidFill>
                  <a:schemeClr val="accent1">
                    <a:lumMod val="50000"/>
                  </a:schemeClr>
                </a:solidFill>
              </a:rPr>
              <a:t>Shifting our mindset</a:t>
            </a:r>
          </a:p>
          <a:p>
            <a:endParaRPr lang="en-US" dirty="0">
              <a:solidFill>
                <a:schemeClr val="accent1">
                  <a:lumMod val="50000"/>
                </a:schemeClr>
              </a:solidFill>
            </a:endParaRPr>
          </a:p>
          <a:p>
            <a:r>
              <a:rPr lang="en-US" dirty="0">
                <a:solidFill>
                  <a:schemeClr val="accent1">
                    <a:lumMod val="50000"/>
                  </a:schemeClr>
                </a:solidFill>
              </a:rPr>
              <a:t>Goal oriented, flexible, accessible</a:t>
            </a:r>
          </a:p>
          <a:p>
            <a:pPr lvl="1"/>
            <a:r>
              <a:rPr lang="en-US" dirty="0">
                <a:solidFill>
                  <a:schemeClr val="accent1">
                    <a:lumMod val="50000"/>
                  </a:schemeClr>
                </a:solidFill>
              </a:rPr>
              <a:t>Built to address the needs of all learners</a:t>
            </a:r>
          </a:p>
          <a:p>
            <a:pPr lvl="1"/>
            <a:r>
              <a:rPr lang="en-US" dirty="0">
                <a:solidFill>
                  <a:schemeClr val="accent1">
                    <a:lumMod val="50000"/>
                  </a:schemeClr>
                </a:solidFill>
              </a:rPr>
              <a:t>Planning for and embracing predictable variability</a:t>
            </a:r>
          </a:p>
          <a:p>
            <a:endParaRPr lang="en-US" dirty="0">
              <a:solidFill>
                <a:schemeClr val="accent1">
                  <a:lumMod val="50000"/>
                </a:schemeClr>
              </a:solidFill>
            </a:endParaRPr>
          </a:p>
          <a:p>
            <a:r>
              <a:rPr lang="en-US" dirty="0">
                <a:solidFill>
                  <a:schemeClr val="accent1">
                    <a:lumMod val="50000"/>
                  </a:schemeClr>
                </a:solidFill>
              </a:rPr>
              <a:t>Begin with learning goals</a:t>
            </a:r>
          </a:p>
          <a:p>
            <a:pPr lvl="1"/>
            <a:r>
              <a:rPr lang="en-US" dirty="0">
                <a:solidFill>
                  <a:schemeClr val="accent1">
                    <a:lumMod val="50000"/>
                  </a:schemeClr>
                </a:solidFill>
              </a:rPr>
              <a:t>Then incorporating flexibility in the learning experiences, instruction, and evidence</a:t>
            </a:r>
          </a:p>
          <a:p>
            <a:endParaRPr lang="en-US" dirty="0">
              <a:solidFill>
                <a:schemeClr val="accent1">
                  <a:lumMod val="50000"/>
                </a:schemeClr>
              </a:solidFill>
            </a:endParaRPr>
          </a:p>
          <a:p>
            <a:r>
              <a:rPr lang="en-US" dirty="0">
                <a:solidFill>
                  <a:schemeClr val="accent1">
                    <a:lumMod val="50000"/>
                  </a:schemeClr>
                </a:solidFill>
              </a:rPr>
              <a:t>Shifts ideas about successful learners</a:t>
            </a:r>
          </a:p>
          <a:p>
            <a:pPr lvl="1"/>
            <a:r>
              <a:rPr lang="en-US" dirty="0">
                <a:solidFill>
                  <a:schemeClr val="accent1">
                    <a:lumMod val="50000"/>
                  </a:schemeClr>
                </a:solidFill>
              </a:rPr>
              <a:t>Relevant and irrelevant demands</a:t>
            </a:r>
          </a:p>
          <a:p>
            <a:endParaRPr lang="en-US" dirty="0">
              <a:solidFill>
                <a:schemeClr val="accent1">
                  <a:lumMod val="50000"/>
                </a:schemeClr>
              </a:solidFill>
            </a:endParaRPr>
          </a:p>
          <a:p>
            <a:pPr marL="0" indent="0">
              <a:buNone/>
            </a:pPr>
            <a:endParaRPr lang="en-US" dirty="0">
              <a:solidFill>
                <a:schemeClr val="accent1">
                  <a:lumMod val="50000"/>
                </a:schemeClr>
              </a:solidFill>
            </a:endParaRPr>
          </a:p>
        </p:txBody>
      </p:sp>
    </p:spTree>
    <p:extLst>
      <p:ext uri="{BB962C8B-B14F-4D97-AF65-F5344CB8AC3E}">
        <p14:creationId xmlns:p14="http://schemas.microsoft.com/office/powerpoint/2010/main" val="2297252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C9A4E88-AC8D-45E2-96C9-0C9B7CC797F4}"/>
              </a:ext>
            </a:extLst>
          </p:cNvPr>
          <p:cNvPicPr>
            <a:picLocks noChangeAspect="1"/>
          </p:cNvPicPr>
          <p:nvPr/>
        </p:nvPicPr>
        <p:blipFill rotWithShape="1">
          <a:blip r:embed="rId3">
            <a:extLst>
              <a:ext uri="{28A0092B-C50C-407E-A947-70E740481C1C}">
                <a14:useLocalDpi xmlns:a14="http://schemas.microsoft.com/office/drawing/2010/main" val="0"/>
              </a:ext>
            </a:extLst>
          </a:blip>
          <a:srcRect l="2534" r="3230"/>
          <a:stretch/>
        </p:blipFill>
        <p:spPr>
          <a:xfrm>
            <a:off x="28576" y="27152"/>
            <a:ext cx="8386763" cy="6359126"/>
          </a:xfrm>
          <a:prstGeom prst="rect">
            <a:avLst/>
          </a:prstGeom>
        </p:spPr>
      </p:pic>
      <p:sp>
        <p:nvSpPr>
          <p:cNvPr id="2" name="TextBox 1">
            <a:extLst>
              <a:ext uri="{FF2B5EF4-FFF2-40B4-BE49-F238E27FC236}">
                <a16:creationId xmlns:a16="http://schemas.microsoft.com/office/drawing/2014/main" id="{CFB0C4B6-B66A-42D3-BB94-C47060ACF1DA}"/>
              </a:ext>
            </a:extLst>
          </p:cNvPr>
          <p:cNvSpPr txBox="1"/>
          <p:nvPr/>
        </p:nvSpPr>
        <p:spPr>
          <a:xfrm>
            <a:off x="870155" y="6386278"/>
            <a:ext cx="10451690" cy="369332"/>
          </a:xfrm>
          <a:prstGeom prst="rect">
            <a:avLst/>
          </a:prstGeom>
          <a:noFill/>
        </p:spPr>
        <p:txBody>
          <a:bodyPr wrap="square" rtlCol="0">
            <a:spAutoFit/>
          </a:bodyPr>
          <a:lstStyle/>
          <a:p>
            <a:r>
              <a:rPr lang="en-US" dirty="0"/>
              <a:t>CAST (2018). Universal Design for Learning Guidelines version 2.2. Retrieved from http://udlguidelines.cast.org</a:t>
            </a:r>
          </a:p>
        </p:txBody>
      </p:sp>
      <p:sp>
        <p:nvSpPr>
          <p:cNvPr id="4" name="TextBox 3">
            <a:extLst>
              <a:ext uri="{FF2B5EF4-FFF2-40B4-BE49-F238E27FC236}">
                <a16:creationId xmlns:a16="http://schemas.microsoft.com/office/drawing/2014/main" id="{9777A693-21A1-404F-A4E8-8E108EDB0C5D}"/>
              </a:ext>
            </a:extLst>
          </p:cNvPr>
          <p:cNvSpPr txBox="1"/>
          <p:nvPr/>
        </p:nvSpPr>
        <p:spPr>
          <a:xfrm>
            <a:off x="8415339" y="1413063"/>
            <a:ext cx="3527948" cy="954107"/>
          </a:xfrm>
          <a:prstGeom prst="rect">
            <a:avLst/>
          </a:prstGeom>
          <a:noFill/>
        </p:spPr>
        <p:txBody>
          <a:bodyPr wrap="square" rtlCol="0">
            <a:spAutoFit/>
          </a:bodyPr>
          <a:lstStyle/>
          <a:p>
            <a:r>
              <a:rPr lang="en-US" sz="2800" dirty="0"/>
              <a:t>Removing unnecessary barriers</a:t>
            </a:r>
          </a:p>
        </p:txBody>
      </p:sp>
      <p:sp>
        <p:nvSpPr>
          <p:cNvPr id="6" name="TextBox 5">
            <a:extLst>
              <a:ext uri="{FF2B5EF4-FFF2-40B4-BE49-F238E27FC236}">
                <a16:creationId xmlns:a16="http://schemas.microsoft.com/office/drawing/2014/main" id="{4E967804-DD8E-4395-BC3A-ADCF952985F1}"/>
              </a:ext>
            </a:extLst>
          </p:cNvPr>
          <p:cNvSpPr txBox="1"/>
          <p:nvPr/>
        </p:nvSpPr>
        <p:spPr>
          <a:xfrm>
            <a:off x="8415339" y="2905780"/>
            <a:ext cx="3901550" cy="523220"/>
          </a:xfrm>
          <a:prstGeom prst="rect">
            <a:avLst/>
          </a:prstGeom>
          <a:noFill/>
        </p:spPr>
        <p:txBody>
          <a:bodyPr wrap="square" rtlCol="0">
            <a:spAutoFit/>
          </a:bodyPr>
          <a:lstStyle/>
          <a:p>
            <a:r>
              <a:rPr lang="en-US" sz="2800" dirty="0"/>
              <a:t>Strategy building</a:t>
            </a:r>
          </a:p>
        </p:txBody>
      </p:sp>
      <p:sp>
        <p:nvSpPr>
          <p:cNvPr id="7" name="TextBox 6">
            <a:extLst>
              <a:ext uri="{FF2B5EF4-FFF2-40B4-BE49-F238E27FC236}">
                <a16:creationId xmlns:a16="http://schemas.microsoft.com/office/drawing/2014/main" id="{6793B6AD-0859-446C-9799-B44A3A2F5555}"/>
              </a:ext>
            </a:extLst>
          </p:cNvPr>
          <p:cNvSpPr txBox="1"/>
          <p:nvPr/>
        </p:nvSpPr>
        <p:spPr>
          <a:xfrm>
            <a:off x="8415339" y="4345945"/>
            <a:ext cx="3248819" cy="954107"/>
          </a:xfrm>
          <a:prstGeom prst="rect">
            <a:avLst/>
          </a:prstGeom>
          <a:noFill/>
        </p:spPr>
        <p:txBody>
          <a:bodyPr wrap="square" rtlCol="0">
            <a:spAutoFit/>
          </a:bodyPr>
          <a:lstStyle/>
          <a:p>
            <a:r>
              <a:rPr lang="en-US" sz="2800" dirty="0"/>
              <a:t>High level learning goals for all learners</a:t>
            </a:r>
          </a:p>
        </p:txBody>
      </p:sp>
    </p:spTree>
    <p:extLst>
      <p:ext uri="{BB962C8B-B14F-4D97-AF65-F5344CB8AC3E}">
        <p14:creationId xmlns:p14="http://schemas.microsoft.com/office/powerpoint/2010/main" val="1265491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B3FDD-E163-4A52-AC4A-8D49EF2DDCA4}"/>
              </a:ext>
            </a:extLst>
          </p:cNvPr>
          <p:cNvSpPr>
            <a:spLocks noGrp="1"/>
          </p:cNvSpPr>
          <p:nvPr>
            <p:ph type="title"/>
          </p:nvPr>
        </p:nvSpPr>
        <p:spPr>
          <a:xfrm>
            <a:off x="392748" y="365125"/>
            <a:ext cx="10515600" cy="1325563"/>
          </a:xfrm>
        </p:spPr>
        <p:txBody>
          <a:bodyPr/>
          <a:lstStyle/>
          <a:p>
            <a:r>
              <a:rPr lang="en-US" dirty="0">
                <a:solidFill>
                  <a:schemeClr val="accent1">
                    <a:lumMod val="50000"/>
                  </a:schemeClr>
                </a:solidFill>
              </a:rPr>
              <a:t>Discussion</a:t>
            </a:r>
          </a:p>
        </p:txBody>
      </p:sp>
      <p:sp>
        <p:nvSpPr>
          <p:cNvPr id="6" name="Content Placeholder 5">
            <a:extLst>
              <a:ext uri="{FF2B5EF4-FFF2-40B4-BE49-F238E27FC236}">
                <a16:creationId xmlns:a16="http://schemas.microsoft.com/office/drawing/2014/main" id="{331EE14F-A320-401F-AF0F-9B651AB5A271}"/>
              </a:ext>
            </a:extLst>
          </p:cNvPr>
          <p:cNvSpPr>
            <a:spLocks noGrp="1"/>
          </p:cNvSpPr>
          <p:nvPr>
            <p:ph sz="half" idx="2"/>
          </p:nvPr>
        </p:nvSpPr>
        <p:spPr>
          <a:xfrm>
            <a:off x="392748" y="1832978"/>
            <a:ext cx="11069587" cy="5025022"/>
          </a:xfrm>
        </p:spPr>
        <p:txBody>
          <a:bodyPr>
            <a:normAutofit/>
          </a:bodyPr>
          <a:lstStyle/>
          <a:p>
            <a:r>
              <a:rPr lang="en-US" sz="3200" dirty="0">
                <a:solidFill>
                  <a:schemeClr val="accent1">
                    <a:lumMod val="50000"/>
                  </a:schemeClr>
                </a:solidFill>
              </a:rPr>
              <a:t>How do you already implement some of these principals in your instruction?</a:t>
            </a:r>
          </a:p>
          <a:p>
            <a:endParaRPr lang="en-US" sz="3200" dirty="0">
              <a:solidFill>
                <a:schemeClr val="accent1">
                  <a:lumMod val="50000"/>
                </a:schemeClr>
              </a:solidFill>
            </a:endParaRPr>
          </a:p>
          <a:p>
            <a:r>
              <a:rPr lang="en-US" sz="3200" dirty="0">
                <a:solidFill>
                  <a:schemeClr val="accent1">
                    <a:lumMod val="50000"/>
                  </a:schemeClr>
                </a:solidFill>
              </a:rPr>
              <a:t>In your current teaching module that you are designing, where could you add one more option for engagement, representation, or action &amp; expression?</a:t>
            </a:r>
          </a:p>
          <a:p>
            <a:pPr marL="0" indent="0">
              <a:buNone/>
            </a:pPr>
            <a:endParaRPr lang="en-US" sz="3200" dirty="0">
              <a:solidFill>
                <a:schemeClr val="accent1">
                  <a:lumMod val="50000"/>
                </a:schemeClr>
              </a:solidFill>
            </a:endParaRPr>
          </a:p>
        </p:txBody>
      </p:sp>
    </p:spTree>
    <p:extLst>
      <p:ext uri="{BB962C8B-B14F-4D97-AF65-F5344CB8AC3E}">
        <p14:creationId xmlns:p14="http://schemas.microsoft.com/office/powerpoint/2010/main" val="1131509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B3FDD-E163-4A52-AC4A-8D49EF2DDCA4}"/>
              </a:ext>
            </a:extLst>
          </p:cNvPr>
          <p:cNvSpPr>
            <a:spLocks noGrp="1"/>
          </p:cNvSpPr>
          <p:nvPr>
            <p:ph type="title"/>
          </p:nvPr>
        </p:nvSpPr>
        <p:spPr>
          <a:xfrm>
            <a:off x="392748" y="365125"/>
            <a:ext cx="10515600" cy="1325563"/>
          </a:xfrm>
        </p:spPr>
        <p:txBody>
          <a:bodyPr/>
          <a:lstStyle/>
          <a:p>
            <a:r>
              <a:rPr lang="en-US" dirty="0">
                <a:solidFill>
                  <a:schemeClr val="accent1">
                    <a:lumMod val="50000"/>
                  </a:schemeClr>
                </a:solidFill>
              </a:rPr>
              <a:t>PowerPoint Presentations</a:t>
            </a:r>
          </a:p>
        </p:txBody>
      </p:sp>
      <p:sp>
        <p:nvSpPr>
          <p:cNvPr id="5" name="Text Placeholder 4">
            <a:extLst>
              <a:ext uri="{FF2B5EF4-FFF2-40B4-BE49-F238E27FC236}">
                <a16:creationId xmlns:a16="http://schemas.microsoft.com/office/drawing/2014/main" id="{691B4494-C072-4628-AF24-86EFD50DD70B}"/>
              </a:ext>
            </a:extLst>
          </p:cNvPr>
          <p:cNvSpPr>
            <a:spLocks noGrp="1"/>
          </p:cNvSpPr>
          <p:nvPr>
            <p:ph type="body" idx="1"/>
          </p:nvPr>
        </p:nvSpPr>
        <p:spPr>
          <a:xfrm>
            <a:off x="392748" y="1435356"/>
            <a:ext cx="5157787" cy="823912"/>
          </a:xfrm>
        </p:spPr>
        <p:txBody>
          <a:bodyPr>
            <a:normAutofit/>
          </a:bodyPr>
          <a:lstStyle/>
          <a:p>
            <a:r>
              <a:rPr lang="en-US" sz="3600" dirty="0">
                <a:solidFill>
                  <a:schemeClr val="accent1">
                    <a:lumMod val="50000"/>
                  </a:schemeClr>
                </a:solidFill>
              </a:rPr>
              <a:t>Scenario</a:t>
            </a:r>
          </a:p>
        </p:txBody>
      </p:sp>
      <p:sp>
        <p:nvSpPr>
          <p:cNvPr id="6" name="Content Placeholder 5">
            <a:extLst>
              <a:ext uri="{FF2B5EF4-FFF2-40B4-BE49-F238E27FC236}">
                <a16:creationId xmlns:a16="http://schemas.microsoft.com/office/drawing/2014/main" id="{331EE14F-A320-401F-AF0F-9B651AB5A271}"/>
              </a:ext>
            </a:extLst>
          </p:cNvPr>
          <p:cNvSpPr>
            <a:spLocks noGrp="1"/>
          </p:cNvSpPr>
          <p:nvPr>
            <p:ph sz="half" idx="2"/>
          </p:nvPr>
        </p:nvSpPr>
        <p:spPr>
          <a:xfrm>
            <a:off x="264160" y="2505075"/>
            <a:ext cx="5733415" cy="3987800"/>
          </a:xfrm>
        </p:spPr>
        <p:txBody>
          <a:bodyPr>
            <a:normAutofit/>
          </a:bodyPr>
          <a:lstStyle/>
          <a:p>
            <a:r>
              <a:rPr lang="en-US" sz="3200" dirty="0">
                <a:solidFill>
                  <a:schemeClr val="accent1">
                    <a:lumMod val="50000"/>
                  </a:schemeClr>
                </a:solidFill>
              </a:rPr>
              <a:t>Designing a PowerPoint for an introductory lesson</a:t>
            </a:r>
          </a:p>
          <a:p>
            <a:r>
              <a:rPr lang="en-US" sz="3200" dirty="0">
                <a:solidFill>
                  <a:schemeClr val="accent1">
                    <a:lumMod val="50000"/>
                  </a:schemeClr>
                </a:solidFill>
              </a:rPr>
              <a:t>Considerations:</a:t>
            </a:r>
          </a:p>
          <a:p>
            <a:pPr lvl="1"/>
            <a:r>
              <a:rPr lang="en-US" sz="3200" dirty="0">
                <a:solidFill>
                  <a:schemeClr val="accent1">
                    <a:lumMod val="50000"/>
                  </a:schemeClr>
                </a:solidFill>
              </a:rPr>
              <a:t>Student who uses English as a second language</a:t>
            </a:r>
          </a:p>
          <a:p>
            <a:pPr lvl="1"/>
            <a:r>
              <a:rPr lang="en-US" sz="3200" dirty="0">
                <a:solidFill>
                  <a:schemeClr val="accent1">
                    <a:lumMod val="50000"/>
                  </a:schemeClr>
                </a:solidFill>
              </a:rPr>
              <a:t>Student with Dyslexia</a:t>
            </a:r>
          </a:p>
          <a:p>
            <a:pPr lvl="1"/>
            <a:r>
              <a:rPr lang="en-US" sz="3200" dirty="0">
                <a:solidFill>
                  <a:schemeClr val="accent1">
                    <a:lumMod val="50000"/>
                  </a:schemeClr>
                </a:solidFill>
              </a:rPr>
              <a:t>Student who is blind/low-vision</a:t>
            </a:r>
          </a:p>
        </p:txBody>
      </p:sp>
      <p:sp>
        <p:nvSpPr>
          <p:cNvPr id="7" name="Text Placeholder 6">
            <a:extLst>
              <a:ext uri="{FF2B5EF4-FFF2-40B4-BE49-F238E27FC236}">
                <a16:creationId xmlns:a16="http://schemas.microsoft.com/office/drawing/2014/main" id="{DFF30231-B287-46D8-A205-123C2C12BEA8}"/>
              </a:ext>
            </a:extLst>
          </p:cNvPr>
          <p:cNvSpPr>
            <a:spLocks noGrp="1"/>
          </p:cNvSpPr>
          <p:nvPr>
            <p:ph type="body" sz="quarter" idx="3"/>
          </p:nvPr>
        </p:nvSpPr>
        <p:spPr>
          <a:xfrm>
            <a:off x="6842760" y="1435356"/>
            <a:ext cx="5183188" cy="823912"/>
          </a:xfrm>
        </p:spPr>
        <p:txBody>
          <a:bodyPr>
            <a:normAutofit/>
          </a:bodyPr>
          <a:lstStyle/>
          <a:p>
            <a:r>
              <a:rPr lang="en-US" sz="3600" dirty="0">
                <a:solidFill>
                  <a:schemeClr val="accent1">
                    <a:lumMod val="50000"/>
                  </a:schemeClr>
                </a:solidFill>
              </a:rPr>
              <a:t>Instructions</a:t>
            </a:r>
          </a:p>
        </p:txBody>
      </p:sp>
      <p:sp>
        <p:nvSpPr>
          <p:cNvPr id="8" name="Content Placeholder 7">
            <a:extLst>
              <a:ext uri="{FF2B5EF4-FFF2-40B4-BE49-F238E27FC236}">
                <a16:creationId xmlns:a16="http://schemas.microsoft.com/office/drawing/2014/main" id="{D21AC7D0-1026-4EBF-AE51-95DE5780CE0D}"/>
              </a:ext>
            </a:extLst>
          </p:cNvPr>
          <p:cNvSpPr>
            <a:spLocks noGrp="1"/>
          </p:cNvSpPr>
          <p:nvPr>
            <p:ph sz="quarter" idx="4"/>
          </p:nvPr>
        </p:nvSpPr>
        <p:spPr>
          <a:xfrm>
            <a:off x="6720840" y="2505075"/>
            <a:ext cx="5183188" cy="3684588"/>
          </a:xfrm>
        </p:spPr>
        <p:txBody>
          <a:bodyPr>
            <a:normAutofit/>
          </a:bodyPr>
          <a:lstStyle/>
          <a:p>
            <a:r>
              <a:rPr lang="en-US" sz="3200" dirty="0">
                <a:solidFill>
                  <a:schemeClr val="accent1">
                    <a:lumMod val="50000"/>
                  </a:schemeClr>
                </a:solidFill>
              </a:rPr>
              <a:t>Make notes to yourself</a:t>
            </a:r>
          </a:p>
          <a:p>
            <a:endParaRPr lang="en-US" sz="3200" dirty="0">
              <a:solidFill>
                <a:schemeClr val="accent1">
                  <a:lumMod val="50000"/>
                </a:schemeClr>
              </a:solidFill>
            </a:endParaRPr>
          </a:p>
          <a:p>
            <a:r>
              <a:rPr lang="en-US" sz="3200" dirty="0">
                <a:solidFill>
                  <a:schemeClr val="accent1">
                    <a:lumMod val="50000"/>
                  </a:schemeClr>
                </a:solidFill>
              </a:rPr>
              <a:t>Submit some ideas to the chat</a:t>
            </a:r>
          </a:p>
          <a:p>
            <a:endParaRPr lang="en-US" sz="3200" dirty="0">
              <a:solidFill>
                <a:schemeClr val="accent1">
                  <a:lumMod val="50000"/>
                </a:schemeClr>
              </a:solidFill>
            </a:endParaRPr>
          </a:p>
          <a:p>
            <a:r>
              <a:rPr lang="en-US" sz="3200" dirty="0">
                <a:solidFill>
                  <a:schemeClr val="accent1">
                    <a:lumMod val="50000"/>
                  </a:schemeClr>
                </a:solidFill>
              </a:rPr>
              <a:t>Group discussion</a:t>
            </a:r>
          </a:p>
        </p:txBody>
      </p:sp>
    </p:spTree>
    <p:extLst>
      <p:ext uri="{BB962C8B-B14F-4D97-AF65-F5344CB8AC3E}">
        <p14:creationId xmlns:p14="http://schemas.microsoft.com/office/powerpoint/2010/main" val="2816373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BC92B-B864-4BFD-B04C-6E1B8C607907}"/>
              </a:ext>
            </a:extLst>
          </p:cNvPr>
          <p:cNvSpPr>
            <a:spLocks noGrp="1"/>
          </p:cNvSpPr>
          <p:nvPr>
            <p:ph type="title"/>
          </p:nvPr>
        </p:nvSpPr>
        <p:spPr/>
        <p:txBody>
          <a:bodyPr/>
          <a:lstStyle/>
          <a:p>
            <a:r>
              <a:rPr lang="en-US" dirty="0">
                <a:solidFill>
                  <a:schemeClr val="accent1">
                    <a:lumMod val="50000"/>
                  </a:schemeClr>
                </a:solidFill>
              </a:rPr>
              <a:t>Resources for PowerPoints</a:t>
            </a:r>
          </a:p>
        </p:txBody>
      </p:sp>
      <p:sp>
        <p:nvSpPr>
          <p:cNvPr id="3" name="Content Placeholder 2">
            <a:extLst>
              <a:ext uri="{FF2B5EF4-FFF2-40B4-BE49-F238E27FC236}">
                <a16:creationId xmlns:a16="http://schemas.microsoft.com/office/drawing/2014/main" id="{A331A5F5-4C19-4D7E-A3F4-A9A6D86818BD}"/>
              </a:ext>
            </a:extLst>
          </p:cNvPr>
          <p:cNvSpPr>
            <a:spLocks noGrp="1"/>
          </p:cNvSpPr>
          <p:nvPr>
            <p:ph idx="1"/>
          </p:nvPr>
        </p:nvSpPr>
        <p:spPr/>
        <p:txBody>
          <a:bodyPr/>
          <a:lstStyle/>
          <a:p>
            <a:r>
              <a:rPr lang="en-US" dirty="0">
                <a:solidFill>
                  <a:schemeClr val="accent1">
                    <a:lumMod val="50000"/>
                  </a:schemeClr>
                </a:solidFill>
              </a:rPr>
              <a:t>College STAR Case Study, “</a:t>
            </a:r>
            <a:r>
              <a:rPr lang="en-US" dirty="0">
                <a:solidFill>
                  <a:schemeClr val="accent1">
                    <a:lumMod val="50000"/>
                  </a:schemeClr>
                </a:solidFill>
                <a:hlinkClick r:id="rId2"/>
              </a:rPr>
              <a:t>When Lecture is Necessary</a:t>
            </a:r>
            <a:r>
              <a:rPr lang="en-US" dirty="0">
                <a:solidFill>
                  <a:schemeClr val="accent1">
                    <a:lumMod val="50000"/>
                  </a:schemeClr>
                </a:solidFill>
              </a:rPr>
              <a:t>” </a:t>
            </a:r>
          </a:p>
          <a:p>
            <a:r>
              <a:rPr lang="en-US" dirty="0">
                <a:solidFill>
                  <a:schemeClr val="accent1">
                    <a:lumMod val="50000"/>
                  </a:schemeClr>
                </a:solidFill>
              </a:rPr>
              <a:t>University of Colorado, “</a:t>
            </a:r>
            <a:r>
              <a:rPr lang="en-US" dirty="0">
                <a:solidFill>
                  <a:schemeClr val="accent1">
                    <a:lumMod val="50000"/>
                  </a:schemeClr>
                </a:solidFill>
                <a:hlinkClick r:id="rId3"/>
              </a:rPr>
              <a:t>Universal Design Measures Checklist – Microsoft PowerPoint</a:t>
            </a:r>
            <a:r>
              <a:rPr lang="en-US" dirty="0">
                <a:solidFill>
                  <a:schemeClr val="accent1">
                    <a:lumMod val="50000"/>
                  </a:schemeClr>
                </a:solidFill>
              </a:rPr>
              <a:t>” </a:t>
            </a:r>
          </a:p>
          <a:p>
            <a:r>
              <a:rPr lang="en-US" dirty="0">
                <a:solidFill>
                  <a:schemeClr val="accent1">
                    <a:lumMod val="50000"/>
                  </a:schemeClr>
                </a:solidFill>
              </a:rPr>
              <a:t>York St John University, “</a:t>
            </a:r>
            <a:r>
              <a:rPr lang="en-US" dirty="0">
                <a:solidFill>
                  <a:schemeClr val="accent1">
                    <a:lumMod val="50000"/>
                  </a:schemeClr>
                </a:solidFill>
                <a:hlinkClick r:id="rId4"/>
              </a:rPr>
              <a:t>A guide to dyslexia-friendly PowerPoint</a:t>
            </a:r>
            <a:r>
              <a:rPr lang="en-US" dirty="0">
                <a:solidFill>
                  <a:schemeClr val="accent1">
                    <a:lumMod val="50000"/>
                  </a:schemeClr>
                </a:solidFill>
              </a:rPr>
              <a:t>” </a:t>
            </a:r>
          </a:p>
          <a:p>
            <a:r>
              <a:rPr lang="en-US" dirty="0" err="1">
                <a:solidFill>
                  <a:schemeClr val="accent1">
                    <a:lumMod val="50000"/>
                  </a:schemeClr>
                </a:solidFill>
              </a:rPr>
              <a:t>DeafTEC</a:t>
            </a:r>
            <a:r>
              <a:rPr lang="en-US" dirty="0">
                <a:solidFill>
                  <a:schemeClr val="accent1">
                    <a:lumMod val="50000"/>
                  </a:schemeClr>
                </a:solidFill>
              </a:rPr>
              <a:t>, “</a:t>
            </a:r>
            <a:r>
              <a:rPr lang="en-US" dirty="0">
                <a:solidFill>
                  <a:schemeClr val="accent1">
                    <a:lumMod val="50000"/>
                  </a:schemeClr>
                </a:solidFill>
                <a:hlinkClick r:id="rId5"/>
              </a:rPr>
              <a:t>Best Practices on Visuals/Referencing</a:t>
            </a:r>
            <a:r>
              <a:rPr lang="en-US" dirty="0">
                <a:solidFill>
                  <a:schemeClr val="accent1">
                    <a:lumMod val="50000"/>
                  </a:schemeClr>
                </a:solidFill>
              </a:rPr>
              <a:t>” </a:t>
            </a:r>
          </a:p>
        </p:txBody>
      </p:sp>
    </p:spTree>
    <p:extLst>
      <p:ext uri="{BB962C8B-B14F-4D97-AF65-F5344CB8AC3E}">
        <p14:creationId xmlns:p14="http://schemas.microsoft.com/office/powerpoint/2010/main" val="791223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D2B55-6BFB-44CC-995B-C53A98C08263}"/>
              </a:ext>
            </a:extLst>
          </p:cNvPr>
          <p:cNvSpPr>
            <a:spLocks noGrp="1"/>
          </p:cNvSpPr>
          <p:nvPr>
            <p:ph type="title"/>
          </p:nvPr>
        </p:nvSpPr>
        <p:spPr>
          <a:xfrm>
            <a:off x="839788" y="286467"/>
            <a:ext cx="10515600" cy="1325563"/>
          </a:xfrm>
        </p:spPr>
        <p:txBody>
          <a:bodyPr/>
          <a:lstStyle/>
          <a:p>
            <a:r>
              <a:rPr lang="en-US" dirty="0">
                <a:solidFill>
                  <a:schemeClr val="accent1">
                    <a:lumMod val="50000"/>
                  </a:schemeClr>
                </a:solidFill>
              </a:rPr>
              <a:t>A New Environment</a:t>
            </a:r>
          </a:p>
        </p:txBody>
      </p:sp>
      <p:sp>
        <p:nvSpPr>
          <p:cNvPr id="4" name="Text Placeholder 3">
            <a:extLst>
              <a:ext uri="{FF2B5EF4-FFF2-40B4-BE49-F238E27FC236}">
                <a16:creationId xmlns:a16="http://schemas.microsoft.com/office/drawing/2014/main" id="{EB477B67-CFFC-4096-96E8-C4F9F5C6146B}"/>
              </a:ext>
            </a:extLst>
          </p:cNvPr>
          <p:cNvSpPr>
            <a:spLocks noGrp="1"/>
          </p:cNvSpPr>
          <p:nvPr>
            <p:ph type="body" idx="1"/>
          </p:nvPr>
        </p:nvSpPr>
        <p:spPr>
          <a:xfrm>
            <a:off x="839788" y="1474685"/>
            <a:ext cx="5157787" cy="823912"/>
          </a:xfrm>
        </p:spPr>
        <p:txBody>
          <a:bodyPr>
            <a:normAutofit/>
          </a:bodyPr>
          <a:lstStyle/>
          <a:p>
            <a:r>
              <a:rPr lang="en-US" sz="3600" dirty="0">
                <a:solidFill>
                  <a:schemeClr val="accent1">
                    <a:lumMod val="50000"/>
                  </a:schemeClr>
                </a:solidFill>
              </a:rPr>
              <a:t>Scenario </a:t>
            </a:r>
          </a:p>
        </p:txBody>
      </p:sp>
      <p:sp>
        <p:nvSpPr>
          <p:cNvPr id="5" name="Content Placeholder 4">
            <a:extLst>
              <a:ext uri="{FF2B5EF4-FFF2-40B4-BE49-F238E27FC236}">
                <a16:creationId xmlns:a16="http://schemas.microsoft.com/office/drawing/2014/main" id="{8C354C3C-5A63-45BF-A4C4-FD0919A9B097}"/>
              </a:ext>
            </a:extLst>
          </p:cNvPr>
          <p:cNvSpPr>
            <a:spLocks noGrp="1"/>
          </p:cNvSpPr>
          <p:nvPr>
            <p:ph sz="half" idx="2"/>
          </p:nvPr>
        </p:nvSpPr>
        <p:spPr>
          <a:xfrm>
            <a:off x="839788" y="2505075"/>
            <a:ext cx="5157787" cy="3684588"/>
          </a:xfrm>
        </p:spPr>
        <p:txBody>
          <a:bodyPr>
            <a:normAutofit/>
          </a:bodyPr>
          <a:lstStyle/>
          <a:p>
            <a:r>
              <a:rPr lang="en-US" sz="3200" dirty="0">
                <a:solidFill>
                  <a:schemeClr val="accent1">
                    <a:lumMod val="50000"/>
                  </a:schemeClr>
                </a:solidFill>
              </a:rPr>
              <a:t>You are teaching outside your usual meeting place. Examples:</a:t>
            </a:r>
          </a:p>
          <a:p>
            <a:pPr lvl="1"/>
            <a:r>
              <a:rPr lang="en-US" sz="2800" dirty="0">
                <a:solidFill>
                  <a:schemeClr val="accent1">
                    <a:lumMod val="50000"/>
                  </a:schemeClr>
                </a:solidFill>
              </a:rPr>
              <a:t>Field work for ecology lab</a:t>
            </a:r>
          </a:p>
          <a:p>
            <a:pPr lvl="1"/>
            <a:r>
              <a:rPr lang="en-US" sz="2800" dirty="0">
                <a:solidFill>
                  <a:schemeClr val="accent1">
                    <a:lumMod val="50000"/>
                  </a:schemeClr>
                </a:solidFill>
              </a:rPr>
              <a:t>Library computer lab</a:t>
            </a:r>
          </a:p>
          <a:p>
            <a:pPr lvl="1"/>
            <a:r>
              <a:rPr lang="en-US" sz="2800" dirty="0">
                <a:solidFill>
                  <a:schemeClr val="accent1">
                    <a:lumMod val="50000"/>
                  </a:schemeClr>
                </a:solidFill>
              </a:rPr>
              <a:t>Visit to the NMR machine</a:t>
            </a:r>
          </a:p>
          <a:p>
            <a:pPr lvl="1"/>
            <a:r>
              <a:rPr lang="en-US" sz="2800" dirty="0">
                <a:solidFill>
                  <a:schemeClr val="accent1">
                    <a:lumMod val="50000"/>
                  </a:schemeClr>
                </a:solidFill>
              </a:rPr>
              <a:t>Somewhere else!</a:t>
            </a:r>
          </a:p>
        </p:txBody>
      </p:sp>
      <p:sp>
        <p:nvSpPr>
          <p:cNvPr id="6" name="Text Placeholder 5">
            <a:extLst>
              <a:ext uri="{FF2B5EF4-FFF2-40B4-BE49-F238E27FC236}">
                <a16:creationId xmlns:a16="http://schemas.microsoft.com/office/drawing/2014/main" id="{F91EB1F2-54F5-4788-AC49-0D5EF458DB9E}"/>
              </a:ext>
            </a:extLst>
          </p:cNvPr>
          <p:cNvSpPr>
            <a:spLocks noGrp="1"/>
          </p:cNvSpPr>
          <p:nvPr>
            <p:ph type="body" sz="quarter" idx="3"/>
          </p:nvPr>
        </p:nvSpPr>
        <p:spPr>
          <a:xfrm>
            <a:off x="6172200" y="1474685"/>
            <a:ext cx="5183188" cy="823912"/>
          </a:xfrm>
        </p:spPr>
        <p:txBody>
          <a:bodyPr>
            <a:normAutofit/>
          </a:bodyPr>
          <a:lstStyle/>
          <a:p>
            <a:r>
              <a:rPr lang="en-US" sz="3600" dirty="0">
                <a:solidFill>
                  <a:schemeClr val="accent1">
                    <a:lumMod val="50000"/>
                  </a:schemeClr>
                </a:solidFill>
              </a:rPr>
              <a:t>Instructions</a:t>
            </a:r>
          </a:p>
        </p:txBody>
      </p:sp>
      <p:sp>
        <p:nvSpPr>
          <p:cNvPr id="7" name="Content Placeholder 6">
            <a:extLst>
              <a:ext uri="{FF2B5EF4-FFF2-40B4-BE49-F238E27FC236}">
                <a16:creationId xmlns:a16="http://schemas.microsoft.com/office/drawing/2014/main" id="{28F8B91D-B74E-4673-BB67-F9DF9FA1328C}"/>
              </a:ext>
            </a:extLst>
          </p:cNvPr>
          <p:cNvSpPr>
            <a:spLocks noGrp="1"/>
          </p:cNvSpPr>
          <p:nvPr>
            <p:ph sz="quarter" idx="4"/>
          </p:nvPr>
        </p:nvSpPr>
        <p:spPr/>
        <p:txBody>
          <a:bodyPr>
            <a:normAutofit/>
          </a:bodyPr>
          <a:lstStyle/>
          <a:p>
            <a:r>
              <a:rPr lang="en-US" sz="3200" dirty="0">
                <a:solidFill>
                  <a:schemeClr val="accent1">
                    <a:lumMod val="50000"/>
                  </a:schemeClr>
                </a:solidFill>
              </a:rPr>
              <a:t>Make notes to yourself</a:t>
            </a:r>
          </a:p>
          <a:p>
            <a:endParaRPr lang="en-US" sz="3200" dirty="0">
              <a:solidFill>
                <a:schemeClr val="accent1">
                  <a:lumMod val="50000"/>
                </a:schemeClr>
              </a:solidFill>
            </a:endParaRPr>
          </a:p>
          <a:p>
            <a:r>
              <a:rPr lang="en-US" sz="3200" dirty="0">
                <a:solidFill>
                  <a:schemeClr val="accent1">
                    <a:lumMod val="50000"/>
                  </a:schemeClr>
                </a:solidFill>
              </a:rPr>
              <a:t>Submit some ideas to the chat</a:t>
            </a:r>
          </a:p>
          <a:p>
            <a:endParaRPr lang="en-US" sz="3200" dirty="0">
              <a:solidFill>
                <a:schemeClr val="accent1">
                  <a:lumMod val="50000"/>
                </a:schemeClr>
              </a:solidFill>
            </a:endParaRPr>
          </a:p>
          <a:p>
            <a:r>
              <a:rPr lang="en-US" sz="3200" dirty="0">
                <a:solidFill>
                  <a:schemeClr val="accent1">
                    <a:lumMod val="50000"/>
                  </a:schemeClr>
                </a:solidFill>
              </a:rPr>
              <a:t>Group discussion</a:t>
            </a:r>
          </a:p>
        </p:txBody>
      </p:sp>
    </p:spTree>
    <p:extLst>
      <p:ext uri="{BB962C8B-B14F-4D97-AF65-F5344CB8AC3E}">
        <p14:creationId xmlns:p14="http://schemas.microsoft.com/office/powerpoint/2010/main" val="2986295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F1EBB-66BB-4292-A67F-C986C2C406AF}"/>
              </a:ext>
            </a:extLst>
          </p:cNvPr>
          <p:cNvSpPr>
            <a:spLocks noGrp="1"/>
          </p:cNvSpPr>
          <p:nvPr>
            <p:ph type="title"/>
          </p:nvPr>
        </p:nvSpPr>
        <p:spPr>
          <a:xfrm>
            <a:off x="838200" y="365126"/>
            <a:ext cx="10515600" cy="873740"/>
          </a:xfrm>
        </p:spPr>
        <p:txBody>
          <a:bodyPr/>
          <a:lstStyle/>
          <a:p>
            <a:r>
              <a:rPr lang="en-US" dirty="0">
                <a:solidFill>
                  <a:schemeClr val="accent1">
                    <a:lumMod val="50000"/>
                  </a:schemeClr>
                </a:solidFill>
              </a:rPr>
              <a:t>Participant Answers (from </a:t>
            </a:r>
            <a:r>
              <a:rPr lang="en-US" dirty="0" err="1">
                <a:solidFill>
                  <a:schemeClr val="accent1">
                    <a:lumMod val="50000"/>
                  </a:schemeClr>
                </a:solidFill>
              </a:rPr>
              <a:t>BioQUEST</a:t>
            </a:r>
            <a:r>
              <a:rPr lang="en-US" dirty="0">
                <a:solidFill>
                  <a:schemeClr val="accent1">
                    <a:lumMod val="50000"/>
                  </a:schemeClr>
                </a:solidFill>
              </a:rPr>
              <a:t> 2018)</a:t>
            </a:r>
          </a:p>
        </p:txBody>
      </p:sp>
      <p:sp>
        <p:nvSpPr>
          <p:cNvPr id="3" name="Content Placeholder 2">
            <a:extLst>
              <a:ext uri="{FF2B5EF4-FFF2-40B4-BE49-F238E27FC236}">
                <a16:creationId xmlns:a16="http://schemas.microsoft.com/office/drawing/2014/main" id="{D4FC0F09-D051-49D9-AAF8-4ABCF9A6F86D}"/>
              </a:ext>
            </a:extLst>
          </p:cNvPr>
          <p:cNvSpPr>
            <a:spLocks noGrp="1"/>
          </p:cNvSpPr>
          <p:nvPr>
            <p:ph idx="1"/>
          </p:nvPr>
        </p:nvSpPr>
        <p:spPr>
          <a:xfrm>
            <a:off x="838200" y="1238866"/>
            <a:ext cx="10515600" cy="5619134"/>
          </a:xfrm>
        </p:spPr>
        <p:txBody>
          <a:bodyPr>
            <a:normAutofit fontScale="62500" lnSpcReduction="20000"/>
          </a:bodyPr>
          <a:lstStyle/>
          <a:p>
            <a:r>
              <a:rPr lang="en-US" sz="2900" dirty="0">
                <a:solidFill>
                  <a:schemeClr val="accent1">
                    <a:lumMod val="50000"/>
                  </a:schemeClr>
                </a:solidFill>
              </a:rPr>
              <a:t>If there was a field trip that required navigating hills, and you have a student in a wheelchair, it is not fair to have that student write a report instead. Some options are to find a way to get to the site via a vehicle, or if that Is not an option, students in groups can assign themselves different roles/jobs/tasks for the assignment. In the real world, a team of people are usually assembled and with a primary task to focus on. Letting students do this helps them either excel in an area, or could allow them to stretch out of their comfort zone. Either way, students get good experiences and it does not have to single anyone out.</a:t>
            </a:r>
          </a:p>
          <a:p>
            <a:r>
              <a:rPr lang="en-US" sz="2900" dirty="0">
                <a:solidFill>
                  <a:schemeClr val="accent1">
                    <a:lumMod val="50000"/>
                  </a:schemeClr>
                </a:solidFill>
              </a:rPr>
              <a:t>Give a student an all-terrain wheel chair to be able to explore the field site. If this is not possible, students can all be involved in data collection by using drones or GoPro to collect data.</a:t>
            </a:r>
          </a:p>
          <a:p>
            <a:r>
              <a:rPr lang="en-US" sz="2900" dirty="0">
                <a:solidFill>
                  <a:schemeClr val="accent1">
                    <a:lumMod val="50000"/>
                  </a:schemeClr>
                </a:solidFill>
              </a:rPr>
              <a:t>Students may have hidden disabilities. Encourage students to privately email or talk to you about accommodations that may be needed. That way, you can become aware of possible issues and show the students you care.   </a:t>
            </a:r>
          </a:p>
          <a:p>
            <a:r>
              <a:rPr lang="en-US" sz="2900" dirty="0">
                <a:solidFill>
                  <a:schemeClr val="accent1">
                    <a:lumMod val="50000"/>
                  </a:schemeClr>
                </a:solidFill>
              </a:rPr>
              <a:t>Use of private health forms, especially in field classes, can be helpful to know if students are allergic to bee stings or other things that may not be obvious until a situation arises. Reaching out to the student services office is a good way to figure out ways of accommodation and access to things that may be needed. You can always have a staff member video tape the field trip if a student cannot physically make the trip as part of the class.</a:t>
            </a:r>
          </a:p>
          <a:p>
            <a:r>
              <a:rPr lang="en-US" sz="2900" dirty="0">
                <a:solidFill>
                  <a:schemeClr val="accent1">
                    <a:lumMod val="50000"/>
                  </a:schemeClr>
                </a:solidFill>
              </a:rPr>
              <a:t>For students who are anxious or have autism, going to a new place could be overwhelming. We should go over a plan of what students need to know and the expectations for the trip. The plans should include discussion of the number of bathroom breaks, time walking or sitting, noise levels, question and answers, if students are expected to ask questions or not, light levels etc.</a:t>
            </a:r>
          </a:p>
          <a:p>
            <a:r>
              <a:rPr lang="en-US" sz="2900" dirty="0">
                <a:solidFill>
                  <a:schemeClr val="accent1">
                    <a:lumMod val="50000"/>
                  </a:schemeClr>
                </a:solidFill>
              </a:rPr>
              <a:t>Online versions of the field trip could be made to capture the essence of trips for students with autism who opted not to go, students celebrating religious holidays, court dates etc.</a:t>
            </a:r>
          </a:p>
          <a:p>
            <a:r>
              <a:rPr lang="en-US" sz="2900" dirty="0">
                <a:solidFill>
                  <a:schemeClr val="accent1">
                    <a:lumMod val="50000"/>
                  </a:schemeClr>
                </a:solidFill>
              </a:rPr>
              <a:t>Sometimes, the goal of the field trip is to make people uncomfortable by pulling them out of their comfort zone. UDL doesn’t mean removing all barriers, but keep the ones you want.</a:t>
            </a:r>
          </a:p>
          <a:p>
            <a:endParaRPr lang="en-US" dirty="0"/>
          </a:p>
        </p:txBody>
      </p:sp>
    </p:spTree>
    <p:extLst>
      <p:ext uri="{BB962C8B-B14F-4D97-AF65-F5344CB8AC3E}">
        <p14:creationId xmlns:p14="http://schemas.microsoft.com/office/powerpoint/2010/main" val="27519662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1737</TotalTime>
  <Words>1057</Words>
  <Application>Microsoft Office PowerPoint</Application>
  <PresentationFormat>Widescreen</PresentationFormat>
  <Paragraphs>98</Paragraphs>
  <Slides>10</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Universal Design for Learning and Accessibility</vt:lpstr>
      <vt:lpstr>PowerPoint Presentation</vt:lpstr>
      <vt:lpstr>Backward Design, UD, UDI, and UDL</vt:lpstr>
      <vt:lpstr>PowerPoint Presentation</vt:lpstr>
      <vt:lpstr>Discussion</vt:lpstr>
      <vt:lpstr>PowerPoint Presentations</vt:lpstr>
      <vt:lpstr>Resources for PowerPoints</vt:lpstr>
      <vt:lpstr>A New Environment</vt:lpstr>
      <vt:lpstr>Participant Answers (from BioQUEST 2018)</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Universal Design for Learning and Accessibility</dc:title>
  <dc:creator>Orndorf, Hayley Catherine</dc:creator>
  <cp:lastModifiedBy> </cp:lastModifiedBy>
  <cp:revision>50</cp:revision>
  <dcterms:created xsi:type="dcterms:W3CDTF">2018-06-11T14:37:28Z</dcterms:created>
  <dcterms:modified xsi:type="dcterms:W3CDTF">2020-03-04T18:35:16Z</dcterms:modified>
</cp:coreProperties>
</file>