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Lucida Sans" panose="020B0602030504020204" pitchFamily="34" charset="0"/>
      <p:regular r:id="rId71"/>
      <p:bold r:id="rId72"/>
      <p:italic r:id="rId73"/>
      <p:boldItalic r:id="rId74"/>
    </p:embeddedFont>
    <p:embeddedFont>
      <p:font typeface="Open Sans" panose="020B0604020202020204" charset="0"/>
      <p:regular r:id="rId75"/>
      <p:bold r:id="rId76"/>
      <p:italic r:id="rId77"/>
      <p:boldItalic r:id="rId78"/>
    </p:embeddedFont>
    <p:embeddedFont>
      <p:font typeface="Helvetica Neue" panose="020B0604020202020204" charset="0"/>
      <p:regular r:id="rId79"/>
      <p:bold r:id="rId80"/>
      <p:italic r:id="rId81"/>
      <p:boldItalic r:id="rId8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66744" autoAdjust="0"/>
  </p:normalViewPr>
  <p:slideViewPr>
    <p:cSldViewPr snapToGrid="0">
      <p:cViewPr varScale="1">
        <p:scale>
          <a:sx n="89" d="100"/>
          <a:sy n="89" d="100"/>
        </p:scale>
        <p:origin x="2154" y="84"/>
      </p:cViewPr>
      <p:guideLst>
        <p:guide orient="horz" pos="20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76" Type="http://schemas.openxmlformats.org/officeDocument/2006/relationships/font" Target="fonts/font10.fntdata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6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font" Target="fonts/font14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font" Target="fonts/font15.fntdata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3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4dbacbba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4dbacbba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g4dbacbbaf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r>
              <a:rPr lang="en-US"/>
              <a:t>Talk to neighbor/table or whole room depending on time</a:t>
            </a:r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f90c8974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4f90c8974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f90c8974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4f90c8974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fc0e21c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fc0e21c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f90c8974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4f90c8974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fe54d23d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r>
              <a:rPr lang="en-US" dirty="0" smtClean="0"/>
              <a:t>Showed the Ebola</a:t>
            </a:r>
            <a:r>
              <a:rPr lang="en-US" baseline="0" dirty="0" smtClean="0"/>
              <a:t> Scientist at Work: https://www.hhmi.org/biointeractive/think-scientist-natural-selection-outbreak </a:t>
            </a:r>
            <a:endParaRPr dirty="0"/>
          </a:p>
        </p:txBody>
      </p:sp>
      <p:sp>
        <p:nvSpPr>
          <p:cNvPr id="210" name="Google Shape;210;g4fe54d23d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fc0e21cf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4fc0e21cf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4dbacbbaf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4dbacbbaf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g4dbacbbaf7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fc0e21cf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g4fc0e21cf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f90c8974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4f90c8974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67" name="Google Shape;2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f1d4f92f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4f1d4f92f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f1d4f92f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4f1d4f92f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81" name="Google Shape;281;g4f1d4f92fd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f1d4f92f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4f1d4f92f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90" name="Google Shape;290;g4f1d4f92fd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f1d4f92f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4f1d4f92f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97" name="Google Shape;297;g4f1d4f92fd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f1d4f92f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4f1d4f92f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04" name="Google Shape;304;g4f1d4f92fd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4b270c85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4b270c85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4b270c853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18" name="Google Shape;31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33" name="Google Shape;33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f1d4f92f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4f1d4f92f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40" name="Google Shape;340;g4f1d4f92fd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f1d4f92f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4f1d4f92f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47" name="Google Shape;347;g4f1d4f92fd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4fee135f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4fee135f6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54" name="Google Shape;354;g4fee135f6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ccbf0c78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4ccbf0c78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fe54d23db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4fe54d23db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fe54d23d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4fe54d23d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fe54d23db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4fe54d23d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fcd9108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fcd9108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4fcd91087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fe54d23db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4fe54d23db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4fe54d23db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4fe54d23db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4fc0e21cf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4fc0e21cf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4fc0e21cf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4fc0e21cf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4fc0e21cf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4fc0e21cf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4fc0e21cf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4fc0e21cf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4fc0e21cf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g4fc0e21cf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4fc0e21cf6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g4fc0e21cf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4fc0e21cf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4fc0e21cf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4fe54d23db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g4fe54d23db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dc4f156b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dc4f156b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4dc4f156b3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4fe54d23db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4fe54d23db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4fe54d23db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4fe54d23db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4fc0e21cf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g4fc0e21cf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4fc0e21cf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g4fc0e21cf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4fe54d23d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4fe54d23d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4fc0e21cf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g4fc0e21cf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4fc0e21cf6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g4fc0e21cf6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4ccbf0c78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4ccbf0c78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g4ccbf0c78a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dirty="0"/>
              <a:t>Word cloud </a:t>
            </a:r>
            <a:r>
              <a:rPr lang="en-US" dirty="0" err="1"/>
              <a:t>Menti</a:t>
            </a:r>
            <a:r>
              <a:rPr lang="en-US" dirty="0"/>
              <a:t> here</a:t>
            </a:r>
            <a:endParaRPr sz="1100" dirty="0"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4f1d4f92f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4f1d4f92f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g4f1d4f92fd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503b224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503b2243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g503b22438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503b22438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503b22438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g503b22438d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5046202dc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5046202dc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g5046202dce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4ccbf0c7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4ccbf0c7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g4ccbf0c78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fc0e21cf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g4fc0e21cf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f90c8974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g4f90c897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609600" y="1406424"/>
            <a:ext cx="7924800" cy="310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Font typeface="Arial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–"/>
              <a:defRPr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rgbClr val="4A2E12"/>
              </a:buClr>
              <a:buSzPts val="1350"/>
              <a:buChar char="–"/>
              <a:defRPr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rgbClr val="4A2E12"/>
              </a:buClr>
              <a:buSzPts val="1350"/>
              <a:buChar char="»"/>
              <a:defRPr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">
  <p:cSld name="1_Title Slide 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0" y="1828800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  <a:defRPr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14400" y="28575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3000"/>
              <a:buFont typeface="Avenir"/>
              <a:buNone/>
              <a:defRPr i="0" u="none" strike="noStrike" cap="none">
                <a:solidFill>
                  <a:srgbClr val="4A2E1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spcBef>
                <a:spcPts val="330"/>
              </a:spcBef>
              <a:spcAft>
                <a:spcPts val="0"/>
              </a:spcAft>
              <a:buClr>
                <a:srgbClr val="4A2E12"/>
              </a:buClr>
              <a:buSzPts val="2800"/>
              <a:buFont typeface="Avenir"/>
              <a:buChar char="•"/>
              <a:defRPr i="0" u="none" strike="noStrike" cap="none">
                <a:solidFill>
                  <a:srgbClr val="4A2E1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93700" algn="l">
              <a:spcBef>
                <a:spcPts val="300"/>
              </a:spcBef>
              <a:spcAft>
                <a:spcPts val="0"/>
              </a:spcAft>
              <a:buClr>
                <a:srgbClr val="4A2E12"/>
              </a:buClr>
              <a:buSzPts val="2600"/>
              <a:buFont typeface="Avenir"/>
              <a:buChar char="–"/>
              <a:defRPr i="0" u="none" strike="noStrike" cap="none">
                <a:solidFill>
                  <a:srgbClr val="4A2E1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>
              <a:spcBef>
                <a:spcPts val="270"/>
              </a:spcBef>
              <a:spcAft>
                <a:spcPts val="0"/>
              </a:spcAft>
              <a:buClr>
                <a:srgbClr val="F9F4A7"/>
              </a:buClr>
              <a:buSzPts val="1800"/>
              <a:buChar char="–"/>
              <a:defRPr sz="1350" i="0" u="none" strike="noStrike" cap="none">
                <a:solidFill>
                  <a:srgbClr val="F9F4A7"/>
                </a:solidFill>
              </a:defRPr>
            </a:lvl4pPr>
            <a:lvl5pPr marL="2286000" marR="0" lvl="4" indent="-342900" algn="l">
              <a:spcBef>
                <a:spcPts val="270"/>
              </a:spcBef>
              <a:spcAft>
                <a:spcPts val="0"/>
              </a:spcAft>
              <a:buClr>
                <a:srgbClr val="F9F4A7"/>
              </a:buClr>
              <a:buSzPts val="1800"/>
              <a:buFont typeface="Arial"/>
              <a:buChar char="»"/>
              <a:defRPr sz="1350" b="0" i="0" u="none" strike="noStrike" cap="none">
                <a:solidFill>
                  <a:srgbClr val="F9F4A7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0" y="114300"/>
            <a:ext cx="9144000" cy="7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  <a:defRPr sz="360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cida Sans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ucida Sans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609600" y="850856"/>
            <a:ext cx="7924800" cy="3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3000"/>
              <a:buFont typeface="Avenir"/>
              <a:buChar char="•"/>
              <a:defRPr sz="2250" i="0" u="none" strike="noStrike" cap="none">
                <a:solidFill>
                  <a:srgbClr val="40404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>
              <a:spcBef>
                <a:spcPts val="33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venir"/>
              <a:buChar char="•"/>
              <a:defRPr sz="2100" i="0" u="none" strike="noStrike" cap="none">
                <a:solidFill>
                  <a:srgbClr val="40404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93700" algn="l">
              <a:spcBef>
                <a:spcPts val="300"/>
              </a:spcBef>
              <a:spcAft>
                <a:spcPts val="0"/>
              </a:spcAft>
              <a:buClr>
                <a:srgbClr val="404040"/>
              </a:buClr>
              <a:buSzPts val="2600"/>
              <a:buFont typeface="Avenir"/>
              <a:buChar char="●"/>
              <a:defRPr sz="1950" i="0" u="none" strike="noStrike" cap="none">
                <a:solidFill>
                  <a:srgbClr val="40404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1000" algn="l">
              <a:spcBef>
                <a:spcPts val="27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venir"/>
              <a:buChar char="●"/>
              <a:defRPr sz="1800" i="0" u="none" strike="noStrike" cap="none">
                <a:solidFill>
                  <a:srgbClr val="40404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68300" algn="l">
              <a:spcBef>
                <a:spcPts val="27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Avenir"/>
              <a:buChar char="»"/>
              <a:defRPr sz="1650" i="0" u="none" strike="noStrike" cap="none">
                <a:solidFill>
                  <a:srgbClr val="F9F4A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">
  <p:cSld name="Title and 2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09600" y="1428750"/>
            <a:ext cx="3749040" cy="310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•"/>
              <a:defRPr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rgbClr val="4A2E12"/>
              </a:buClr>
              <a:buSzPts val="1500"/>
              <a:buChar char="–"/>
              <a:defRPr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rgbClr val="4A2E12"/>
              </a:buClr>
              <a:buSzPts val="1350"/>
              <a:buChar char="–"/>
              <a:defRPr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rgbClr val="4A2E12"/>
              </a:buClr>
              <a:buSzPts val="1350"/>
              <a:buChar char="»"/>
              <a:defRPr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785360" y="1428750"/>
            <a:ext cx="3749040" cy="310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–"/>
              <a:defRPr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rgbClr val="4A2E12"/>
              </a:buClr>
              <a:buSzPts val="1350"/>
              <a:buChar char="–"/>
              <a:defRPr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rgbClr val="4A2E12"/>
              </a:buClr>
              <a:buSzPts val="1350"/>
              <a:buChar char="»"/>
              <a:defRPr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">
  <p:cSld name="Title Slide 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609600" y="182880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914400" y="28575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9F4A7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9F4A7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/>
          <p:nvPr/>
        </p:nvSpPr>
        <p:spPr>
          <a:xfrm>
            <a:off x="8064710" y="501421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fabianbackground_DT_1920x1080_darkerA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" y="0"/>
            <a:ext cx="91431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5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600" y="1406424"/>
            <a:ext cx="7924800" cy="310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33375" algn="l" rtl="0">
              <a:spcBef>
                <a:spcPts val="330"/>
              </a:spcBef>
              <a:spcAft>
                <a:spcPts val="0"/>
              </a:spcAft>
              <a:buClr>
                <a:srgbClr val="4A2E12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rgbClr val="4A2E12"/>
              </a:buClr>
              <a:buSzPts val="1500"/>
              <a:buFont typeface="Merriweather Sans"/>
              <a:buChar char="–"/>
              <a:defRPr sz="1500" b="0" i="0" u="none" strike="noStrike" cap="none"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4325" algn="l" rtl="0">
              <a:spcBef>
                <a:spcPts val="270"/>
              </a:spcBef>
              <a:spcAft>
                <a:spcPts val="0"/>
              </a:spcAft>
              <a:buClr>
                <a:srgbClr val="F9F4A7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rgbClr val="F9F4A7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14325" algn="l" rtl="0">
              <a:spcBef>
                <a:spcPts val="270"/>
              </a:spcBef>
              <a:spcAft>
                <a:spcPts val="0"/>
              </a:spcAft>
              <a:buClr>
                <a:srgbClr val="F9F4A7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rgbClr val="F9F4A7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43611" y="4572000"/>
            <a:ext cx="3062601" cy="5095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HHMIpit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hyperlink" Target="http://bit.ly/HHMIpit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it.ly/HHMIpitt" TargetMode="Externa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0" y="1038050"/>
            <a:ext cx="9144000" cy="11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Quantitative Skills Using HHMI BioInteractive Resources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914400" y="2058125"/>
            <a:ext cx="7315200" cy="23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/>
              <a:t>Robin Bulleri &amp; Kristine Grayson</a:t>
            </a:r>
            <a:endParaRPr sz="24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/>
              <a:t>Pitt Community College</a:t>
            </a:r>
            <a:endParaRPr sz="24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/>
              <a:t>February 2019</a:t>
            </a:r>
            <a:endParaRPr sz="24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/>
              <a:t>Workshop materials: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http://bit.ly/HHMIpitt</a:t>
            </a:r>
            <a:endParaRPr sz="24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 smtClean="0"/>
              <a:t>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 about your students….</a:t>
            </a:r>
            <a:endParaRPr/>
          </a:p>
        </p:txBody>
      </p:sp>
      <p:pic>
        <p:nvPicPr>
          <p:cNvPr id="174" name="Google Shape;17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497" y="841743"/>
            <a:ext cx="6495701" cy="3491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0712" y="1523741"/>
            <a:ext cx="2778157" cy="2083617"/>
          </a:xfrm>
          <a:prstGeom prst="rect">
            <a:avLst/>
          </a:prstGeom>
          <a:noFill/>
          <a:ln w="38100" cap="flat" cmpd="sng">
            <a:solidFill>
              <a:srgbClr val="C4BD9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5"/>
              <a:t>Teaching Science Process and Quantitative Skills</a:t>
            </a:r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304800" y="1200150"/>
            <a:ext cx="6388239" cy="310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550"/>
              <a:buFont typeface="Arial"/>
              <a:buChar char="•"/>
            </a:pPr>
            <a:r>
              <a:rPr lang="en-US" sz="2550"/>
              <a:t>What do your students do well? </a:t>
            </a:r>
            <a:endParaRPr/>
          </a:p>
          <a:p>
            <a:pPr marL="0" lvl="0" indent="0" algn="l" rtl="0">
              <a:spcBef>
                <a:spcPts val="510"/>
              </a:spcBef>
              <a:spcAft>
                <a:spcPts val="0"/>
              </a:spcAft>
              <a:buClr>
                <a:srgbClr val="4A2E12"/>
              </a:buClr>
              <a:buSzPts val="2550"/>
              <a:buNone/>
            </a:pPr>
            <a:endParaRPr sz="2550"/>
          </a:p>
          <a:p>
            <a:pPr marL="257175" lvl="0" indent="-257175" algn="l" rtl="0">
              <a:spcBef>
                <a:spcPts val="510"/>
              </a:spcBef>
              <a:spcAft>
                <a:spcPts val="0"/>
              </a:spcAft>
              <a:buClr>
                <a:srgbClr val="4A2E12"/>
              </a:buClr>
              <a:buSzPts val="2550"/>
              <a:buFont typeface="Arial"/>
              <a:buChar char="•"/>
            </a:pPr>
            <a:r>
              <a:rPr lang="en-US" sz="2550"/>
              <a:t>Where do they need improvement? </a:t>
            </a:r>
            <a:endParaRPr/>
          </a:p>
          <a:p>
            <a:pPr marL="0" lvl="0" indent="0" algn="l" rtl="0">
              <a:spcBef>
                <a:spcPts val="510"/>
              </a:spcBef>
              <a:spcAft>
                <a:spcPts val="0"/>
              </a:spcAft>
              <a:buClr>
                <a:srgbClr val="4A2E12"/>
              </a:buClr>
              <a:buSzPts val="2550"/>
              <a:buNone/>
            </a:pPr>
            <a:endParaRPr sz="2550"/>
          </a:p>
          <a:p>
            <a:pPr marL="257175" lvl="0" indent="-257175" algn="l" rtl="0">
              <a:spcBef>
                <a:spcPts val="510"/>
              </a:spcBef>
              <a:spcAft>
                <a:spcPts val="0"/>
              </a:spcAft>
              <a:buClr>
                <a:srgbClr val="4A2E12"/>
              </a:buClr>
              <a:buSzPts val="2550"/>
              <a:buFont typeface="Arial"/>
              <a:buChar char="•"/>
            </a:pPr>
            <a:r>
              <a:rPr lang="en-US" sz="2550"/>
              <a:t>What is the biggest barrier?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Topics on BioInteractive</a:t>
            </a:r>
            <a:endParaRPr/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800175"/>
            <a:ext cx="6836613" cy="38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Types of Resources</a:t>
            </a:r>
            <a:endParaRPr/>
          </a:p>
        </p:txBody>
      </p:sp>
      <p:pic>
        <p:nvPicPr>
          <p:cNvPr id="193" name="Google Shape;19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113" y="1028850"/>
            <a:ext cx="8221776" cy="32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Topic Collections</a:t>
            </a:r>
            <a:endParaRPr/>
          </a:p>
        </p:txBody>
      </p:sp>
      <p:pic>
        <p:nvPicPr>
          <p:cNvPr id="199" name="Google Shape;199;p31"/>
          <p:cNvPicPr preferRelativeResize="0"/>
          <p:nvPr/>
        </p:nvPicPr>
        <p:blipFill rotWithShape="1">
          <a:blip r:embed="rId3">
            <a:alphaModFix/>
          </a:blip>
          <a:srcRect b="1429"/>
          <a:stretch/>
        </p:blipFill>
        <p:spPr>
          <a:xfrm>
            <a:off x="592350" y="890613"/>
            <a:ext cx="7959275" cy="31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Scientist at Work</a:t>
            </a:r>
            <a:endParaRPr/>
          </a:p>
        </p:txBody>
      </p:sp>
      <p:pic>
        <p:nvPicPr>
          <p:cNvPr id="205" name="Google Shape;20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4878" y="938752"/>
            <a:ext cx="2555269" cy="3265079"/>
          </a:xfrm>
          <a:prstGeom prst="rect">
            <a:avLst/>
          </a:prstGeom>
          <a:noFill/>
          <a:ln w="38100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300" y="932213"/>
            <a:ext cx="2555275" cy="3279087"/>
          </a:xfrm>
          <a:prstGeom prst="rect">
            <a:avLst/>
          </a:prstGeom>
          <a:noFill/>
          <a:ln w="38100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7" name="Google Shape;20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5450" y="938750"/>
            <a:ext cx="2507318" cy="3265075"/>
          </a:xfrm>
          <a:prstGeom prst="rect">
            <a:avLst/>
          </a:prstGeom>
          <a:noFill/>
          <a:ln w="38100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Scientist at Work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Short Films</a:t>
            </a:r>
            <a:endParaRPr/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50" y="910525"/>
            <a:ext cx="2532800" cy="3326289"/>
          </a:xfrm>
          <a:prstGeom prst="rect">
            <a:avLst/>
          </a:prstGeom>
          <a:noFill/>
          <a:ln w="38100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0" name="Google Shape;22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0141" y="910525"/>
            <a:ext cx="2572867" cy="3326300"/>
          </a:xfrm>
          <a:prstGeom prst="rect">
            <a:avLst/>
          </a:prstGeom>
          <a:noFill/>
          <a:ln w="38100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1" name="Google Shape;22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1900" y="910525"/>
            <a:ext cx="2572875" cy="3305715"/>
          </a:xfrm>
          <a:prstGeom prst="rect">
            <a:avLst/>
          </a:prstGeom>
          <a:noFill/>
          <a:ln w="38100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Working with Data and Statistics</a:t>
            </a:r>
            <a:endParaRPr/>
          </a:p>
        </p:txBody>
      </p:sp>
      <p:pic>
        <p:nvPicPr>
          <p:cNvPr id="227" name="Google Shape;22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2270" y="1085850"/>
            <a:ext cx="6517280" cy="2811780"/>
          </a:xfrm>
          <a:prstGeom prst="rect">
            <a:avLst/>
          </a:prstGeom>
          <a:noFill/>
          <a:ln w="38100" cap="flat" cmpd="sng">
            <a:solidFill>
              <a:srgbClr val="C4BD9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525" y="2373875"/>
            <a:ext cx="3486150" cy="1483546"/>
          </a:xfrm>
          <a:prstGeom prst="rect">
            <a:avLst/>
          </a:prstGeom>
          <a:noFill/>
          <a:ln w="38100" cap="flat" cmpd="sng">
            <a:solidFill>
              <a:srgbClr val="C4BD9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3" name="Google Shape;233;p36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Data Activities</a:t>
            </a:r>
            <a:endParaRPr/>
          </a:p>
        </p:txBody>
      </p:sp>
      <p:pic>
        <p:nvPicPr>
          <p:cNvPr id="234" name="Google Shape;23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075" y="713775"/>
            <a:ext cx="3486151" cy="1493018"/>
          </a:xfrm>
          <a:prstGeom prst="rect">
            <a:avLst/>
          </a:prstGeom>
          <a:noFill/>
          <a:ln w="38100" cap="flat" cmpd="sng">
            <a:solidFill>
              <a:srgbClr val="C4BD9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5" name="Google Shape;23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8974" y="2296924"/>
            <a:ext cx="2714050" cy="16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8967" y="927517"/>
            <a:ext cx="3379899" cy="8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6"/>
          <p:cNvSpPr txBox="1"/>
          <p:nvPr/>
        </p:nvSpPr>
        <p:spPr>
          <a:xfrm>
            <a:off x="5329625" y="1718650"/>
            <a:ext cx="3319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Check out curated links: </a:t>
            </a:r>
            <a:r>
              <a:rPr lang="en-US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http://bit.ly/HHMIpitt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p36"/>
          <p:cNvSpPr/>
          <p:nvPr/>
        </p:nvSpPr>
        <p:spPr>
          <a:xfrm>
            <a:off x="5230325" y="2767200"/>
            <a:ext cx="3120876" cy="241974"/>
          </a:xfrm>
          <a:prstGeom prst="flowChartTerminato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36"/>
          <p:cNvPicPr preferRelativeResize="0"/>
          <p:nvPr/>
        </p:nvPicPr>
        <p:blipFill rotWithShape="1">
          <a:blip r:embed="rId8">
            <a:alphaModFix/>
          </a:blip>
          <a:srcRect r="14000"/>
          <a:stretch/>
        </p:blipFill>
        <p:spPr>
          <a:xfrm>
            <a:off x="238375" y="3961875"/>
            <a:ext cx="5032449" cy="100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Robin Bulleri</a:t>
            </a:r>
            <a:endParaRPr sz="3600"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609600" y="1185525"/>
            <a:ext cx="7924800" cy="33291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A2E12"/>
              </a:buClr>
              <a:buSzPts val="2400"/>
              <a:buChar char="●"/>
            </a:pPr>
            <a:r>
              <a:rPr lang="en-US" sz="2400">
                <a:solidFill>
                  <a:srgbClr val="4A2E12"/>
                </a:solidFill>
              </a:rPr>
              <a:t>AP Biology, Biology, and APES teacher</a:t>
            </a:r>
            <a:endParaRPr sz="2400">
              <a:solidFill>
                <a:srgbClr val="4A2E1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400"/>
              <a:buChar char="●"/>
            </a:pPr>
            <a:r>
              <a:rPr lang="en-US" sz="2400">
                <a:solidFill>
                  <a:srgbClr val="4A2E12"/>
                </a:solidFill>
              </a:rPr>
              <a:t>Carrboro High School, NC</a:t>
            </a:r>
            <a:endParaRPr sz="2400">
              <a:solidFill>
                <a:srgbClr val="4A2E1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400"/>
              <a:buChar char="●"/>
            </a:pPr>
            <a:r>
              <a:rPr lang="en-US" sz="2400">
                <a:solidFill>
                  <a:srgbClr val="4A2E12"/>
                </a:solidFill>
              </a:rPr>
              <a:t>20</a:t>
            </a:r>
            <a:r>
              <a:rPr lang="en-US" sz="2400" baseline="30000">
                <a:solidFill>
                  <a:srgbClr val="4A2E12"/>
                </a:solidFill>
              </a:rPr>
              <a:t>th</a:t>
            </a:r>
            <a:r>
              <a:rPr lang="en-US" sz="2400">
                <a:solidFill>
                  <a:srgbClr val="4A2E12"/>
                </a:solidFill>
              </a:rPr>
              <a:t> year in the classroom</a:t>
            </a:r>
            <a:endParaRPr sz="2400">
              <a:solidFill>
                <a:srgbClr val="4A2E1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400"/>
              <a:buChar char="●"/>
            </a:pPr>
            <a:r>
              <a:rPr lang="en-US" sz="2400">
                <a:solidFill>
                  <a:srgbClr val="4A2E12"/>
                </a:solidFill>
              </a:rPr>
              <a:t>HHMI BioInteractive Ambassador</a:t>
            </a:r>
            <a:endParaRPr sz="2400"/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5838" y="1742863"/>
            <a:ext cx="244792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188" y="3014463"/>
            <a:ext cx="244792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4625" y="3014475"/>
            <a:ext cx="1838325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/>
          <p:nvPr/>
        </p:nvSpPr>
        <p:spPr>
          <a:xfrm>
            <a:off x="5029200" y="857250"/>
            <a:ext cx="114300" cy="971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37"/>
          <p:cNvPicPr preferRelativeResize="0"/>
          <p:nvPr/>
        </p:nvPicPr>
        <p:blipFill rotWithShape="1">
          <a:blip r:embed="rId3">
            <a:alphaModFix/>
          </a:blip>
          <a:srcRect t="2140" b="3962"/>
          <a:stretch/>
        </p:blipFill>
        <p:spPr>
          <a:xfrm>
            <a:off x="2212388" y="156700"/>
            <a:ext cx="4719225" cy="454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Scavenger Hunt Activity</a:t>
            </a:r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body" idx="1"/>
          </p:nvPr>
        </p:nvSpPr>
        <p:spPr>
          <a:xfrm>
            <a:off x="609600" y="1116499"/>
            <a:ext cx="7924800" cy="3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952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400"/>
              <a:buFont typeface="Arial"/>
              <a:buChar char="•"/>
            </a:pPr>
            <a:r>
              <a:rPr lang="en-US" sz="2400"/>
              <a:t>We’re going to explore the following resource types: </a:t>
            </a:r>
            <a:endParaRPr sz="2400"/>
          </a:p>
          <a:p>
            <a:pPr marL="137160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000"/>
              <a:t>Data Points</a:t>
            </a:r>
            <a:endParaRPr sz="2000"/>
          </a:p>
          <a:p>
            <a:pPr marL="137160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000"/>
              <a:t>Click and Learns</a:t>
            </a:r>
            <a:endParaRPr sz="2000"/>
          </a:p>
          <a:p>
            <a:pPr marL="137160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2000"/>
          </a:p>
          <a:p>
            <a:pPr marL="257175" lvl="0" indent="-295275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2400"/>
              <a:buFont typeface="Arial"/>
              <a:buChar char="•"/>
            </a:pPr>
            <a:r>
              <a:rPr lang="en-US" sz="2400"/>
              <a:t>Use the worksheet to guide you through the resources (15 min)</a:t>
            </a:r>
            <a:endParaRPr sz="2400"/>
          </a:p>
          <a:p>
            <a:pPr marL="257175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257175" lvl="0" indent="-295275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2400"/>
              <a:buFont typeface="Arial"/>
              <a:buChar char="•"/>
            </a:pPr>
            <a:r>
              <a:rPr lang="en-US" sz="2400"/>
              <a:t>Discuss your findings with your table (15 min)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1600200" y="171450"/>
            <a:ext cx="5943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Diving into Data Points!</a:t>
            </a:r>
            <a:endParaRPr sz="3000"/>
          </a:p>
        </p:txBody>
      </p:sp>
      <p:pic>
        <p:nvPicPr>
          <p:cNvPr id="263" name="Google Shape;2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113" y="1028850"/>
            <a:ext cx="8221776" cy="32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0"/>
          <p:cNvSpPr/>
          <p:nvPr/>
        </p:nvSpPr>
        <p:spPr>
          <a:xfrm>
            <a:off x="461125" y="3409950"/>
            <a:ext cx="1447800" cy="5142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" y="142875"/>
            <a:ext cx="7867650" cy="28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1"/>
          <p:cNvSpPr txBox="1">
            <a:spLocks noGrp="1"/>
          </p:cNvSpPr>
          <p:nvPr>
            <p:ph type="body" idx="1"/>
          </p:nvPr>
        </p:nvSpPr>
        <p:spPr>
          <a:xfrm>
            <a:off x="323850" y="3009899"/>
            <a:ext cx="71628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Each Data Point Features:</a:t>
            </a:r>
            <a:endParaRPr/>
          </a:p>
          <a:p>
            <a:pPr marL="496849" lvl="1" indent="-114300" algn="l" rtl="0">
              <a:spcBef>
                <a:spcPts val="480"/>
              </a:spcBef>
              <a:spcAft>
                <a:spcPts val="0"/>
              </a:spcAft>
              <a:buClr>
                <a:srgbClr val="4A2E12"/>
              </a:buClr>
              <a:buSzPts val="1800"/>
              <a:buFont typeface="Arial"/>
              <a:buChar char="•"/>
            </a:pPr>
            <a:r>
              <a:rPr lang="en-US"/>
              <a:t> Educator Guide</a:t>
            </a:r>
            <a:endParaRPr/>
          </a:p>
          <a:p>
            <a:pPr marL="496849" lvl="1" indent="-114300" algn="l" rtl="0">
              <a:spcBef>
                <a:spcPts val="480"/>
              </a:spcBef>
              <a:spcAft>
                <a:spcPts val="0"/>
              </a:spcAft>
              <a:buClr>
                <a:srgbClr val="4A2E12"/>
              </a:buClr>
              <a:buSzPts val="1800"/>
              <a:buFont typeface="Arial"/>
              <a:buChar char="•"/>
            </a:pPr>
            <a:r>
              <a:rPr lang="en-US"/>
              <a:t> Student Worksheet</a:t>
            </a:r>
            <a:endParaRPr/>
          </a:p>
          <a:p>
            <a:pPr marL="496849" lvl="1" indent="-114300" algn="l" rtl="0">
              <a:spcBef>
                <a:spcPts val="480"/>
              </a:spcBef>
              <a:spcAft>
                <a:spcPts val="0"/>
              </a:spcAft>
              <a:buClr>
                <a:srgbClr val="4A2E12"/>
              </a:buClr>
              <a:buSzPts val="1800"/>
              <a:buFont typeface="Arial"/>
              <a:buChar char="•"/>
            </a:pPr>
            <a:r>
              <a:rPr lang="en-US"/>
              <a:t> Link to the full article</a:t>
            </a:r>
            <a:endParaRPr/>
          </a:p>
          <a:p>
            <a:pPr marL="496849" lvl="1" indent="-114300" algn="l" rtl="0">
              <a:spcBef>
                <a:spcPts val="480"/>
              </a:spcBef>
              <a:spcAft>
                <a:spcPts val="0"/>
              </a:spcAft>
              <a:buClr>
                <a:srgbClr val="4A2E12"/>
              </a:buClr>
              <a:buSzPts val="1800"/>
              <a:buFont typeface="Arial"/>
              <a:buChar char="•"/>
            </a:pPr>
            <a:r>
              <a:rPr lang="en-US"/>
              <a:t> Links to associated Biointeractive Resources</a:t>
            </a:r>
            <a:br>
              <a:rPr lang="en-US"/>
            </a:br>
            <a:endParaRPr/>
          </a:p>
        </p:txBody>
      </p:sp>
      <p:sp>
        <p:nvSpPr>
          <p:cNvPr id="271" name="Google Shape;271;p41"/>
          <p:cNvSpPr txBox="1"/>
          <p:nvPr/>
        </p:nvSpPr>
        <p:spPr>
          <a:xfrm>
            <a:off x="1943098" y="3162295"/>
            <a:ext cx="68580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4A2E12"/>
                </a:solidFill>
                <a:latin typeface="Avenir"/>
                <a:ea typeface="Avenir"/>
                <a:cs typeface="Avenir"/>
                <a:sym typeface="Avenir"/>
              </a:rPr>
              <a:t>www.hhmi.org/biointeractive/data-points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0" y="114300"/>
            <a:ext cx="88806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Let’s Work with a Data Point</a:t>
            </a:r>
            <a:endParaRPr/>
          </a:p>
        </p:txBody>
      </p:sp>
      <p:sp>
        <p:nvSpPr>
          <p:cNvPr id="277" name="Google Shape;277;p42"/>
          <p:cNvSpPr txBox="1">
            <a:spLocks noGrp="1"/>
          </p:cNvSpPr>
          <p:nvPr>
            <p:ph type="body" idx="1"/>
          </p:nvPr>
        </p:nvSpPr>
        <p:spPr>
          <a:xfrm>
            <a:off x="219450" y="1109575"/>
            <a:ext cx="8705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142875" algn="l" rtl="0">
              <a:spcBef>
                <a:spcPts val="36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Select a data point from your table.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257175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257175" lvl="0" indent="-142875" algn="l" rtl="0">
              <a:spcBef>
                <a:spcPts val="36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Choose a Data Point that is different from your immediate neighbors.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257175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257175" lvl="0" indent="-142875" algn="l" rtl="0">
              <a:spcBef>
                <a:spcPts val="36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Then...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225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Put on Your:</a:t>
            </a:r>
            <a:endParaRPr/>
          </a:p>
        </p:txBody>
      </p:sp>
      <p:pic>
        <p:nvPicPr>
          <p:cNvPr id="284" name="Google Shape;284;p43"/>
          <p:cNvPicPr preferRelativeResize="0"/>
          <p:nvPr/>
        </p:nvPicPr>
        <p:blipFill rotWithShape="1">
          <a:blip r:embed="rId3">
            <a:alphaModFix/>
          </a:blip>
          <a:srcRect l="12900" t="13415" r="8054" b="28980"/>
          <a:stretch/>
        </p:blipFill>
        <p:spPr>
          <a:xfrm>
            <a:off x="1922007" y="860889"/>
            <a:ext cx="5203424" cy="379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3"/>
          <p:cNvSpPr/>
          <p:nvPr/>
        </p:nvSpPr>
        <p:spPr>
          <a:xfrm rot="-915905">
            <a:off x="3206222" y="1815803"/>
            <a:ext cx="2050357" cy="109803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Learner</a:t>
            </a:r>
            <a:b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Hat</a:t>
            </a:r>
          </a:p>
        </p:txBody>
      </p:sp>
      <p:sp>
        <p:nvSpPr>
          <p:cNvPr id="286" name="Google Shape;286;p43"/>
          <p:cNvSpPr txBox="1"/>
          <p:nvPr/>
        </p:nvSpPr>
        <p:spPr>
          <a:xfrm>
            <a:off x="1452600" y="4694063"/>
            <a:ext cx="55050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graphic created by Kick from The Noun Project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baseline="30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Step 1:  What I See</a:t>
            </a:r>
            <a:endParaRPr/>
          </a:p>
        </p:txBody>
      </p:sp>
      <p:sp>
        <p:nvSpPr>
          <p:cNvPr id="293" name="Google Shape;293;p44"/>
          <p:cNvSpPr txBox="1">
            <a:spLocks noGrp="1"/>
          </p:cNvSpPr>
          <p:nvPr>
            <p:ph type="body" idx="1"/>
          </p:nvPr>
        </p:nvSpPr>
        <p:spPr>
          <a:xfrm>
            <a:off x="594450" y="898725"/>
            <a:ext cx="7955100" cy="3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Identify any changes, trends, or differences you see in the figure.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Draw 2-3 arrows and write a “What I see” comment for each arrow.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Be concise in your comments. 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These should be just what you can observe.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Do </a:t>
            </a:r>
            <a:r>
              <a:rPr lang="en-US" sz="2200" b="1"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 try to explain the meaning at this point.</a:t>
            </a:r>
            <a:endParaRPr sz="2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baseline="300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Step 2:  What It Means</a:t>
            </a:r>
            <a:endParaRPr/>
          </a:p>
        </p:txBody>
      </p:sp>
      <p:sp>
        <p:nvSpPr>
          <p:cNvPr id="300" name="Google Shape;300;p45"/>
          <p:cNvSpPr txBox="1">
            <a:spLocks noGrp="1"/>
          </p:cNvSpPr>
          <p:nvPr>
            <p:ph type="body" idx="1"/>
          </p:nvPr>
        </p:nvSpPr>
        <p:spPr>
          <a:xfrm>
            <a:off x="545375" y="1137775"/>
            <a:ext cx="8049000" cy="3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nterpret the meaning of each “What I see” comment by writing a “What it means” comment.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Include scientific vocabulary and concepts.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Do not try to interpret the whole graph or figure. </a:t>
            </a:r>
            <a:endParaRPr sz="2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baseline="300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Step 3:  Caption the Graph</a:t>
            </a:r>
            <a:endParaRPr/>
          </a:p>
        </p:txBody>
      </p:sp>
      <p:sp>
        <p:nvSpPr>
          <p:cNvPr id="307" name="Google Shape;307;p46"/>
          <p:cNvSpPr txBox="1">
            <a:spLocks noGrp="1"/>
          </p:cNvSpPr>
          <p:nvPr>
            <p:ph type="body" idx="1"/>
          </p:nvPr>
        </p:nvSpPr>
        <p:spPr>
          <a:xfrm>
            <a:off x="228600" y="908006"/>
            <a:ext cx="8600400" cy="3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Start with a topic sentence that describes what the graph or figure shows. 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Then join each “What I see” comment with its “What it means” comment to make a sentence.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Build a coherent paragraph out of your sentences. </a:t>
            </a:r>
            <a:endParaRPr sz="2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>
            <a:spLocks noGrp="1"/>
          </p:cNvSpPr>
          <p:nvPr>
            <p:ph type="title"/>
          </p:nvPr>
        </p:nvSpPr>
        <p:spPr>
          <a:xfrm>
            <a:off x="1711207" y="160870"/>
            <a:ext cx="5593010" cy="4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Helvetica Neue"/>
                <a:ea typeface="Helvetica Neue"/>
                <a:cs typeface="Helvetica Neue"/>
                <a:sym typeface="Helvetica Neue"/>
              </a:rPr>
              <a:t>Think-Pair-Share</a:t>
            </a:r>
            <a:endParaRPr/>
          </a:p>
        </p:txBody>
      </p:sp>
      <p:sp>
        <p:nvSpPr>
          <p:cNvPr id="313" name="Google Shape;313;p47"/>
          <p:cNvSpPr txBox="1">
            <a:spLocks noGrp="1"/>
          </p:cNvSpPr>
          <p:nvPr>
            <p:ph type="body" idx="1"/>
          </p:nvPr>
        </p:nvSpPr>
        <p:spPr>
          <a:xfrm>
            <a:off x="209550" y="876300"/>
            <a:ext cx="54888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1. Think - What </a:t>
            </a:r>
            <a:r>
              <a:rPr lang="en-US" sz="2000"/>
              <a:t>was easy about using I2 with this figure? What was difficult?</a:t>
            </a:r>
            <a:endParaRPr sz="2000"/>
          </a:p>
          <a:p>
            <a:pPr marL="114300" lvl="0" indent="0" algn="ctr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 sz="2000"/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2. Pair - </a:t>
            </a:r>
            <a:r>
              <a:rPr lang="en-US" sz="2000"/>
              <a:t>Share your summary with an elbow partner. </a:t>
            </a:r>
            <a:endParaRPr sz="2000"/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 sz="2000"/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3. </a:t>
            </a:r>
            <a:r>
              <a:rPr lang="en-US" sz="2000"/>
              <a:t>Share - Offer feedback and ask at least one question with your partner.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862" y="958225"/>
            <a:ext cx="2880363" cy="3360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6178950" y="1969600"/>
            <a:ext cx="2355300" cy="237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Kristine Grayson</a:t>
            </a:r>
            <a:endParaRPr sz="3600"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609600" y="1185525"/>
            <a:ext cx="7924800" cy="33291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2400"/>
              <a:buChar char="●"/>
            </a:pPr>
            <a:r>
              <a:rPr lang="en-US" sz="2400"/>
              <a:t>Intro Ecology/Evolution, EcoPhys, Field Ecology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400"/>
              <a:buChar char="●"/>
            </a:pPr>
            <a:r>
              <a:rPr lang="en-US" sz="2400"/>
              <a:t>University of Richmond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400"/>
              <a:buChar char="●"/>
            </a:pPr>
            <a:r>
              <a:rPr lang="en-US" sz="2400"/>
              <a:t>5th year in the biology classroom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400"/>
              <a:buChar char="●"/>
            </a:pPr>
            <a:r>
              <a:rPr lang="en-US" sz="2400"/>
              <a:t>Claim to fame:</a:t>
            </a:r>
            <a:br>
              <a:rPr lang="en-US" sz="2400"/>
            </a:br>
            <a:endParaRPr sz="2400"/>
          </a:p>
        </p:txBody>
      </p:sp>
      <p:grpSp>
        <p:nvGrpSpPr>
          <p:cNvPr id="60" name="Google Shape;60;p11"/>
          <p:cNvGrpSpPr/>
          <p:nvPr/>
        </p:nvGrpSpPr>
        <p:grpSpPr>
          <a:xfrm>
            <a:off x="6327737" y="1975875"/>
            <a:ext cx="2030200" cy="2030200"/>
            <a:chOff x="6924975" y="2439925"/>
            <a:chExt cx="2030200" cy="2030200"/>
          </a:xfrm>
        </p:grpSpPr>
        <p:pic>
          <p:nvPicPr>
            <p:cNvPr id="61" name="Google Shape;61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24975" y="2439925"/>
              <a:ext cx="2030200" cy="203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11"/>
            <p:cNvSpPr/>
            <p:nvPr/>
          </p:nvSpPr>
          <p:spPr>
            <a:xfrm>
              <a:off x="8361725" y="4175150"/>
              <a:ext cx="156300" cy="140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" name="Google Shape;63;p11"/>
          <p:cNvPicPr preferRelativeResize="0"/>
          <p:nvPr/>
        </p:nvPicPr>
        <p:blipFill rotWithShape="1">
          <a:blip r:embed="rId4">
            <a:alphaModFix/>
          </a:blip>
          <a:srcRect l="14860" t="3435" r="17498" b="4712"/>
          <a:stretch/>
        </p:blipFill>
        <p:spPr>
          <a:xfrm>
            <a:off x="1662200" y="3027477"/>
            <a:ext cx="1690268" cy="17214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" name="Google Shape;64;p11"/>
          <p:cNvPicPr preferRelativeResize="0"/>
          <p:nvPr/>
        </p:nvPicPr>
        <p:blipFill rotWithShape="1">
          <a:blip r:embed="rId5">
            <a:alphaModFix/>
          </a:blip>
          <a:srcRect l="31202" t="13703" r="19806" b="20950"/>
          <a:stretch/>
        </p:blipFill>
        <p:spPr>
          <a:xfrm>
            <a:off x="3492584" y="3027475"/>
            <a:ext cx="1932290" cy="172142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" name="Google Shape;65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53542" y="3487225"/>
            <a:ext cx="857050" cy="8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8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Put on Your:</a:t>
            </a:r>
            <a:endParaRPr/>
          </a:p>
        </p:txBody>
      </p:sp>
      <p:pic>
        <p:nvPicPr>
          <p:cNvPr id="321" name="Google Shape;321;p48"/>
          <p:cNvPicPr preferRelativeResize="0"/>
          <p:nvPr/>
        </p:nvPicPr>
        <p:blipFill rotWithShape="1">
          <a:blip r:embed="rId3">
            <a:alphaModFix/>
          </a:blip>
          <a:srcRect l="12900" t="13415" r="8054" b="28979"/>
          <a:stretch/>
        </p:blipFill>
        <p:spPr>
          <a:xfrm>
            <a:off x="1931532" y="850950"/>
            <a:ext cx="5203424" cy="379156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8"/>
          <p:cNvSpPr/>
          <p:nvPr/>
        </p:nvSpPr>
        <p:spPr>
          <a:xfrm rot="-915905">
            <a:off x="3206222" y="1815803"/>
            <a:ext cx="2050353" cy="10980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Educator</a:t>
            </a:r>
            <a:b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Hat</a:t>
            </a:r>
          </a:p>
        </p:txBody>
      </p:sp>
      <p:sp>
        <p:nvSpPr>
          <p:cNvPr id="323" name="Google Shape;323;p48"/>
          <p:cNvSpPr txBox="1"/>
          <p:nvPr/>
        </p:nvSpPr>
        <p:spPr>
          <a:xfrm>
            <a:off x="1452600" y="4694063"/>
            <a:ext cx="5505075" cy="64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graphic created by Kick from The Noun Project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>
            <a:spLocks noGrp="1"/>
          </p:cNvSpPr>
          <p:nvPr>
            <p:ph type="title"/>
          </p:nvPr>
        </p:nvSpPr>
        <p:spPr>
          <a:xfrm>
            <a:off x="0" y="114300"/>
            <a:ext cx="9144000" cy="7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Debrief the I</a:t>
            </a:r>
            <a:r>
              <a:rPr lang="en-US" baseline="30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Strategy</a:t>
            </a:r>
            <a:endParaRPr/>
          </a:p>
        </p:txBody>
      </p:sp>
      <p:sp>
        <p:nvSpPr>
          <p:cNvPr id="329" name="Google Shape;329;p49"/>
          <p:cNvSpPr txBox="1">
            <a:spLocks noGrp="1"/>
          </p:cNvSpPr>
          <p:nvPr>
            <p:ph type="body" idx="1"/>
          </p:nvPr>
        </p:nvSpPr>
        <p:spPr>
          <a:xfrm>
            <a:off x="219450" y="1109575"/>
            <a:ext cx="8705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130175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Using the Data Point you selected, d</a:t>
            </a:r>
            <a:r>
              <a:rPr lang="en-US" sz="2000">
                <a:solidFill>
                  <a:srgbClr val="4A2E1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ebrief the approaches used to develop the explanation and generate a list of barriers that some of your students may have in developing a similar explanation.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5717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57175" lvl="0" indent="-130175" algn="l" rtl="0">
              <a:spcBef>
                <a:spcPts val="36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Think about the key things you would want your students to get from the figure and how you would want them to be able to talk/write about it.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57175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57175" lvl="0" indent="-130175" algn="l" rtl="0">
              <a:spcBef>
                <a:spcPts val="36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Be prepared to share it with an elbow partner.</a:t>
            </a:r>
            <a:endParaRPr sz="2000"/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225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0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Make an Assessment Item</a:t>
            </a:r>
            <a:endParaRPr/>
          </a:p>
        </p:txBody>
      </p:sp>
      <p:sp>
        <p:nvSpPr>
          <p:cNvPr id="336" name="Google Shape;336;p50"/>
          <p:cNvSpPr txBox="1">
            <a:spLocks noGrp="1"/>
          </p:cNvSpPr>
          <p:nvPr>
            <p:ph type="body" idx="1"/>
          </p:nvPr>
        </p:nvSpPr>
        <p:spPr>
          <a:xfrm>
            <a:off x="190500" y="996725"/>
            <a:ext cx="8763000" cy="3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28575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Working with a partner:</a:t>
            </a:r>
            <a:endParaRPr sz="2200"/>
          </a:p>
          <a:p>
            <a:pPr marL="28575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14338" lvl="0" indent="-334963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Determine a learning outcome that could be addressed using this data point.</a:t>
            </a:r>
            <a:endParaRPr sz="2200"/>
          </a:p>
          <a:p>
            <a:pPr marL="414338" lvl="0" indent="-195262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14338" lvl="0" indent="-334963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Develop an assessment item (and mechanism to grade it) that could be used with your students that is based on the data point. </a:t>
            </a:r>
            <a:endParaRPr sz="2200"/>
          </a:p>
          <a:p>
            <a:pPr marL="28575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3. Be prepared to share it with another group.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baseline="30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Example - Finch Beak Size</a:t>
            </a:r>
            <a:endParaRPr/>
          </a:p>
        </p:txBody>
      </p:sp>
      <p:pic>
        <p:nvPicPr>
          <p:cNvPr id="343" name="Google Shape;34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878" y="996725"/>
            <a:ext cx="5141176" cy="37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baseline="30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Examples- Chlorophyll</a:t>
            </a:r>
            <a:endParaRPr/>
          </a:p>
        </p:txBody>
      </p:sp>
      <p:pic>
        <p:nvPicPr>
          <p:cNvPr id="350" name="Google Shape;35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425" y="851100"/>
            <a:ext cx="5591154" cy="398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3"/>
          <p:cNvSpPr txBox="1">
            <a:spLocks noGrp="1"/>
          </p:cNvSpPr>
          <p:nvPr>
            <p:ph type="title"/>
          </p:nvPr>
        </p:nvSpPr>
        <p:spPr>
          <a:xfrm>
            <a:off x="1143000" y="114300"/>
            <a:ext cx="68580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Open Sans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baseline="30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Examples- Cell Comm</a:t>
            </a:r>
            <a:endParaRPr/>
          </a:p>
        </p:txBody>
      </p:sp>
      <p:pic>
        <p:nvPicPr>
          <p:cNvPr id="357" name="Google Shape;35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4062" y="851100"/>
            <a:ext cx="3515881" cy="39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4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Additional Resources</a:t>
            </a:r>
            <a:endParaRPr/>
          </a:p>
        </p:txBody>
      </p:sp>
      <p:sp>
        <p:nvSpPr>
          <p:cNvPr id="363" name="Google Shape;363;p54"/>
          <p:cNvSpPr txBox="1">
            <a:spLocks noGrp="1"/>
          </p:cNvSpPr>
          <p:nvPr>
            <p:ph type="body" idx="1"/>
          </p:nvPr>
        </p:nvSpPr>
        <p:spPr>
          <a:xfrm>
            <a:off x="391200" y="1257450"/>
            <a:ext cx="8143200" cy="31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2400"/>
              <a:buFont typeface="Arial"/>
              <a:buChar char="•"/>
            </a:pPr>
            <a:r>
              <a:rPr lang="en-US" sz="2400"/>
              <a:t>HHMI Blog post and ABT article by Bob Cooper and Karen Lucci </a:t>
            </a:r>
            <a:endParaRPr sz="2400"/>
          </a:p>
          <a:p>
            <a:pPr marL="25717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57175" lvl="0" indent="-257175" algn="l" rtl="0">
              <a:spcBef>
                <a:spcPts val="480"/>
              </a:spcBef>
              <a:spcAft>
                <a:spcPts val="0"/>
              </a:spcAft>
              <a:buClr>
                <a:srgbClr val="4A2E12"/>
              </a:buClr>
              <a:buSzPts val="2400"/>
              <a:buFont typeface="Arial"/>
              <a:buChar char="•"/>
            </a:pPr>
            <a:r>
              <a:rPr lang="en-US" sz="2400"/>
              <a:t>The I</a:t>
            </a:r>
            <a:r>
              <a:rPr lang="en-US" sz="2400" baseline="30000"/>
              <a:t>2 </a:t>
            </a:r>
            <a:r>
              <a:rPr lang="en-US" sz="2400"/>
              <a:t>Strategy from BSCS</a:t>
            </a: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/>
          </a:p>
          <a:p>
            <a:pPr marL="257175" lvl="0" indent="-257175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Educator Resource Guides for Data Points</a:t>
            </a: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5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Figure of the Day!</a:t>
            </a:r>
            <a:endParaRPr sz="2400"/>
          </a:p>
        </p:txBody>
      </p:sp>
      <p:sp>
        <p:nvSpPr>
          <p:cNvPr id="369" name="Google Shape;369;p55"/>
          <p:cNvSpPr txBox="1">
            <a:spLocks noGrp="1"/>
          </p:cNvSpPr>
          <p:nvPr>
            <p:ph type="body" idx="1"/>
          </p:nvPr>
        </p:nvSpPr>
        <p:spPr>
          <a:xfrm>
            <a:off x="533400" y="4288226"/>
            <a:ext cx="84582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 b="1"/>
              <a:t>What is going on in the graph??</a:t>
            </a:r>
            <a:r>
              <a:rPr lang="en-US" sz="1900"/>
              <a:t/>
            </a:r>
            <a:br>
              <a:rPr lang="en-US" sz="1900"/>
            </a:br>
            <a:r>
              <a:rPr lang="en-US" sz="1900"/>
              <a:t/>
            </a:r>
            <a:br>
              <a:rPr lang="en-US" sz="1900"/>
            </a:br>
            <a:endParaRPr sz="1900"/>
          </a:p>
        </p:txBody>
      </p:sp>
      <p:pic>
        <p:nvPicPr>
          <p:cNvPr id="370" name="Google Shape;37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325" y="1085051"/>
            <a:ext cx="6639125" cy="29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6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Figure of the Day!</a:t>
            </a:r>
            <a:endParaRPr sz="2400"/>
          </a:p>
        </p:txBody>
      </p:sp>
      <p:pic>
        <p:nvPicPr>
          <p:cNvPr id="376" name="Google Shape;37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163" y="970350"/>
            <a:ext cx="6007677" cy="35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7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Addressing Math Anxiety</a:t>
            </a:r>
            <a:endParaRPr sz="2400"/>
          </a:p>
        </p:txBody>
      </p:sp>
      <p:sp>
        <p:nvSpPr>
          <p:cNvPr id="382" name="Google Shape;382;p57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Char char="•"/>
            </a:pPr>
            <a:r>
              <a:rPr lang="en-US" sz="1900" b="1"/>
              <a:t>BioMAAP Project</a:t>
            </a:r>
            <a:endParaRPr sz="19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0"/>
          </a:p>
          <a:p>
            <a:pPr marL="496849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/>
              <a:t/>
            </a:r>
            <a:br>
              <a:rPr lang="en-US" sz="1900"/>
            </a:br>
            <a:r>
              <a:rPr lang="en-US" sz="1900"/>
              <a:t/>
            </a:r>
            <a:br>
              <a:rPr lang="en-US" sz="1900"/>
            </a:br>
            <a:endParaRPr sz="1900"/>
          </a:p>
        </p:txBody>
      </p:sp>
      <p:pic>
        <p:nvPicPr>
          <p:cNvPr id="383" name="Google Shape;38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500938"/>
            <a:ext cx="6093799" cy="23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8850" y="4166975"/>
            <a:ext cx="376454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7"/>
          <p:cNvSpPr txBox="1"/>
          <p:nvPr/>
        </p:nvSpPr>
        <p:spPr>
          <a:xfrm>
            <a:off x="533400" y="4177950"/>
            <a:ext cx="3319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Check out curated links: </a:t>
            </a:r>
            <a:r>
              <a:rPr lang="en-US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http://bit.ly/HHMIpitt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Norms for the Day</a:t>
            </a:r>
            <a:endParaRPr sz="3600"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609600" y="1177824"/>
            <a:ext cx="7924800" cy="31083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Take care of personal things as you need to (phone calls, bathroom trips, etc.)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We have scheduled breaks throughout the day.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bathrooms are located...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wifi is “PCC” and the password is </a:t>
            </a:r>
            <a:r>
              <a:rPr lang="en-US" sz="2400">
                <a:solidFill>
                  <a:srgbClr val="FF0000"/>
                </a:solidFill>
              </a:rPr>
              <a:t>student</a:t>
            </a:r>
            <a:endParaRPr sz="2400">
              <a:solidFill>
                <a:srgbClr val="FF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Anything else..?</a:t>
            </a:r>
            <a:endParaRPr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8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Addressing Math Anxiety</a:t>
            </a:r>
            <a:endParaRPr sz="2400"/>
          </a:p>
        </p:txBody>
      </p:sp>
      <p:sp>
        <p:nvSpPr>
          <p:cNvPr id="391" name="Google Shape;391;p58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Char char="•"/>
            </a:pPr>
            <a:r>
              <a:rPr lang="en-US" sz="1900" b="1"/>
              <a:t>BioMAAP Project</a:t>
            </a:r>
            <a:endParaRPr sz="1900"/>
          </a:p>
        </p:txBody>
      </p:sp>
      <p:pic>
        <p:nvPicPr>
          <p:cNvPr id="392" name="Google Shape;39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350" y="1648386"/>
            <a:ext cx="7709298" cy="233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9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Figure of the Day!</a:t>
            </a:r>
            <a:endParaRPr sz="2400"/>
          </a:p>
        </p:txBody>
      </p:sp>
      <p:pic>
        <p:nvPicPr>
          <p:cNvPr id="398" name="Google Shape;39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150" y="970325"/>
            <a:ext cx="7188649" cy="35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2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415" name="Google Shape;415;p62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Begin with understanding and interpreting data</a:t>
            </a:r>
            <a:endParaRPr sz="1900"/>
          </a:p>
          <a:p>
            <a:pPr marL="257175" lvl="0" indent="-263525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Data interpretation from figures → making own data visualizations</a:t>
            </a:r>
            <a:endParaRPr sz="1900"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Perform summary calculations to reach a biological conclusion</a:t>
            </a:r>
            <a:endParaRPr sz="1900"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Incorporate statistical analyses</a:t>
            </a:r>
            <a:endParaRPr sz="1900"/>
          </a:p>
          <a:p>
            <a:pPr marL="257175" lvl="0" indent="0" algn="l" rtl="0">
              <a:spcBef>
                <a:spcPts val="380"/>
              </a:spcBef>
              <a:spcAft>
                <a:spcPts val="0"/>
              </a:spcAft>
              <a:buNone/>
            </a:pPr>
            <a:endParaRPr sz="1900"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Plan time for skill development in addition to concepts</a:t>
            </a:r>
            <a:endParaRPr sz="1900"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The activity in a particular resource may not match the skill level of your students</a:t>
            </a:r>
            <a:r>
              <a:rPr lang="en-US" sz="2000"/>
              <a:t> or the place you use it in the curriculum</a:t>
            </a:r>
            <a:endParaRPr sz="2000"/>
          </a:p>
          <a:p>
            <a:pPr marL="257175" lvl="0" indent="-263525" algn="l" rtl="0">
              <a:spcBef>
                <a:spcPts val="38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Modifications are encouraged! </a:t>
            </a:r>
            <a:endParaRPr sz="2000"/>
          </a:p>
          <a:p>
            <a:pPr marL="496849" lvl="1" indent="-197187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HHMI resources are best when personalized for your classroom</a:t>
            </a:r>
            <a:endParaRPr/>
          </a:p>
          <a:p>
            <a:pPr marL="496849" lvl="1" indent="-197187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Addresses posted answer key concerns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3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421" name="Google Shape;421;p63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Char char="•"/>
            </a:pPr>
            <a:r>
              <a:rPr lang="en-US" sz="1900" b="1"/>
              <a:t>Begin with understanding and interpreting data</a:t>
            </a:r>
            <a:endParaRPr sz="1900" b="1"/>
          </a:p>
          <a:p>
            <a:pPr marL="496849" lvl="1" indent="-197187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Experimental vs. Observational Studies</a:t>
            </a:r>
            <a:endParaRPr sz="1900"/>
          </a:p>
          <a:p>
            <a:pPr marL="496849" lvl="1" indent="-197187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Independent and Dependent Variables</a:t>
            </a:r>
            <a:endParaRPr sz="1900"/>
          </a:p>
          <a:p>
            <a:pPr marL="764692" lvl="2" indent="-159021" algn="l" rtl="0">
              <a:spcBef>
                <a:spcPts val="100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Can also use terms Predictor (X) and Response (Y)</a:t>
            </a:r>
            <a:endParaRPr sz="1900"/>
          </a:p>
          <a:p>
            <a:pPr marL="496849" lvl="1" indent="-197187" algn="l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Are your variables categorical or numeric?</a:t>
            </a:r>
            <a:br>
              <a:rPr lang="en-US" sz="1900"/>
            </a:br>
            <a:r>
              <a:rPr lang="en-US" sz="1900"/>
              <a:t/>
            </a:r>
            <a:br>
              <a:rPr lang="en-US" sz="1900"/>
            </a:br>
            <a:endParaRPr sz="19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4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427" name="Google Shape;427;p64"/>
          <p:cNvSpPr txBox="1">
            <a:spLocks noGrp="1"/>
          </p:cNvSpPr>
          <p:nvPr>
            <p:ph type="body" idx="1"/>
          </p:nvPr>
        </p:nvSpPr>
        <p:spPr>
          <a:xfrm>
            <a:off x="295475" y="877826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Are your variables categorical or numeric?  → </a:t>
            </a:r>
            <a:r>
              <a:rPr lang="en-US" sz="1900" b="1"/>
              <a:t>Data Types</a:t>
            </a:r>
            <a:r>
              <a:rPr lang="en-US" sz="1900"/>
              <a:t/>
            </a:r>
            <a:br>
              <a:rPr lang="en-US" sz="1900"/>
            </a:br>
            <a:r>
              <a:rPr lang="en-US" sz="1900"/>
              <a:t/>
            </a:r>
            <a:br>
              <a:rPr lang="en-US" sz="1900"/>
            </a:br>
            <a:endParaRPr sz="1900"/>
          </a:p>
        </p:txBody>
      </p:sp>
      <p:sp>
        <p:nvSpPr>
          <p:cNvPr id="428" name="Google Shape;428;p64"/>
          <p:cNvSpPr/>
          <p:nvPr/>
        </p:nvSpPr>
        <p:spPr>
          <a:xfrm>
            <a:off x="1616975" y="1291550"/>
            <a:ext cx="4203300" cy="36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9" name="Google Shape;42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723" y="1462025"/>
            <a:ext cx="3757525" cy="34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5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435" name="Google Shape;435;p65"/>
          <p:cNvSpPr txBox="1">
            <a:spLocks noGrp="1"/>
          </p:cNvSpPr>
          <p:nvPr>
            <p:ph type="body" idx="1"/>
          </p:nvPr>
        </p:nvSpPr>
        <p:spPr>
          <a:xfrm>
            <a:off x="295475" y="877826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Understanding variables and data types helps frame </a:t>
            </a:r>
            <a:r>
              <a:rPr lang="en-US" sz="1900" b="1"/>
              <a:t>hypotheses</a:t>
            </a:r>
            <a:endParaRPr sz="19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/>
            </a:r>
            <a:br>
              <a:rPr lang="en-US" sz="1900"/>
            </a:br>
            <a:r>
              <a:rPr lang="en-US" sz="1900"/>
              <a:t/>
            </a:r>
            <a:br>
              <a:rPr lang="en-US" sz="1900"/>
            </a:br>
            <a:endParaRPr sz="1900"/>
          </a:p>
        </p:txBody>
      </p:sp>
      <p:sp>
        <p:nvSpPr>
          <p:cNvPr id="436" name="Google Shape;436;p65"/>
          <p:cNvSpPr/>
          <p:nvPr/>
        </p:nvSpPr>
        <p:spPr>
          <a:xfrm>
            <a:off x="278100" y="1468875"/>
            <a:ext cx="5154900" cy="290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7" name="Google Shape;437;p65"/>
          <p:cNvPicPr preferRelativeResize="0"/>
          <p:nvPr/>
        </p:nvPicPr>
        <p:blipFill rotWithShape="1">
          <a:blip r:embed="rId3">
            <a:alphaModFix/>
          </a:blip>
          <a:srcRect t="2766" b="5016"/>
          <a:stretch/>
        </p:blipFill>
        <p:spPr>
          <a:xfrm>
            <a:off x="658679" y="1529441"/>
            <a:ext cx="4419600" cy="277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65"/>
          <p:cNvSpPr txBox="1"/>
          <p:nvPr/>
        </p:nvSpPr>
        <p:spPr>
          <a:xfrm>
            <a:off x="6638975" y="1756050"/>
            <a:ext cx="14502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9" name="Google Shape;439;p65"/>
          <p:cNvSpPr txBox="1"/>
          <p:nvPr/>
        </p:nvSpPr>
        <p:spPr>
          <a:xfrm>
            <a:off x="5661575" y="1917688"/>
            <a:ext cx="32526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Does X have an effect on Y? Is there a relationship between X and Y?</a:t>
            </a:r>
            <a:b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Is there a difference between X1 and X2 for variable Y?</a:t>
            </a:r>
            <a:b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6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445" name="Google Shape;445;p66"/>
          <p:cNvSpPr txBox="1">
            <a:spLocks noGrp="1"/>
          </p:cNvSpPr>
          <p:nvPr>
            <p:ph type="body" idx="1"/>
          </p:nvPr>
        </p:nvSpPr>
        <p:spPr>
          <a:xfrm>
            <a:off x="295475" y="877826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Frame hypotheses in multiple ways</a:t>
            </a:r>
            <a:endParaRPr sz="1900"/>
          </a:p>
          <a:p>
            <a:pPr marL="764692" marR="0" lvl="2" indent="-159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Words</a:t>
            </a:r>
            <a:endParaRPr sz="1900"/>
          </a:p>
          <a:p>
            <a:pPr marL="764692" marR="0" lvl="2" indent="-159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Graphically</a:t>
            </a:r>
            <a:endParaRPr sz="1900"/>
          </a:p>
          <a:p>
            <a:pPr marL="764692" marR="0" lvl="2" indent="-159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Mathematically</a:t>
            </a:r>
            <a:endParaRPr sz="1900"/>
          </a:p>
          <a:p>
            <a:pPr marL="76469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25717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Example: Comparison of two means</a:t>
            </a:r>
            <a:br>
              <a:rPr lang="en-US" sz="1900"/>
            </a:b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/>
            </a:r>
            <a:br>
              <a:rPr lang="en-US" sz="1900"/>
            </a:br>
            <a:r>
              <a:rPr lang="en-US" sz="1900"/>
              <a:t/>
            </a:r>
            <a:br>
              <a:rPr lang="en-US" sz="1900"/>
            </a:br>
            <a:endParaRPr sz="1900"/>
          </a:p>
        </p:txBody>
      </p:sp>
      <p:sp>
        <p:nvSpPr>
          <p:cNvPr id="446" name="Google Shape;446;p66"/>
          <p:cNvSpPr txBox="1"/>
          <p:nvPr/>
        </p:nvSpPr>
        <p:spPr>
          <a:xfrm>
            <a:off x="6638975" y="1756050"/>
            <a:ext cx="14502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7" name="Google Shape;44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650" y="2798575"/>
            <a:ext cx="209550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7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Scaffolding Quantitative Skills Development</a:t>
            </a:r>
            <a:endParaRPr sz="2400"/>
          </a:p>
        </p:txBody>
      </p:sp>
      <p:sp>
        <p:nvSpPr>
          <p:cNvPr id="453" name="Google Shape;453;p67"/>
          <p:cNvSpPr txBox="1">
            <a:spLocks noGrp="1"/>
          </p:cNvSpPr>
          <p:nvPr>
            <p:ph type="body" idx="1"/>
          </p:nvPr>
        </p:nvSpPr>
        <p:spPr>
          <a:xfrm>
            <a:off x="295475" y="877826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Data types determine statistical tests</a:t>
            </a:r>
            <a:br>
              <a:rPr lang="en-US" sz="1900"/>
            </a:br>
            <a:endParaRPr sz="1900"/>
          </a:p>
          <a:p>
            <a:pPr marL="76469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/>
            </a:r>
            <a:br>
              <a:rPr lang="en-US" sz="1900"/>
            </a:b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/>
            </a:r>
            <a:br>
              <a:rPr lang="en-US" sz="1900"/>
            </a:br>
            <a:r>
              <a:rPr lang="en-US" sz="1900"/>
              <a:t/>
            </a:r>
            <a:br>
              <a:rPr lang="en-US" sz="1900"/>
            </a:br>
            <a:endParaRPr sz="1900"/>
          </a:p>
        </p:txBody>
      </p:sp>
      <p:sp>
        <p:nvSpPr>
          <p:cNvPr id="454" name="Google Shape;454;p67"/>
          <p:cNvSpPr txBox="1"/>
          <p:nvPr/>
        </p:nvSpPr>
        <p:spPr>
          <a:xfrm>
            <a:off x="6638975" y="1756050"/>
            <a:ext cx="14502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5" name="Google Shape;45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300" y="1457900"/>
            <a:ext cx="5814650" cy="30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8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Picking a Platform for Your Learning Goals</a:t>
            </a:r>
            <a:endParaRPr sz="2400"/>
          </a:p>
        </p:txBody>
      </p:sp>
      <p:sp>
        <p:nvSpPr>
          <p:cNvPr id="461" name="Google Shape;461;p68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Visualize data quickly?</a:t>
            </a:r>
            <a:endParaRPr sz="1900"/>
          </a:p>
          <a:p>
            <a:pPr marL="764692" lvl="2" indent="-159021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–"/>
            </a:pPr>
            <a:r>
              <a:rPr lang="en-US" sz="1900"/>
              <a:t>Data points, pre-loaded figures, Google Sheets Explorer</a:t>
            </a:r>
            <a:endParaRPr sz="1900"/>
          </a:p>
          <a:p>
            <a:pPr marL="764692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764692" lvl="2" indent="-159021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–"/>
            </a:pPr>
            <a:r>
              <a:rPr lang="en-US" sz="1900"/>
              <a:t>  Open Finch Data link (Click make a copy)</a:t>
            </a:r>
            <a:br>
              <a:rPr lang="en-US" sz="1900"/>
            </a:br>
            <a:r>
              <a:rPr lang="en-US" sz="1900"/>
              <a:t> 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endParaRPr sz="1900"/>
          </a:p>
        </p:txBody>
      </p:sp>
      <p:pic>
        <p:nvPicPr>
          <p:cNvPr id="462" name="Google Shape;46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675" y="2545563"/>
            <a:ext cx="417195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9825" y="2075263"/>
            <a:ext cx="1527850" cy="247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1075" y="3726663"/>
            <a:ext cx="1438275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9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Picking a Platform for Your Learning Goals</a:t>
            </a:r>
            <a:endParaRPr sz="2400"/>
          </a:p>
        </p:txBody>
      </p:sp>
      <p:sp>
        <p:nvSpPr>
          <p:cNvPr id="470" name="Google Shape;470;p69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Data Goals from Finch Activity:</a:t>
            </a:r>
            <a:br>
              <a:rPr lang="en-US" sz="1900"/>
            </a:br>
            <a:r>
              <a:rPr lang="en-US" sz="1900"/>
              <a:t/>
            </a:r>
            <a:br>
              <a:rPr lang="en-US" sz="1900"/>
            </a:br>
            <a:r>
              <a:rPr lang="en-US" sz="1900"/>
              <a:t>Calculate descriptive statistics</a:t>
            </a:r>
            <a:br>
              <a:rPr lang="en-US" sz="1900"/>
            </a:br>
            <a:r>
              <a:rPr lang="en-US" sz="1900"/>
              <a:t> </a:t>
            </a:r>
            <a:br>
              <a:rPr lang="en-US" sz="1900"/>
            </a:br>
            <a:r>
              <a:rPr lang="en-US" sz="1900"/>
              <a:t>Compare measurements based on surviving drought</a:t>
            </a:r>
            <a:br>
              <a:rPr lang="en-US" sz="1900"/>
            </a:br>
            <a:r>
              <a:rPr lang="en-US" sz="1900"/>
              <a:t/>
            </a:r>
            <a:br>
              <a:rPr lang="en-US" sz="1900"/>
            </a:br>
            <a:r>
              <a:rPr lang="en-US" sz="1900"/>
              <a:t>Evaluating the associations of variables </a:t>
            </a:r>
            <a:br>
              <a:rPr lang="en-US" sz="1900"/>
            </a:br>
            <a:r>
              <a:rPr lang="en-US" sz="1900"/>
              <a:t/>
            </a:r>
            <a:br>
              <a:rPr lang="en-US" sz="1900"/>
            </a:br>
            <a:r>
              <a:rPr lang="en-US" sz="1900"/>
              <a:t> 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endParaRPr sz="1900"/>
          </a:p>
        </p:txBody>
      </p:sp>
      <p:pic>
        <p:nvPicPr>
          <p:cNvPr id="471" name="Google Shape;47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3417088"/>
            <a:ext cx="369570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1988" y="3217075"/>
            <a:ext cx="328612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0375" y="1343038"/>
            <a:ext cx="184785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Objectives for Today</a:t>
            </a:r>
            <a:endParaRPr sz="3600"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609600" y="1177824"/>
            <a:ext cx="7924800" cy="31083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Explore resources from HHMI BioInteractive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Complete a Scavenger Hunt activity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Explore Data Points resources and ways to utilize them in the classroom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Learn about the I2 strategy for graph and visual data analysis and assessment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Have time to lesson plan using “semi-backward” design process</a:t>
            </a:r>
            <a:endParaRPr sz="2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0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Picking a Platform for Your Learning Goals</a:t>
            </a:r>
            <a:endParaRPr sz="2400"/>
          </a:p>
        </p:txBody>
      </p:sp>
      <p:sp>
        <p:nvSpPr>
          <p:cNvPr id="479" name="Google Shape;479;p70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Visualize data quickly?</a:t>
            </a:r>
            <a:endParaRPr sz="1900"/>
          </a:p>
          <a:p>
            <a:pPr marL="764692" lvl="2" indent="-159021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–"/>
            </a:pPr>
            <a:r>
              <a:rPr lang="en-US" sz="1900"/>
              <a:t>Data points, pre-loaded figures, Google Sheets Explorer</a:t>
            </a:r>
            <a:endParaRPr sz="1900"/>
          </a:p>
          <a:p>
            <a:pPr marL="764692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764692" lvl="2" indent="-159021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–"/>
            </a:pPr>
            <a:r>
              <a:rPr lang="en-US" sz="1900"/>
              <a:t>  Open Finch Data link (Click make a copy)</a:t>
            </a:r>
            <a:br>
              <a:rPr lang="en-US" sz="1900"/>
            </a:br>
            <a:r>
              <a:rPr lang="en-US" sz="1900"/>
              <a:t> 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endParaRPr sz="1900"/>
          </a:p>
        </p:txBody>
      </p:sp>
      <p:pic>
        <p:nvPicPr>
          <p:cNvPr id="480" name="Google Shape;48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675" y="2545563"/>
            <a:ext cx="417195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9825" y="2075263"/>
            <a:ext cx="1527850" cy="247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1075" y="3726663"/>
            <a:ext cx="1438275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1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Picking a Platform for Your Learning Goals</a:t>
            </a:r>
            <a:endParaRPr sz="2400"/>
          </a:p>
        </p:txBody>
      </p:sp>
      <p:sp>
        <p:nvSpPr>
          <p:cNvPr id="488" name="Google Shape;488;p71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Visualize data quickly?</a:t>
            </a:r>
            <a:endParaRPr sz="1900"/>
          </a:p>
          <a:p>
            <a:pPr marL="764692" lvl="2" indent="-159021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–"/>
            </a:pPr>
            <a:r>
              <a:rPr lang="en-US" sz="1900"/>
              <a:t>Data points, pre-loaded figures, Google Sheets Explorer </a:t>
            </a:r>
            <a:endParaRPr sz="1900"/>
          </a:p>
          <a:p>
            <a:pPr marL="257175" lvl="0" indent="-263525" algn="l" rtl="0">
              <a:spcBef>
                <a:spcPts val="3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Build skills in data management and analysis? </a:t>
            </a:r>
            <a:endParaRPr sz="1900"/>
          </a:p>
          <a:p>
            <a:pPr marL="764692" lvl="2" indent="-159021" algn="l" rtl="0">
              <a:spcBef>
                <a:spcPts val="38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Spreadsheet tutorials in Google Sheets or Excel</a:t>
            </a:r>
            <a:endParaRPr sz="1900"/>
          </a:p>
        </p:txBody>
      </p:sp>
      <p:pic>
        <p:nvPicPr>
          <p:cNvPr id="489" name="Google Shape;48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98" y="2631850"/>
            <a:ext cx="3635050" cy="18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4747" y="2458925"/>
            <a:ext cx="176515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2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Quick Fix: Change the Data to Fit Your Story</a:t>
            </a:r>
            <a:endParaRPr sz="2400"/>
          </a:p>
        </p:txBody>
      </p:sp>
      <p:sp>
        <p:nvSpPr>
          <p:cNvPr id="496" name="Google Shape;496;p72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Tutorial 1: Basics and calculate an average</a:t>
            </a:r>
            <a:endParaRPr sz="1900"/>
          </a:p>
          <a:p>
            <a:pPr marL="764692" marR="0" lvl="2" indent="-159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–"/>
            </a:pPr>
            <a:r>
              <a:rPr lang="en-US" sz="1900"/>
              <a:t>Current features finch beak depth data </a:t>
            </a:r>
            <a:endParaRPr sz="1900"/>
          </a:p>
          <a:p>
            <a:pPr marL="764692" marR="0" lvl="2" indent="-1590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–"/>
            </a:pPr>
            <a:r>
              <a:rPr lang="en-US" sz="1900"/>
              <a:t>Insert your own to match current topic area</a:t>
            </a:r>
            <a:endParaRPr sz="1900"/>
          </a:p>
        </p:txBody>
      </p:sp>
      <p:pic>
        <p:nvPicPr>
          <p:cNvPr id="497" name="Google Shape;49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1993" y="3422975"/>
            <a:ext cx="2176911" cy="11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25" y="2085725"/>
            <a:ext cx="4908901" cy="271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3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Need Some Inspiration?</a:t>
            </a:r>
            <a:endParaRPr sz="2400"/>
          </a:p>
        </p:txBody>
      </p:sp>
      <p:sp>
        <p:nvSpPr>
          <p:cNvPr id="504" name="Google Shape;504;p73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Check out how others have modified HHMI resources: </a:t>
            </a:r>
            <a:endParaRPr sz="1900"/>
          </a:p>
        </p:txBody>
      </p:sp>
      <p:pic>
        <p:nvPicPr>
          <p:cNvPr id="505" name="Google Shape;50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8793" y="3600500"/>
            <a:ext cx="2176911" cy="11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625" y="1555837"/>
            <a:ext cx="4684799" cy="31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4"/>
          <p:cNvSpPr txBox="1">
            <a:spLocks noGrp="1"/>
          </p:cNvSpPr>
          <p:nvPr>
            <p:ph type="title"/>
          </p:nvPr>
        </p:nvSpPr>
        <p:spPr>
          <a:xfrm>
            <a:off x="609600" y="300775"/>
            <a:ext cx="79248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“Unpack” the Resource</a:t>
            </a:r>
            <a:endParaRPr sz="2400"/>
          </a:p>
        </p:txBody>
      </p:sp>
      <p:pic>
        <p:nvPicPr>
          <p:cNvPr id="512" name="Google Shape;512;p74"/>
          <p:cNvPicPr preferRelativeResize="0"/>
          <p:nvPr/>
        </p:nvPicPr>
        <p:blipFill rotWithShape="1">
          <a:blip r:embed="rId3">
            <a:alphaModFix/>
          </a:blip>
          <a:srcRect r="32858"/>
          <a:stretch/>
        </p:blipFill>
        <p:spPr>
          <a:xfrm>
            <a:off x="177225" y="950700"/>
            <a:ext cx="2459674" cy="160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8575" y="950700"/>
            <a:ext cx="2765510" cy="160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9900" y="1145700"/>
            <a:ext cx="3179526" cy="12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707750"/>
            <a:ext cx="4830163" cy="22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94800" y="2966700"/>
            <a:ext cx="5457526" cy="13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7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09700" y="2835100"/>
            <a:ext cx="2049736" cy="160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5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Flip the Script</a:t>
            </a:r>
            <a:endParaRPr sz="2400"/>
          </a:p>
        </p:txBody>
      </p:sp>
      <p:pic>
        <p:nvPicPr>
          <p:cNvPr id="523" name="Google Shape;52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00" y="919700"/>
            <a:ext cx="4283800" cy="20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919700"/>
            <a:ext cx="3468978" cy="144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625" y="3132950"/>
            <a:ext cx="4010801" cy="154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2536725"/>
            <a:ext cx="3543450" cy="20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83252" y="1048575"/>
            <a:ext cx="1574050" cy="34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6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Use the Story to Teach the Skill</a:t>
            </a:r>
            <a:endParaRPr sz="2400"/>
          </a:p>
        </p:txBody>
      </p:sp>
      <p:pic>
        <p:nvPicPr>
          <p:cNvPr id="533" name="Google Shape;53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25" y="2985050"/>
            <a:ext cx="4283800" cy="193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752" y="1003475"/>
            <a:ext cx="2881300" cy="14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3625" y="938775"/>
            <a:ext cx="3486925" cy="1591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6" name="Google Shape;536;p76"/>
          <p:cNvCxnSpPr/>
          <p:nvPr/>
        </p:nvCxnSpPr>
        <p:spPr>
          <a:xfrm>
            <a:off x="3799925" y="1731050"/>
            <a:ext cx="831300" cy="3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7" name="Google Shape;537;p76"/>
          <p:cNvCxnSpPr/>
          <p:nvPr/>
        </p:nvCxnSpPr>
        <p:spPr>
          <a:xfrm rot="10800000">
            <a:off x="2233600" y="2529988"/>
            <a:ext cx="0" cy="3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38" name="Google Shape;538;p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0775" y="2985050"/>
            <a:ext cx="1913700" cy="15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7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Think of HHMI BioInteractive as Your Story Library</a:t>
            </a:r>
            <a:endParaRPr sz="2400"/>
          </a:p>
        </p:txBody>
      </p:sp>
      <p:sp>
        <p:nvSpPr>
          <p:cNvPr id="544" name="Google Shape;544;p77"/>
          <p:cNvSpPr txBox="1">
            <a:spLocks noGrp="1"/>
          </p:cNvSpPr>
          <p:nvPr>
            <p:ph type="body" idx="1"/>
          </p:nvPr>
        </p:nvSpPr>
        <p:spPr>
          <a:xfrm>
            <a:off x="533400" y="1047751"/>
            <a:ext cx="8458200" cy="365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Deconstruct and scaffold to your learning outcomes and technology</a:t>
            </a:r>
            <a:endParaRPr/>
          </a:p>
          <a:p>
            <a:pPr marL="257175" marR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endParaRPr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Use the references to locate original sources</a:t>
            </a:r>
            <a:endParaRPr sz="1900"/>
          </a:p>
          <a:p>
            <a:pPr marL="257175" lvl="0" indent="0" algn="l" rtl="0">
              <a:spcBef>
                <a:spcPts val="380"/>
              </a:spcBef>
              <a:spcAft>
                <a:spcPts val="0"/>
              </a:spcAft>
              <a:buNone/>
            </a:pPr>
            <a:endParaRPr sz="1900"/>
          </a:p>
          <a:p>
            <a:pPr marL="257175" lvl="0" indent="-257175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Font typeface="Arial"/>
              <a:buChar char="•"/>
            </a:pPr>
            <a:r>
              <a:rPr lang="en-US" sz="1900"/>
              <a:t>Bring in the data!</a:t>
            </a:r>
            <a:endParaRPr/>
          </a:p>
          <a:p>
            <a:pPr marL="496849" lvl="1" indent="-190838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Char char="•"/>
            </a:pPr>
            <a:r>
              <a:rPr lang="en-US" sz="1900"/>
              <a:t>Recognize data types</a:t>
            </a:r>
            <a:endParaRPr/>
          </a:p>
          <a:p>
            <a:pPr marL="496849" lvl="1" indent="-190838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Char char="•"/>
            </a:pPr>
            <a:r>
              <a:rPr lang="en-US" sz="1900"/>
              <a:t>Identify components of a figure or have students recreate them </a:t>
            </a:r>
            <a:endParaRPr/>
          </a:p>
          <a:p>
            <a:pPr marL="496849" lvl="1" indent="-190837" algn="l" rtl="0">
              <a:spcBef>
                <a:spcPts val="380"/>
              </a:spcBef>
              <a:spcAft>
                <a:spcPts val="0"/>
              </a:spcAft>
              <a:buClr>
                <a:srgbClr val="4A2E12"/>
              </a:buClr>
              <a:buSzPts val="1900"/>
              <a:buChar char="•"/>
            </a:pPr>
            <a:r>
              <a:rPr lang="en-US" sz="1900"/>
              <a:t>Perform summary calculations</a:t>
            </a:r>
            <a:endParaRPr sz="19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8"/>
          <p:cNvSpPr txBox="1">
            <a:spLocks noGrp="1"/>
          </p:cNvSpPr>
          <p:nvPr>
            <p:ph type="title"/>
          </p:nvPr>
        </p:nvSpPr>
        <p:spPr>
          <a:xfrm>
            <a:off x="110500" y="247328"/>
            <a:ext cx="89229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How We Should Approach the Design of Biology Curricula</a:t>
            </a:r>
            <a:endParaRPr/>
          </a:p>
        </p:txBody>
      </p:sp>
      <p:sp>
        <p:nvSpPr>
          <p:cNvPr id="550" name="Google Shape;550;p78"/>
          <p:cNvSpPr/>
          <p:nvPr/>
        </p:nvSpPr>
        <p:spPr>
          <a:xfrm>
            <a:off x="2485750" y="1043125"/>
            <a:ext cx="4172400" cy="307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1" name="Google Shape;551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938" y="1037087"/>
            <a:ext cx="4170116" cy="3069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9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Semi-Backwards Design</a:t>
            </a:r>
            <a:endParaRPr sz="3000"/>
          </a:p>
        </p:txBody>
      </p:sp>
      <p:sp>
        <p:nvSpPr>
          <p:cNvPr id="558" name="Google Shape;558;p79"/>
          <p:cNvSpPr txBox="1">
            <a:spLocks noGrp="1"/>
          </p:cNvSpPr>
          <p:nvPr>
            <p:ph type="body" idx="1"/>
          </p:nvPr>
        </p:nvSpPr>
        <p:spPr>
          <a:xfrm>
            <a:off x="609600" y="1165975"/>
            <a:ext cx="7924800" cy="33489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Begin with the end in mind…</a:t>
            </a:r>
            <a:endParaRPr sz="2400"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content do you want students to learn and understand?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skills do you want your students to be able to do or demonstrate?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will the assessments look like? 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Then…</a:t>
            </a:r>
            <a:endParaRPr sz="2400"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activities/learning experiences will help your students achieve those goals?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-152650" y="707557"/>
            <a:ext cx="9144000" cy="26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What Quantitative Skills Can Students Develop 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in Your Classroom?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Go to </a:t>
            </a:r>
            <a:r>
              <a:rPr lang="en-US" sz="2600" u="sng">
                <a:solidFill>
                  <a:schemeClr val="hlink"/>
                </a:solidFill>
                <a:hlinkClick r:id="rId3"/>
              </a:rPr>
              <a:t>www.menti.com</a:t>
            </a:r>
            <a:r>
              <a:rPr lang="en-US" sz="2600"/>
              <a:t> and enter code </a:t>
            </a:r>
            <a:r>
              <a:rPr lang="en-US" sz="2600">
                <a:solidFill>
                  <a:srgbClr val="0000FF"/>
                </a:solidFill>
              </a:rPr>
              <a:t>53 56 97</a:t>
            </a:r>
            <a:r>
              <a:rPr lang="en-US" sz="2400">
                <a:solidFill>
                  <a:srgbClr val="0000FF"/>
                </a:solidFill>
              </a:rPr>
              <a:t/>
            </a:r>
            <a:br>
              <a:rPr lang="en-US" sz="2400">
                <a:solidFill>
                  <a:srgbClr val="0000FF"/>
                </a:solidFill>
              </a:rPr>
            </a:br>
            <a:endParaRPr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0"/>
          <p:cNvSpPr txBox="1">
            <a:spLocks noGrp="1"/>
          </p:cNvSpPr>
          <p:nvPr>
            <p:ph type="title"/>
          </p:nvPr>
        </p:nvSpPr>
        <p:spPr>
          <a:xfrm>
            <a:off x="389450" y="400050"/>
            <a:ext cx="81450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Lesson Plan Template</a:t>
            </a:r>
            <a:endParaRPr sz="3000"/>
          </a:p>
        </p:txBody>
      </p:sp>
      <p:sp>
        <p:nvSpPr>
          <p:cNvPr id="565" name="Google Shape;565;p80"/>
          <p:cNvSpPr txBox="1">
            <a:spLocks noGrp="1"/>
          </p:cNvSpPr>
          <p:nvPr>
            <p:ph type="body" idx="1"/>
          </p:nvPr>
        </p:nvSpPr>
        <p:spPr>
          <a:xfrm>
            <a:off x="389450" y="1114650"/>
            <a:ext cx="4270500" cy="34002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Feel free to tweak and modify as you go along.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This a lesson plan, not a unit plan. Think of 2-3 learning objectives to include. 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A lesson is typically 3-5 days long.</a:t>
            </a:r>
            <a:endParaRPr sz="2400"/>
          </a:p>
        </p:txBody>
      </p:sp>
      <p:pic>
        <p:nvPicPr>
          <p:cNvPr id="566" name="Google Shape;56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025" y="578275"/>
            <a:ext cx="3545125" cy="408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1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Lesson Plan Template</a:t>
            </a:r>
            <a:endParaRPr sz="3000"/>
          </a:p>
        </p:txBody>
      </p:sp>
      <p:sp>
        <p:nvSpPr>
          <p:cNvPr id="573" name="Google Shape;573;p81"/>
          <p:cNvSpPr txBox="1">
            <a:spLocks noGrp="1"/>
          </p:cNvSpPr>
          <p:nvPr>
            <p:ph type="body" idx="1"/>
          </p:nvPr>
        </p:nvSpPr>
        <p:spPr>
          <a:xfrm>
            <a:off x="609600" y="1318500"/>
            <a:ext cx="4211700" cy="31083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Standards should be based on AP, NCSCOS, or similar. 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Learning/Skills Goals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LEQ: Overarching, open-ended, enduring question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Activating Strategy: engagement, anticipatory set, pre-assessment  </a:t>
            </a:r>
            <a:endParaRPr/>
          </a:p>
        </p:txBody>
      </p:sp>
      <p:pic>
        <p:nvPicPr>
          <p:cNvPr id="574" name="Google Shape;57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488" y="1486763"/>
            <a:ext cx="4695825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81"/>
          <p:cNvSpPr/>
          <p:nvPr/>
        </p:nvSpPr>
        <p:spPr>
          <a:xfrm rot="1632848">
            <a:off x="3357402" y="1799611"/>
            <a:ext cx="1101424" cy="3491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81"/>
          <p:cNvSpPr/>
          <p:nvPr/>
        </p:nvSpPr>
        <p:spPr>
          <a:xfrm rot="779256">
            <a:off x="3294983" y="2397171"/>
            <a:ext cx="1101272" cy="3490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81"/>
          <p:cNvSpPr/>
          <p:nvPr/>
        </p:nvSpPr>
        <p:spPr>
          <a:xfrm rot="936">
            <a:off x="3294977" y="3205660"/>
            <a:ext cx="1101300" cy="34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81"/>
          <p:cNvSpPr/>
          <p:nvPr/>
        </p:nvSpPr>
        <p:spPr>
          <a:xfrm rot="-1668871">
            <a:off x="4096605" y="3953927"/>
            <a:ext cx="1101346" cy="34904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2"/>
          <p:cNvSpPr txBox="1">
            <a:spLocks noGrp="1"/>
          </p:cNvSpPr>
          <p:nvPr>
            <p:ph type="title"/>
          </p:nvPr>
        </p:nvSpPr>
        <p:spPr>
          <a:xfrm>
            <a:off x="443175" y="400050"/>
            <a:ext cx="80913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Lesson Plan Template</a:t>
            </a:r>
            <a:endParaRPr sz="3000"/>
          </a:p>
        </p:txBody>
      </p:sp>
      <p:sp>
        <p:nvSpPr>
          <p:cNvPr id="585" name="Google Shape;585;p82"/>
          <p:cNvSpPr txBox="1">
            <a:spLocks noGrp="1"/>
          </p:cNvSpPr>
          <p:nvPr>
            <p:ph type="body" idx="1"/>
          </p:nvPr>
        </p:nvSpPr>
        <p:spPr>
          <a:xfrm>
            <a:off x="443175" y="1337350"/>
            <a:ext cx="4128900" cy="31083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Here is where you fill out the learning activities and assessment strategies.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Graphic Orgs can be Venns, T-charts, concept maps, etc.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Not all activities are assessments!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Summarizing strategies are reflections on learning. (3-2-1’s, etc.)</a:t>
            </a:r>
            <a:endParaRPr/>
          </a:p>
        </p:txBody>
      </p:sp>
      <p:pic>
        <p:nvPicPr>
          <p:cNvPr id="586" name="Google Shape;586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750" y="1524663"/>
            <a:ext cx="4667250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82"/>
          <p:cNvSpPr/>
          <p:nvPr/>
        </p:nvSpPr>
        <p:spPr>
          <a:xfrm rot="-1558313">
            <a:off x="3817130" y="4096032"/>
            <a:ext cx="1101546" cy="3491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82"/>
          <p:cNvSpPr/>
          <p:nvPr/>
        </p:nvSpPr>
        <p:spPr>
          <a:xfrm rot="-588166">
            <a:off x="3683082" y="2249953"/>
            <a:ext cx="4332861" cy="3488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3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6021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Lesson Plan Work Time</a:t>
            </a:r>
            <a:endParaRPr sz="3000"/>
          </a:p>
        </p:txBody>
      </p:sp>
      <p:sp>
        <p:nvSpPr>
          <p:cNvPr id="595" name="Google Shape;595;p83"/>
          <p:cNvSpPr txBox="1">
            <a:spLocks noGrp="1"/>
          </p:cNvSpPr>
          <p:nvPr>
            <p:ph type="body" idx="1"/>
          </p:nvPr>
        </p:nvSpPr>
        <p:spPr>
          <a:xfrm>
            <a:off x="441950" y="1002150"/>
            <a:ext cx="8340600" cy="35127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In what lesson/content area do you need some support?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Develop some LEQ’s, activating strategies</a:t>
            </a:r>
            <a:endParaRPr sz="2000"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Which HHMI BioInteractive Resources will be useful for your students?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How can you integrate and/or modify them?</a:t>
            </a:r>
            <a:endParaRPr sz="2000"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Let’s take the next 30-40 minutes for planning time.</a:t>
            </a:r>
            <a:endParaRPr sz="24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We will share out as a group at the end.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4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Time to Reflect</a:t>
            </a:r>
            <a:endParaRPr sz="3600"/>
          </a:p>
        </p:txBody>
      </p:sp>
      <p:sp>
        <p:nvSpPr>
          <p:cNvPr id="602" name="Google Shape;602;p84"/>
          <p:cNvSpPr txBox="1">
            <a:spLocks noGrp="1"/>
          </p:cNvSpPr>
          <p:nvPr>
            <p:ph type="body" idx="1"/>
          </p:nvPr>
        </p:nvSpPr>
        <p:spPr>
          <a:xfrm>
            <a:off x="609600" y="1406424"/>
            <a:ext cx="7924800" cy="3108300"/>
          </a:xfrm>
          <a:prstGeom prst="rect">
            <a:avLst/>
          </a:prstGeom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Find your piece of paper from this morning.</a:t>
            </a:r>
            <a:endParaRPr sz="24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Did you achieve your goal?</a:t>
            </a:r>
            <a:endParaRPr sz="24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will you take away from this workshop?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/>
          <p:nvPr/>
        </p:nvSpPr>
        <p:spPr>
          <a:xfrm>
            <a:off x="384175" y="992075"/>
            <a:ext cx="7543800" cy="3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8612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accurate and reliable sources of information</a:t>
            </a:r>
            <a:endParaRPr/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Apply rigorous</a:t>
            </a:r>
            <a:r>
              <a:rPr lang="en-US" sz="157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experimental design </a:t>
            </a:r>
            <a:r>
              <a:rPr lang="en-US" sz="157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data collection</a:t>
            </a:r>
            <a:endParaRPr sz="1575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 and test </a:t>
            </a:r>
            <a:r>
              <a:rPr lang="en-US" sz="1575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hypotheses</a:t>
            </a: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derive predictions</a:t>
            </a:r>
            <a:r>
              <a:rPr lang="en-US" sz="157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Evaluate and interpret </a:t>
            </a:r>
            <a:r>
              <a:rPr lang="en-US" sz="1575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endParaRPr sz="1575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Developing and interpreting </a:t>
            </a:r>
            <a:r>
              <a:rPr lang="en-US" sz="1575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graphs</a:t>
            </a:r>
            <a:endParaRPr sz="1575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Applying </a:t>
            </a:r>
            <a:r>
              <a:rPr lang="en-US" sz="1575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statistical methods</a:t>
            </a: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diverse data</a:t>
            </a:r>
            <a:endParaRPr sz="157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marR="0" lvl="1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○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Calculate descriptive statistics</a:t>
            </a:r>
            <a:endParaRPr sz="157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marR="0" lvl="1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○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Conduct inferential statistical tests</a:t>
            </a:r>
            <a:endParaRPr sz="157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marR="0" lvl="1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○"/>
            </a:pPr>
            <a:r>
              <a:rPr lang="en-US" sz="157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Interpret statistical significance</a:t>
            </a:r>
            <a:endParaRPr sz="157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Mathematical modeling</a:t>
            </a:r>
            <a:endParaRPr sz="1575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28612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Helvetica Neue"/>
              <a:buChar char="●"/>
            </a:pPr>
            <a:r>
              <a:rPr lang="en-US" sz="157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Ability to apply biological research to address societal problems.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endParaRPr sz="15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647699" y="2857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0"/>
              <a:t>Developing Quantitative Skills in the Biology Classroom</a:t>
            </a:r>
            <a:r>
              <a:rPr lang="en-US" sz="1800"/>
              <a:t/>
            </a:r>
            <a:br>
              <a:rPr lang="en-US" sz="1800"/>
            </a:br>
            <a:endParaRPr sz="243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Students need quantitative skills…</a:t>
            </a:r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609600" y="1406424"/>
            <a:ext cx="7924800" cy="310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r>
              <a:rPr lang="en-US" b="1"/>
              <a:t>Now</a:t>
            </a:r>
            <a:r>
              <a:rPr lang="en-US"/>
              <a:t>: inability to transfer and apply skills between math and science courses </a:t>
            </a:r>
            <a:endParaRPr/>
          </a:p>
          <a:p>
            <a:pPr marL="0" lvl="0" indent="0" algn="l" rtl="0">
              <a:lnSpc>
                <a:spcPct val="50000"/>
              </a:lnSpc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r>
              <a:rPr lang="en-US" b="1"/>
              <a:t>In the near future</a:t>
            </a:r>
            <a:r>
              <a:rPr lang="en-US"/>
              <a:t>: standardized tests (SAT’s, AP exams, ACT) now assess quantitative reasoning because of its importance in undergraduate studies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r>
              <a:rPr lang="en-US" b="1"/>
              <a:t>In their careers: </a:t>
            </a:r>
            <a:r>
              <a:rPr lang="en-US"/>
              <a:t>“omics” era is quantitative and interdisciplinary; lack of quantitative skills is impeding advances in research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609600" y="400050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Education reform</a:t>
            </a:r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609600" y="1090750"/>
            <a:ext cx="7924800" cy="3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Fundamental shifts in science education</a:t>
            </a:r>
            <a:endParaRPr sz="2400" b="1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Away from rote learning of facts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Towards application of critical thinking and deep understanding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	</a:t>
            </a:r>
            <a:endParaRPr sz="2000" dirty="0"/>
          </a:p>
          <a:p>
            <a:pPr marL="0" lvl="0" indent="0" algn="l" rtl="0">
              <a:lnSpc>
                <a:spcPct val="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 dirty="0"/>
              <a:t>New standards </a:t>
            </a:r>
            <a:r>
              <a:rPr lang="en-US" sz="2400" b="1" dirty="0" smtClean="0"/>
              <a:t>emphasize</a:t>
            </a:r>
          </a:p>
          <a:p>
            <a:pPr marL="0" lvl="0" indent="0" algn="l" rtl="0">
              <a:lnSpc>
                <a:spcPct val="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400" b="1" dirty="0"/>
          </a:p>
          <a:p>
            <a:pPr marL="914400" lvl="1" indent="-355600" algn="l" rtl="0">
              <a:lnSpc>
                <a:spcPct val="50000"/>
              </a:lnSpc>
              <a:spcBef>
                <a:spcPts val="36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Analyze &amp; interpret </a:t>
            </a:r>
            <a:r>
              <a:rPr lang="en-US" sz="2000" dirty="0" smtClean="0"/>
              <a:t>data</a:t>
            </a:r>
          </a:p>
          <a:p>
            <a:pPr marL="914400" lvl="1" indent="-355600" algn="l" rtl="0">
              <a:lnSpc>
                <a:spcPct val="50000"/>
              </a:lnSpc>
              <a:spcBef>
                <a:spcPts val="360"/>
              </a:spcBef>
              <a:spcAft>
                <a:spcPts val="0"/>
              </a:spcAft>
              <a:buSzPts val="2000"/>
              <a:buChar char="○"/>
            </a:pPr>
            <a:endParaRPr sz="2000" dirty="0"/>
          </a:p>
          <a:p>
            <a:pPr marL="914400" lvl="1" indent="-35560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Mathematical </a:t>
            </a:r>
            <a:r>
              <a:rPr lang="en-US" sz="2000" dirty="0" smtClean="0"/>
              <a:t>thinking</a:t>
            </a:r>
          </a:p>
          <a:p>
            <a:pPr marL="914400" lvl="1" indent="-35560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endParaRPr lang="en-US" sz="2000" dirty="0" smtClean="0"/>
          </a:p>
          <a:p>
            <a:pPr marL="914400" lvl="1" indent="-35560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endParaRPr sz="2000" dirty="0"/>
          </a:p>
          <a:p>
            <a:pPr marL="914400" lvl="1" indent="-35560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Arguments based on evidence</a:t>
            </a:r>
            <a:r>
              <a:rPr lang="en-US" sz="2000" b="1" dirty="0"/>
              <a:t/>
            </a:r>
            <a:br>
              <a:rPr lang="en-US" sz="2000" b="1" dirty="0"/>
            </a:br>
            <a:endParaRPr sz="20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A2E12"/>
              </a:buClr>
              <a:buSzPts val="1800"/>
              <a:buNone/>
            </a:pPr>
            <a:endParaRPr dirty="0"/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2150" y="2643250"/>
            <a:ext cx="2547950" cy="19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1668</Words>
  <Application>Microsoft Office PowerPoint</Application>
  <PresentationFormat>On-screen Show (16:9)</PresentationFormat>
  <Paragraphs>310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Avenir</vt:lpstr>
      <vt:lpstr>Calibri</vt:lpstr>
      <vt:lpstr>Lucida Sans</vt:lpstr>
      <vt:lpstr>Arial</vt:lpstr>
      <vt:lpstr>Merriweather Sans</vt:lpstr>
      <vt:lpstr>Open Sans</vt:lpstr>
      <vt:lpstr>Helvetica Neue</vt:lpstr>
      <vt:lpstr>Office Theme</vt:lpstr>
      <vt:lpstr>Developing Quantitative Skills Using HHMI BioInteractive Resources </vt:lpstr>
      <vt:lpstr>Robin Bulleri</vt:lpstr>
      <vt:lpstr>Kristine Grayson</vt:lpstr>
      <vt:lpstr>Norms for the Day</vt:lpstr>
      <vt:lpstr>Objectives for Today</vt:lpstr>
      <vt:lpstr>What Quantitative Skills Can Students Develop  in Your Classroom?  Go to www.menti.com and enter code 53 56 97 </vt:lpstr>
      <vt:lpstr>Developing Quantitative Skills in the Biology Classroom </vt:lpstr>
      <vt:lpstr>Students need quantitative skills…</vt:lpstr>
      <vt:lpstr>Education reform</vt:lpstr>
      <vt:lpstr>Think about your students….</vt:lpstr>
      <vt:lpstr>Teaching Science Process and Quantitative Skills</vt:lpstr>
      <vt:lpstr>Topics on BioInteractive</vt:lpstr>
      <vt:lpstr>Types of Resources</vt:lpstr>
      <vt:lpstr>Topic Collections</vt:lpstr>
      <vt:lpstr>Scientist at Work</vt:lpstr>
      <vt:lpstr>Scientist at Work</vt:lpstr>
      <vt:lpstr>Short Films</vt:lpstr>
      <vt:lpstr>Working with Data and Statistics</vt:lpstr>
      <vt:lpstr>Data Activities</vt:lpstr>
      <vt:lpstr>PowerPoint Presentation</vt:lpstr>
      <vt:lpstr>Scavenger Hunt Activity</vt:lpstr>
      <vt:lpstr>Diving into Data Points!</vt:lpstr>
      <vt:lpstr>PowerPoint Presentation</vt:lpstr>
      <vt:lpstr>Let’s Work with a Data Point</vt:lpstr>
      <vt:lpstr>Put on Your:</vt:lpstr>
      <vt:lpstr>I2 Step 1:  What I See</vt:lpstr>
      <vt:lpstr>I2 Step 2:  What It Means</vt:lpstr>
      <vt:lpstr>I2 Step 3:  Caption the Graph</vt:lpstr>
      <vt:lpstr>Think-Pair-Share</vt:lpstr>
      <vt:lpstr>Put on Your:</vt:lpstr>
      <vt:lpstr>Debrief the I2 Strategy</vt:lpstr>
      <vt:lpstr>Make an Assessment Item</vt:lpstr>
      <vt:lpstr>I2 Example - Finch Beak Size</vt:lpstr>
      <vt:lpstr>I2 Examples- Chlorophyll</vt:lpstr>
      <vt:lpstr>I2 Examples- Cell Comm</vt:lpstr>
      <vt:lpstr>Additional Resources</vt:lpstr>
      <vt:lpstr>Figure of the Day!</vt:lpstr>
      <vt:lpstr>Figure of the Day!</vt:lpstr>
      <vt:lpstr>Addressing Math Anxiety</vt:lpstr>
      <vt:lpstr>Addressing Math Anxiety</vt:lpstr>
      <vt:lpstr>Figure of the Day!</vt:lpstr>
      <vt:lpstr>Scaffolding Quantitative Skills Development</vt:lpstr>
      <vt:lpstr>Scaffolding Quantitative Skills Development</vt:lpstr>
      <vt:lpstr>Scaffolding Quantitative Skills Development</vt:lpstr>
      <vt:lpstr>Scaffolding Quantitative Skills Development</vt:lpstr>
      <vt:lpstr>Scaffolding Quantitative Skills Development</vt:lpstr>
      <vt:lpstr>Scaffolding Quantitative Skills Development</vt:lpstr>
      <vt:lpstr>Picking a Platform for Your Learning Goals</vt:lpstr>
      <vt:lpstr>Picking a Platform for Your Learning Goals</vt:lpstr>
      <vt:lpstr>Picking a Platform for Your Learning Goals</vt:lpstr>
      <vt:lpstr>Picking a Platform for Your Learning Goals</vt:lpstr>
      <vt:lpstr>Quick Fix: Change the Data to Fit Your Story</vt:lpstr>
      <vt:lpstr>Need Some Inspiration?</vt:lpstr>
      <vt:lpstr>“Unpack” the Resource</vt:lpstr>
      <vt:lpstr>Flip the Script</vt:lpstr>
      <vt:lpstr>Use the Story to Teach the Skill</vt:lpstr>
      <vt:lpstr>Think of HHMI BioInteractive as Your Story Library</vt:lpstr>
      <vt:lpstr>How We Should Approach the Design of Biology Curricula</vt:lpstr>
      <vt:lpstr>Semi-Backwards Design</vt:lpstr>
      <vt:lpstr>Lesson Plan Template</vt:lpstr>
      <vt:lpstr>Lesson Plan Template</vt:lpstr>
      <vt:lpstr>Lesson Plan Template</vt:lpstr>
      <vt:lpstr>Lesson Plan Work Time</vt:lpstr>
      <vt:lpstr>Time to Reflect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Quantitative Skills Using HHMI BioInteractive Resources</dc:title>
  <dc:creator>Grayson, Kristine</dc:creator>
  <cp:lastModifiedBy>Reviewer</cp:lastModifiedBy>
  <cp:revision>3</cp:revision>
  <dcterms:modified xsi:type="dcterms:W3CDTF">2019-02-26T18:47:03Z</dcterms:modified>
</cp:coreProperties>
</file>