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5" r:id="rId1"/>
  </p:sldMasterIdLst>
  <p:notesMasterIdLst>
    <p:notesMasterId r:id="rId74"/>
  </p:notesMasterIdLst>
  <p:sldIdLst>
    <p:sldId id="256" r:id="rId2"/>
    <p:sldId id="26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9" r:id="rId11"/>
    <p:sldId id="280" r:id="rId12"/>
    <p:sldId id="281" r:id="rId13"/>
    <p:sldId id="282" r:id="rId14"/>
    <p:sldId id="283" r:id="rId15"/>
    <p:sldId id="284" r:id="rId16"/>
    <p:sldId id="286" r:id="rId17"/>
    <p:sldId id="287" r:id="rId18"/>
    <p:sldId id="288" r:id="rId19"/>
    <p:sldId id="290" r:id="rId20"/>
    <p:sldId id="291" r:id="rId21"/>
    <p:sldId id="293" r:id="rId22"/>
    <p:sldId id="294" r:id="rId23"/>
    <p:sldId id="295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30" r:id="rId56"/>
    <p:sldId id="331" r:id="rId57"/>
    <p:sldId id="332" r:id="rId58"/>
    <p:sldId id="333" r:id="rId59"/>
    <p:sldId id="335" r:id="rId60"/>
    <p:sldId id="336" r:id="rId61"/>
    <p:sldId id="338" r:id="rId62"/>
    <p:sldId id="339" r:id="rId63"/>
    <p:sldId id="342" r:id="rId64"/>
    <p:sldId id="343" r:id="rId65"/>
    <p:sldId id="344" r:id="rId66"/>
    <p:sldId id="345" r:id="rId67"/>
    <p:sldId id="346" r:id="rId68"/>
    <p:sldId id="347" r:id="rId69"/>
    <p:sldId id="348" r:id="rId70"/>
    <p:sldId id="349" r:id="rId71"/>
    <p:sldId id="350" r:id="rId72"/>
    <p:sldId id="351" r:id="rId7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5"/>
      <p:bold r:id="rId76"/>
      <p:italic r:id="rId77"/>
      <p:boldItalic r:id="rId78"/>
    </p:embeddedFont>
    <p:embeddedFont>
      <p:font typeface="Helvetica Neue" panose="020B0604020202020204" charset="0"/>
      <p:regular r:id="rId79"/>
      <p:bold r:id="rId80"/>
      <p:italic r:id="rId81"/>
      <p:boldItalic r:id="rId82"/>
    </p:embeddedFont>
    <p:embeddedFont>
      <p:font typeface="Lucida Sans" panose="020B0602030504020204" pitchFamily="34" charset="0"/>
      <p:regular r:id="rId83"/>
      <p:bold r:id="rId84"/>
      <p:italic r:id="rId85"/>
      <p:boldItalic r:id="rId86"/>
    </p:embeddedFont>
    <p:embeddedFont>
      <p:font typeface="Open Sans" panose="020B0604020202020204" charset="0"/>
      <p:regular r:id="rId87"/>
      <p:bold r:id="rId88"/>
      <p:italic r:id="rId89"/>
      <p:boldItalic r:id="rId9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08" y="48"/>
      </p:cViewPr>
      <p:guideLst>
        <p:guide orient="horz" pos="208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0.fntdata"/><Relationship Id="rId89" Type="http://schemas.openxmlformats.org/officeDocument/2006/relationships/font" Target="fonts/font1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notesMaster" Target="notesMasters/notesMaster1.xml"/><Relationship Id="rId79" Type="http://schemas.openxmlformats.org/officeDocument/2006/relationships/font" Target="fonts/font5.fntdata"/><Relationship Id="rId5" Type="http://schemas.openxmlformats.org/officeDocument/2006/relationships/slide" Target="slides/slide4.xml"/><Relationship Id="rId90" Type="http://schemas.openxmlformats.org/officeDocument/2006/relationships/font" Target="fonts/font16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6.fntdata"/><Relationship Id="rId85" Type="http://schemas.openxmlformats.org/officeDocument/2006/relationships/font" Target="fonts/font11.fntdata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1.fntdata"/><Relationship Id="rId83" Type="http://schemas.openxmlformats.org/officeDocument/2006/relationships/font" Target="fonts/font9.fntdata"/><Relationship Id="rId88" Type="http://schemas.openxmlformats.org/officeDocument/2006/relationships/font" Target="fonts/font14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4.fntdata"/><Relationship Id="rId81" Type="http://schemas.openxmlformats.org/officeDocument/2006/relationships/font" Target="fonts/font7.fntdata"/><Relationship Id="rId86" Type="http://schemas.openxmlformats.org/officeDocument/2006/relationships/font" Target="fonts/font12.fntdata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2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3.fntdata"/><Relationship Id="rId61" Type="http://schemas.openxmlformats.org/officeDocument/2006/relationships/slide" Target="slides/slide60.xml"/><Relationship Id="rId82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3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3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3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3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3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4dbacbba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4dbacbba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g4dbacbbaf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62c505c1b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762c505c1b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62c505c1b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762c505c1b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62c505c1b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762c505c1b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f90c8974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4f90c8974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62c505c1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762c505c1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f90c89747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4f90c89747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62c505c1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762c505c1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762c505c1b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62c505c1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762c505c1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fc0e21c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4fc0e21c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62c505c1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62c505c1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762c505c1b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dc4f156b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dc4f156b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4dc4f156b3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6d1938ed6f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6d1938ed6f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4fc0e21cf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g4fc0e21cf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762c505c1b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762c505c1b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762c505c1b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g762c505c1b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762c505c1b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762c505c1b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762c505c1b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762c505c1b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762c505c1b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762c505c1b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762c505c1b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762c505c1b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fc0e21cf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4fc0e21cf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6d1938ed6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g6d1938ed6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4f90c89747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g4f90c89747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425" name="Google Shape;4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4f1d4f92f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4f1d4f92f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4f1d4f92f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g4f1d4f92f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440" name="Google Shape;440;g4f1d4f92fd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4f1d4f92f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8" name="Google Shape;448;g4f1d4f92f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449" name="Google Shape;449;g4f1d4f92fd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f1d4f92f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g4f1d4f92f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456" name="Google Shape;456;g4f1d4f92fd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4f1d4f92f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g4f1d4f92f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463" name="Google Shape;463;g4f1d4f92fd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" name="Google Shape;47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477" name="Google Shape;47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1" name="Google Shape;49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492" name="Google Shape;49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4f1d4f92f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g4f1d4f92f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499" name="Google Shape;499;g4f1d4f92fd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4f1d4f92f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g4f1d4f92fd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506" name="Google Shape;506;g4f1d4f92fd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4fee135f6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Google Shape;512;g4fee135f6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513" name="Google Shape;513;g4fee135f6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4ccbf0c78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g4ccbf0c78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6d1938ed6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g6d1938ed6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6d1938ed6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g6d1938ed6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6d1938ed6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g6d1938ed6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6d1938ed6f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g6d1938ed6f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f90c8974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4f90c8974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6d1938ed6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g6d1938ed6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6d1938ed6f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g6d1938ed6f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6d1938ed6f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g6d1938ed6f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6d1938ed6f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g6d1938ed6f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762c505c1b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g762c505c1b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762c505c1b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g762c505c1b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762c505c1b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g762c505c1b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762c505c1b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g762c505c1b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6d1938ed6f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g6d1938ed6f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6d1938ed6f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6d1938ed6f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g6d1938ed6f_0_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6d1938ed6f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g6d1938ed6f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6d1938ed6f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6d1938ed6f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g6d1938ed6f_0_2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6d1938ed6f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6d1938ed6f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g6d1938ed6f_0_2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6d1938ed6f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6d1938ed6f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g6d1938ed6f_0_3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6d1938ed6f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6d1938ed6f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g6d1938ed6f_0_3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6d1938ed6f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6d1938ed6f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g6d1938ed6f_0_1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65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6d1938ed6f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6d1938ed6f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g6d1938ed6f_0_3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66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4ccbf0c78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4ccbf0c78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g4ccbf0c78a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68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4f1d4f92f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4f1d4f92fd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g4f1d4f92fd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503b2243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503b2243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g503b22438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70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503b22438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503b22438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g503b22438d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71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5046202dc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5046202dc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g5046202dce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72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d1938ed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6d1938ed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62c505c1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762c505c1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609600" y="1406424"/>
            <a:ext cx="7924800" cy="310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Font typeface="Arial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Char char="–"/>
              <a:defRPr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rgbClr val="4A2E12"/>
              </a:buClr>
              <a:buSzPts val="1350"/>
              <a:buChar char="–"/>
              <a:defRPr>
                <a:solidFill>
                  <a:srgbClr val="4A2E1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rgbClr val="4A2E12"/>
              </a:buClr>
              <a:buSzPts val="1350"/>
              <a:buChar char="»"/>
              <a:defRPr>
                <a:solidFill>
                  <a:srgbClr val="4A2E1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">
  <p:cSld name="1_Title Slide 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0" y="1828800"/>
            <a:ext cx="9144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Open Sans"/>
              <a:buNone/>
              <a:defRPr i="0" u="none" strike="noStrike" cap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cida Sans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cida Sans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cida Sans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cida Sans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ucida Sans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ucida Sans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ucida Sans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ucida Sans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914400" y="28575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3000"/>
              <a:buFont typeface="Avenir"/>
              <a:buNone/>
              <a:defRPr i="0" u="none" strike="noStrike" cap="none">
                <a:solidFill>
                  <a:srgbClr val="4A2E1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>
              <a:spcBef>
                <a:spcPts val="330"/>
              </a:spcBef>
              <a:spcAft>
                <a:spcPts val="0"/>
              </a:spcAft>
              <a:buClr>
                <a:srgbClr val="4A2E12"/>
              </a:buClr>
              <a:buSzPts val="2800"/>
              <a:buFont typeface="Avenir"/>
              <a:buChar char="•"/>
              <a:defRPr i="0" u="none" strike="noStrike" cap="none">
                <a:solidFill>
                  <a:srgbClr val="4A2E1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93700" algn="l">
              <a:spcBef>
                <a:spcPts val="300"/>
              </a:spcBef>
              <a:spcAft>
                <a:spcPts val="0"/>
              </a:spcAft>
              <a:buClr>
                <a:srgbClr val="4A2E12"/>
              </a:buClr>
              <a:buSzPts val="2600"/>
              <a:buFont typeface="Avenir"/>
              <a:buChar char="–"/>
              <a:defRPr i="0" u="none" strike="noStrike" cap="none">
                <a:solidFill>
                  <a:srgbClr val="4A2E1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>
              <a:spcBef>
                <a:spcPts val="270"/>
              </a:spcBef>
              <a:spcAft>
                <a:spcPts val="0"/>
              </a:spcAft>
              <a:buClr>
                <a:srgbClr val="F9F4A7"/>
              </a:buClr>
              <a:buSzPts val="1800"/>
              <a:buChar char="–"/>
              <a:defRPr sz="1350" i="0" u="none" strike="noStrike" cap="none">
                <a:solidFill>
                  <a:srgbClr val="F9F4A7"/>
                </a:solidFill>
              </a:defRPr>
            </a:lvl4pPr>
            <a:lvl5pPr marL="2286000" marR="0" lvl="4" indent="-342900" algn="l">
              <a:spcBef>
                <a:spcPts val="270"/>
              </a:spcBef>
              <a:spcAft>
                <a:spcPts val="0"/>
              </a:spcAft>
              <a:buClr>
                <a:srgbClr val="F9F4A7"/>
              </a:buClr>
              <a:buSzPts val="1800"/>
              <a:buFont typeface="Arial"/>
              <a:buChar char="»"/>
              <a:defRPr sz="1350" b="0" i="0" u="none" strike="noStrike" cap="none">
                <a:solidFill>
                  <a:srgbClr val="F9F4A7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0" y="114300"/>
            <a:ext cx="9144000" cy="7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Open Sans"/>
              <a:buNone/>
              <a:defRPr sz="3600" i="0" u="none" strike="noStrike" cap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cida Sans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cida Sans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cida Sans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cida Sans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ucida Sans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ucida Sans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ucida Sans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ucida Sans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609600" y="850856"/>
            <a:ext cx="7924800" cy="3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3000"/>
              <a:buFont typeface="Avenir"/>
              <a:buChar char="•"/>
              <a:defRPr sz="2250" i="0" u="none" strike="noStrike" cap="none">
                <a:solidFill>
                  <a:srgbClr val="40404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>
              <a:spcBef>
                <a:spcPts val="33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venir"/>
              <a:buChar char="•"/>
              <a:defRPr sz="2100" i="0" u="none" strike="noStrike" cap="none">
                <a:solidFill>
                  <a:srgbClr val="40404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93700" algn="l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2600"/>
              <a:buFont typeface="Avenir"/>
              <a:buChar char="●"/>
              <a:defRPr sz="1950" i="0" u="none" strike="noStrike" cap="none">
                <a:solidFill>
                  <a:srgbClr val="40404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81000" algn="l">
              <a:spcBef>
                <a:spcPts val="27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venir"/>
              <a:buChar char="●"/>
              <a:defRPr sz="1800" i="0" u="none" strike="noStrike" cap="none">
                <a:solidFill>
                  <a:srgbClr val="40404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68300" algn="l">
              <a:spcBef>
                <a:spcPts val="27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venir"/>
              <a:buChar char="»"/>
              <a:defRPr sz="1650" i="0" u="none" strike="noStrike" cap="none">
                <a:solidFill>
                  <a:srgbClr val="F9F4A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">
  <p:cSld name="Title and 2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09600" y="1428750"/>
            <a:ext cx="3749040" cy="310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Char char="•"/>
              <a:defRPr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rgbClr val="4A2E12"/>
              </a:buClr>
              <a:buSzPts val="1500"/>
              <a:buChar char="–"/>
              <a:defRPr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rgbClr val="4A2E12"/>
              </a:buClr>
              <a:buSzPts val="1350"/>
              <a:buChar char="–"/>
              <a:defRPr>
                <a:solidFill>
                  <a:srgbClr val="4A2E1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rgbClr val="4A2E12"/>
              </a:buClr>
              <a:buSzPts val="1350"/>
              <a:buChar char="»"/>
              <a:defRPr>
                <a:solidFill>
                  <a:srgbClr val="4A2E1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785360" y="1428750"/>
            <a:ext cx="3749040" cy="310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Char char="–"/>
              <a:defRPr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rgbClr val="4A2E12"/>
              </a:buClr>
              <a:buSzPts val="1350"/>
              <a:buChar char="–"/>
              <a:defRPr>
                <a:solidFill>
                  <a:srgbClr val="4A2E1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rgbClr val="4A2E12"/>
              </a:buClr>
              <a:buSzPts val="1350"/>
              <a:buChar char="»"/>
              <a:defRPr>
                <a:solidFill>
                  <a:srgbClr val="4A2E1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">
  <p:cSld name="Title Slide 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609600" y="182880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914400" y="28575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Char char="–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9F4A7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9F4A7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/>
          <p:nvPr/>
        </p:nvSpPr>
        <p:spPr>
          <a:xfrm>
            <a:off x="8064710" y="501421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fabianbackground_DT_1920x1080_darkerA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" y="0"/>
            <a:ext cx="914310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1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09600" y="1406424"/>
            <a:ext cx="7924800" cy="310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A2E1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33375" algn="l" rtl="0">
              <a:spcBef>
                <a:spcPts val="330"/>
              </a:spcBef>
              <a:spcAft>
                <a:spcPts val="0"/>
              </a:spcAft>
              <a:buClr>
                <a:srgbClr val="4A2E12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4A2E1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rgbClr val="4A2E12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rgbClr val="4A2E1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4325" algn="l" rtl="0">
              <a:spcBef>
                <a:spcPts val="270"/>
              </a:spcBef>
              <a:spcAft>
                <a:spcPts val="0"/>
              </a:spcAft>
              <a:buClr>
                <a:srgbClr val="F9F4A7"/>
              </a:buClr>
              <a:buSzPts val="1350"/>
              <a:buFont typeface="Arial"/>
              <a:buChar char="–"/>
              <a:defRPr sz="1350" b="0" i="0" u="none" strike="noStrike" cap="none">
                <a:solidFill>
                  <a:srgbClr val="F9F4A7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14325" algn="l" rtl="0">
              <a:spcBef>
                <a:spcPts val="270"/>
              </a:spcBef>
              <a:spcAft>
                <a:spcPts val="0"/>
              </a:spcAft>
              <a:buClr>
                <a:srgbClr val="F9F4A7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rgbClr val="F9F4A7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43611" y="4572000"/>
            <a:ext cx="3062601" cy="50955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HMIpit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bit.ly/HHMIpitt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hyperlink" Target="http://bit.ly/HHMIpitt" TargetMode="External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it.ly/HHMIpitt" TargetMode="Externa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HMIpitt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HMIpitt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79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0" y="400500"/>
            <a:ext cx="9144000" cy="15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Developing Quantitative Skills Using HHMI BioInteractive Resources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103500" y="1706250"/>
            <a:ext cx="8910600" cy="23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dirty="0"/>
              <a:t>Robin </a:t>
            </a:r>
            <a:r>
              <a:rPr lang="en-US" sz="2400" dirty="0" err="1"/>
              <a:t>Bulleri</a:t>
            </a:r>
            <a:r>
              <a:rPr lang="en-US" sz="2400" dirty="0"/>
              <a:t> &amp; Kristine Grayson</a:t>
            </a:r>
            <a:endParaRPr sz="2400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dirty="0"/>
              <a:t>Fayetteville Technical Community College</a:t>
            </a:r>
            <a:endParaRPr sz="2400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dirty="0"/>
              <a:t>January 3, 2020</a:t>
            </a:r>
            <a:endParaRPr sz="2400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dirty="0"/>
              <a:t>Workshop materials (Please keep tab open):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http://bit.ly/HHMIpitt</a:t>
            </a:r>
            <a:endParaRPr sz="2400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600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dirty="0"/>
              <a:t> </a:t>
            </a: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Addressing Math Anxiety</a:t>
            </a:r>
            <a:endParaRPr sz="2400"/>
          </a:p>
        </p:txBody>
      </p:sp>
      <p:sp>
        <p:nvSpPr>
          <p:cNvPr id="207" name="Google Shape;207;p32"/>
          <p:cNvSpPr txBox="1">
            <a:spLocks noGrp="1"/>
          </p:cNvSpPr>
          <p:nvPr>
            <p:ph type="body" idx="1"/>
          </p:nvPr>
        </p:nvSpPr>
        <p:spPr>
          <a:xfrm>
            <a:off x="533400" y="1047751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Char char="•"/>
            </a:pPr>
            <a:r>
              <a:rPr lang="en-US" sz="1900" b="1"/>
              <a:t>BioMAAP Project</a:t>
            </a:r>
            <a:endParaRPr sz="19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900"/>
          </a:p>
          <a:p>
            <a:pPr marL="496849" lvl="0" indent="0" algn="l" rtl="0">
              <a:spcBef>
                <a:spcPts val="1000"/>
              </a:spcBef>
              <a:spcAft>
                <a:spcPts val="0"/>
              </a:spcAft>
              <a:buNone/>
            </a:pPr>
            <a:br>
              <a:rPr lang="en-US" sz="1900"/>
            </a:br>
            <a:br>
              <a:rPr lang="en-US" sz="1900"/>
            </a:br>
            <a:endParaRPr sz="1900"/>
          </a:p>
        </p:txBody>
      </p:sp>
      <p:pic>
        <p:nvPicPr>
          <p:cNvPr id="208" name="Google Shape;20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8975" y="1500913"/>
            <a:ext cx="6093799" cy="23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8850" y="4166975"/>
            <a:ext cx="3764540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2"/>
          <p:cNvSpPr txBox="1"/>
          <p:nvPr/>
        </p:nvSpPr>
        <p:spPr>
          <a:xfrm>
            <a:off x="533400" y="4177950"/>
            <a:ext cx="3319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Check out curated links: </a:t>
            </a:r>
            <a:r>
              <a:rPr lang="en-US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http://bit.ly/HHMIpitt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1200" y="1500913"/>
            <a:ext cx="2463888" cy="703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7">
            <a:alphaModFix/>
          </a:blip>
          <a:srcRect r="1526"/>
          <a:stretch/>
        </p:blipFill>
        <p:spPr>
          <a:xfrm>
            <a:off x="428838" y="2400112"/>
            <a:ext cx="2055569" cy="12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Addressing Math Anxiety</a:t>
            </a:r>
            <a:endParaRPr sz="2400"/>
          </a:p>
        </p:txBody>
      </p:sp>
      <p:sp>
        <p:nvSpPr>
          <p:cNvPr id="218" name="Google Shape;218;p33"/>
          <p:cNvSpPr txBox="1">
            <a:spLocks noGrp="1"/>
          </p:cNvSpPr>
          <p:nvPr>
            <p:ph type="body" idx="1"/>
          </p:nvPr>
        </p:nvSpPr>
        <p:spPr>
          <a:xfrm>
            <a:off x="533400" y="1047751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Char char="•"/>
            </a:pPr>
            <a:r>
              <a:rPr lang="en-US" sz="1900" b="1"/>
              <a:t>BioMAAP Project</a:t>
            </a:r>
            <a:endParaRPr sz="1900"/>
          </a:p>
        </p:txBody>
      </p:sp>
      <p:pic>
        <p:nvPicPr>
          <p:cNvPr id="219" name="Google Shape;21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250" y="1600102"/>
            <a:ext cx="7687151" cy="247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Figure of the Day</a:t>
            </a:r>
            <a:endParaRPr sz="2400"/>
          </a:p>
        </p:txBody>
      </p:sp>
      <p:pic>
        <p:nvPicPr>
          <p:cNvPr id="225" name="Google Shape;22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8202" y="1792402"/>
            <a:ext cx="2003599" cy="244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4099" y="1792402"/>
            <a:ext cx="2115725" cy="244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8001" y="1147504"/>
            <a:ext cx="3110387" cy="568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00093" y="1063102"/>
            <a:ext cx="1297619" cy="219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1409850"/>
            <a:ext cx="3339300" cy="2846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>
            <a:spLocks noGrp="1"/>
          </p:cNvSpPr>
          <p:nvPr>
            <p:ph type="title"/>
          </p:nvPr>
        </p:nvSpPr>
        <p:spPr>
          <a:xfrm>
            <a:off x="1600200" y="171450"/>
            <a:ext cx="5943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Topics on BioInteractive</a:t>
            </a:r>
            <a:endParaRPr/>
          </a:p>
        </p:txBody>
      </p:sp>
      <p:pic>
        <p:nvPicPr>
          <p:cNvPr id="235" name="Google Shape;235;p35"/>
          <p:cNvPicPr preferRelativeResize="0"/>
          <p:nvPr/>
        </p:nvPicPr>
        <p:blipFill rotWithShape="1">
          <a:blip r:embed="rId3">
            <a:alphaModFix/>
          </a:blip>
          <a:srcRect t="9815" b="22493"/>
          <a:stretch/>
        </p:blipFill>
        <p:spPr>
          <a:xfrm>
            <a:off x="1340500" y="1710725"/>
            <a:ext cx="6909600" cy="29231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5"/>
          <p:cNvSpPr txBox="1">
            <a:spLocks noGrp="1"/>
          </p:cNvSpPr>
          <p:nvPr>
            <p:ph type="body" idx="1"/>
          </p:nvPr>
        </p:nvSpPr>
        <p:spPr>
          <a:xfrm>
            <a:off x="408700" y="722150"/>
            <a:ext cx="8454900" cy="31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2550"/>
              <a:buFont typeface="Arial"/>
              <a:buChar char="•"/>
            </a:pPr>
            <a:r>
              <a:rPr lang="en-US" sz="2550"/>
              <a:t>HHMI BioInteractive has a wide library of teaching materials ready for your classroom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>
            <a:spLocks noGrp="1"/>
          </p:cNvSpPr>
          <p:nvPr>
            <p:ph type="title"/>
          </p:nvPr>
        </p:nvSpPr>
        <p:spPr>
          <a:xfrm>
            <a:off x="1600200" y="171450"/>
            <a:ext cx="5943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Types of Resources: Videos</a:t>
            </a:r>
            <a:endParaRPr/>
          </a:p>
        </p:txBody>
      </p:sp>
      <p:pic>
        <p:nvPicPr>
          <p:cNvPr id="242" name="Google Shape;242;p36"/>
          <p:cNvPicPr preferRelativeResize="0"/>
          <p:nvPr/>
        </p:nvPicPr>
        <p:blipFill rotWithShape="1">
          <a:blip r:embed="rId3">
            <a:alphaModFix/>
          </a:blip>
          <a:srcRect t="9043" b="22961"/>
          <a:stretch/>
        </p:blipFill>
        <p:spPr>
          <a:xfrm>
            <a:off x="631500" y="850200"/>
            <a:ext cx="7770331" cy="330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349" y="216225"/>
            <a:ext cx="1751800" cy="478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>
            <a:spLocks noGrp="1"/>
          </p:cNvSpPr>
          <p:nvPr>
            <p:ph type="title"/>
          </p:nvPr>
        </p:nvSpPr>
        <p:spPr>
          <a:xfrm>
            <a:off x="758625" y="171450"/>
            <a:ext cx="8322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Scientist at Work: Teaching the Process of Science</a:t>
            </a:r>
            <a:endParaRPr/>
          </a:p>
        </p:txBody>
      </p:sp>
      <p:pic>
        <p:nvPicPr>
          <p:cNvPr id="249" name="Google Shape;24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00" y="862125"/>
            <a:ext cx="5277424" cy="17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791075"/>
            <a:ext cx="5222897" cy="17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1100" y="1505525"/>
            <a:ext cx="4064125" cy="13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9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Associated Classroom Resources: Ebola Example</a:t>
            </a:r>
            <a:endParaRPr/>
          </a:p>
        </p:txBody>
      </p:sp>
      <p:pic>
        <p:nvPicPr>
          <p:cNvPr id="264" name="Google Shape;26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175" y="921775"/>
            <a:ext cx="4794050" cy="158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950" y="2629525"/>
            <a:ext cx="4794049" cy="1540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7566" y="1360175"/>
            <a:ext cx="4264210" cy="154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9"/>
          <p:cNvSpPr/>
          <p:nvPr/>
        </p:nvSpPr>
        <p:spPr>
          <a:xfrm>
            <a:off x="1558130" y="3594073"/>
            <a:ext cx="1060500" cy="1659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9"/>
          <p:cNvSpPr/>
          <p:nvPr/>
        </p:nvSpPr>
        <p:spPr>
          <a:xfrm>
            <a:off x="1558130" y="1860535"/>
            <a:ext cx="1060500" cy="1659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9"/>
          <p:cNvSpPr/>
          <p:nvPr/>
        </p:nvSpPr>
        <p:spPr>
          <a:xfrm>
            <a:off x="6161680" y="2175973"/>
            <a:ext cx="1060500" cy="1659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0"/>
          <p:cNvSpPr txBox="1">
            <a:spLocks noGrp="1"/>
          </p:cNvSpPr>
          <p:nvPr>
            <p:ph type="title"/>
          </p:nvPr>
        </p:nvSpPr>
        <p:spPr>
          <a:xfrm>
            <a:off x="1600200" y="171450"/>
            <a:ext cx="5943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/>
              <a:t>Types of Resources: Activities</a:t>
            </a:r>
            <a:endParaRPr/>
          </a:p>
        </p:txBody>
      </p:sp>
      <p:pic>
        <p:nvPicPr>
          <p:cNvPr id="275" name="Google Shape;275;p40"/>
          <p:cNvPicPr preferRelativeResize="0"/>
          <p:nvPr/>
        </p:nvPicPr>
        <p:blipFill rotWithShape="1">
          <a:blip r:embed="rId3">
            <a:alphaModFix/>
          </a:blip>
          <a:srcRect t="9043" b="22961"/>
          <a:stretch/>
        </p:blipFill>
        <p:spPr>
          <a:xfrm>
            <a:off x="631500" y="850200"/>
            <a:ext cx="7770331" cy="330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350" y="216225"/>
            <a:ext cx="1849275" cy="482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1"/>
          <p:cNvSpPr txBox="1">
            <a:spLocks noGrp="1"/>
          </p:cNvSpPr>
          <p:nvPr>
            <p:ph type="title"/>
          </p:nvPr>
        </p:nvSpPr>
        <p:spPr>
          <a:xfrm>
            <a:off x="1600200" y="171450"/>
            <a:ext cx="5943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Planning Tools</a:t>
            </a:r>
            <a:endParaRPr/>
          </a:p>
        </p:txBody>
      </p:sp>
      <p:grpSp>
        <p:nvGrpSpPr>
          <p:cNvPr id="282" name="Google Shape;282;p41"/>
          <p:cNvGrpSpPr/>
          <p:nvPr/>
        </p:nvGrpSpPr>
        <p:grpSpPr>
          <a:xfrm>
            <a:off x="215198" y="722823"/>
            <a:ext cx="6006746" cy="2366173"/>
            <a:chOff x="356258" y="766090"/>
            <a:chExt cx="11051971" cy="4787886"/>
          </a:xfrm>
        </p:grpSpPr>
        <p:pic>
          <p:nvPicPr>
            <p:cNvPr id="283" name="Google Shape;283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6258" y="766090"/>
              <a:ext cx="11051971" cy="47878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" name="Google Shape;284;p41"/>
            <p:cNvSpPr/>
            <p:nvPr/>
          </p:nvSpPr>
          <p:spPr>
            <a:xfrm>
              <a:off x="8075221" y="1104405"/>
              <a:ext cx="1009500" cy="546300"/>
            </a:xfrm>
            <a:prstGeom prst="ellips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41"/>
            <p:cNvSpPr/>
            <p:nvPr/>
          </p:nvSpPr>
          <p:spPr>
            <a:xfrm rot="-1472862">
              <a:off x="6863966" y="1523932"/>
              <a:ext cx="1330122" cy="58974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6" name="Google Shape;286;p41"/>
          <p:cNvPicPr preferRelativeResize="0"/>
          <p:nvPr/>
        </p:nvPicPr>
        <p:blipFill rotWithShape="1">
          <a:blip r:embed="rId4">
            <a:alphaModFix/>
          </a:blip>
          <a:srcRect b="36860"/>
          <a:stretch/>
        </p:blipFill>
        <p:spPr>
          <a:xfrm>
            <a:off x="3449375" y="3187900"/>
            <a:ext cx="4837049" cy="14350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3"/>
          <p:cNvSpPr txBox="1">
            <a:spLocks noGrp="1"/>
          </p:cNvSpPr>
          <p:nvPr>
            <p:ph type="title"/>
          </p:nvPr>
        </p:nvSpPr>
        <p:spPr>
          <a:xfrm>
            <a:off x="609600" y="137250"/>
            <a:ext cx="7924800" cy="8574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Resource Playlists</a:t>
            </a:r>
            <a:endParaRPr/>
          </a:p>
        </p:txBody>
      </p:sp>
      <p:pic>
        <p:nvPicPr>
          <p:cNvPr id="303" name="Google Shape;30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350" y="973400"/>
            <a:ext cx="3940925" cy="38278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3"/>
          <p:cNvSpPr/>
          <p:nvPr/>
        </p:nvSpPr>
        <p:spPr>
          <a:xfrm>
            <a:off x="2250817" y="1020850"/>
            <a:ext cx="723600" cy="1953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52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43"/>
          <p:cNvSpPr/>
          <p:nvPr/>
        </p:nvSpPr>
        <p:spPr>
          <a:xfrm>
            <a:off x="2074706" y="2276100"/>
            <a:ext cx="1233900" cy="1953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52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43"/>
          <p:cNvSpPr/>
          <p:nvPr/>
        </p:nvSpPr>
        <p:spPr>
          <a:xfrm>
            <a:off x="2064225" y="3566650"/>
            <a:ext cx="488700" cy="1953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52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3425" y="1096713"/>
            <a:ext cx="3746100" cy="358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2850" y="611369"/>
            <a:ext cx="2847225" cy="510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9" name="Google Shape;309;p43"/>
          <p:cNvCxnSpPr/>
          <p:nvPr/>
        </p:nvCxnSpPr>
        <p:spPr>
          <a:xfrm rot="10800000" flipH="1">
            <a:off x="3308611" y="1107897"/>
            <a:ext cx="1351500" cy="1168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0" name="Google Shape;310;p43"/>
          <p:cNvCxnSpPr/>
          <p:nvPr/>
        </p:nvCxnSpPr>
        <p:spPr>
          <a:xfrm>
            <a:off x="3308611" y="2276097"/>
            <a:ext cx="1370400" cy="2417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Objectives for Today</a:t>
            </a:r>
            <a:endParaRPr sz="3600"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>
            <a:off x="609600" y="1177824"/>
            <a:ext cx="7924800" cy="31083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Learn about resources from HHMI BioInteractive 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Explore Data Point figures and ways to utilize them in the classroom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Learn about the I^2 strategy for graph and visual data analysis and assessment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Understand how to incorporate data skills in class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Have time to lesson plan using “semi-backward” design process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4"/>
          <p:cNvSpPr txBox="1">
            <a:spLocks noGrp="1"/>
          </p:cNvSpPr>
          <p:nvPr>
            <p:ph type="title"/>
          </p:nvPr>
        </p:nvSpPr>
        <p:spPr>
          <a:xfrm>
            <a:off x="1600200" y="171450"/>
            <a:ext cx="5943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Working with Data and Statistics</a:t>
            </a:r>
            <a:endParaRPr/>
          </a:p>
        </p:txBody>
      </p:sp>
      <p:pic>
        <p:nvPicPr>
          <p:cNvPr id="316" name="Google Shape;31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00" y="754025"/>
            <a:ext cx="4873849" cy="185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762750"/>
            <a:ext cx="4873851" cy="165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8650" y="1181100"/>
            <a:ext cx="3531799" cy="278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4975" y="2307300"/>
            <a:ext cx="2742825" cy="22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6"/>
          <p:cNvSpPr txBox="1">
            <a:spLocks noGrp="1"/>
          </p:cNvSpPr>
          <p:nvPr>
            <p:ph type="title"/>
          </p:nvPr>
        </p:nvSpPr>
        <p:spPr>
          <a:xfrm>
            <a:off x="1600200" y="171450"/>
            <a:ext cx="5943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Data Activities</a:t>
            </a:r>
            <a:endParaRPr/>
          </a:p>
        </p:txBody>
      </p:sp>
      <p:pic>
        <p:nvPicPr>
          <p:cNvPr id="334" name="Google Shape;33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8967" y="927517"/>
            <a:ext cx="3379899" cy="83102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6"/>
          <p:cNvSpPr txBox="1"/>
          <p:nvPr/>
        </p:nvSpPr>
        <p:spPr>
          <a:xfrm>
            <a:off x="5329625" y="1718650"/>
            <a:ext cx="3319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Check out curated links: </a:t>
            </a:r>
            <a:r>
              <a:rPr lang="en-US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http://bit.ly/HHMIpitt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6" name="Google Shape;336;p46"/>
          <p:cNvSpPr/>
          <p:nvPr/>
        </p:nvSpPr>
        <p:spPr>
          <a:xfrm>
            <a:off x="5329625" y="4003450"/>
            <a:ext cx="3120876" cy="527418"/>
          </a:xfrm>
          <a:prstGeom prst="flowChartTerminato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7" name="Google Shape;337;p46"/>
          <p:cNvPicPr preferRelativeResize="0"/>
          <p:nvPr/>
        </p:nvPicPr>
        <p:blipFill rotWithShape="1">
          <a:blip r:embed="rId6">
            <a:alphaModFix/>
          </a:blip>
          <a:srcRect r="14000"/>
          <a:stretch/>
        </p:blipFill>
        <p:spPr>
          <a:xfrm>
            <a:off x="238375" y="3961875"/>
            <a:ext cx="5032449" cy="100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8375" y="123275"/>
            <a:ext cx="1779650" cy="376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72287" y="797425"/>
            <a:ext cx="3003076" cy="98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72274" y="1871325"/>
            <a:ext cx="3003100" cy="92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72275" y="2858999"/>
            <a:ext cx="3003100" cy="991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7"/>
          <p:cNvSpPr/>
          <p:nvPr/>
        </p:nvSpPr>
        <p:spPr>
          <a:xfrm>
            <a:off x="5029200" y="857250"/>
            <a:ext cx="114300" cy="9717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p47"/>
          <p:cNvPicPr preferRelativeResize="0"/>
          <p:nvPr/>
        </p:nvPicPr>
        <p:blipFill rotWithShape="1">
          <a:blip r:embed="rId3">
            <a:alphaModFix/>
          </a:blip>
          <a:srcRect t="2140" b="3962"/>
          <a:stretch/>
        </p:blipFill>
        <p:spPr>
          <a:xfrm>
            <a:off x="2212388" y="156700"/>
            <a:ext cx="4719225" cy="454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8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Scavenger Hunt Activity</a:t>
            </a:r>
            <a:endParaRPr/>
          </a:p>
        </p:txBody>
      </p:sp>
      <p:sp>
        <p:nvSpPr>
          <p:cNvPr id="353" name="Google Shape;353;p48"/>
          <p:cNvSpPr txBox="1">
            <a:spLocks noGrp="1"/>
          </p:cNvSpPr>
          <p:nvPr>
            <p:ph type="body" idx="1"/>
          </p:nvPr>
        </p:nvSpPr>
        <p:spPr>
          <a:xfrm>
            <a:off x="609600" y="1116499"/>
            <a:ext cx="7924800" cy="31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lvl="0" indent="-295275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2400"/>
              <a:buFont typeface="Arial"/>
              <a:buChar char="•"/>
            </a:pPr>
            <a:r>
              <a:rPr lang="en-US" sz="2400"/>
              <a:t>We’re going to explore the following resource types: </a:t>
            </a:r>
            <a:endParaRPr sz="2400"/>
          </a:p>
          <a:p>
            <a:pPr marL="137160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000"/>
              <a:t>Data Points</a:t>
            </a:r>
            <a:endParaRPr sz="2000"/>
          </a:p>
          <a:p>
            <a:pPr marL="137160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000"/>
              <a:t>Click and Learns</a:t>
            </a:r>
            <a:endParaRPr sz="2000"/>
          </a:p>
          <a:p>
            <a:pPr marL="137160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000"/>
              <a:t>Playlists</a:t>
            </a:r>
            <a:endParaRPr sz="2000"/>
          </a:p>
          <a:p>
            <a:pPr marL="137160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1200"/>
          </a:p>
          <a:p>
            <a:pPr marL="257175" lvl="0" indent="-295275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2400"/>
              <a:buFont typeface="Arial"/>
              <a:buChar char="•"/>
            </a:pPr>
            <a:r>
              <a:rPr lang="en-US" sz="2400"/>
              <a:t>Use the worksheet to guide you through the resources (15 min)</a:t>
            </a:r>
            <a:endParaRPr sz="2400"/>
          </a:p>
          <a:p>
            <a:pPr marL="257175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/>
          </a:p>
          <a:p>
            <a:pPr marL="257175" lvl="0" indent="-295275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2400"/>
              <a:buFont typeface="Arial"/>
              <a:buChar char="•"/>
            </a:pPr>
            <a:r>
              <a:rPr lang="en-US" sz="2400"/>
              <a:t>Discuss your findings with your table (15 min)</a:t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0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Scaffolding Quantitative Skills Development</a:t>
            </a:r>
            <a:endParaRPr sz="2400"/>
          </a:p>
        </p:txBody>
      </p:sp>
      <p:sp>
        <p:nvSpPr>
          <p:cNvPr id="365" name="Google Shape;365;p50"/>
          <p:cNvSpPr txBox="1">
            <a:spLocks noGrp="1"/>
          </p:cNvSpPr>
          <p:nvPr>
            <p:ph type="body" idx="1"/>
          </p:nvPr>
        </p:nvSpPr>
        <p:spPr>
          <a:xfrm>
            <a:off x="206550" y="1047750"/>
            <a:ext cx="8785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Begin with understanding and interpreting data</a:t>
            </a:r>
            <a:endParaRPr sz="1900"/>
          </a:p>
          <a:p>
            <a:pPr marL="257175" lvl="0" indent="-263525" algn="l" rtl="0">
              <a:spcBef>
                <a:spcPts val="38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Data interpretation from provided figures → making own data visualizations</a:t>
            </a:r>
            <a:endParaRPr sz="1900"/>
          </a:p>
          <a:p>
            <a:pPr marL="257175" lvl="0" indent="-257175" algn="l" rtl="0">
              <a:spcBef>
                <a:spcPts val="38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Perform summary calculations to reach a biological conclusion</a:t>
            </a:r>
            <a:endParaRPr sz="1900"/>
          </a:p>
          <a:p>
            <a:pPr marL="257175" lvl="0" indent="-257175" algn="l" rtl="0">
              <a:spcBef>
                <a:spcPts val="38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Incorporate statistical analyses</a:t>
            </a:r>
            <a:endParaRPr sz="1900"/>
          </a:p>
          <a:p>
            <a:pPr marL="257175" lvl="0" indent="0" algn="l" rtl="0">
              <a:spcBef>
                <a:spcPts val="380"/>
              </a:spcBef>
              <a:spcAft>
                <a:spcPts val="0"/>
              </a:spcAft>
              <a:buNone/>
            </a:pPr>
            <a:endParaRPr sz="1900"/>
          </a:p>
          <a:p>
            <a:pPr marL="257175" lvl="0" indent="-257175" algn="l" rtl="0">
              <a:spcBef>
                <a:spcPts val="38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Plan time for skill development in addition to concepts</a:t>
            </a:r>
            <a:endParaRPr sz="1900"/>
          </a:p>
          <a:p>
            <a:pPr marL="257175" lvl="0" indent="-257175" algn="l" rtl="0">
              <a:spcBef>
                <a:spcPts val="38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The activity in a particular resource may not match the skill level of your students</a:t>
            </a:r>
            <a:r>
              <a:rPr lang="en-US" sz="2000"/>
              <a:t> or the place you use it in the curriculum</a:t>
            </a:r>
            <a:endParaRPr sz="2000"/>
          </a:p>
          <a:p>
            <a:pPr marL="257175" lvl="0" indent="-263525" algn="l" rtl="0">
              <a:spcBef>
                <a:spcPts val="38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Modifications are encouraged! </a:t>
            </a:r>
            <a:endParaRPr sz="2000"/>
          </a:p>
          <a:p>
            <a:pPr marL="496849" lvl="1" indent="-197187" algn="l" rtl="0">
              <a:spcBef>
                <a:spcPts val="38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HHMI resources are best when personalized for your classroom</a:t>
            </a:r>
            <a:endParaRPr/>
          </a:p>
          <a:p>
            <a:pPr marL="496849" lvl="1" indent="-197187" algn="l" rtl="0">
              <a:spcBef>
                <a:spcPts val="38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Addresses posted answer key concerns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1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Scaffolding Quantitative Skills Development</a:t>
            </a:r>
            <a:endParaRPr sz="2400"/>
          </a:p>
        </p:txBody>
      </p:sp>
      <p:sp>
        <p:nvSpPr>
          <p:cNvPr id="371" name="Google Shape;371;p51"/>
          <p:cNvSpPr txBox="1">
            <a:spLocks noGrp="1"/>
          </p:cNvSpPr>
          <p:nvPr>
            <p:ph type="body" idx="1"/>
          </p:nvPr>
        </p:nvSpPr>
        <p:spPr>
          <a:xfrm>
            <a:off x="533400" y="1047751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Char char="•"/>
            </a:pPr>
            <a:r>
              <a:rPr lang="en-US" sz="1900" b="1"/>
              <a:t>Begin with understanding and interpreting data</a:t>
            </a:r>
            <a:endParaRPr sz="1900" b="1"/>
          </a:p>
          <a:p>
            <a:pPr marL="496849" lvl="1" indent="-197187" algn="l" rtl="0"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Framework for making data approachable</a:t>
            </a:r>
            <a:endParaRPr sz="1900"/>
          </a:p>
          <a:p>
            <a:pPr marL="496849" lvl="1" indent="-197187" algn="l" rtl="0"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Experimental vs. Observational Studies</a:t>
            </a:r>
            <a:endParaRPr sz="1900"/>
          </a:p>
          <a:p>
            <a:pPr marL="496849" lvl="1" indent="-197187" algn="l" rtl="0"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Independent and Dependent Variables</a:t>
            </a:r>
            <a:endParaRPr sz="1900"/>
          </a:p>
          <a:p>
            <a:pPr marL="764692" lvl="2" indent="-159021" algn="l" rtl="0">
              <a:spcBef>
                <a:spcPts val="100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Can also use terms Predictor (X) and Response (Y)</a:t>
            </a:r>
            <a:endParaRPr sz="1900"/>
          </a:p>
          <a:p>
            <a:pPr marL="496849" lvl="1" indent="-197187" algn="l" rtl="0"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Are your variables categorical or numeric?</a:t>
            </a:r>
            <a:br>
              <a:rPr lang="en-US" sz="1900"/>
            </a:br>
            <a:br>
              <a:rPr lang="en-US" sz="1900"/>
            </a:br>
            <a:endParaRPr sz="19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2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Scaffolding Quantitative Skills Development</a:t>
            </a:r>
            <a:endParaRPr sz="2400"/>
          </a:p>
        </p:txBody>
      </p:sp>
      <p:sp>
        <p:nvSpPr>
          <p:cNvPr id="377" name="Google Shape;377;p52"/>
          <p:cNvSpPr txBox="1">
            <a:spLocks noGrp="1"/>
          </p:cNvSpPr>
          <p:nvPr>
            <p:ph type="body" idx="1"/>
          </p:nvPr>
        </p:nvSpPr>
        <p:spPr>
          <a:xfrm>
            <a:off x="295475" y="877826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Are your variables categorical or numeric?  → </a:t>
            </a:r>
            <a:r>
              <a:rPr lang="en-US" sz="1900" b="1"/>
              <a:t>Data Types</a:t>
            </a:r>
            <a:br>
              <a:rPr lang="en-US" sz="1900"/>
            </a:br>
            <a:br>
              <a:rPr lang="en-US" sz="1900"/>
            </a:br>
            <a:endParaRPr sz="1900"/>
          </a:p>
        </p:txBody>
      </p:sp>
      <p:sp>
        <p:nvSpPr>
          <p:cNvPr id="378" name="Google Shape;378;p52"/>
          <p:cNvSpPr/>
          <p:nvPr/>
        </p:nvSpPr>
        <p:spPr>
          <a:xfrm>
            <a:off x="1616975" y="1291550"/>
            <a:ext cx="4203300" cy="364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9" name="Google Shape;37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4723" y="1462025"/>
            <a:ext cx="3757525" cy="342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3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Scaffolding Quantitative Skills Development</a:t>
            </a:r>
            <a:endParaRPr sz="2400"/>
          </a:p>
        </p:txBody>
      </p:sp>
      <p:sp>
        <p:nvSpPr>
          <p:cNvPr id="385" name="Google Shape;385;p53"/>
          <p:cNvSpPr txBox="1">
            <a:spLocks noGrp="1"/>
          </p:cNvSpPr>
          <p:nvPr>
            <p:ph type="body" idx="1"/>
          </p:nvPr>
        </p:nvSpPr>
        <p:spPr>
          <a:xfrm>
            <a:off x="295475" y="877826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Understanding variables and data types helps frame </a:t>
            </a:r>
            <a:r>
              <a:rPr lang="en-US" sz="1900" b="1"/>
              <a:t>hypotheses</a:t>
            </a:r>
            <a:endParaRPr sz="19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900"/>
            </a:br>
            <a:br>
              <a:rPr lang="en-US" sz="1900"/>
            </a:br>
            <a:endParaRPr sz="1900"/>
          </a:p>
        </p:txBody>
      </p:sp>
      <p:sp>
        <p:nvSpPr>
          <p:cNvPr id="386" name="Google Shape;386;p53"/>
          <p:cNvSpPr/>
          <p:nvPr/>
        </p:nvSpPr>
        <p:spPr>
          <a:xfrm>
            <a:off x="278100" y="1468875"/>
            <a:ext cx="5154900" cy="290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7" name="Google Shape;387;p53"/>
          <p:cNvPicPr preferRelativeResize="0"/>
          <p:nvPr/>
        </p:nvPicPr>
        <p:blipFill rotWithShape="1">
          <a:blip r:embed="rId3">
            <a:alphaModFix/>
          </a:blip>
          <a:srcRect t="2766" b="5016"/>
          <a:stretch/>
        </p:blipFill>
        <p:spPr>
          <a:xfrm>
            <a:off x="658679" y="1529441"/>
            <a:ext cx="4419600" cy="277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3"/>
          <p:cNvSpPr txBox="1"/>
          <p:nvPr/>
        </p:nvSpPr>
        <p:spPr>
          <a:xfrm>
            <a:off x="6638975" y="1756050"/>
            <a:ext cx="1450200" cy="1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9" name="Google Shape;389;p53"/>
          <p:cNvSpPr txBox="1"/>
          <p:nvPr/>
        </p:nvSpPr>
        <p:spPr>
          <a:xfrm>
            <a:off x="5661575" y="1917688"/>
            <a:ext cx="3252600" cy="1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Does X have an effect on Y? Is there a relationship between X and Y?</a:t>
            </a:r>
            <a:b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Is there a difference between X1 and X2 for variable Y?</a:t>
            </a:r>
            <a:b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4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Scaffolding Quantitative Skills Development</a:t>
            </a:r>
            <a:endParaRPr sz="2400"/>
          </a:p>
        </p:txBody>
      </p:sp>
      <p:sp>
        <p:nvSpPr>
          <p:cNvPr id="395" name="Google Shape;395;p54"/>
          <p:cNvSpPr txBox="1">
            <a:spLocks noGrp="1"/>
          </p:cNvSpPr>
          <p:nvPr>
            <p:ph type="body" idx="1"/>
          </p:nvPr>
        </p:nvSpPr>
        <p:spPr>
          <a:xfrm>
            <a:off x="295475" y="877826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Frame hypotheses in multiple ways</a:t>
            </a:r>
            <a:endParaRPr sz="1900"/>
          </a:p>
          <a:p>
            <a:pPr marL="764692" marR="0" lvl="2" indent="-159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Words</a:t>
            </a:r>
            <a:endParaRPr sz="1900"/>
          </a:p>
          <a:p>
            <a:pPr marL="764692" marR="0" lvl="2" indent="-159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Graphically</a:t>
            </a:r>
            <a:endParaRPr sz="1900"/>
          </a:p>
          <a:p>
            <a:pPr marL="764692" marR="0" lvl="2" indent="-159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Mathematically</a:t>
            </a:r>
            <a:endParaRPr sz="1900"/>
          </a:p>
          <a:p>
            <a:pPr marL="76469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25717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Example: Comparison of two means</a:t>
            </a:r>
            <a:br>
              <a:rPr lang="en-US" sz="1900"/>
            </a:b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900"/>
            </a:br>
            <a:br>
              <a:rPr lang="en-US" sz="1900"/>
            </a:br>
            <a:endParaRPr sz="1900"/>
          </a:p>
        </p:txBody>
      </p:sp>
      <p:sp>
        <p:nvSpPr>
          <p:cNvPr id="396" name="Google Shape;396;p54"/>
          <p:cNvSpPr txBox="1"/>
          <p:nvPr/>
        </p:nvSpPr>
        <p:spPr>
          <a:xfrm>
            <a:off x="6638975" y="1756050"/>
            <a:ext cx="1450200" cy="1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97" name="Google Shape;39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650" y="2798575"/>
            <a:ext cx="209550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5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Scaffolding Quantitative Skills Development</a:t>
            </a:r>
            <a:endParaRPr sz="2400"/>
          </a:p>
        </p:txBody>
      </p:sp>
      <p:sp>
        <p:nvSpPr>
          <p:cNvPr id="403" name="Google Shape;403;p55"/>
          <p:cNvSpPr txBox="1">
            <a:spLocks noGrp="1"/>
          </p:cNvSpPr>
          <p:nvPr>
            <p:ph type="body" idx="1"/>
          </p:nvPr>
        </p:nvSpPr>
        <p:spPr>
          <a:xfrm>
            <a:off x="295475" y="877826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Data types determine statistical tests</a:t>
            </a:r>
            <a:br>
              <a:rPr lang="en-US" sz="1900"/>
            </a:br>
            <a:endParaRPr sz="1900"/>
          </a:p>
          <a:p>
            <a:pPr marL="76469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900"/>
            </a:b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900"/>
            </a:br>
            <a:br>
              <a:rPr lang="en-US" sz="1900"/>
            </a:br>
            <a:endParaRPr sz="1900"/>
          </a:p>
        </p:txBody>
      </p:sp>
      <p:sp>
        <p:nvSpPr>
          <p:cNvPr id="404" name="Google Shape;404;p55"/>
          <p:cNvSpPr txBox="1"/>
          <p:nvPr/>
        </p:nvSpPr>
        <p:spPr>
          <a:xfrm>
            <a:off x="6638975" y="1756050"/>
            <a:ext cx="1450200" cy="1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5" name="Google Shape;40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300" y="1457900"/>
            <a:ext cx="5814650" cy="30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/>
          <p:nvPr/>
        </p:nvSpPr>
        <p:spPr>
          <a:xfrm>
            <a:off x="384175" y="992075"/>
            <a:ext cx="7543800" cy="3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28612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●"/>
            </a:pPr>
            <a:r>
              <a:rPr lang="en-US" sz="157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accurate and reliable sources of information</a:t>
            </a:r>
            <a:endParaRPr/>
          </a:p>
          <a:p>
            <a:pPr marL="457200" marR="0" lvl="0" indent="-328612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●"/>
            </a:pPr>
            <a:r>
              <a:rPr lang="en-US" sz="157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Construct and test </a:t>
            </a:r>
            <a:r>
              <a:rPr lang="en-US" sz="1575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hypotheses</a:t>
            </a:r>
            <a:r>
              <a:rPr lang="en-US" sz="157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derive predictions </a:t>
            </a:r>
            <a:endParaRPr sz="157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28612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●"/>
            </a:pPr>
            <a:r>
              <a:rPr lang="en-US" sz="157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Apply rigorous</a:t>
            </a:r>
            <a:r>
              <a:rPr lang="en-US" sz="157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experimental design </a:t>
            </a:r>
            <a:r>
              <a:rPr lang="en-US" sz="157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data collection</a:t>
            </a:r>
            <a:endParaRPr sz="1575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28612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●"/>
            </a:pPr>
            <a:r>
              <a:rPr lang="en-US" sz="157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Evaluate and interpret </a:t>
            </a:r>
            <a:r>
              <a:rPr lang="en-US" sz="1575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</a:t>
            </a:r>
            <a:endParaRPr sz="1575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28612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●"/>
            </a:pPr>
            <a:r>
              <a:rPr lang="en-US" sz="157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Developing and interpreting </a:t>
            </a:r>
            <a:r>
              <a:rPr lang="en-US" sz="1575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graphs</a:t>
            </a:r>
            <a:endParaRPr sz="1575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28612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●"/>
            </a:pPr>
            <a:r>
              <a:rPr lang="en-US" sz="157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Applying </a:t>
            </a:r>
            <a:r>
              <a:rPr lang="en-US" sz="1575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statistical methods</a:t>
            </a:r>
            <a:r>
              <a:rPr lang="en-US" sz="157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diverse data</a:t>
            </a:r>
            <a:endParaRPr sz="157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marR="0" lvl="1" indent="-328612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○"/>
            </a:pPr>
            <a:r>
              <a:rPr lang="en-US" sz="157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Calculate descriptive statistics</a:t>
            </a:r>
            <a:endParaRPr sz="157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marR="0" lvl="1" indent="-328612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○"/>
            </a:pPr>
            <a:r>
              <a:rPr lang="en-US" sz="157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Conduct inferential statistical tests</a:t>
            </a:r>
            <a:endParaRPr sz="157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marR="0" lvl="1" indent="-328612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○"/>
            </a:pPr>
            <a:r>
              <a:rPr lang="en-US" sz="157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Interpret statistical significance</a:t>
            </a:r>
            <a:endParaRPr sz="157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28612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●"/>
            </a:pPr>
            <a:r>
              <a:rPr lang="en-US" sz="1575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Mathematical modeling</a:t>
            </a:r>
            <a:endParaRPr sz="1575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28612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●"/>
            </a:pPr>
            <a:r>
              <a:rPr lang="en-US" sz="157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Link results from</a:t>
            </a:r>
            <a:r>
              <a:rPr lang="en-US" sz="157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biological research to addres</a:t>
            </a:r>
            <a:r>
              <a:rPr lang="en-US" sz="157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lang="en-US" sz="157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societal problems.</a:t>
            </a:r>
            <a:endParaRPr/>
          </a:p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endParaRPr sz="157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647699" y="2857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60"/>
              <a:t>Developing Quantitative Skills in the Biology Classroom</a:t>
            </a:r>
            <a:br>
              <a:rPr lang="en-US" sz="1800"/>
            </a:br>
            <a:endParaRPr sz="243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6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Scaffolding Quantitative Skills Development</a:t>
            </a:r>
            <a:endParaRPr sz="2400"/>
          </a:p>
        </p:txBody>
      </p:sp>
      <p:sp>
        <p:nvSpPr>
          <p:cNvPr id="411" name="Google Shape;411;p56"/>
          <p:cNvSpPr txBox="1">
            <a:spLocks noGrp="1"/>
          </p:cNvSpPr>
          <p:nvPr>
            <p:ph type="body" idx="1"/>
          </p:nvPr>
        </p:nvSpPr>
        <p:spPr>
          <a:xfrm>
            <a:off x="295475" y="877826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HHMI BioInteractive Data Points are an excellent entry point into discussing data types and visualizations with your students, with direct connections to biology content</a:t>
            </a:r>
            <a:br>
              <a:rPr lang="en-US" sz="1900"/>
            </a:br>
            <a:endParaRPr sz="1900"/>
          </a:p>
          <a:p>
            <a:pPr marL="76469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900"/>
            </a:b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900"/>
            </a:br>
            <a:br>
              <a:rPr lang="en-US" sz="1900"/>
            </a:br>
            <a:endParaRPr sz="1900"/>
          </a:p>
        </p:txBody>
      </p:sp>
      <p:sp>
        <p:nvSpPr>
          <p:cNvPr id="412" name="Google Shape;412;p56"/>
          <p:cNvSpPr txBox="1"/>
          <p:nvPr/>
        </p:nvSpPr>
        <p:spPr>
          <a:xfrm>
            <a:off x="6638975" y="1756050"/>
            <a:ext cx="1450200" cy="1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13" name="Google Shape;41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663" y="1840788"/>
            <a:ext cx="5076825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4200" y="3881924"/>
            <a:ext cx="5076826" cy="806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1175" y="2970905"/>
            <a:ext cx="4600761" cy="80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7"/>
          <p:cNvSpPr txBox="1">
            <a:spLocks noGrp="1"/>
          </p:cNvSpPr>
          <p:nvPr>
            <p:ph type="title"/>
          </p:nvPr>
        </p:nvSpPr>
        <p:spPr>
          <a:xfrm>
            <a:off x="911500" y="171450"/>
            <a:ext cx="7700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Diving into Data Points:</a:t>
            </a:r>
            <a:br>
              <a:rPr lang="en-US" sz="3000"/>
            </a:br>
            <a:r>
              <a:rPr lang="en-US" sz="2400" b="0">
                <a:solidFill>
                  <a:schemeClr val="dk1"/>
                </a:solidFill>
              </a:rPr>
              <a:t>Evaluate and interpret </a:t>
            </a:r>
            <a:r>
              <a:rPr lang="en-US" sz="2400">
                <a:solidFill>
                  <a:schemeClr val="dk1"/>
                </a:solidFill>
              </a:rPr>
              <a:t>data</a:t>
            </a:r>
            <a:r>
              <a:rPr lang="en-US" sz="2400" b="0">
                <a:solidFill>
                  <a:schemeClr val="dk1"/>
                </a:solidFill>
              </a:rPr>
              <a:t> and </a:t>
            </a:r>
            <a:r>
              <a:rPr lang="en-US" sz="2400">
                <a:solidFill>
                  <a:schemeClr val="dk1"/>
                </a:solidFill>
              </a:rPr>
              <a:t>graphs</a:t>
            </a:r>
            <a:endParaRPr sz="3000"/>
          </a:p>
        </p:txBody>
      </p:sp>
      <p:pic>
        <p:nvPicPr>
          <p:cNvPr id="421" name="Google Shape;42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674" y="1062900"/>
            <a:ext cx="6691175" cy="3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57"/>
          <p:cNvSpPr/>
          <p:nvPr/>
        </p:nvSpPr>
        <p:spPr>
          <a:xfrm>
            <a:off x="6253775" y="1244725"/>
            <a:ext cx="1447800" cy="5142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8"/>
          <p:cNvSpPr txBox="1">
            <a:spLocks noGrp="1"/>
          </p:cNvSpPr>
          <p:nvPr>
            <p:ph type="body" idx="1"/>
          </p:nvPr>
        </p:nvSpPr>
        <p:spPr>
          <a:xfrm>
            <a:off x="323850" y="3009899"/>
            <a:ext cx="71628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Each Data Point Features: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96849" lvl="1" indent="-114300" algn="l" rtl="0">
              <a:spcBef>
                <a:spcPts val="480"/>
              </a:spcBef>
              <a:spcAft>
                <a:spcPts val="0"/>
              </a:spcAft>
              <a:buClr>
                <a:srgbClr val="4A2E12"/>
              </a:buClr>
              <a:buSzPts val="180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Educator Guide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96849" lvl="1" indent="-114300" algn="l" rtl="0">
              <a:spcBef>
                <a:spcPts val="480"/>
              </a:spcBef>
              <a:spcAft>
                <a:spcPts val="0"/>
              </a:spcAft>
              <a:buClr>
                <a:srgbClr val="4A2E12"/>
              </a:buClr>
              <a:buSzPts val="180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Student Worksheet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96849" lvl="1" indent="-114300" algn="l" rtl="0">
              <a:spcBef>
                <a:spcPts val="480"/>
              </a:spcBef>
              <a:spcAft>
                <a:spcPts val="0"/>
              </a:spcAft>
              <a:buClr>
                <a:srgbClr val="4A2E12"/>
              </a:buClr>
              <a:buSzPts val="180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Link to the full article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96849" lvl="1" indent="-114300" algn="l" rtl="0">
              <a:spcBef>
                <a:spcPts val="480"/>
              </a:spcBef>
              <a:spcAft>
                <a:spcPts val="0"/>
              </a:spcAft>
              <a:buClr>
                <a:srgbClr val="4A2E12"/>
              </a:buClr>
              <a:buSzPts val="180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Links to associated Biointeractive Resources</a:t>
            </a:r>
            <a:br>
              <a:rPr lang="en-US"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8" name="Google Shape;428;p58"/>
          <p:cNvSpPr txBox="1"/>
          <p:nvPr/>
        </p:nvSpPr>
        <p:spPr>
          <a:xfrm>
            <a:off x="1943098" y="3162295"/>
            <a:ext cx="68580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4A2E12"/>
                </a:solidFill>
                <a:latin typeface="Avenir"/>
                <a:ea typeface="Avenir"/>
                <a:cs typeface="Avenir"/>
                <a:sym typeface="Avenir"/>
              </a:rPr>
              <a:t>www.hhmi.org/biointeractive/data-points</a:t>
            </a:r>
            <a:endParaRPr/>
          </a:p>
        </p:txBody>
      </p:sp>
      <p:pic>
        <p:nvPicPr>
          <p:cNvPr id="429" name="Google Shape;42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0276" y="124200"/>
            <a:ext cx="5783454" cy="2885699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58"/>
          <p:cNvSpPr/>
          <p:nvPr/>
        </p:nvSpPr>
        <p:spPr>
          <a:xfrm>
            <a:off x="5782925" y="124200"/>
            <a:ext cx="1419900" cy="9510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9"/>
          <p:cNvSpPr txBox="1">
            <a:spLocks noGrp="1"/>
          </p:cNvSpPr>
          <p:nvPr>
            <p:ph type="title"/>
          </p:nvPr>
        </p:nvSpPr>
        <p:spPr>
          <a:xfrm>
            <a:off x="0" y="114300"/>
            <a:ext cx="88806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Let’s Work with a Data Point</a:t>
            </a:r>
            <a:endParaRPr/>
          </a:p>
        </p:txBody>
      </p:sp>
      <p:sp>
        <p:nvSpPr>
          <p:cNvPr id="436" name="Google Shape;436;p59"/>
          <p:cNvSpPr txBox="1">
            <a:spLocks noGrp="1"/>
          </p:cNvSpPr>
          <p:nvPr>
            <p:ph type="body" idx="1"/>
          </p:nvPr>
        </p:nvSpPr>
        <p:spPr>
          <a:xfrm>
            <a:off x="219450" y="1109575"/>
            <a:ext cx="8705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155575" algn="l" rtl="0">
              <a:spcBef>
                <a:spcPts val="36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Raise your hand if you need a Data Point (ideally different than your immediate neighbors)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57175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57175" lvl="0" indent="-155575" algn="l" rtl="0">
              <a:spcBef>
                <a:spcPts val="36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Then...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0"/>
          <p:cNvSpPr txBox="1">
            <a:spLocks noGrp="1"/>
          </p:cNvSpPr>
          <p:nvPr>
            <p:ph type="title"/>
          </p:nvPr>
        </p:nvSpPr>
        <p:spPr>
          <a:xfrm>
            <a:off x="1143000" y="114300"/>
            <a:ext cx="68580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Put on Your:</a:t>
            </a:r>
            <a:endParaRPr/>
          </a:p>
        </p:txBody>
      </p:sp>
      <p:pic>
        <p:nvPicPr>
          <p:cNvPr id="443" name="Google Shape;443;p60"/>
          <p:cNvPicPr preferRelativeResize="0"/>
          <p:nvPr/>
        </p:nvPicPr>
        <p:blipFill rotWithShape="1">
          <a:blip r:embed="rId3">
            <a:alphaModFix/>
          </a:blip>
          <a:srcRect l="12900" t="13415" r="8054" b="28980"/>
          <a:stretch/>
        </p:blipFill>
        <p:spPr>
          <a:xfrm>
            <a:off x="1922007" y="860889"/>
            <a:ext cx="5203424" cy="3791568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60"/>
          <p:cNvSpPr/>
          <p:nvPr/>
        </p:nvSpPr>
        <p:spPr>
          <a:xfrm rot="-915905">
            <a:off x="3206222" y="1815803"/>
            <a:ext cx="2050357" cy="109803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Learner</a:t>
            </a:r>
            <a:b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Hat</a:t>
            </a:r>
          </a:p>
        </p:txBody>
      </p:sp>
      <p:sp>
        <p:nvSpPr>
          <p:cNvPr id="445" name="Google Shape;445;p60"/>
          <p:cNvSpPr txBox="1"/>
          <p:nvPr/>
        </p:nvSpPr>
        <p:spPr>
          <a:xfrm>
            <a:off x="1452600" y="4694063"/>
            <a:ext cx="55050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Hat graphic created by Kick from The Noun Project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1"/>
          <p:cNvSpPr txBox="1">
            <a:spLocks noGrp="1"/>
          </p:cNvSpPr>
          <p:nvPr>
            <p:ph type="title"/>
          </p:nvPr>
        </p:nvSpPr>
        <p:spPr>
          <a:xfrm>
            <a:off x="1143000" y="114300"/>
            <a:ext cx="68580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Open Sans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baseline="300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Step 1:  What I See</a:t>
            </a:r>
            <a:endParaRPr/>
          </a:p>
        </p:txBody>
      </p:sp>
      <p:sp>
        <p:nvSpPr>
          <p:cNvPr id="452" name="Google Shape;452;p61"/>
          <p:cNvSpPr txBox="1">
            <a:spLocks noGrp="1"/>
          </p:cNvSpPr>
          <p:nvPr>
            <p:ph type="body" idx="1"/>
          </p:nvPr>
        </p:nvSpPr>
        <p:spPr>
          <a:xfrm>
            <a:off x="594450" y="898725"/>
            <a:ext cx="7955100" cy="3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546100" lvl="0" indent="-457200" algn="l" rtl="0">
              <a:spcBef>
                <a:spcPts val="0"/>
              </a:spcBef>
              <a:spcAft>
                <a:spcPts val="0"/>
              </a:spcAft>
              <a:buSzPts val="2200"/>
              <a:buFont typeface="+mj-lt"/>
              <a:buAutoNum type="arabicPeriod"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Identify any changes, trends, or differences you see in the figure.</a:t>
            </a: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46100" lvl="0" indent="-457200" algn="l" rtl="0">
              <a:spcBef>
                <a:spcPts val="0"/>
              </a:spcBef>
              <a:spcAft>
                <a:spcPts val="0"/>
              </a:spcAft>
              <a:buSzPts val="2200"/>
              <a:buFont typeface="+mj-lt"/>
              <a:buAutoNum type="arabicPeriod"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Draw 2-3 arrows and write a “What I see” comment for each arrow.</a:t>
            </a: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46100" lvl="0" indent="-457200" algn="l" rtl="0">
              <a:spcBef>
                <a:spcPts val="0"/>
              </a:spcBef>
              <a:spcAft>
                <a:spcPts val="0"/>
              </a:spcAft>
              <a:buSzPts val="2200"/>
              <a:buFont typeface="+mj-lt"/>
              <a:buAutoNum type="arabicPeriod"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Be concise in your comments. </a:t>
            </a: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46100" lvl="0" indent="-457200" algn="l" rtl="0">
              <a:spcBef>
                <a:spcPts val="0"/>
              </a:spcBef>
              <a:spcAft>
                <a:spcPts val="0"/>
              </a:spcAft>
              <a:buSzPts val="2200"/>
              <a:buFont typeface="+mj-lt"/>
              <a:buAutoNum type="arabicPeriod"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These should be just what you can observe.</a:t>
            </a: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46100" lvl="0" indent="-457200" algn="l" rtl="0">
              <a:spcBef>
                <a:spcPts val="0"/>
              </a:spcBef>
              <a:spcAft>
                <a:spcPts val="0"/>
              </a:spcAft>
              <a:buSzPts val="2200"/>
              <a:buFont typeface="+mj-lt"/>
              <a:buAutoNum type="arabicPeriod"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Do </a:t>
            </a:r>
            <a:r>
              <a:rPr lang="en-US" sz="2200" b="1" dirty="0">
                <a:latin typeface="Helvetica Neue"/>
                <a:ea typeface="Helvetica Neue"/>
                <a:cs typeface="Helvetica Neue"/>
                <a:sym typeface="Helvetica Neue"/>
              </a:rPr>
              <a:t>NOT</a:t>
            </a: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 try to explain the meaning at this point.</a:t>
            </a:r>
            <a:endParaRPr sz="2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2"/>
          <p:cNvSpPr txBox="1">
            <a:spLocks noGrp="1"/>
          </p:cNvSpPr>
          <p:nvPr>
            <p:ph type="title"/>
          </p:nvPr>
        </p:nvSpPr>
        <p:spPr>
          <a:xfrm>
            <a:off x="1143000" y="114300"/>
            <a:ext cx="68580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Open Sans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baseline="3000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Step 2:  What It Means</a:t>
            </a:r>
            <a:endParaRPr/>
          </a:p>
        </p:txBody>
      </p:sp>
      <p:sp>
        <p:nvSpPr>
          <p:cNvPr id="459" name="Google Shape;459;p62"/>
          <p:cNvSpPr txBox="1">
            <a:spLocks noGrp="1"/>
          </p:cNvSpPr>
          <p:nvPr>
            <p:ph type="body" idx="1"/>
          </p:nvPr>
        </p:nvSpPr>
        <p:spPr>
          <a:xfrm>
            <a:off x="545375" y="1137775"/>
            <a:ext cx="8049000" cy="3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546100" lvl="0" indent="-457200" algn="l" rtl="0">
              <a:spcBef>
                <a:spcPts val="0"/>
              </a:spcBef>
              <a:spcAft>
                <a:spcPts val="0"/>
              </a:spcAft>
              <a:buSzPts val="2200"/>
              <a:buFont typeface="+mj-lt"/>
              <a:buAutoNum type="arabicPeriod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nterpret the meaning of each “What I see” comment by writing a “What it means” comment.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46100" lvl="0" indent="-457200" algn="l" rtl="0">
              <a:spcBef>
                <a:spcPts val="0"/>
              </a:spcBef>
              <a:spcAft>
                <a:spcPts val="0"/>
              </a:spcAft>
              <a:buSzPts val="2200"/>
              <a:buFont typeface="+mj-lt"/>
              <a:buAutoNum type="arabicPeriod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Include scientific vocabulary and concepts.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46100" lvl="0" indent="-457200" algn="l" rtl="0">
              <a:spcBef>
                <a:spcPts val="0"/>
              </a:spcBef>
              <a:spcAft>
                <a:spcPts val="0"/>
              </a:spcAft>
              <a:buSzPts val="2200"/>
              <a:buFont typeface="+mj-lt"/>
              <a:buAutoNum type="arabicPeriod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Do not try to interpret the whole graph or figure. </a:t>
            </a:r>
            <a:endParaRPr sz="22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3"/>
          <p:cNvSpPr txBox="1">
            <a:spLocks noGrp="1"/>
          </p:cNvSpPr>
          <p:nvPr>
            <p:ph type="title"/>
          </p:nvPr>
        </p:nvSpPr>
        <p:spPr>
          <a:xfrm>
            <a:off x="1143000" y="114300"/>
            <a:ext cx="68580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Open Sans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baseline="3000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Step 3:  Caption the Graph</a:t>
            </a:r>
            <a:endParaRPr/>
          </a:p>
        </p:txBody>
      </p:sp>
      <p:sp>
        <p:nvSpPr>
          <p:cNvPr id="466" name="Google Shape;466;p63"/>
          <p:cNvSpPr txBox="1">
            <a:spLocks noGrp="1"/>
          </p:cNvSpPr>
          <p:nvPr>
            <p:ph type="body" idx="1"/>
          </p:nvPr>
        </p:nvSpPr>
        <p:spPr>
          <a:xfrm>
            <a:off x="228600" y="908006"/>
            <a:ext cx="8600400" cy="3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546100" lvl="0" indent="-457200" algn="l" rtl="0">
              <a:spcBef>
                <a:spcPts val="0"/>
              </a:spcBef>
              <a:spcAft>
                <a:spcPts val="0"/>
              </a:spcAft>
              <a:buSzPts val="2200"/>
              <a:buFont typeface="+mj-lt"/>
              <a:buAutoNum type="arabicPeriod"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Start with a topic sentence that describes what the graph or figure shows. </a:t>
            </a: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46100" lvl="0" indent="-457200" algn="l" rtl="0">
              <a:spcBef>
                <a:spcPts val="0"/>
              </a:spcBef>
              <a:spcAft>
                <a:spcPts val="0"/>
              </a:spcAft>
              <a:buSzPts val="2200"/>
              <a:buFont typeface="+mj-lt"/>
              <a:buAutoNum type="arabicPeriod"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Then join each “What I see” comment with its “What it means” comment to make a sentence.</a:t>
            </a: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46100" lvl="0" indent="-457200" algn="l" rtl="0">
              <a:spcBef>
                <a:spcPts val="0"/>
              </a:spcBef>
              <a:spcAft>
                <a:spcPts val="0"/>
              </a:spcAft>
              <a:buSzPts val="2200"/>
              <a:buFont typeface="+mj-lt"/>
              <a:buAutoNum type="arabicPeriod"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Build a coherent paragraph out of your sentences. </a:t>
            </a:r>
            <a:endParaRPr sz="2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4"/>
          <p:cNvSpPr txBox="1">
            <a:spLocks noGrp="1"/>
          </p:cNvSpPr>
          <p:nvPr>
            <p:ph type="title"/>
          </p:nvPr>
        </p:nvSpPr>
        <p:spPr>
          <a:xfrm>
            <a:off x="1711207" y="160870"/>
            <a:ext cx="5593010" cy="4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Helvetica Neue"/>
                <a:ea typeface="Helvetica Neue"/>
                <a:cs typeface="Helvetica Neue"/>
                <a:sym typeface="Helvetica Neue"/>
              </a:rPr>
              <a:t>Think-Pair-Share</a:t>
            </a:r>
            <a:endParaRPr/>
          </a:p>
        </p:txBody>
      </p:sp>
      <p:sp>
        <p:nvSpPr>
          <p:cNvPr id="472" name="Google Shape;472;p64"/>
          <p:cNvSpPr txBox="1">
            <a:spLocks noGrp="1"/>
          </p:cNvSpPr>
          <p:nvPr>
            <p:ph type="body" idx="1"/>
          </p:nvPr>
        </p:nvSpPr>
        <p:spPr>
          <a:xfrm>
            <a:off x="209550" y="876300"/>
            <a:ext cx="5488800" cy="3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1. Think - What </a:t>
            </a:r>
            <a:r>
              <a:rPr lang="en-US" sz="2000"/>
              <a:t>was easy about using I2 with this figure? What was difficult?</a:t>
            </a:r>
            <a:endParaRPr sz="2000"/>
          </a:p>
          <a:p>
            <a:pPr marL="114300" lvl="0" indent="0" algn="ctr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endParaRPr sz="2000"/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2. Pair - </a:t>
            </a:r>
            <a:r>
              <a:rPr lang="en-US" sz="2000"/>
              <a:t>Share your summary with an elbow partner. </a:t>
            </a:r>
            <a:endParaRPr sz="2000"/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endParaRPr sz="2000"/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3. </a:t>
            </a:r>
            <a:r>
              <a:rPr lang="en-US" sz="2000"/>
              <a:t>Share - Offer feedback and ask at least one question with your partner.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3" name="Google Shape;473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7862" y="958225"/>
            <a:ext cx="2880363" cy="3360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5"/>
          <p:cNvSpPr txBox="1">
            <a:spLocks noGrp="1"/>
          </p:cNvSpPr>
          <p:nvPr>
            <p:ph type="title"/>
          </p:nvPr>
        </p:nvSpPr>
        <p:spPr>
          <a:xfrm>
            <a:off x="1143000" y="114300"/>
            <a:ext cx="6858000" cy="7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Put on Your:</a:t>
            </a:r>
            <a:endParaRPr/>
          </a:p>
        </p:txBody>
      </p:sp>
      <p:pic>
        <p:nvPicPr>
          <p:cNvPr id="480" name="Google Shape;480;p65"/>
          <p:cNvPicPr preferRelativeResize="0"/>
          <p:nvPr/>
        </p:nvPicPr>
        <p:blipFill rotWithShape="1">
          <a:blip r:embed="rId3">
            <a:alphaModFix/>
          </a:blip>
          <a:srcRect l="12900" t="13415" r="8054" b="28979"/>
          <a:stretch/>
        </p:blipFill>
        <p:spPr>
          <a:xfrm>
            <a:off x="1931532" y="850950"/>
            <a:ext cx="5203424" cy="3791568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65"/>
          <p:cNvSpPr/>
          <p:nvPr/>
        </p:nvSpPr>
        <p:spPr>
          <a:xfrm rot="-915905">
            <a:off x="3206222" y="1815803"/>
            <a:ext cx="2050353" cy="10980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Educator</a:t>
            </a:r>
            <a:b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Hat</a:t>
            </a:r>
          </a:p>
        </p:txBody>
      </p:sp>
      <p:sp>
        <p:nvSpPr>
          <p:cNvPr id="482" name="Google Shape;482;p65"/>
          <p:cNvSpPr txBox="1"/>
          <p:nvPr/>
        </p:nvSpPr>
        <p:spPr>
          <a:xfrm>
            <a:off x="1452600" y="4694063"/>
            <a:ext cx="5505075" cy="64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Hat graphic created by Kick from The Noun Project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Students need quantitative skills…</a:t>
            </a:r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609600" y="1406424"/>
            <a:ext cx="7924800" cy="310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r>
              <a:rPr lang="en-US" b="1"/>
              <a:t>Now</a:t>
            </a:r>
            <a:r>
              <a:rPr lang="en-US"/>
              <a:t>: inability to transfer and apply skills between math and science courses </a:t>
            </a:r>
            <a:endParaRPr/>
          </a:p>
          <a:p>
            <a:pPr marL="0" lvl="0" indent="0" algn="l" rtl="0">
              <a:lnSpc>
                <a:spcPct val="50000"/>
              </a:lnSpc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endParaRPr b="1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r>
              <a:rPr lang="en-US" b="1"/>
              <a:t>In education</a:t>
            </a:r>
            <a:r>
              <a:rPr lang="en-US"/>
              <a:t>: standardized tests (SAT’s, AP exams, ACT) now assess quantitative reasoning because of its importance in undergraduate studies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r>
              <a:rPr lang="en-US" b="1"/>
              <a:t>In their careers: </a:t>
            </a:r>
            <a:r>
              <a:rPr lang="en-US"/>
              <a:t>“omics” era is quantitative and interdisciplinary; many employers desire computational skills; lack of quantitative skills is impeding advances in research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6"/>
          <p:cNvSpPr txBox="1">
            <a:spLocks noGrp="1"/>
          </p:cNvSpPr>
          <p:nvPr>
            <p:ph type="title"/>
          </p:nvPr>
        </p:nvSpPr>
        <p:spPr>
          <a:xfrm>
            <a:off x="0" y="114300"/>
            <a:ext cx="9144000" cy="7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Debrief the I</a:t>
            </a:r>
            <a:r>
              <a:rPr lang="en-US" baseline="30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Strategy</a:t>
            </a:r>
            <a:endParaRPr/>
          </a:p>
        </p:txBody>
      </p:sp>
      <p:sp>
        <p:nvSpPr>
          <p:cNvPr id="488" name="Google Shape;488;p66"/>
          <p:cNvSpPr txBox="1">
            <a:spLocks noGrp="1"/>
          </p:cNvSpPr>
          <p:nvPr>
            <p:ph type="body" idx="1"/>
          </p:nvPr>
        </p:nvSpPr>
        <p:spPr>
          <a:xfrm>
            <a:off x="219450" y="1109575"/>
            <a:ext cx="8705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130175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Using the Data Point you selected, d</a:t>
            </a:r>
            <a:r>
              <a:rPr lang="en-US" sz="2000">
                <a:solidFill>
                  <a:srgbClr val="4A2E1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ebrief the approaches used to develop the explanation and generate a list of barriers that some of your students may have in developing a similar explanation.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257175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257175" lvl="0" indent="-130175" algn="l" rtl="0">
              <a:spcBef>
                <a:spcPts val="36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Think about the key things you would want your students to get from the figure and how you would want them to be able to talk/write about it.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257175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257175" lvl="0" indent="-130175" algn="l" rtl="0">
              <a:spcBef>
                <a:spcPts val="36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Be prepared to share it with an elbow partner.</a:t>
            </a:r>
            <a:endParaRPr sz="2000"/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SzPts val="225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7"/>
          <p:cNvSpPr txBox="1">
            <a:spLocks noGrp="1"/>
          </p:cNvSpPr>
          <p:nvPr>
            <p:ph type="title"/>
          </p:nvPr>
        </p:nvSpPr>
        <p:spPr>
          <a:xfrm>
            <a:off x="1143000" y="114300"/>
            <a:ext cx="6858000" cy="7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Open Sans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Make an Assessment Item</a:t>
            </a:r>
            <a:endParaRPr/>
          </a:p>
        </p:txBody>
      </p:sp>
      <p:sp>
        <p:nvSpPr>
          <p:cNvPr id="495" name="Google Shape;495;p67"/>
          <p:cNvSpPr txBox="1">
            <a:spLocks noGrp="1"/>
          </p:cNvSpPr>
          <p:nvPr>
            <p:ph type="body" idx="1"/>
          </p:nvPr>
        </p:nvSpPr>
        <p:spPr>
          <a:xfrm>
            <a:off x="190500" y="996725"/>
            <a:ext cx="8763000" cy="3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28575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Working with a partner:</a:t>
            </a:r>
            <a:endParaRPr sz="2200" dirty="0"/>
          </a:p>
          <a:p>
            <a:pPr marL="28575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36575" lvl="0" indent="-457200" algn="l" rtl="0">
              <a:spcBef>
                <a:spcPts val="0"/>
              </a:spcBef>
              <a:spcAft>
                <a:spcPts val="0"/>
              </a:spcAft>
              <a:buSzPts val="2200"/>
              <a:buFont typeface="+mj-lt"/>
              <a:buAutoNum type="arabicPeriod"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Determine a learning outcome that could be addressed using this data point.</a:t>
            </a:r>
            <a:endParaRPr sz="2200" dirty="0"/>
          </a:p>
          <a:p>
            <a:pPr marL="676276" lvl="0" indent="-457200" algn="l" rtl="0">
              <a:spcBef>
                <a:spcPts val="0"/>
              </a:spcBef>
              <a:spcAft>
                <a:spcPts val="0"/>
              </a:spcAft>
              <a:buSzPts val="3000"/>
              <a:buFont typeface="+mj-lt"/>
              <a:buAutoNum type="arabicPeriod"/>
            </a:pP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36575" lvl="0" indent="-457200" algn="l" rtl="0">
              <a:spcBef>
                <a:spcPts val="0"/>
              </a:spcBef>
              <a:spcAft>
                <a:spcPts val="0"/>
              </a:spcAft>
              <a:buSzPts val="2200"/>
              <a:buFont typeface="+mj-lt"/>
              <a:buAutoNum type="arabicPeriod"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Develop an assessment item (and mechanism to grade it) that could be used with your students that is based on the data point. </a:t>
            </a:r>
            <a:endParaRPr sz="2200" dirty="0"/>
          </a:p>
          <a:p>
            <a:pPr marL="485775" lvl="0" indent="-457200" algn="l" rtl="0">
              <a:spcBef>
                <a:spcPts val="0"/>
              </a:spcBef>
              <a:spcAft>
                <a:spcPts val="0"/>
              </a:spcAft>
              <a:buSzPts val="3000"/>
              <a:buFont typeface="+mj-lt"/>
              <a:buAutoNum type="arabicPeriod"/>
            </a:pP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5775" lvl="0" indent="-457200" algn="l" rtl="0">
              <a:spcBef>
                <a:spcPts val="0"/>
              </a:spcBef>
              <a:spcAft>
                <a:spcPts val="0"/>
              </a:spcAft>
              <a:buSzPts val="3000"/>
              <a:buFont typeface="+mj-lt"/>
              <a:buAutoNum type="arabicPeriod"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Be prepared to share it with another group.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2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8"/>
          <p:cNvSpPr txBox="1">
            <a:spLocks noGrp="1"/>
          </p:cNvSpPr>
          <p:nvPr>
            <p:ph type="title"/>
          </p:nvPr>
        </p:nvSpPr>
        <p:spPr>
          <a:xfrm>
            <a:off x="1143000" y="114300"/>
            <a:ext cx="68580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Open Sans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baseline="300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Example - Finch Beak Size</a:t>
            </a:r>
            <a:endParaRPr/>
          </a:p>
        </p:txBody>
      </p:sp>
      <p:pic>
        <p:nvPicPr>
          <p:cNvPr id="502" name="Google Shape;502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6878" y="996725"/>
            <a:ext cx="5141176" cy="374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9"/>
          <p:cNvSpPr txBox="1">
            <a:spLocks noGrp="1"/>
          </p:cNvSpPr>
          <p:nvPr>
            <p:ph type="title"/>
          </p:nvPr>
        </p:nvSpPr>
        <p:spPr>
          <a:xfrm>
            <a:off x="1143000" y="114300"/>
            <a:ext cx="68580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Open Sans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baseline="300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Example - Chlorophyll</a:t>
            </a:r>
            <a:endParaRPr/>
          </a:p>
        </p:txBody>
      </p:sp>
      <p:pic>
        <p:nvPicPr>
          <p:cNvPr id="509" name="Google Shape;509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425" y="851100"/>
            <a:ext cx="5591154" cy="398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0"/>
          <p:cNvSpPr txBox="1">
            <a:spLocks noGrp="1"/>
          </p:cNvSpPr>
          <p:nvPr>
            <p:ph type="title"/>
          </p:nvPr>
        </p:nvSpPr>
        <p:spPr>
          <a:xfrm>
            <a:off x="1143000" y="114300"/>
            <a:ext cx="68580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Open Sans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baseline="300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Example - Cell Comm</a:t>
            </a:r>
            <a:endParaRPr/>
          </a:p>
        </p:txBody>
      </p:sp>
      <p:pic>
        <p:nvPicPr>
          <p:cNvPr id="516" name="Google Shape;516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4062" y="851100"/>
            <a:ext cx="3515881" cy="39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1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Additional Resources</a:t>
            </a:r>
            <a:endParaRPr/>
          </a:p>
        </p:txBody>
      </p:sp>
      <p:sp>
        <p:nvSpPr>
          <p:cNvPr id="522" name="Google Shape;522;p71"/>
          <p:cNvSpPr txBox="1">
            <a:spLocks noGrp="1"/>
          </p:cNvSpPr>
          <p:nvPr>
            <p:ph type="body" idx="1"/>
          </p:nvPr>
        </p:nvSpPr>
        <p:spPr>
          <a:xfrm>
            <a:off x="391200" y="1257450"/>
            <a:ext cx="8143200" cy="31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2400"/>
              <a:buFont typeface="Arial"/>
              <a:buChar char="•"/>
            </a:pPr>
            <a:r>
              <a:rPr lang="en-US" sz="2400"/>
              <a:t>HHMI Blog post and ABT article by Bob Cooper and Karen Lucci </a:t>
            </a:r>
            <a:endParaRPr sz="2400"/>
          </a:p>
          <a:p>
            <a:pPr marL="257175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257175" lvl="0" indent="-257175" algn="l" rtl="0">
              <a:spcBef>
                <a:spcPts val="480"/>
              </a:spcBef>
              <a:spcAft>
                <a:spcPts val="0"/>
              </a:spcAft>
              <a:buClr>
                <a:srgbClr val="4A2E12"/>
              </a:buClr>
              <a:buSzPts val="2400"/>
              <a:buFont typeface="Arial"/>
              <a:buChar char="•"/>
            </a:pPr>
            <a:r>
              <a:rPr lang="en-US" sz="2400"/>
              <a:t>The I</a:t>
            </a:r>
            <a:r>
              <a:rPr lang="en-US" sz="2400" baseline="30000"/>
              <a:t>2 </a:t>
            </a:r>
            <a:r>
              <a:rPr lang="en-US" sz="2400"/>
              <a:t>Strategy from BSCS</a:t>
            </a: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400"/>
          </a:p>
          <a:p>
            <a:pPr marL="257175" lvl="0" indent="-257175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Educator Resource Guides for Data Points</a:t>
            </a:r>
            <a:endParaRPr sz="2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2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Scaffolding Quantitative Skills Development</a:t>
            </a:r>
            <a:endParaRPr sz="2400"/>
          </a:p>
        </p:txBody>
      </p:sp>
      <p:sp>
        <p:nvSpPr>
          <p:cNvPr id="528" name="Google Shape;528;p72"/>
          <p:cNvSpPr txBox="1">
            <a:spLocks noGrp="1"/>
          </p:cNvSpPr>
          <p:nvPr>
            <p:ph type="body" idx="1"/>
          </p:nvPr>
        </p:nvSpPr>
        <p:spPr>
          <a:xfrm>
            <a:off x="206550" y="1047750"/>
            <a:ext cx="8785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lvl="0" indent="-263525" algn="l" rtl="0">
              <a:spcBef>
                <a:spcPts val="38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Data interpretation from provided figures → </a:t>
            </a:r>
            <a:r>
              <a:rPr lang="en-US" sz="1900" b="1"/>
              <a:t>making own data visualizations</a:t>
            </a:r>
            <a:endParaRPr sz="1900" b="1"/>
          </a:p>
          <a:p>
            <a:pPr marL="257175" lvl="0" indent="-257175" algn="l" rtl="0">
              <a:spcBef>
                <a:spcPts val="38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Perform </a:t>
            </a:r>
            <a:r>
              <a:rPr lang="en-US" sz="1900" b="1"/>
              <a:t>summary calculations</a:t>
            </a:r>
            <a:r>
              <a:rPr lang="en-US" sz="1900"/>
              <a:t> to reach a biological conclusion</a:t>
            </a:r>
            <a:endParaRPr sz="1900"/>
          </a:p>
          <a:p>
            <a:pPr marL="257175" lvl="0" indent="0" algn="l" rtl="0">
              <a:spcBef>
                <a:spcPts val="380"/>
              </a:spcBef>
              <a:spcAft>
                <a:spcPts val="0"/>
              </a:spcAft>
              <a:buNone/>
            </a:pPr>
            <a:endParaRPr sz="1900"/>
          </a:p>
          <a:p>
            <a:pPr marL="257175" lvl="0" indent="-257175" algn="l" rtl="0">
              <a:spcBef>
                <a:spcPts val="38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Spreadsheet skills can be a major barrier for many students</a:t>
            </a:r>
            <a:endParaRPr sz="1900"/>
          </a:p>
          <a:p>
            <a:pPr marL="257175" lvl="0" indent="0" algn="l" rtl="0">
              <a:spcBef>
                <a:spcPts val="380"/>
              </a:spcBef>
              <a:spcAft>
                <a:spcPts val="0"/>
              </a:spcAft>
              <a:buNone/>
            </a:pPr>
            <a:endParaRPr sz="1900"/>
          </a:p>
          <a:p>
            <a:pPr marL="257175" lvl="0" indent="-257175" algn="l" rtl="0">
              <a:spcBef>
                <a:spcPts val="38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Let’s get started with some spreadsheet resources before lunch</a:t>
            </a:r>
            <a:endParaRPr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075" y="1068325"/>
            <a:ext cx="6622551" cy="3275174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73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Increasing Student Comfort with Data</a:t>
            </a:r>
            <a:endParaRPr sz="2400"/>
          </a:p>
        </p:txBody>
      </p:sp>
      <p:sp>
        <p:nvSpPr>
          <p:cNvPr id="535" name="Google Shape;535;p73"/>
          <p:cNvSpPr/>
          <p:nvPr/>
        </p:nvSpPr>
        <p:spPr>
          <a:xfrm rot="10800000">
            <a:off x="6737943" y="2802009"/>
            <a:ext cx="373800" cy="18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A450"/>
          </a:solidFill>
          <a:ln w="9525" cap="flat" cmpd="sng">
            <a:solidFill>
              <a:srgbClr val="008C9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73"/>
          <p:cNvSpPr/>
          <p:nvPr/>
        </p:nvSpPr>
        <p:spPr>
          <a:xfrm>
            <a:off x="6908395" y="2377155"/>
            <a:ext cx="23184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Mean, St. Dev., Sample Size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73"/>
          <p:cNvSpPr/>
          <p:nvPr/>
        </p:nvSpPr>
        <p:spPr>
          <a:xfrm rot="10800000">
            <a:off x="6825598" y="3531830"/>
            <a:ext cx="373800" cy="18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A450"/>
          </a:solidFill>
          <a:ln w="9525" cap="flat" cmpd="sng">
            <a:solidFill>
              <a:srgbClr val="008C9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73"/>
          <p:cNvSpPr/>
          <p:nvPr/>
        </p:nvSpPr>
        <p:spPr>
          <a:xfrm>
            <a:off x="7035550" y="3363379"/>
            <a:ext cx="20478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SEM, 95% CI, t-Test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73"/>
          <p:cNvSpPr/>
          <p:nvPr/>
        </p:nvSpPr>
        <p:spPr>
          <a:xfrm rot="10800000">
            <a:off x="6832659" y="3872240"/>
            <a:ext cx="373800" cy="18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A450"/>
          </a:solidFill>
          <a:ln w="9525" cap="flat" cmpd="sng">
            <a:solidFill>
              <a:srgbClr val="008C9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4"/>
          <p:cNvSpPr txBox="1">
            <a:spLocks noGrp="1"/>
          </p:cNvSpPr>
          <p:nvPr>
            <p:ph type="title"/>
          </p:nvPr>
        </p:nvSpPr>
        <p:spPr>
          <a:xfrm>
            <a:off x="371575" y="190350"/>
            <a:ext cx="853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Google Sheets Explorer: A Shortcut for Playing with Data</a:t>
            </a:r>
            <a:endParaRPr sz="2400"/>
          </a:p>
        </p:txBody>
      </p:sp>
      <p:sp>
        <p:nvSpPr>
          <p:cNvPr id="545" name="Google Shape;545;p74"/>
          <p:cNvSpPr txBox="1">
            <a:spLocks noGrp="1"/>
          </p:cNvSpPr>
          <p:nvPr>
            <p:ph type="body" idx="1"/>
          </p:nvPr>
        </p:nvSpPr>
        <p:spPr>
          <a:xfrm>
            <a:off x="533400" y="1047751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Access the Finch Data from our page of links (Click “Make a copy”)</a:t>
            </a:r>
            <a:br>
              <a:rPr lang="en-US" sz="1900"/>
            </a:br>
            <a:r>
              <a:rPr lang="en-US" sz="1900"/>
              <a:t> </a:t>
            </a: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None/>
            </a:pPr>
            <a:endParaRPr sz="1900"/>
          </a:p>
        </p:txBody>
      </p:sp>
      <p:pic>
        <p:nvPicPr>
          <p:cNvPr id="546" name="Google Shape;546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475" y="1564688"/>
            <a:ext cx="5511408" cy="247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6375" y="1564688"/>
            <a:ext cx="1527850" cy="247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6550" y="3809463"/>
            <a:ext cx="1438275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74"/>
          <p:cNvSpPr txBox="1"/>
          <p:nvPr/>
        </p:nvSpPr>
        <p:spPr>
          <a:xfrm>
            <a:off x="82650" y="4504800"/>
            <a:ext cx="3319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Check out curated links: </a:t>
            </a:r>
            <a:r>
              <a:rPr lang="en-US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http://bit.ly/HHMIpitt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5"/>
          <p:cNvSpPr txBox="1">
            <a:spLocks noGrp="1"/>
          </p:cNvSpPr>
          <p:nvPr>
            <p:ph type="title"/>
          </p:nvPr>
        </p:nvSpPr>
        <p:spPr>
          <a:xfrm>
            <a:off x="371575" y="190350"/>
            <a:ext cx="853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Google Sheets Explorer: A Shortcut for Playing with Data</a:t>
            </a:r>
            <a:endParaRPr sz="2400"/>
          </a:p>
        </p:txBody>
      </p:sp>
      <p:sp>
        <p:nvSpPr>
          <p:cNvPr id="555" name="Google Shape;555;p75"/>
          <p:cNvSpPr txBox="1"/>
          <p:nvPr/>
        </p:nvSpPr>
        <p:spPr>
          <a:xfrm>
            <a:off x="82650" y="4504800"/>
            <a:ext cx="3319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Check out curated links: </a:t>
            </a:r>
            <a:r>
              <a:rPr lang="en-US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http://bit.ly/HHMIpitt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6" name="Google Shape;556;p75"/>
          <p:cNvSpPr/>
          <p:nvPr/>
        </p:nvSpPr>
        <p:spPr>
          <a:xfrm>
            <a:off x="155100" y="895350"/>
            <a:ext cx="5174700" cy="3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Data Goals from Finch Activity: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Calculate descriptive statistics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Compare measurements based on surviving drought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Evaluating the associations of morphological variables 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57" name="Google Shape;557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1300" y="1577188"/>
            <a:ext cx="4022075" cy="198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Education reform</a:t>
            </a:r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609600" y="1090750"/>
            <a:ext cx="7924800" cy="3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Fundamental shifts in science education</a:t>
            </a:r>
            <a:endParaRPr sz="2400" b="1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Away from rote learning of facts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Towards application of critical thinking and deep understanding</a:t>
            </a:r>
            <a:br>
              <a:rPr lang="en-US" sz="2000" b="1"/>
            </a:br>
            <a:r>
              <a:rPr lang="en-US" sz="2000" b="1"/>
              <a:t>	</a:t>
            </a:r>
            <a:endParaRPr sz="2000"/>
          </a:p>
          <a:p>
            <a:pPr marL="0" lvl="0" indent="0" algn="l" rtl="0">
              <a:lnSpc>
                <a:spcPct val="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b="1"/>
              <a:t>New standards emphasize</a:t>
            </a:r>
            <a:endParaRPr sz="2400" b="1"/>
          </a:p>
          <a:p>
            <a:pPr marL="914400" lvl="1" indent="-3556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Analyze &amp; interpret data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Mathematical thinking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Arguments based on evidence</a:t>
            </a:r>
            <a:br>
              <a:rPr lang="en-US" sz="2000" b="1"/>
            </a:b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endParaRPr/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2150" y="2643250"/>
            <a:ext cx="2547950" cy="19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76"/>
          <p:cNvSpPr txBox="1">
            <a:spLocks noGrp="1"/>
          </p:cNvSpPr>
          <p:nvPr>
            <p:ph type="title"/>
          </p:nvPr>
        </p:nvSpPr>
        <p:spPr>
          <a:xfrm>
            <a:off x="371575" y="190350"/>
            <a:ext cx="853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Google Sheets Explorer: A Shortcut for Playing with Data</a:t>
            </a:r>
            <a:endParaRPr sz="2400"/>
          </a:p>
        </p:txBody>
      </p:sp>
      <p:sp>
        <p:nvSpPr>
          <p:cNvPr id="563" name="Google Shape;563;p76"/>
          <p:cNvSpPr txBox="1"/>
          <p:nvPr/>
        </p:nvSpPr>
        <p:spPr>
          <a:xfrm>
            <a:off x="82650" y="4504800"/>
            <a:ext cx="3319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Check out curated links: </a:t>
            </a:r>
            <a:r>
              <a:rPr lang="en-US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http://bit.ly/HHMIpitt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4" name="Google Shape;564;p76"/>
          <p:cNvSpPr/>
          <p:nvPr/>
        </p:nvSpPr>
        <p:spPr>
          <a:xfrm>
            <a:off x="155100" y="895350"/>
            <a:ext cx="5174700" cy="3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Data Goals from Finch Activity: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65" name="Google Shape;565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4963" y="1432123"/>
            <a:ext cx="7154075" cy="3124775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76"/>
          <p:cNvSpPr/>
          <p:nvPr/>
        </p:nvSpPr>
        <p:spPr>
          <a:xfrm>
            <a:off x="1345375" y="3974577"/>
            <a:ext cx="4201800" cy="57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7"/>
          <p:cNvSpPr txBox="1">
            <a:spLocks noGrp="1"/>
          </p:cNvSpPr>
          <p:nvPr>
            <p:ph type="title"/>
          </p:nvPr>
        </p:nvSpPr>
        <p:spPr>
          <a:xfrm>
            <a:off x="371575" y="190350"/>
            <a:ext cx="853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Google Sheets Explorer: A Shortcut for Playing with Data</a:t>
            </a:r>
            <a:endParaRPr sz="2400"/>
          </a:p>
        </p:txBody>
      </p:sp>
      <p:sp>
        <p:nvSpPr>
          <p:cNvPr id="572" name="Google Shape;572;p77"/>
          <p:cNvSpPr/>
          <p:nvPr/>
        </p:nvSpPr>
        <p:spPr>
          <a:xfrm>
            <a:off x="155100" y="895350"/>
            <a:ext cx="5174700" cy="3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Data Goals from Finch Activity: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Calculate descriptive statistics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Compare measurements based on surviving drought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Evaluating the associations of morphological variables 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73" name="Google Shape;573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175" y="3716288"/>
            <a:ext cx="1438275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77"/>
          <p:cNvSpPr/>
          <p:nvPr/>
        </p:nvSpPr>
        <p:spPr>
          <a:xfrm rot="10800000">
            <a:off x="4140318" y="1611859"/>
            <a:ext cx="373800" cy="18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A450"/>
          </a:solidFill>
          <a:ln w="9525" cap="flat" cmpd="sng">
            <a:solidFill>
              <a:srgbClr val="008C9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77"/>
          <p:cNvSpPr/>
          <p:nvPr/>
        </p:nvSpPr>
        <p:spPr>
          <a:xfrm>
            <a:off x="4719679" y="1435375"/>
            <a:ext cx="4139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Highlight a column of data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Type command: “Standard deviation of _____”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Use “by Drought” to compare between groups 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8"/>
          <p:cNvSpPr txBox="1">
            <a:spLocks noGrp="1"/>
          </p:cNvSpPr>
          <p:nvPr>
            <p:ph type="title"/>
          </p:nvPr>
        </p:nvSpPr>
        <p:spPr>
          <a:xfrm>
            <a:off x="371575" y="190350"/>
            <a:ext cx="853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Spreadsheet Tutorials: Build Data Skills</a:t>
            </a:r>
            <a:endParaRPr sz="2400"/>
          </a:p>
        </p:txBody>
      </p:sp>
      <p:sp>
        <p:nvSpPr>
          <p:cNvPr id="581" name="Google Shape;581;p78"/>
          <p:cNvSpPr/>
          <p:nvPr/>
        </p:nvSpPr>
        <p:spPr>
          <a:xfrm>
            <a:off x="155100" y="895350"/>
            <a:ext cx="8534400" cy="3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Helvetica Neue"/>
                <a:ea typeface="Helvetica Neue"/>
                <a:cs typeface="Helvetica Neue"/>
                <a:sym typeface="Helvetica Neue"/>
              </a:rPr>
              <a:t>Introduction to data management and analyses in Google Sheets or Excel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82" name="Google Shape;582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450" y="1674325"/>
            <a:ext cx="5236424" cy="1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7725" y="3099025"/>
            <a:ext cx="4589599" cy="139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9"/>
          <p:cNvSpPr txBox="1">
            <a:spLocks noGrp="1"/>
          </p:cNvSpPr>
          <p:nvPr>
            <p:ph type="title"/>
          </p:nvPr>
        </p:nvSpPr>
        <p:spPr>
          <a:xfrm>
            <a:off x="371575" y="190350"/>
            <a:ext cx="853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Spreadsheet Tutorials: Build Data Skills</a:t>
            </a:r>
            <a:endParaRPr sz="2400"/>
          </a:p>
        </p:txBody>
      </p:sp>
      <p:sp>
        <p:nvSpPr>
          <p:cNvPr id="589" name="Google Shape;589;p79"/>
          <p:cNvSpPr txBox="1">
            <a:spLocks noGrp="1"/>
          </p:cNvSpPr>
          <p:nvPr>
            <p:ph type="body" idx="1"/>
          </p:nvPr>
        </p:nvSpPr>
        <p:spPr>
          <a:xfrm>
            <a:off x="533400" y="1047751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Tutorial 1: Basics and calculate an average</a:t>
            </a:r>
            <a:endParaRPr sz="1900"/>
          </a:p>
          <a:p>
            <a:pPr marL="764692" marR="0" lvl="2" indent="-159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–"/>
            </a:pPr>
            <a:r>
              <a:rPr lang="en-US" sz="1900"/>
              <a:t>Current features finch beak depth data</a:t>
            </a:r>
            <a:br>
              <a:rPr lang="en-US" sz="1900"/>
            </a:br>
            <a:endParaRPr sz="1900"/>
          </a:p>
          <a:p>
            <a:pPr marL="25717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Tutorial 3:  Error bars and bar graphs</a:t>
            </a:r>
            <a:endParaRPr sz="1900"/>
          </a:p>
        </p:txBody>
      </p:sp>
      <p:pic>
        <p:nvPicPr>
          <p:cNvPr id="590" name="Google Shape;590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350" y="2542325"/>
            <a:ext cx="3909625" cy="2163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79"/>
          <p:cNvSpPr txBox="1"/>
          <p:nvPr/>
        </p:nvSpPr>
        <p:spPr>
          <a:xfrm rot="-249277">
            <a:off x="4937589" y="2382359"/>
            <a:ext cx="4099473" cy="217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latin typeface="Helvetica Neue"/>
                <a:ea typeface="Helvetica Neue"/>
                <a:cs typeface="Helvetica Neue"/>
                <a:sym typeface="Helvetica Neue"/>
              </a:rPr>
              <a:t>Check out a few tabs and consider modifications for your own class</a:t>
            </a:r>
            <a:endParaRPr sz="1800" i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latin typeface="Helvetica Neue"/>
                <a:ea typeface="Helvetica Neue"/>
                <a:cs typeface="Helvetica Neue"/>
                <a:sym typeface="Helvetica Neue"/>
              </a:rPr>
              <a:t>What kind of data (real or simulated) could you exchange for the finch data that aligns with the current progression of your course??  </a:t>
            </a:r>
            <a:endParaRPr sz="1800" i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80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Need Some Inspiration?</a:t>
            </a:r>
            <a:endParaRPr sz="2400"/>
          </a:p>
        </p:txBody>
      </p:sp>
      <p:sp>
        <p:nvSpPr>
          <p:cNvPr id="597" name="Google Shape;597;p80"/>
          <p:cNvSpPr txBox="1">
            <a:spLocks noGrp="1"/>
          </p:cNvSpPr>
          <p:nvPr>
            <p:ph type="body" idx="1"/>
          </p:nvPr>
        </p:nvSpPr>
        <p:spPr>
          <a:xfrm>
            <a:off x="533400" y="1047751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Check out how others have modified HHMI resources: </a:t>
            </a:r>
            <a:endParaRPr sz="1900"/>
          </a:p>
        </p:txBody>
      </p:sp>
      <p:pic>
        <p:nvPicPr>
          <p:cNvPr id="598" name="Google Shape;598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8793" y="3600500"/>
            <a:ext cx="2176911" cy="11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9625" y="1555837"/>
            <a:ext cx="4684799" cy="314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83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Think of HHMI BioInteractive as Your Story Library</a:t>
            </a:r>
            <a:endParaRPr sz="2400"/>
          </a:p>
        </p:txBody>
      </p:sp>
      <p:sp>
        <p:nvSpPr>
          <p:cNvPr id="616" name="Google Shape;616;p83"/>
          <p:cNvSpPr txBox="1">
            <a:spLocks noGrp="1"/>
          </p:cNvSpPr>
          <p:nvPr>
            <p:ph type="body" idx="1"/>
          </p:nvPr>
        </p:nvSpPr>
        <p:spPr>
          <a:xfrm>
            <a:off x="533400" y="1047751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Deconstruct and scaffold to your learning outcomes and technology</a:t>
            </a:r>
            <a:endParaRPr/>
          </a:p>
          <a:p>
            <a:pPr marL="257175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None/>
            </a:pPr>
            <a:endParaRPr/>
          </a:p>
          <a:p>
            <a:pPr marL="257175" lvl="0" indent="-257175" algn="l" rtl="0">
              <a:spcBef>
                <a:spcPts val="38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Use the references to locate original sources</a:t>
            </a:r>
            <a:endParaRPr sz="1900"/>
          </a:p>
          <a:p>
            <a:pPr marL="257175" lvl="0" indent="0" algn="l" rtl="0">
              <a:spcBef>
                <a:spcPts val="380"/>
              </a:spcBef>
              <a:spcAft>
                <a:spcPts val="0"/>
              </a:spcAft>
              <a:buNone/>
            </a:pPr>
            <a:endParaRPr sz="1900"/>
          </a:p>
          <a:p>
            <a:pPr marL="257175" lvl="0" indent="-257175" algn="l" rtl="0">
              <a:spcBef>
                <a:spcPts val="38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Bring in the data!</a:t>
            </a:r>
            <a:endParaRPr/>
          </a:p>
          <a:p>
            <a:pPr marL="496849" lvl="1" indent="-190837" algn="l" rtl="0">
              <a:spcBef>
                <a:spcPts val="380"/>
              </a:spcBef>
              <a:spcAft>
                <a:spcPts val="0"/>
              </a:spcAft>
              <a:buClr>
                <a:srgbClr val="4A2E12"/>
              </a:buClr>
              <a:buSzPts val="1900"/>
              <a:buChar char="•"/>
            </a:pPr>
            <a:r>
              <a:rPr lang="en-US" sz="1900"/>
              <a:t>Recognize data types</a:t>
            </a:r>
            <a:endParaRPr/>
          </a:p>
          <a:p>
            <a:pPr marL="496849" lvl="1" indent="-190837" algn="l" rtl="0">
              <a:spcBef>
                <a:spcPts val="380"/>
              </a:spcBef>
              <a:spcAft>
                <a:spcPts val="0"/>
              </a:spcAft>
              <a:buClr>
                <a:srgbClr val="4A2E12"/>
              </a:buClr>
              <a:buSzPts val="1900"/>
              <a:buChar char="•"/>
            </a:pPr>
            <a:r>
              <a:rPr lang="en-US" sz="1900"/>
              <a:t>Identify components of a figure or have students recreate them </a:t>
            </a:r>
            <a:endParaRPr/>
          </a:p>
          <a:p>
            <a:pPr marL="496849" lvl="1" indent="-190837" algn="l" rtl="0">
              <a:spcBef>
                <a:spcPts val="380"/>
              </a:spcBef>
              <a:spcAft>
                <a:spcPts val="0"/>
              </a:spcAft>
              <a:buClr>
                <a:srgbClr val="4A2E12"/>
              </a:buClr>
              <a:buSzPts val="1900"/>
              <a:buChar char="•"/>
            </a:pPr>
            <a:r>
              <a:rPr lang="en-US" sz="1900"/>
              <a:t>Perform summary calculations</a:t>
            </a:r>
            <a:endParaRPr sz="19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4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Flip the Script</a:t>
            </a:r>
            <a:endParaRPr sz="2400"/>
          </a:p>
        </p:txBody>
      </p:sp>
      <p:pic>
        <p:nvPicPr>
          <p:cNvPr id="622" name="Google Shape;622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800" y="919700"/>
            <a:ext cx="4283800" cy="20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919700"/>
            <a:ext cx="3468978" cy="144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625" y="3132950"/>
            <a:ext cx="4010801" cy="154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2536725"/>
            <a:ext cx="3543450" cy="20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83252" y="1048575"/>
            <a:ext cx="1574050" cy="346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85"/>
          <p:cNvSpPr txBox="1">
            <a:spLocks noGrp="1"/>
          </p:cNvSpPr>
          <p:nvPr>
            <p:ph type="title"/>
          </p:nvPr>
        </p:nvSpPr>
        <p:spPr>
          <a:xfrm>
            <a:off x="609600" y="300775"/>
            <a:ext cx="79248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“Unpack” the Resource</a:t>
            </a:r>
            <a:endParaRPr sz="2400"/>
          </a:p>
        </p:txBody>
      </p:sp>
      <p:pic>
        <p:nvPicPr>
          <p:cNvPr id="632" name="Google Shape;632;p85"/>
          <p:cNvPicPr preferRelativeResize="0"/>
          <p:nvPr/>
        </p:nvPicPr>
        <p:blipFill rotWithShape="1">
          <a:blip r:embed="rId3">
            <a:alphaModFix/>
          </a:blip>
          <a:srcRect r="32858"/>
          <a:stretch/>
        </p:blipFill>
        <p:spPr>
          <a:xfrm>
            <a:off x="177225" y="950700"/>
            <a:ext cx="2459674" cy="160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8575" y="950700"/>
            <a:ext cx="2765510" cy="160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9900" y="1145700"/>
            <a:ext cx="3179526" cy="12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707750"/>
            <a:ext cx="4830163" cy="228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8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94800" y="2966700"/>
            <a:ext cx="5457526" cy="134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8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09700" y="2835100"/>
            <a:ext cx="2049736" cy="160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86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Scaffolding Quantitative Skills Development</a:t>
            </a:r>
            <a:endParaRPr sz="2400"/>
          </a:p>
        </p:txBody>
      </p:sp>
      <p:sp>
        <p:nvSpPr>
          <p:cNvPr id="643" name="Google Shape;643;p86"/>
          <p:cNvSpPr txBox="1">
            <a:spLocks noGrp="1"/>
          </p:cNvSpPr>
          <p:nvPr>
            <p:ph type="body" idx="1"/>
          </p:nvPr>
        </p:nvSpPr>
        <p:spPr>
          <a:xfrm>
            <a:off x="295475" y="877826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Data types determine statistical tests</a:t>
            </a:r>
            <a:br>
              <a:rPr lang="en-US" sz="1900"/>
            </a:br>
            <a:endParaRPr sz="1900"/>
          </a:p>
          <a:p>
            <a:pPr marL="76469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900"/>
            </a:b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900"/>
            </a:br>
            <a:br>
              <a:rPr lang="en-US" sz="1900"/>
            </a:br>
            <a:endParaRPr sz="1900"/>
          </a:p>
        </p:txBody>
      </p:sp>
      <p:sp>
        <p:nvSpPr>
          <p:cNvPr id="644" name="Google Shape;644;p86"/>
          <p:cNvSpPr txBox="1"/>
          <p:nvPr/>
        </p:nvSpPr>
        <p:spPr>
          <a:xfrm>
            <a:off x="6638975" y="1756050"/>
            <a:ext cx="1450200" cy="1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45" name="Google Shape;645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300" y="1457900"/>
            <a:ext cx="5814650" cy="30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88"/>
          <p:cNvSpPr txBox="1">
            <a:spLocks noGrp="1"/>
          </p:cNvSpPr>
          <p:nvPr>
            <p:ph type="title"/>
          </p:nvPr>
        </p:nvSpPr>
        <p:spPr>
          <a:xfrm>
            <a:off x="174925" y="130975"/>
            <a:ext cx="7924800" cy="8574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Which statistical test should we use?</a:t>
            </a:r>
            <a:endParaRPr/>
          </a:p>
        </p:txBody>
      </p:sp>
      <p:pic>
        <p:nvPicPr>
          <p:cNvPr id="661" name="Google Shape;661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378" y="590961"/>
            <a:ext cx="3494317" cy="4302703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88"/>
          <p:cNvSpPr/>
          <p:nvPr/>
        </p:nvSpPr>
        <p:spPr>
          <a:xfrm>
            <a:off x="2006048" y="904561"/>
            <a:ext cx="1947600" cy="526800"/>
          </a:xfrm>
          <a:prstGeom prst="ellipse">
            <a:avLst/>
          </a:prstGeom>
          <a:noFill/>
          <a:ln w="571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88"/>
          <p:cNvSpPr/>
          <p:nvPr/>
        </p:nvSpPr>
        <p:spPr>
          <a:xfrm>
            <a:off x="1118900" y="3967600"/>
            <a:ext cx="786000" cy="846300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4" name="Google Shape;664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8000" y="1519150"/>
            <a:ext cx="4713166" cy="2446313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88"/>
          <p:cNvSpPr txBox="1"/>
          <p:nvPr/>
        </p:nvSpPr>
        <p:spPr>
          <a:xfrm>
            <a:off x="4258000" y="992000"/>
            <a:ext cx="3715200" cy="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What type of DEPENDENT variable?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Think about your students….</a:t>
            </a:r>
            <a:endParaRPr sz="2400"/>
          </a:p>
        </p:txBody>
      </p:sp>
      <p:pic>
        <p:nvPicPr>
          <p:cNvPr id="176" name="Google Shape;17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497" y="841743"/>
            <a:ext cx="6495701" cy="3491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0712" y="1523741"/>
            <a:ext cx="2778157" cy="2083617"/>
          </a:xfrm>
          <a:prstGeom prst="rect">
            <a:avLst/>
          </a:prstGeom>
          <a:noFill/>
          <a:ln w="38100" cap="flat" cmpd="sng">
            <a:solidFill>
              <a:srgbClr val="C4BD9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89"/>
          <p:cNvSpPr txBox="1">
            <a:spLocks noGrp="1"/>
          </p:cNvSpPr>
          <p:nvPr>
            <p:ph type="body" idx="1"/>
          </p:nvPr>
        </p:nvSpPr>
        <p:spPr>
          <a:xfrm>
            <a:off x="295475" y="877826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Frame hypotheses in multiple ways</a:t>
            </a:r>
            <a:endParaRPr sz="1900"/>
          </a:p>
          <a:p>
            <a:pPr marL="764692" marR="0" lvl="2" indent="-159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Words</a:t>
            </a:r>
            <a:endParaRPr sz="1900"/>
          </a:p>
          <a:p>
            <a:pPr marL="764692" marR="0" lvl="2" indent="-159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Graphically</a:t>
            </a:r>
            <a:endParaRPr sz="1900"/>
          </a:p>
          <a:p>
            <a:pPr marL="764692" marR="0" lvl="2" indent="-159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Mathematically</a:t>
            </a:r>
            <a:endParaRPr sz="1900"/>
          </a:p>
          <a:p>
            <a:pPr marL="76469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25717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Example: Comparison of two means</a:t>
            </a:r>
            <a:br>
              <a:rPr lang="en-US" sz="1900"/>
            </a:b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900"/>
            </a:br>
            <a:br>
              <a:rPr lang="en-US" sz="1900"/>
            </a:br>
            <a:endParaRPr sz="1900"/>
          </a:p>
        </p:txBody>
      </p:sp>
      <p:sp>
        <p:nvSpPr>
          <p:cNvPr id="671" name="Google Shape;671;p89"/>
          <p:cNvSpPr txBox="1"/>
          <p:nvPr/>
        </p:nvSpPr>
        <p:spPr>
          <a:xfrm>
            <a:off x="6638975" y="1756050"/>
            <a:ext cx="1450200" cy="1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72" name="Google Shape;672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650" y="2798575"/>
            <a:ext cx="2095500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89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5079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 there a difference between two means?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91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 there a difference between two means?</a:t>
            </a:r>
            <a:endParaRPr/>
          </a:p>
        </p:txBody>
      </p:sp>
      <p:sp>
        <p:nvSpPr>
          <p:cNvPr id="701" name="Google Shape;701;p91"/>
          <p:cNvSpPr txBox="1"/>
          <p:nvPr/>
        </p:nvSpPr>
        <p:spPr>
          <a:xfrm>
            <a:off x="1548648" y="1541985"/>
            <a:ext cx="816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Noise</a:t>
            </a:r>
            <a:endParaRPr sz="21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91"/>
          <p:cNvSpPr txBox="1"/>
          <p:nvPr/>
        </p:nvSpPr>
        <p:spPr>
          <a:xfrm>
            <a:off x="3303253" y="1541985"/>
            <a:ext cx="3481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variability within the samples</a:t>
            </a:r>
            <a:endParaRPr sz="21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91"/>
          <p:cNvSpPr txBox="1"/>
          <p:nvPr/>
        </p:nvSpPr>
        <p:spPr>
          <a:xfrm>
            <a:off x="2526929" y="1304469"/>
            <a:ext cx="319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sz="21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4" name="Google Shape;704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3576" y="2383768"/>
            <a:ext cx="3057525" cy="152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5" name="Google Shape;705;p91"/>
          <p:cNvCxnSpPr/>
          <p:nvPr/>
        </p:nvCxnSpPr>
        <p:spPr>
          <a:xfrm>
            <a:off x="3837062" y="2504823"/>
            <a:ext cx="803100" cy="99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706" name="Google Shape;706;p91"/>
          <p:cNvCxnSpPr/>
          <p:nvPr/>
        </p:nvCxnSpPr>
        <p:spPr>
          <a:xfrm>
            <a:off x="3044805" y="3783894"/>
            <a:ext cx="803100" cy="99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707" name="Google Shape;707;p91"/>
          <p:cNvCxnSpPr/>
          <p:nvPr/>
        </p:nvCxnSpPr>
        <p:spPr>
          <a:xfrm>
            <a:off x="4344399" y="3882973"/>
            <a:ext cx="803100" cy="99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708" name="Google Shape;708;p91"/>
          <p:cNvSpPr txBox="1"/>
          <p:nvPr/>
        </p:nvSpPr>
        <p:spPr>
          <a:xfrm>
            <a:off x="651148" y="1258303"/>
            <a:ext cx="637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7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</a:t>
            </a:r>
            <a:endParaRPr sz="2700" b="1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91"/>
          <p:cNvSpPr txBox="1"/>
          <p:nvPr/>
        </p:nvSpPr>
        <p:spPr>
          <a:xfrm>
            <a:off x="1241982" y="1304469"/>
            <a:ext cx="319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sz="21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0" name="Google Shape;710;p91"/>
          <p:cNvCxnSpPr/>
          <p:nvPr/>
        </p:nvCxnSpPr>
        <p:spPr>
          <a:xfrm>
            <a:off x="1515134" y="1541985"/>
            <a:ext cx="8031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711" name="Google Shape;711;p91"/>
          <p:cNvCxnSpPr/>
          <p:nvPr/>
        </p:nvCxnSpPr>
        <p:spPr>
          <a:xfrm>
            <a:off x="2901655" y="1542431"/>
            <a:ext cx="43695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712" name="Google Shape;712;p91"/>
          <p:cNvCxnSpPr/>
          <p:nvPr/>
        </p:nvCxnSpPr>
        <p:spPr>
          <a:xfrm flipH="1">
            <a:off x="4392386" y="1344566"/>
            <a:ext cx="2878800" cy="1039200"/>
          </a:xfrm>
          <a:prstGeom prst="curvedConnector4">
            <a:avLst>
              <a:gd name="adj1" fmla="val -5956"/>
              <a:gd name="adj2" fmla="val 59440"/>
            </a:avLst>
          </a:prstGeom>
          <a:noFill/>
          <a:ln w="38100" cap="flat" cmpd="sng">
            <a:solidFill>
              <a:srgbClr val="B2A50C"/>
            </a:solidFill>
            <a:prstDash val="solid"/>
            <a:round/>
            <a:headEnd type="none" w="sm" len="sm"/>
            <a:tailEnd type="stealth" w="lg" len="lg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713" name="Google Shape;713;p91"/>
          <p:cNvCxnSpPr/>
          <p:nvPr/>
        </p:nvCxnSpPr>
        <p:spPr>
          <a:xfrm rot="-5400000" flipH="1">
            <a:off x="2579653" y="2461792"/>
            <a:ext cx="2256900" cy="809700"/>
          </a:xfrm>
          <a:prstGeom prst="curvedConnector4">
            <a:avLst>
              <a:gd name="adj1" fmla="val 0"/>
              <a:gd name="adj2" fmla="val 0"/>
            </a:avLst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stealth" w="lg" len="lg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714" name="Google Shape;714;p91"/>
          <p:cNvSpPr txBox="1"/>
          <p:nvPr/>
        </p:nvSpPr>
        <p:spPr>
          <a:xfrm>
            <a:off x="1515134" y="1151646"/>
            <a:ext cx="848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7B3B"/>
                </a:solidFill>
                <a:latin typeface="Calibri"/>
                <a:ea typeface="Calibri"/>
                <a:cs typeface="Calibri"/>
                <a:sym typeface="Calibri"/>
              </a:rPr>
              <a:t>Signal</a:t>
            </a:r>
            <a:endParaRPr/>
          </a:p>
        </p:txBody>
      </p:sp>
      <p:sp>
        <p:nvSpPr>
          <p:cNvPr id="715" name="Google Shape;715;p91"/>
          <p:cNvSpPr txBox="1"/>
          <p:nvPr/>
        </p:nvSpPr>
        <p:spPr>
          <a:xfrm>
            <a:off x="2821651" y="1148359"/>
            <a:ext cx="4480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7B3B"/>
                </a:solidFill>
                <a:latin typeface="Calibri"/>
                <a:ea typeface="Calibri"/>
                <a:cs typeface="Calibri"/>
                <a:sym typeface="Calibri"/>
              </a:rPr>
              <a:t>difference between the sample means</a:t>
            </a:r>
            <a:endParaRPr/>
          </a:p>
        </p:txBody>
      </p:sp>
      <p:sp>
        <p:nvSpPr>
          <p:cNvPr id="716" name="Google Shape;716;p91"/>
          <p:cNvSpPr txBox="1"/>
          <p:nvPr/>
        </p:nvSpPr>
        <p:spPr>
          <a:xfrm>
            <a:off x="6105975" y="2656925"/>
            <a:ext cx="2881800" cy="9777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t-value of 0 indicates that the results exactly equal the null hypothesis.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92"/>
          <p:cNvSpPr txBox="1">
            <a:spLocks noGrp="1"/>
          </p:cNvSpPr>
          <p:nvPr>
            <p:ph type="body" idx="1"/>
          </p:nvPr>
        </p:nvSpPr>
        <p:spPr>
          <a:xfrm>
            <a:off x="609600" y="1406424"/>
            <a:ext cx="7924800" cy="31083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How different is different enough?</a:t>
            </a:r>
            <a:endParaRPr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is the probability of obtaining your data, IF THE NULL HYPOTHESIS IS TRUE?</a:t>
            </a:r>
            <a:endParaRPr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 p value is simply the threshold for determining rejection of null hypothesis (where your data is different </a:t>
            </a:r>
            <a:r>
              <a:rPr lang="en-US" i="1"/>
              <a:t>enough</a:t>
            </a:r>
            <a:r>
              <a:rPr lang="en-US"/>
              <a:t>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2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 there a difference between two means?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95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 there a difference between two means?</a:t>
            </a:r>
            <a:endParaRPr/>
          </a:p>
        </p:txBody>
      </p:sp>
      <p:sp>
        <p:nvSpPr>
          <p:cNvPr id="756" name="Google Shape;756;p95"/>
          <p:cNvSpPr txBox="1">
            <a:spLocks noGrp="1"/>
          </p:cNvSpPr>
          <p:nvPr>
            <p:ph type="body" idx="1"/>
          </p:nvPr>
        </p:nvSpPr>
        <p:spPr>
          <a:xfrm>
            <a:off x="459650" y="1017599"/>
            <a:ext cx="7924800" cy="31083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Remember, our null hypothesis is no difference between the two sample means. </a:t>
            </a:r>
            <a:endParaRPr/>
          </a:p>
        </p:txBody>
      </p:sp>
      <p:pic>
        <p:nvPicPr>
          <p:cNvPr id="757" name="Google Shape;757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050" y="1828600"/>
            <a:ext cx="4144399" cy="3108300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95"/>
          <p:cNvSpPr txBox="1"/>
          <p:nvPr/>
        </p:nvSpPr>
        <p:spPr>
          <a:xfrm>
            <a:off x="5050350" y="1523800"/>
            <a:ext cx="36429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Distribution of T values </a:t>
            </a:r>
            <a:br>
              <a:rPr lang="en-US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IF THE NULL HYPOTHESIS IS TRUE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9" name="Google Shape;759;p95"/>
          <p:cNvSpPr txBox="1"/>
          <p:nvPr/>
        </p:nvSpPr>
        <p:spPr>
          <a:xfrm rot="-5400000">
            <a:off x="258723" y="2514551"/>
            <a:ext cx="1759500" cy="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Probability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0" name="Google Shape;760;p95"/>
          <p:cNvSpPr txBox="1"/>
          <p:nvPr/>
        </p:nvSpPr>
        <p:spPr>
          <a:xfrm>
            <a:off x="840049" y="4771000"/>
            <a:ext cx="4144500" cy="31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T value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61" name="Google Shape;761;p95"/>
          <p:cNvCxnSpPr/>
          <p:nvPr/>
        </p:nvCxnSpPr>
        <p:spPr>
          <a:xfrm rot="10800000">
            <a:off x="3623552" y="1843500"/>
            <a:ext cx="0" cy="2942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cxnSp>
      <p:pic>
        <p:nvPicPr>
          <p:cNvPr id="762" name="Google Shape;762;p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6650" y="2161923"/>
            <a:ext cx="2332416" cy="11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95"/>
          <p:cNvSpPr txBox="1"/>
          <p:nvPr/>
        </p:nvSpPr>
        <p:spPr>
          <a:xfrm>
            <a:off x="5371175" y="3431725"/>
            <a:ext cx="33222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What about a difference between means where the t value = 2??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How likely is our difference if the null hypothesis is true?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64" name="Google Shape;764;p95"/>
          <p:cNvCxnSpPr/>
          <p:nvPr/>
        </p:nvCxnSpPr>
        <p:spPr>
          <a:xfrm rot="10800000" flipH="1">
            <a:off x="2971800" y="2361772"/>
            <a:ext cx="10800" cy="2232000"/>
          </a:xfrm>
          <a:prstGeom prst="straightConnector1">
            <a:avLst/>
          </a:prstGeom>
          <a:noFill/>
          <a:ln w="28575" cap="flat" cmpd="sng">
            <a:solidFill>
              <a:srgbClr val="B2A50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5" name="Google Shape;765;p95"/>
          <p:cNvCxnSpPr/>
          <p:nvPr/>
        </p:nvCxnSpPr>
        <p:spPr>
          <a:xfrm>
            <a:off x="2971800" y="4027715"/>
            <a:ext cx="1828800" cy="0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66" name="Google Shape;766;p95"/>
          <p:cNvSpPr/>
          <p:nvPr/>
        </p:nvSpPr>
        <p:spPr>
          <a:xfrm>
            <a:off x="3768660" y="3502216"/>
            <a:ext cx="13068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less likely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" name="Google Shape;772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7425" y="759475"/>
            <a:ext cx="2836076" cy="2127057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p96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 there a difference between two means?</a:t>
            </a:r>
            <a:endParaRPr/>
          </a:p>
        </p:txBody>
      </p:sp>
      <p:sp>
        <p:nvSpPr>
          <p:cNvPr id="774" name="Google Shape;774;p96"/>
          <p:cNvSpPr/>
          <p:nvPr/>
        </p:nvSpPr>
        <p:spPr>
          <a:xfrm>
            <a:off x="2362141" y="686143"/>
            <a:ext cx="4434300" cy="5748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rotWithShape="0">
              <a:srgbClr val="000000"/>
            </a:outerShdw>
          </a:effectLst>
        </p:spPr>
        <p:txBody>
          <a:bodyPr spcFirstLastPara="1" wrap="square" lIns="40800" tIns="40800" rIns="40800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96"/>
          <p:cNvSpPr txBox="1"/>
          <p:nvPr/>
        </p:nvSpPr>
        <p:spPr>
          <a:xfrm>
            <a:off x="118000" y="2337100"/>
            <a:ext cx="38763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6E08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776E08"/>
                </a:solidFill>
                <a:latin typeface="Calibri"/>
                <a:ea typeface="Calibri"/>
                <a:cs typeface="Calibri"/>
                <a:sym typeface="Calibri"/>
              </a:rPr>
              <a:t>Consult a t table: two-tailed</a:t>
            </a:r>
            <a:endParaRPr sz="2400">
              <a:solidFill>
                <a:srgbClr val="776E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96"/>
          <p:cNvSpPr/>
          <p:nvPr/>
        </p:nvSpPr>
        <p:spPr>
          <a:xfrm>
            <a:off x="4539343" y="4956789"/>
            <a:ext cx="45720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8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http://blog.minitab.com/blog/adventures-in-statistics-2/understanding-t-tests-t-values-and-t-distributions</a:t>
            </a:r>
            <a:endParaRPr/>
          </a:p>
        </p:txBody>
      </p:sp>
      <p:sp>
        <p:nvSpPr>
          <p:cNvPr id="777" name="Google Shape;777;p96"/>
          <p:cNvSpPr txBox="1"/>
          <p:nvPr/>
        </p:nvSpPr>
        <p:spPr>
          <a:xfrm>
            <a:off x="118000" y="1136600"/>
            <a:ext cx="4156200" cy="13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What is the threshold t value for statistical significance?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8" name="Google Shape;778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000" y="4302725"/>
            <a:ext cx="5457025" cy="31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100" y="3044413"/>
            <a:ext cx="7324725" cy="137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0" name="Google Shape;780;p96"/>
          <p:cNvCxnSpPr/>
          <p:nvPr/>
        </p:nvCxnSpPr>
        <p:spPr>
          <a:xfrm rot="10800000" flipH="1">
            <a:off x="5900700" y="983900"/>
            <a:ext cx="4800" cy="1761000"/>
          </a:xfrm>
          <a:prstGeom prst="straightConnector1">
            <a:avLst/>
          </a:prstGeom>
          <a:noFill/>
          <a:ln w="28575" cap="flat" cmpd="sng">
            <a:solidFill>
              <a:srgbClr val="B2A50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1" name="Google Shape;781;p96"/>
          <p:cNvCxnSpPr/>
          <p:nvPr/>
        </p:nvCxnSpPr>
        <p:spPr>
          <a:xfrm rot="10800000" flipH="1">
            <a:off x="6822950" y="942500"/>
            <a:ext cx="4800" cy="1761000"/>
          </a:xfrm>
          <a:prstGeom prst="straightConnector1">
            <a:avLst/>
          </a:prstGeom>
          <a:noFill/>
          <a:ln w="28575" cap="flat" cmpd="sng">
            <a:solidFill>
              <a:srgbClr val="B2A50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2" name="Google Shape;782;p96"/>
          <p:cNvSpPr/>
          <p:nvPr/>
        </p:nvSpPr>
        <p:spPr>
          <a:xfrm>
            <a:off x="7861700" y="811225"/>
            <a:ext cx="912300" cy="765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 = 0.05 when </a:t>
            </a:r>
            <a:endParaRPr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 = 2.0860</a:t>
            </a:r>
            <a:endParaRPr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96"/>
          <p:cNvSpPr/>
          <p:nvPr/>
        </p:nvSpPr>
        <p:spPr>
          <a:xfrm>
            <a:off x="2414650" y="4398800"/>
            <a:ext cx="797100" cy="213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96"/>
          <p:cNvSpPr txBox="1"/>
          <p:nvPr/>
        </p:nvSpPr>
        <p:spPr>
          <a:xfrm>
            <a:off x="344900" y="4715550"/>
            <a:ext cx="72471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6E08"/>
              </a:buClr>
              <a:buSzPts val="2400"/>
              <a:buFont typeface="Arial"/>
              <a:buNone/>
            </a:pPr>
            <a:r>
              <a:rPr lang="en-US" sz="1800" b="1">
                <a:solidFill>
                  <a:srgbClr val="776E08"/>
                </a:solidFill>
                <a:latin typeface="Calibri"/>
                <a:ea typeface="Calibri"/>
                <a:cs typeface="Calibri"/>
                <a:sym typeface="Calibri"/>
              </a:rPr>
              <a:t>Degrees of Freedom: </a:t>
            </a:r>
            <a:r>
              <a:rPr lang="en-US" sz="1800">
                <a:solidFill>
                  <a:srgbClr val="776E08"/>
                </a:solidFill>
                <a:latin typeface="Calibri"/>
                <a:ea typeface="Calibri"/>
                <a:cs typeface="Calibri"/>
                <a:sym typeface="Calibri"/>
              </a:rPr>
              <a:t>df = # of measurements – 2</a:t>
            </a:r>
            <a:endParaRPr sz="1800">
              <a:solidFill>
                <a:srgbClr val="776E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solidFill>
                <a:srgbClr val="776E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97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Let’s Give it a Try with the Finch Data</a:t>
            </a:r>
            <a:endParaRPr/>
          </a:p>
        </p:txBody>
      </p:sp>
      <p:sp>
        <p:nvSpPr>
          <p:cNvPr id="791" name="Google Shape;791;p97"/>
          <p:cNvSpPr txBox="1">
            <a:spLocks noGrp="1"/>
          </p:cNvSpPr>
          <p:nvPr>
            <p:ph type="body" idx="1"/>
          </p:nvPr>
        </p:nvSpPr>
        <p:spPr>
          <a:xfrm>
            <a:off x="257725" y="1017600"/>
            <a:ext cx="5268600" cy="31083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Example in T test calculations tab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Is there is significant difference between Survivors and Nonsurvivors in Weight?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</a:pPr>
            <a:r>
              <a:rPr lang="en-US"/>
              <a:t>Calculate the numerator of the equation, determine the final t value, and compare to the critical threshold</a:t>
            </a:r>
            <a:endParaRPr/>
          </a:p>
        </p:txBody>
      </p:sp>
      <p:pic>
        <p:nvPicPr>
          <p:cNvPr id="792" name="Google Shape;792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5175" y="1156750"/>
            <a:ext cx="2989424" cy="219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3" name="Google Shape;793;p97"/>
          <p:cNvGrpSpPr/>
          <p:nvPr/>
        </p:nvGrpSpPr>
        <p:grpSpPr>
          <a:xfrm>
            <a:off x="63610" y="3504895"/>
            <a:ext cx="2616018" cy="1303934"/>
            <a:chOff x="4122901" y="2975157"/>
            <a:chExt cx="4076700" cy="2032000"/>
          </a:xfrm>
        </p:grpSpPr>
        <p:pic>
          <p:nvPicPr>
            <p:cNvPr id="794" name="Google Shape;794;p9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22901" y="2975157"/>
              <a:ext cx="4076700" cy="20320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95" name="Google Shape;795;p97"/>
            <p:cNvCxnSpPr/>
            <p:nvPr/>
          </p:nvCxnSpPr>
          <p:spPr>
            <a:xfrm>
              <a:off x="5420882" y="3136563"/>
              <a:ext cx="1071000" cy="1290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796" name="Google Shape;796;p97"/>
            <p:cNvCxnSpPr/>
            <p:nvPr/>
          </p:nvCxnSpPr>
          <p:spPr>
            <a:xfrm>
              <a:off x="4364539" y="4841991"/>
              <a:ext cx="1071000" cy="1290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797" name="Google Shape;797;p97"/>
            <p:cNvCxnSpPr/>
            <p:nvPr/>
          </p:nvCxnSpPr>
          <p:spPr>
            <a:xfrm>
              <a:off x="6097332" y="4974097"/>
              <a:ext cx="1071000" cy="129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</p:grpSp>
      <p:sp>
        <p:nvSpPr>
          <p:cNvPr id="798" name="Google Shape;798;p97"/>
          <p:cNvSpPr txBox="1"/>
          <p:nvPr/>
        </p:nvSpPr>
        <p:spPr>
          <a:xfrm>
            <a:off x="2694027" y="3649055"/>
            <a:ext cx="2730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sz="21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9" name="Google Shape;799;p97"/>
          <p:cNvCxnSpPr/>
          <p:nvPr/>
        </p:nvCxnSpPr>
        <p:spPr>
          <a:xfrm rot="10800000" flipH="1">
            <a:off x="3235984" y="3846683"/>
            <a:ext cx="1890600" cy="27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800" name="Google Shape;800;p97"/>
          <p:cNvSpPr txBox="1"/>
          <p:nvPr/>
        </p:nvSpPr>
        <p:spPr>
          <a:xfrm>
            <a:off x="3522431" y="3354450"/>
            <a:ext cx="1485300" cy="4476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1" name="Google Shape;801;p97"/>
          <p:cNvSpPr txBox="1"/>
          <p:nvPr/>
        </p:nvSpPr>
        <p:spPr>
          <a:xfrm>
            <a:off x="3409223" y="3845462"/>
            <a:ext cx="1520100" cy="1168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2" name="Google Shape;802;p97"/>
          <p:cNvSpPr/>
          <p:nvPr/>
        </p:nvSpPr>
        <p:spPr>
          <a:xfrm>
            <a:off x="754244" y="3453141"/>
            <a:ext cx="978000" cy="482400"/>
          </a:xfrm>
          <a:prstGeom prst="ellipse">
            <a:avLst/>
          </a:prstGeom>
          <a:noFill/>
          <a:ln w="38100" cap="flat" cmpd="sng">
            <a:solidFill>
              <a:srgbClr val="3D873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97"/>
          <p:cNvSpPr/>
          <p:nvPr/>
        </p:nvSpPr>
        <p:spPr>
          <a:xfrm>
            <a:off x="63450" y="4429951"/>
            <a:ext cx="2465400" cy="482400"/>
          </a:xfrm>
          <a:prstGeom prst="ellipse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98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Objectives for Today</a:t>
            </a:r>
            <a:endParaRPr sz="3600"/>
          </a:p>
        </p:txBody>
      </p:sp>
      <p:sp>
        <p:nvSpPr>
          <p:cNvPr id="810" name="Google Shape;810;p98"/>
          <p:cNvSpPr txBox="1">
            <a:spLocks noGrp="1"/>
          </p:cNvSpPr>
          <p:nvPr>
            <p:ph type="body" idx="1"/>
          </p:nvPr>
        </p:nvSpPr>
        <p:spPr>
          <a:xfrm>
            <a:off x="609600" y="1177824"/>
            <a:ext cx="7924800" cy="31083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Several examples of HHMI BioInteractive resources ready for your classroom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Consider Data Points or exploration of other figures using the I^2 strategy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Consider having your students explore a dataset to determine a relationship or make a figure themselves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Consider asking students to perform calculations or statistics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US" b="1"/>
              <a:t>Have time to lesson plan using “semi-backward” design process</a:t>
            </a:r>
            <a:endParaRPr b="1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99"/>
          <p:cNvSpPr txBox="1">
            <a:spLocks noGrp="1"/>
          </p:cNvSpPr>
          <p:nvPr>
            <p:ph type="title"/>
          </p:nvPr>
        </p:nvSpPr>
        <p:spPr>
          <a:xfrm>
            <a:off x="110500" y="247328"/>
            <a:ext cx="89229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How We Should Approach the Design of Biology Curricula</a:t>
            </a:r>
            <a:endParaRPr/>
          </a:p>
        </p:txBody>
      </p:sp>
      <p:sp>
        <p:nvSpPr>
          <p:cNvPr id="816" name="Google Shape;816;p99"/>
          <p:cNvSpPr/>
          <p:nvPr/>
        </p:nvSpPr>
        <p:spPr>
          <a:xfrm>
            <a:off x="2485750" y="1043125"/>
            <a:ext cx="4172400" cy="307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7" name="Google Shape;817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6938" y="1037087"/>
            <a:ext cx="4170116" cy="3069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00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Semi-Backwards Design</a:t>
            </a:r>
            <a:endParaRPr sz="3000"/>
          </a:p>
        </p:txBody>
      </p:sp>
      <p:sp>
        <p:nvSpPr>
          <p:cNvPr id="824" name="Google Shape;824;p100"/>
          <p:cNvSpPr txBox="1">
            <a:spLocks noGrp="1"/>
          </p:cNvSpPr>
          <p:nvPr>
            <p:ph type="body" idx="1"/>
          </p:nvPr>
        </p:nvSpPr>
        <p:spPr>
          <a:xfrm>
            <a:off x="609600" y="1165975"/>
            <a:ext cx="7924800" cy="33489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Begin with the end in mind…</a:t>
            </a:r>
            <a:endParaRPr sz="2400"/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What content do you want students to learn and understand?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What skills do you want your students to be able to do or demonstrate?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What will the assessments look like? </a:t>
            </a: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Then…</a:t>
            </a:r>
            <a:endParaRPr sz="2400"/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What activities/learning experiences will help your students achieve those goals?</a:t>
            </a:r>
            <a:endParaRPr sz="20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01"/>
          <p:cNvSpPr txBox="1">
            <a:spLocks noGrp="1"/>
          </p:cNvSpPr>
          <p:nvPr>
            <p:ph type="title"/>
          </p:nvPr>
        </p:nvSpPr>
        <p:spPr>
          <a:xfrm>
            <a:off x="389450" y="400050"/>
            <a:ext cx="8145000" cy="8574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Lesson Plan Template</a:t>
            </a:r>
            <a:endParaRPr sz="3000"/>
          </a:p>
        </p:txBody>
      </p:sp>
      <p:sp>
        <p:nvSpPr>
          <p:cNvPr id="831" name="Google Shape;831;p101"/>
          <p:cNvSpPr txBox="1">
            <a:spLocks noGrp="1"/>
          </p:cNvSpPr>
          <p:nvPr>
            <p:ph type="body" idx="1"/>
          </p:nvPr>
        </p:nvSpPr>
        <p:spPr>
          <a:xfrm>
            <a:off x="389450" y="1114650"/>
            <a:ext cx="4270500" cy="34002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Feel free to tweak and modify as you go along.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This a lesson plan, not a unit plan. Think of 2-3 learning objectives to include. 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A lesson is typically 3-5 days long.</a:t>
            </a:r>
            <a:endParaRPr sz="2400"/>
          </a:p>
        </p:txBody>
      </p:sp>
      <p:pic>
        <p:nvPicPr>
          <p:cNvPr id="832" name="Google Shape;832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4025" y="578275"/>
            <a:ext cx="3545125" cy="408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5"/>
              <a:t>Teaching Science Process and Quantitative Skills</a:t>
            </a:r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body" idx="1"/>
          </p:nvPr>
        </p:nvSpPr>
        <p:spPr>
          <a:xfrm>
            <a:off x="304800" y="1200150"/>
            <a:ext cx="6388239" cy="310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2550"/>
              <a:buFont typeface="Arial"/>
              <a:buChar char="•"/>
            </a:pPr>
            <a:r>
              <a:rPr lang="en-US" sz="2550"/>
              <a:t>What do your students do well? </a:t>
            </a:r>
            <a:endParaRPr/>
          </a:p>
          <a:p>
            <a:pPr marL="0" lvl="0" indent="0" algn="l" rtl="0">
              <a:spcBef>
                <a:spcPts val="510"/>
              </a:spcBef>
              <a:spcAft>
                <a:spcPts val="0"/>
              </a:spcAft>
              <a:buClr>
                <a:srgbClr val="4A2E12"/>
              </a:buClr>
              <a:buSzPts val="2550"/>
              <a:buNone/>
            </a:pPr>
            <a:endParaRPr sz="2550"/>
          </a:p>
          <a:p>
            <a:pPr marL="257175" lvl="0" indent="-257175" algn="l" rtl="0">
              <a:spcBef>
                <a:spcPts val="510"/>
              </a:spcBef>
              <a:spcAft>
                <a:spcPts val="0"/>
              </a:spcAft>
              <a:buClr>
                <a:srgbClr val="4A2E12"/>
              </a:buClr>
              <a:buSzPts val="2550"/>
              <a:buFont typeface="Arial"/>
              <a:buChar char="•"/>
            </a:pPr>
            <a:r>
              <a:rPr lang="en-US" sz="2550"/>
              <a:t>Where do they need improvement? </a:t>
            </a:r>
            <a:endParaRPr/>
          </a:p>
          <a:p>
            <a:pPr marL="0" lvl="0" indent="0" algn="l" rtl="0">
              <a:spcBef>
                <a:spcPts val="510"/>
              </a:spcBef>
              <a:spcAft>
                <a:spcPts val="0"/>
              </a:spcAft>
              <a:buClr>
                <a:srgbClr val="4A2E12"/>
              </a:buClr>
              <a:buSzPts val="2550"/>
              <a:buNone/>
            </a:pPr>
            <a:endParaRPr sz="2550"/>
          </a:p>
          <a:p>
            <a:pPr marL="257175" lvl="0" indent="-257175" algn="l" rtl="0">
              <a:spcBef>
                <a:spcPts val="510"/>
              </a:spcBef>
              <a:spcAft>
                <a:spcPts val="0"/>
              </a:spcAft>
              <a:buClr>
                <a:srgbClr val="4A2E12"/>
              </a:buClr>
              <a:buSzPts val="2550"/>
              <a:buFont typeface="Arial"/>
              <a:buChar char="•"/>
            </a:pPr>
            <a:r>
              <a:rPr lang="en-US" sz="2550"/>
              <a:t>What is the biggest barrier?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102"/>
          <p:cNvSpPr txBox="1">
            <a:spLocks noGrp="1"/>
          </p:cNvSpPr>
          <p:nvPr>
            <p:ph type="body" idx="1"/>
          </p:nvPr>
        </p:nvSpPr>
        <p:spPr>
          <a:xfrm>
            <a:off x="381000" y="1318500"/>
            <a:ext cx="4211700" cy="31083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Standards could be based on Vision and Change, curriculum goals 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Learning/Skills Goals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LEQ: Overarching, open-ended, enduring question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Activating Strategy: engagement, anticipatory set, pre-assessment  </a:t>
            </a:r>
            <a:endParaRPr/>
          </a:p>
        </p:txBody>
      </p:sp>
      <p:pic>
        <p:nvPicPr>
          <p:cNvPr id="839" name="Google Shape;839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7488" y="1486763"/>
            <a:ext cx="4695825" cy="27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102"/>
          <p:cNvSpPr/>
          <p:nvPr/>
        </p:nvSpPr>
        <p:spPr>
          <a:xfrm rot="1632756">
            <a:off x="3691235" y="1880366"/>
            <a:ext cx="747878" cy="34911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02"/>
          <p:cNvSpPr/>
          <p:nvPr/>
        </p:nvSpPr>
        <p:spPr>
          <a:xfrm rot="779597">
            <a:off x="3430968" y="2412678"/>
            <a:ext cx="963366" cy="3490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02"/>
          <p:cNvSpPr/>
          <p:nvPr/>
        </p:nvSpPr>
        <p:spPr>
          <a:xfrm rot="1066">
            <a:off x="3370000" y="3246927"/>
            <a:ext cx="967500" cy="34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02"/>
          <p:cNvSpPr/>
          <p:nvPr/>
        </p:nvSpPr>
        <p:spPr>
          <a:xfrm rot="-1668409">
            <a:off x="3888602" y="3797767"/>
            <a:ext cx="464317" cy="34904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02"/>
          <p:cNvSpPr txBox="1">
            <a:spLocks noGrp="1"/>
          </p:cNvSpPr>
          <p:nvPr>
            <p:ph type="title"/>
          </p:nvPr>
        </p:nvSpPr>
        <p:spPr>
          <a:xfrm>
            <a:off x="443175" y="400050"/>
            <a:ext cx="8091300" cy="8574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Lesson Plan Template</a:t>
            </a:r>
            <a:endParaRPr sz="30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03"/>
          <p:cNvSpPr txBox="1">
            <a:spLocks noGrp="1"/>
          </p:cNvSpPr>
          <p:nvPr>
            <p:ph type="title"/>
          </p:nvPr>
        </p:nvSpPr>
        <p:spPr>
          <a:xfrm>
            <a:off x="443175" y="400050"/>
            <a:ext cx="8091300" cy="8574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Lesson Plan Template</a:t>
            </a:r>
            <a:endParaRPr sz="3000"/>
          </a:p>
        </p:txBody>
      </p:sp>
      <p:sp>
        <p:nvSpPr>
          <p:cNvPr id="851" name="Google Shape;851;p103"/>
          <p:cNvSpPr txBox="1">
            <a:spLocks noGrp="1"/>
          </p:cNvSpPr>
          <p:nvPr>
            <p:ph type="body" idx="1"/>
          </p:nvPr>
        </p:nvSpPr>
        <p:spPr>
          <a:xfrm>
            <a:off x="443175" y="1337350"/>
            <a:ext cx="4128900" cy="31083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Here is where you fill out the learning activities and assessment strategies.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Graphic Orgs can be Venns, T-charts, concept maps, etc.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Not all activities are assessments!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Summarizing strategies are reflections on learning. (3-2-1’s, etc.)</a:t>
            </a:r>
            <a:endParaRPr/>
          </a:p>
        </p:txBody>
      </p:sp>
      <p:pic>
        <p:nvPicPr>
          <p:cNvPr id="852" name="Google Shape;852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750" y="1524663"/>
            <a:ext cx="4667250" cy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103"/>
          <p:cNvSpPr/>
          <p:nvPr/>
        </p:nvSpPr>
        <p:spPr>
          <a:xfrm rot="-1558313">
            <a:off x="3817130" y="4096032"/>
            <a:ext cx="1101546" cy="34911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03"/>
          <p:cNvSpPr/>
          <p:nvPr/>
        </p:nvSpPr>
        <p:spPr>
          <a:xfrm rot="-588166">
            <a:off x="3683082" y="2249953"/>
            <a:ext cx="4332861" cy="3488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04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6021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Lesson Plan Work Time</a:t>
            </a:r>
            <a:endParaRPr sz="3000"/>
          </a:p>
        </p:txBody>
      </p:sp>
      <p:sp>
        <p:nvSpPr>
          <p:cNvPr id="861" name="Google Shape;861;p104"/>
          <p:cNvSpPr txBox="1">
            <a:spLocks noGrp="1"/>
          </p:cNvSpPr>
          <p:nvPr>
            <p:ph type="body" idx="1"/>
          </p:nvPr>
        </p:nvSpPr>
        <p:spPr>
          <a:xfrm>
            <a:off x="401700" y="925950"/>
            <a:ext cx="8340600" cy="35127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-US" sz="2400"/>
              <a:t>In what lesson/content area do you need some support?</a:t>
            </a:r>
            <a:endParaRPr sz="24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Develop some LEQ’s, activating strategies</a:t>
            </a:r>
            <a:endParaRPr sz="2000"/>
          </a:p>
          <a:p>
            <a:pPr marL="9144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Which HHMI BioInteractive Resources will be useful for your students?</a:t>
            </a:r>
            <a:endParaRPr sz="24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How can you integrate and/or modify them?</a:t>
            </a:r>
            <a:endParaRPr sz="2000"/>
          </a:p>
          <a:p>
            <a:pPr marL="9144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Let’s take the next 30-40 minutes for planning time.</a:t>
            </a:r>
            <a:endParaRPr sz="24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We will share out as a group at the end.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5"/>
              <a:t>Teaching Science Process and Quantitative Skills</a:t>
            </a:r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body" idx="1"/>
          </p:nvPr>
        </p:nvSpPr>
        <p:spPr>
          <a:xfrm>
            <a:off x="304800" y="1200150"/>
            <a:ext cx="8454900" cy="31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2550"/>
              <a:buFont typeface="Arial"/>
              <a:buChar char="•"/>
            </a:pPr>
            <a:r>
              <a:rPr lang="en-US" sz="2550"/>
              <a:t>How can you make small changes to create a data-centric classroom?  </a:t>
            </a:r>
            <a:endParaRPr/>
          </a:p>
          <a:p>
            <a:pPr marL="0" lvl="0" indent="0" algn="l" rtl="0">
              <a:spcBef>
                <a:spcPts val="510"/>
              </a:spcBef>
              <a:spcAft>
                <a:spcPts val="0"/>
              </a:spcAft>
              <a:buClr>
                <a:srgbClr val="4A2E12"/>
              </a:buClr>
              <a:buSzPts val="2550"/>
              <a:buNone/>
            </a:pPr>
            <a:endParaRPr sz="2550"/>
          </a:p>
          <a:p>
            <a:pPr marL="257175" lvl="0" indent="-304800" algn="l" rtl="0">
              <a:spcBef>
                <a:spcPts val="0"/>
              </a:spcBef>
              <a:spcAft>
                <a:spcPts val="0"/>
              </a:spcAft>
              <a:buSzPts val="2550"/>
              <a:buChar char="•"/>
            </a:pPr>
            <a:r>
              <a:rPr lang="en-US" sz="2550"/>
              <a:t>What resources are out there to help?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Figure of the Day: </a:t>
            </a:r>
            <a:r>
              <a:rPr lang="en-US" sz="2400" b="0">
                <a:solidFill>
                  <a:schemeClr val="dk1"/>
                </a:solidFill>
              </a:rPr>
              <a:t>Evaluate and interpret </a:t>
            </a:r>
            <a:r>
              <a:rPr lang="en-US" sz="2400">
                <a:solidFill>
                  <a:schemeClr val="dk1"/>
                </a:solidFill>
              </a:rPr>
              <a:t>graphs</a:t>
            </a:r>
            <a:endParaRPr sz="2400"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1"/>
          </p:nvPr>
        </p:nvSpPr>
        <p:spPr>
          <a:xfrm>
            <a:off x="533400" y="4288226"/>
            <a:ext cx="84582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 b="1"/>
              <a:t>What is going on in the graph??</a:t>
            </a:r>
            <a:br>
              <a:rPr lang="en-US" sz="1900"/>
            </a:br>
            <a:br>
              <a:rPr lang="en-US" sz="1900"/>
            </a:br>
            <a:endParaRPr sz="1900"/>
          </a:p>
        </p:txBody>
      </p:sp>
      <p:pic>
        <p:nvPicPr>
          <p:cNvPr id="196" name="Google Shape;1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325" y="1085051"/>
            <a:ext cx="6639125" cy="296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2127</Words>
  <Application>Microsoft Office PowerPoint</Application>
  <PresentationFormat>On-screen Show (16:9)</PresentationFormat>
  <Paragraphs>375</Paragraphs>
  <Slides>72</Slides>
  <Notes>72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0" baseType="lpstr">
      <vt:lpstr>Avenir</vt:lpstr>
      <vt:lpstr>Helvetica Neue</vt:lpstr>
      <vt:lpstr>Lucida Sans</vt:lpstr>
      <vt:lpstr>Arial</vt:lpstr>
      <vt:lpstr>Merriweather Sans</vt:lpstr>
      <vt:lpstr>Calibri</vt:lpstr>
      <vt:lpstr>Open Sans</vt:lpstr>
      <vt:lpstr>Office Theme</vt:lpstr>
      <vt:lpstr>Developing Quantitative Skills Using HHMI BioInteractive Resources </vt:lpstr>
      <vt:lpstr>Objectives for Today</vt:lpstr>
      <vt:lpstr>Developing Quantitative Skills in the Biology Classroom </vt:lpstr>
      <vt:lpstr>Students need quantitative skills…</vt:lpstr>
      <vt:lpstr>Education reform</vt:lpstr>
      <vt:lpstr>Think about your students….</vt:lpstr>
      <vt:lpstr>Teaching Science Process and Quantitative Skills</vt:lpstr>
      <vt:lpstr>Teaching Science Process and Quantitative Skills</vt:lpstr>
      <vt:lpstr>Figure of the Day: Evaluate and interpret graphs</vt:lpstr>
      <vt:lpstr>Addressing Math Anxiety</vt:lpstr>
      <vt:lpstr>Addressing Math Anxiety</vt:lpstr>
      <vt:lpstr>Figure of the Day</vt:lpstr>
      <vt:lpstr>Topics on BioInteractive</vt:lpstr>
      <vt:lpstr>Types of Resources: Videos</vt:lpstr>
      <vt:lpstr>Scientist at Work: Teaching the Process of Science</vt:lpstr>
      <vt:lpstr>Associated Classroom Resources: Ebola Example</vt:lpstr>
      <vt:lpstr>Types of Resources: Activities</vt:lpstr>
      <vt:lpstr>Planning Tools</vt:lpstr>
      <vt:lpstr>Resource Playlists</vt:lpstr>
      <vt:lpstr>Working with Data and Statistics</vt:lpstr>
      <vt:lpstr>Data Activities</vt:lpstr>
      <vt:lpstr>PowerPoint Presentation</vt:lpstr>
      <vt:lpstr>Scavenger Hunt Activity</vt:lpstr>
      <vt:lpstr>Scaffolding Quantitative Skills Development</vt:lpstr>
      <vt:lpstr>Scaffolding Quantitative Skills Development</vt:lpstr>
      <vt:lpstr>Scaffolding Quantitative Skills Development</vt:lpstr>
      <vt:lpstr>Scaffolding Quantitative Skills Development</vt:lpstr>
      <vt:lpstr>Scaffolding Quantitative Skills Development</vt:lpstr>
      <vt:lpstr>Scaffolding Quantitative Skills Development</vt:lpstr>
      <vt:lpstr>Scaffolding Quantitative Skills Development</vt:lpstr>
      <vt:lpstr>Diving into Data Points: Evaluate and interpret data and graphs</vt:lpstr>
      <vt:lpstr>PowerPoint Presentation</vt:lpstr>
      <vt:lpstr>Let’s Work with a Data Point</vt:lpstr>
      <vt:lpstr>Put on Your:</vt:lpstr>
      <vt:lpstr>I2 Step 1:  What I See</vt:lpstr>
      <vt:lpstr>I2 Step 2:  What It Means</vt:lpstr>
      <vt:lpstr>I2 Step 3:  Caption the Graph</vt:lpstr>
      <vt:lpstr>Think-Pair-Share</vt:lpstr>
      <vt:lpstr>Put on Your:</vt:lpstr>
      <vt:lpstr>Debrief the I2 Strategy</vt:lpstr>
      <vt:lpstr>Make an Assessment Item</vt:lpstr>
      <vt:lpstr>I2 Example - Finch Beak Size</vt:lpstr>
      <vt:lpstr>I2 Example - Chlorophyll</vt:lpstr>
      <vt:lpstr>I2 Example - Cell Comm</vt:lpstr>
      <vt:lpstr>Additional Resources</vt:lpstr>
      <vt:lpstr>Scaffolding Quantitative Skills Development</vt:lpstr>
      <vt:lpstr>Increasing Student Comfort with Data</vt:lpstr>
      <vt:lpstr>Google Sheets Explorer: A Shortcut for Playing with Data</vt:lpstr>
      <vt:lpstr>Google Sheets Explorer: A Shortcut for Playing with Data</vt:lpstr>
      <vt:lpstr>Google Sheets Explorer: A Shortcut for Playing with Data</vt:lpstr>
      <vt:lpstr>Google Sheets Explorer: A Shortcut for Playing with Data</vt:lpstr>
      <vt:lpstr>Spreadsheet Tutorials: Build Data Skills</vt:lpstr>
      <vt:lpstr>Spreadsheet Tutorials: Build Data Skills</vt:lpstr>
      <vt:lpstr>Need Some Inspiration?</vt:lpstr>
      <vt:lpstr>Think of HHMI BioInteractive as Your Story Library</vt:lpstr>
      <vt:lpstr>Flip the Script</vt:lpstr>
      <vt:lpstr>“Unpack” the Resource</vt:lpstr>
      <vt:lpstr>Scaffolding Quantitative Skills Development</vt:lpstr>
      <vt:lpstr>Which statistical test should we use?</vt:lpstr>
      <vt:lpstr>Is there a difference between two means?</vt:lpstr>
      <vt:lpstr>Is there a difference between two means?</vt:lpstr>
      <vt:lpstr>Is there a difference between two means?</vt:lpstr>
      <vt:lpstr>Is there a difference between two means?</vt:lpstr>
      <vt:lpstr>Is there a difference between two means?</vt:lpstr>
      <vt:lpstr>Let’s Give it a Try with the Finch Data</vt:lpstr>
      <vt:lpstr>Objectives for Today</vt:lpstr>
      <vt:lpstr>How We Should Approach the Design of Biology Curricula</vt:lpstr>
      <vt:lpstr>Semi-Backwards Design</vt:lpstr>
      <vt:lpstr>Lesson Plan Template</vt:lpstr>
      <vt:lpstr>Lesson Plan Template</vt:lpstr>
      <vt:lpstr>Lesson Plan Template</vt:lpstr>
      <vt:lpstr>Lesson Plan Work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2020-01-03T05:29:47Z</dcterms:modified>
</cp:coreProperties>
</file>