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-1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215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A5BE"/>
              </a:buClr>
              <a:buSzPts val="2400"/>
              <a:buNone/>
              <a:defRPr>
                <a:solidFill>
                  <a:srgbClr val="88A5BE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A5BE"/>
              </a:buClr>
              <a:buSzPts val="2000"/>
              <a:buNone/>
              <a:defRPr>
                <a:solidFill>
                  <a:srgbClr val="88A5BE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A5BE"/>
              </a:buClr>
              <a:buSzPts val="1800"/>
              <a:buNone/>
              <a:defRPr>
                <a:solidFill>
                  <a:srgbClr val="88A5BE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A5BE"/>
              </a:buClr>
              <a:buSzPts val="1600"/>
              <a:buNone/>
              <a:defRPr>
                <a:solidFill>
                  <a:srgbClr val="88A5BE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8A5BE"/>
              </a:buClr>
              <a:buSzPts val="1400"/>
              <a:buNone/>
              <a:defRPr>
                <a:solidFill>
                  <a:srgbClr val="88A5BE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A5BE"/>
              </a:buClr>
              <a:buSzPts val="2000"/>
              <a:buNone/>
              <a:defRPr>
                <a:solidFill>
                  <a:srgbClr val="88A5BE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A5BE"/>
              </a:buClr>
              <a:buSzPts val="2000"/>
              <a:buNone/>
              <a:defRPr>
                <a:solidFill>
                  <a:srgbClr val="88A5BE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A5BE"/>
              </a:buClr>
              <a:buSzPts val="2000"/>
              <a:buNone/>
              <a:defRPr>
                <a:solidFill>
                  <a:srgbClr val="88A5BE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A5BE"/>
              </a:buClr>
              <a:buSzPts val="2000"/>
              <a:buNone/>
              <a:defRPr>
                <a:solidFill>
                  <a:srgbClr val="88A5BE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7" y="6496049"/>
            <a:ext cx="4048125" cy="32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7" y="6496049"/>
            <a:ext cx="4048125" cy="32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7200" y="1219201"/>
            <a:ext cx="8229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/>
          <p:nvPr/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200" b="0" i="0" u="none" strike="noStrike" cap="none">
              <a:solidFill>
                <a:srgbClr val="88A5B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7" y="6496049"/>
            <a:ext cx="4048125" cy="32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77" y="6496049"/>
            <a:ext cx="4048125" cy="32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57200" y="1219201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4648200" y="1219201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457200" y="1219201"/>
            <a:ext cx="4040188" cy="95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3"/>
          </p:nvPr>
        </p:nvSpPr>
        <p:spPr>
          <a:xfrm>
            <a:off x="4645028" y="1219201"/>
            <a:ext cx="4041775" cy="95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5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457203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8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9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2083">
              <a:schemeClr val="lt1"/>
            </a:gs>
            <a:gs pos="74000">
              <a:srgbClr val="F8FDFF"/>
            </a:gs>
            <a:gs pos="100000">
              <a:srgbClr val="DCF0EE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19201"/>
            <a:ext cx="8229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A5B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0" y="0"/>
            <a:ext cx="9144000" cy="7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2877" y="6496049"/>
            <a:ext cx="4048125" cy="32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2877" y="6496049"/>
            <a:ext cx="4048125" cy="3238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nkera@jmu.edu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hyperlink" Target="https://www.youtube.com/watch?v=bz93ReOv87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ctrTitle"/>
          </p:nvPr>
        </p:nvSpPr>
        <p:spPr>
          <a:xfrm>
            <a:off x="341600" y="515650"/>
            <a:ext cx="84900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 sz="3200"/>
              <a:t>Next Generation Sequencing Analysis with Emoji </a:t>
            </a:r>
            <a:br>
              <a:rPr lang="en-US" sz="3200"/>
            </a:br>
            <a:r>
              <a:rPr lang="en-US" sz="2400">
                <a:solidFill>
                  <a:srgbClr val="56A9F3"/>
                </a:solidFill>
              </a:rPr>
              <a:t>A fun introductory command line exercise for students</a:t>
            </a:r>
            <a:endParaRPr sz="2400">
              <a:solidFill>
                <a:srgbClr val="56A9F3"/>
              </a:solidFill>
            </a:endParaRPr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"/>
          </p:nvPr>
        </p:nvSpPr>
        <p:spPr>
          <a:xfrm>
            <a:off x="1481220" y="4372322"/>
            <a:ext cx="6400800" cy="2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None/>
            </a:pPr>
            <a:r>
              <a:rPr lang="en-US">
                <a:solidFill>
                  <a:srgbClr val="0075A2"/>
                </a:solidFill>
              </a:rPr>
              <a:t>Ray Enke Ph.D.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75A2"/>
              </a:buClr>
              <a:buSzPts val="2400"/>
              <a:buNone/>
            </a:pPr>
            <a:r>
              <a:rPr lang="en-US">
                <a:solidFill>
                  <a:srgbClr val="0075A2"/>
                </a:solidFill>
              </a:rPr>
              <a:t>James Madison University</a:t>
            </a:r>
            <a:endParaRPr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</a:pPr>
            <a:r>
              <a:rPr lang="en-US" sz="1600">
                <a:solidFill>
                  <a:srgbClr val="A5A5A5"/>
                </a:solidFill>
              </a:rPr>
              <a:t>Department of Biology, Harrisonburg VA</a:t>
            </a:r>
            <a:endParaRPr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</a:pPr>
            <a:r>
              <a:rPr lang="en-US" sz="1600">
                <a:solidFill>
                  <a:srgbClr val="A5A5A5"/>
                </a:solidFill>
              </a:rPr>
              <a:t>Email: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enkera@jmu.edu</a:t>
            </a:r>
            <a:endParaRPr sz="1600">
              <a:solidFill>
                <a:srgbClr val="A5A5A5"/>
              </a:solidFill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</a:pPr>
            <a:r>
              <a:rPr lang="en-US" sz="1600">
                <a:solidFill>
                  <a:srgbClr val="A5A5A5"/>
                </a:solidFill>
              </a:rPr>
              <a:t>@Enke_Lab</a:t>
            </a:r>
            <a:endParaRPr sz="1600">
              <a:solidFill>
                <a:srgbClr val="A5A5A5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320"/>
              </a:spcBef>
              <a:spcAft>
                <a:spcPts val="0"/>
              </a:spcAft>
              <a:buClr>
                <a:srgbClr val="88A5BE"/>
              </a:buClr>
              <a:buSzPts val="1600"/>
              <a:buNone/>
            </a:pPr>
            <a:endParaRPr sz="1600">
              <a:solidFill>
                <a:srgbClr val="A5A5A5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480"/>
              </a:spcBef>
              <a:spcAft>
                <a:spcPts val="0"/>
              </a:spcAft>
              <a:buClr>
                <a:srgbClr val="88A5BE"/>
              </a:buClr>
              <a:buSzPts val="2400"/>
              <a:buNone/>
            </a:pP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294" y="4810474"/>
            <a:ext cx="2044654" cy="92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904" y="2025729"/>
            <a:ext cx="2352558" cy="2154131"/>
          </a:xfrm>
          <a:prstGeom prst="rect">
            <a:avLst/>
          </a:prstGeom>
          <a:noFill/>
          <a:ln w="9525" cap="flat" cmpd="sng">
            <a:solidFill>
              <a:srgbClr val="0F6FC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0927" y="2025729"/>
            <a:ext cx="5314932" cy="21541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4574" y="5798584"/>
            <a:ext cx="304800" cy="24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30925" y="2025725"/>
            <a:ext cx="4899376" cy="21541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85580" y="2025729"/>
            <a:ext cx="2736234" cy="2154131"/>
          </a:xfrm>
          <a:prstGeom prst="rect">
            <a:avLst/>
          </a:prstGeom>
          <a:noFill/>
          <a:ln w="9525" cap="flat" cmpd="sng">
            <a:solidFill>
              <a:srgbClr val="0F6FC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/>
        </p:nvSpPr>
        <p:spPr>
          <a:xfrm>
            <a:off x="297326" y="388244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Intro to Command Line Programming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40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🤔</a:t>
            </a: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1022660" y="2681565"/>
            <a:ext cx="49230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6A0F4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…using the power of the Emoji? </a:t>
            </a:r>
            <a:endParaRPr/>
          </a:p>
        </p:txBody>
      </p:sp>
      <p:sp>
        <p:nvSpPr>
          <p:cNvPr id="247" name="Google Shape;247;p31"/>
          <p:cNvSpPr txBox="1"/>
          <p:nvPr/>
        </p:nvSpPr>
        <p:spPr>
          <a:xfrm>
            <a:off x="308625" y="1468785"/>
            <a:ext cx="8505176" cy="120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7A4F4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can I teach command line programming </a:t>
            </a:r>
            <a:r>
              <a:rPr lang="en-US" sz="2400" b="1">
                <a:solidFill>
                  <a:srgbClr val="16A0F4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undergraduate genomics students…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7A4F4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218" y="3509232"/>
            <a:ext cx="61468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1022660" y="2681565"/>
            <a:ext cx="49230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6A0F4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…using the power of the Emoji? </a:t>
            </a:r>
            <a:endParaRPr/>
          </a:p>
        </p:txBody>
      </p:sp>
      <p:sp>
        <p:nvSpPr>
          <p:cNvPr id="254" name="Google Shape;254;p32"/>
          <p:cNvSpPr txBox="1"/>
          <p:nvPr/>
        </p:nvSpPr>
        <p:spPr>
          <a:xfrm>
            <a:off x="308625" y="1468785"/>
            <a:ext cx="8505176" cy="120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7A4F4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can I teach command line programming </a:t>
            </a:r>
            <a:r>
              <a:rPr lang="en-US" sz="2400" b="1">
                <a:solidFill>
                  <a:srgbClr val="16A0F4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undergraduate genomics students…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7A4F4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255" name="Google Shape;255;p32"/>
          <p:cNvSpPr txBox="1"/>
          <p:nvPr/>
        </p:nvSpPr>
        <p:spPr>
          <a:xfrm>
            <a:off x="297326" y="213916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FASTQE Analysis: Command Line Programming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40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1600"/>
              <a:buFont typeface="Gill Sans"/>
              <a:buNone/>
            </a:pPr>
            <a:r>
              <a:rPr lang="en-US" sz="16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Andrew Lonsdale, Melbourne University; @LonsBio; @fastqe</a:t>
            </a:r>
            <a:endParaRPr sz="16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390" y="895883"/>
            <a:ext cx="304800" cy="2479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32"/>
          <p:cNvGrpSpPr/>
          <p:nvPr/>
        </p:nvGrpSpPr>
        <p:grpSpPr>
          <a:xfrm>
            <a:off x="5222362" y="4476110"/>
            <a:ext cx="1372010" cy="471286"/>
            <a:chOff x="5131470" y="4614074"/>
            <a:chExt cx="1372010" cy="471286"/>
          </a:xfrm>
        </p:grpSpPr>
        <p:pic>
          <p:nvPicPr>
            <p:cNvPr id="258" name="Google Shape;258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31470" y="4614074"/>
              <a:ext cx="452050" cy="471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59174" y="4631138"/>
              <a:ext cx="471286" cy="45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03340" y="4656592"/>
              <a:ext cx="500140" cy="4231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1" name="Google Shape;261;p32"/>
          <p:cNvGrpSpPr/>
          <p:nvPr/>
        </p:nvGrpSpPr>
        <p:grpSpPr>
          <a:xfrm>
            <a:off x="1382173" y="4456368"/>
            <a:ext cx="1691699" cy="614217"/>
            <a:chOff x="1532581" y="4619732"/>
            <a:chExt cx="1691699" cy="614217"/>
          </a:xfrm>
        </p:grpSpPr>
        <p:pic>
          <p:nvPicPr>
            <p:cNvPr id="262" name="Google Shape;262;p3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32581" y="4619732"/>
              <a:ext cx="501444" cy="465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10312" y="4650094"/>
              <a:ext cx="429809" cy="4477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3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18940" y="4655930"/>
              <a:ext cx="465627" cy="411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32"/>
            <p:cNvSpPr txBox="1"/>
            <p:nvPr/>
          </p:nvSpPr>
          <p:spPr>
            <a:xfrm>
              <a:off x="3039614" y="4864617"/>
              <a:ext cx="1846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266" name="Google Shape;266;p32"/>
          <p:cNvSpPr txBox="1"/>
          <p:nvPr/>
        </p:nvSpPr>
        <p:spPr>
          <a:xfrm>
            <a:off x="2674932" y="4559564"/>
            <a:ext cx="21852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6A0F4"/>
                </a:solidFill>
                <a:latin typeface="Comic Sans MS"/>
                <a:ea typeface="Comic Sans MS"/>
                <a:cs typeface="Comic Sans MS"/>
                <a:sym typeface="Comic Sans MS"/>
              </a:rPr>
              <a:t>= high quality reads</a:t>
            </a:r>
            <a:endParaRPr/>
          </a:p>
        </p:txBody>
      </p:sp>
      <p:sp>
        <p:nvSpPr>
          <p:cNvPr id="267" name="Google Shape;267;p32"/>
          <p:cNvSpPr txBox="1"/>
          <p:nvPr/>
        </p:nvSpPr>
        <p:spPr>
          <a:xfrm>
            <a:off x="6594166" y="4544676"/>
            <a:ext cx="15865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6A0F4"/>
                </a:solidFill>
                <a:latin typeface="Comic Sans MS"/>
                <a:ea typeface="Comic Sans MS"/>
                <a:cs typeface="Comic Sans MS"/>
                <a:sym typeface="Comic Sans MS"/>
              </a:rPr>
              <a:t>= not so much</a:t>
            </a:r>
            <a:endParaRPr/>
          </a:p>
        </p:txBody>
      </p:sp>
      <p:sp>
        <p:nvSpPr>
          <p:cNvPr id="268" name="Google Shape;268;p32"/>
          <p:cNvSpPr/>
          <p:nvPr/>
        </p:nvSpPr>
        <p:spPr>
          <a:xfrm>
            <a:off x="983665" y="3422068"/>
            <a:ext cx="7358780" cy="1561353"/>
          </a:xfrm>
          <a:prstGeom prst="rect">
            <a:avLst/>
          </a:prstGeom>
          <a:noFill/>
          <a:ln w="9525" cap="flat" cmpd="sng">
            <a:solidFill>
              <a:srgbClr val="096CC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369303" y="5179512"/>
            <a:ext cx="8505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7A4F4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Similar to FastQC, but with Emoji!</a:t>
            </a:r>
            <a:endParaRPr sz="2400" b="1">
              <a:solidFill>
                <a:srgbClr val="16A0F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7A4F4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pic>
        <p:nvPicPr>
          <p:cNvPr id="270" name="Google Shape;270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97015" y="5736088"/>
            <a:ext cx="467936" cy="46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99473" y="5698607"/>
            <a:ext cx="519342" cy="50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09185" y="5705803"/>
            <a:ext cx="537599" cy="53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/>
          <p:nvPr/>
        </p:nvSpPr>
        <p:spPr>
          <a:xfrm>
            <a:off x="297326" y="213916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FASTQE Analysis: Command Line Programming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40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1600"/>
              <a:buFont typeface="Gill Sans"/>
              <a:buNone/>
            </a:pPr>
            <a:r>
              <a:rPr lang="en-US" sz="16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Andrew Lonsdale, Melbourne University; @LonsBio; @fastqe</a:t>
            </a:r>
            <a:endParaRPr sz="16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8" name="Google Shape;27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170" y="3408743"/>
            <a:ext cx="5332647" cy="1898657"/>
          </a:xfrm>
          <a:prstGeom prst="rect">
            <a:avLst/>
          </a:prstGeom>
          <a:noFill/>
          <a:ln w="9525" cap="flat" cmpd="sng">
            <a:solidFill>
              <a:srgbClr val="0075A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9" name="Google Shape;279;p33"/>
          <p:cNvSpPr txBox="1"/>
          <p:nvPr/>
        </p:nvSpPr>
        <p:spPr>
          <a:xfrm>
            <a:off x="765467" y="4133717"/>
            <a:ext cx="23616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terminal commands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(fastqe)</a:t>
            </a:r>
            <a:endParaRPr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9390" y="895883"/>
            <a:ext cx="304800" cy="24790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/>
          <p:nvPr/>
        </p:nvSpPr>
        <p:spPr>
          <a:xfrm>
            <a:off x="597206" y="5556048"/>
            <a:ext cx="8022611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commands to install &amp; run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≥1 FASTQ files</a:t>
            </a:r>
            <a:endParaRPr/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Emoji output indicates the Phred quality score of each base in file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875" y="1298450"/>
            <a:ext cx="6465197" cy="1961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3" name="Google Shape;283;p33"/>
          <p:cNvSpPr txBox="1"/>
          <p:nvPr/>
        </p:nvSpPr>
        <p:spPr>
          <a:xfrm>
            <a:off x="6835339" y="2054215"/>
            <a:ext cx="235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pre trim FASTQ file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8413" y="1841748"/>
            <a:ext cx="1016000" cy="3084116"/>
          </a:xfrm>
          <a:prstGeom prst="rect">
            <a:avLst/>
          </a:prstGeom>
          <a:noFill/>
          <a:ln w="9525" cap="flat" cmpd="sng">
            <a:solidFill>
              <a:srgbClr val="0075A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4411" y="1841748"/>
            <a:ext cx="1020952" cy="3084116"/>
          </a:xfrm>
          <a:prstGeom prst="rect">
            <a:avLst/>
          </a:prstGeom>
          <a:noFill/>
          <a:ln w="9525" cap="flat" cmpd="sng">
            <a:solidFill>
              <a:srgbClr val="0075A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0" name="Google Shape;29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5363" y="1841748"/>
            <a:ext cx="1001557" cy="3082812"/>
          </a:xfrm>
          <a:prstGeom prst="rect">
            <a:avLst/>
          </a:prstGeom>
          <a:noFill/>
          <a:ln w="9525" cap="flat" cmpd="sng">
            <a:solidFill>
              <a:srgbClr val="0075A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1" name="Google Shape;291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0511" y="1841748"/>
            <a:ext cx="990600" cy="3084116"/>
          </a:xfrm>
          <a:prstGeom prst="rect">
            <a:avLst/>
          </a:prstGeom>
          <a:noFill/>
          <a:ln w="9525" cap="flat" cmpd="sng">
            <a:solidFill>
              <a:srgbClr val="0075A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2" name="Google Shape;292;p34"/>
          <p:cNvSpPr txBox="1"/>
          <p:nvPr/>
        </p:nvSpPr>
        <p:spPr>
          <a:xfrm>
            <a:off x="4771683" y="1481227"/>
            <a:ext cx="42504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Scale: Phred score = FastQC score = Emoji score </a:t>
            </a:r>
            <a:endParaRPr/>
          </a:p>
        </p:txBody>
      </p:sp>
      <p:sp>
        <p:nvSpPr>
          <p:cNvPr id="293" name="Google Shape;293;p34"/>
          <p:cNvSpPr txBox="1"/>
          <p:nvPr/>
        </p:nvSpPr>
        <p:spPr>
          <a:xfrm>
            <a:off x="297326" y="213916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FASTQE Analysis: Command Line Programming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40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🤔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1600"/>
              <a:buFont typeface="Gill Sans"/>
              <a:buNone/>
            </a:pPr>
            <a:r>
              <a:rPr lang="en-US" sz="160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Andrew Lonsdale, Melbourne University; @LonsBio; @fastqe</a:t>
            </a:r>
            <a:endParaRPr sz="16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None/>
            </a:pPr>
            <a:endParaRPr sz="16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59390" y="895883"/>
            <a:ext cx="304800" cy="24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890" y="1478252"/>
            <a:ext cx="4652794" cy="232019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/>
        </p:nvSpPr>
        <p:spPr>
          <a:xfrm>
            <a:off x="597206" y="5556048"/>
            <a:ext cx="8022611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commands to install &amp; run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≥1 FASTQ files</a:t>
            </a:r>
            <a:endParaRPr/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Emoji output indicates the Phred quality score of each base in file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550" y="3872700"/>
            <a:ext cx="4574925" cy="143208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5"/>
          <p:cNvSpPr txBox="1"/>
          <p:nvPr/>
        </p:nvSpPr>
        <p:spPr>
          <a:xfrm>
            <a:off x="297326" y="213916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FASTP Analysis:  Trimming Low Quality Reads 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40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</a:pP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Shifu Chen, Chinese Academy of Sciences; GitHub: https: //github.com/OpenGene/fastp</a:t>
            </a:r>
            <a:endParaRPr sz="12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600367" y="3981317"/>
            <a:ext cx="236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terminal commands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(fastp)</a:t>
            </a:r>
            <a:endParaRPr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4" name="Google Shape;30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170" y="3408742"/>
            <a:ext cx="5321300" cy="18986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5" name="Google Shape;305;p35"/>
          <p:cNvSpPr txBox="1"/>
          <p:nvPr/>
        </p:nvSpPr>
        <p:spPr>
          <a:xfrm>
            <a:off x="597206" y="5556048"/>
            <a:ext cx="8022611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commands to install &amp; run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FASTP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filter on ≥1 FASTQ files</a:t>
            </a:r>
            <a:endParaRPr/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Rerun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Emoji output of trimmed FASTQ files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875" y="1298450"/>
            <a:ext cx="6465197" cy="1961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7" name="Google Shape;307;p35"/>
          <p:cNvSpPr txBox="1"/>
          <p:nvPr/>
        </p:nvSpPr>
        <p:spPr>
          <a:xfrm>
            <a:off x="6835339" y="2054215"/>
            <a:ext cx="235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pre trim FASTQ file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 txBox="1"/>
          <p:nvPr/>
        </p:nvSpPr>
        <p:spPr>
          <a:xfrm>
            <a:off x="-68251" y="4149715"/>
            <a:ext cx="2457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post trim FASTQ </a:t>
            </a:r>
            <a:endParaRPr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file</a:t>
            </a:r>
            <a:r>
              <a:rPr lang="en-US"/>
              <a:t> </a:t>
            </a: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(fastp)</a:t>
            </a:r>
            <a:endParaRPr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4" name="Google Shape;314;p36"/>
          <p:cNvSpPr txBox="1"/>
          <p:nvPr/>
        </p:nvSpPr>
        <p:spPr>
          <a:xfrm>
            <a:off x="297326" y="213916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FASTP Analysis:  Trimming Low Quality Reads 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40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</a:pP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Shifu Chen, Chinese Academy of Sciences; GitHub: https: //github.com/OpenGene/fastp</a:t>
            </a:r>
            <a:endParaRPr sz="12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5" name="Google Shape;315;p36"/>
          <p:cNvSpPr txBox="1"/>
          <p:nvPr/>
        </p:nvSpPr>
        <p:spPr>
          <a:xfrm>
            <a:off x="597206" y="5784648"/>
            <a:ext cx="8022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commands to install &amp; run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FASTP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filter on ≥1 FASTQ files</a:t>
            </a:r>
            <a:endParaRPr/>
          </a:p>
          <a:p>
            <a:pPr marL="342900" marR="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Rerun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Emoji output of trimmed FASTQ files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6835339" y="2054215"/>
            <a:ext cx="235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pre trim FASTQ file</a:t>
            </a:r>
            <a:endParaRPr/>
          </a:p>
        </p:txBody>
      </p:sp>
      <p:pic>
        <p:nvPicPr>
          <p:cNvPr id="317" name="Google Shape;3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75" y="1298450"/>
            <a:ext cx="6465197" cy="1961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8850" y="3429000"/>
            <a:ext cx="6952002" cy="23556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/>
          <p:nvPr/>
        </p:nvSpPr>
        <p:spPr>
          <a:xfrm>
            <a:off x="297326" y="213916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FASTP Analysis:  Trimming Low Quality Reads 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40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</a:pP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Shifu Chen, Chinese Academy of Sciences; GitHub: https: //github.com/OpenGene/fastp</a:t>
            </a:r>
            <a:endParaRPr sz="12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5" name="Google Shape;32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499" y="2977101"/>
            <a:ext cx="4805775" cy="3779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7"/>
          <p:cNvSpPr txBox="1"/>
          <p:nvPr/>
        </p:nvSpPr>
        <p:spPr>
          <a:xfrm>
            <a:off x="1892300" y="1804488"/>
            <a:ext cx="236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terminal commands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(fastp)</a:t>
            </a:r>
            <a:endParaRPr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7" name="Google Shape;32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6706" y="1398311"/>
            <a:ext cx="4709570" cy="16803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8" name="Google Shape;328;p37"/>
          <p:cNvSpPr txBox="1"/>
          <p:nvPr/>
        </p:nvSpPr>
        <p:spPr>
          <a:xfrm>
            <a:off x="5457825" y="4026400"/>
            <a:ext cx="3581400" cy="16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FASTP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outputs research grade QC read metrics (similar to FastQC)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/>
          <p:nvPr/>
        </p:nvSpPr>
        <p:spPr>
          <a:xfrm>
            <a:off x="297326" y="213916"/>
            <a:ext cx="8738950" cy="69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400"/>
              <a:buFont typeface="Gill Sans"/>
              <a:buNone/>
            </a:pPr>
            <a:r>
              <a:rPr lang="en-US" sz="24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FASTP Analysis:  Trimming Low Quality Reads </a:t>
            </a:r>
            <a:r>
              <a:rPr lang="en-US" sz="4000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40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None/>
            </a:pP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Shifu Chen, Chinese Academy of Sciences; GitHub: https: //github.com/OpenGene/fastp</a:t>
            </a:r>
            <a:endParaRPr sz="120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endParaRPr sz="4000"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5" name="Google Shape;33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200" y="3254880"/>
            <a:ext cx="7023100" cy="34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6706" y="1398311"/>
            <a:ext cx="4709570" cy="16803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7" name="Google Shape;337;p38"/>
          <p:cNvSpPr txBox="1"/>
          <p:nvPr/>
        </p:nvSpPr>
        <p:spPr>
          <a:xfrm>
            <a:off x="1892300" y="1804488"/>
            <a:ext cx="236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terminal commands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(fastp)</a:t>
            </a:r>
            <a:endParaRPr b="1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/>
        </p:nvSpPr>
        <p:spPr>
          <a:xfrm>
            <a:off x="1964245" y="393412"/>
            <a:ext cx="5134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Genome Assembly Workflow</a:t>
            </a: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579310" y="5405236"/>
            <a:ext cx="8049510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What does raw NGS data look like (FASTQ file)?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How do we assess its quality? 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Why do we need to check its quality?</a:t>
            </a:r>
            <a:endParaRPr sz="2000" b="0" i="0" u="none" strike="noStrike" cap="none">
              <a:solidFill>
                <a:srgbClr val="0075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462" y="1165867"/>
            <a:ext cx="6467159" cy="433946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/>
          <p:nvPr/>
        </p:nvSpPr>
        <p:spPr>
          <a:xfrm>
            <a:off x="2963238" y="1246375"/>
            <a:ext cx="4444857" cy="108175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endParaRPr sz="24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/>
          <p:nvPr/>
        </p:nvSpPr>
        <p:spPr>
          <a:xfrm>
            <a:off x="167847" y="3685224"/>
            <a:ext cx="9398000" cy="144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Line 1: </a:t>
            </a: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read identifier</a:t>
            </a:r>
            <a:endParaRPr/>
          </a:p>
          <a:p>
            <a:pPr marL="800100" marR="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Line 2: </a:t>
            </a: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sequence (A,C,G,Ts)</a:t>
            </a:r>
            <a:endParaRPr/>
          </a:p>
          <a:p>
            <a:pPr marL="800100" marR="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Line 3: </a:t>
            </a: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+ or – strand of DNA</a:t>
            </a:r>
            <a:endParaRPr/>
          </a:p>
          <a:p>
            <a:pPr marL="800100" marR="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Line 4: </a:t>
            </a: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quality score for each base in read (Phred score)</a:t>
            </a:r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00" y="2286000"/>
            <a:ext cx="80899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/>
          <p:nvPr/>
        </p:nvSpPr>
        <p:spPr>
          <a:xfrm>
            <a:off x="167847" y="1618623"/>
            <a:ext cx="9398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Text-based file with 4 lines of data for each read</a:t>
            </a:r>
            <a:endParaRPr/>
          </a:p>
        </p:txBody>
      </p:sp>
      <p:sp>
        <p:nvSpPr>
          <p:cNvPr id="168" name="Google Shape;168;p24"/>
          <p:cNvSpPr txBox="1"/>
          <p:nvPr/>
        </p:nvSpPr>
        <p:spPr>
          <a:xfrm>
            <a:off x="2112818" y="3301996"/>
            <a:ext cx="18264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(code for Phred score)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1927050" y="365974"/>
            <a:ext cx="536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 File: the format of NGS data</a:t>
            </a:r>
            <a:endParaRPr/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863" y="5179677"/>
            <a:ext cx="4611848" cy="144364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28" y="1092200"/>
            <a:ext cx="5740400" cy="43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/>
          <p:nvPr/>
        </p:nvSpPr>
        <p:spPr>
          <a:xfrm>
            <a:off x="5990728" y="943767"/>
            <a:ext cx="20102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---Read #1</a:t>
            </a:r>
            <a:endParaRPr sz="2200" b="0" i="0" u="none" strike="noStrike" cap="none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" name="Google Shape;178;p25"/>
          <p:cNvSpPr/>
          <p:nvPr/>
        </p:nvSpPr>
        <p:spPr>
          <a:xfrm>
            <a:off x="5990728" y="1705767"/>
            <a:ext cx="20102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---Read #2</a:t>
            </a:r>
            <a:endParaRPr sz="2200" b="0" i="0" u="none" strike="noStrike" cap="none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9" name="Google Shape;179;p25"/>
          <p:cNvSpPr/>
          <p:nvPr/>
        </p:nvSpPr>
        <p:spPr>
          <a:xfrm>
            <a:off x="5990728" y="2441454"/>
            <a:ext cx="20102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---Read #3</a:t>
            </a:r>
            <a:endParaRPr sz="2200" b="0" i="0" u="none" strike="noStrike" cap="none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5990728" y="3203454"/>
            <a:ext cx="20102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---Read #4</a:t>
            </a:r>
            <a:endParaRPr sz="2200" b="0" i="0" u="none" strike="noStrike" cap="none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" name="Google Shape;181;p25"/>
          <p:cNvSpPr/>
          <p:nvPr/>
        </p:nvSpPr>
        <p:spPr>
          <a:xfrm>
            <a:off x="5990728" y="3965454"/>
            <a:ext cx="201027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---Read #5</a:t>
            </a:r>
            <a:endParaRPr sz="2200" b="0" i="0" u="none" strike="noStrike" cap="none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5990728" y="4753767"/>
            <a:ext cx="235663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---Read #6…</a:t>
            </a:r>
            <a:endParaRPr sz="2200" b="0" i="0" u="none" strike="noStrike" cap="none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" name="Google Shape;183;p25"/>
          <p:cNvSpPr/>
          <p:nvPr/>
        </p:nvSpPr>
        <p:spPr>
          <a:xfrm>
            <a:off x="533400" y="5683365"/>
            <a:ext cx="7188497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619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6190"/>
                </a:solidFill>
                <a:latin typeface="Arial"/>
                <a:ea typeface="Arial"/>
                <a:cs typeface="Arial"/>
                <a:sym typeface="Arial"/>
              </a:rPr>
              <a:t>FASTQ files have thousands - millions of reads/file</a:t>
            </a:r>
            <a:endParaRPr/>
          </a:p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How do we assess the quality of this much data?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1927050" y="365974"/>
            <a:ext cx="536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 File: the format of NGS data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6" descr="Screen Shot 2015-02-24 at 2.51.47 PM.png"/>
          <p:cNvPicPr preferRelativeResize="0"/>
          <p:nvPr/>
        </p:nvPicPr>
        <p:blipFill rotWithShape="1">
          <a:blip r:embed="rId3">
            <a:alphaModFix/>
          </a:blip>
          <a:srcRect l="1263" t="15725" r="83245" b="42516"/>
          <a:stretch/>
        </p:blipFill>
        <p:spPr>
          <a:xfrm>
            <a:off x="152400" y="1219200"/>
            <a:ext cx="2897182" cy="488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/>
          <p:nvPr/>
        </p:nvSpPr>
        <p:spPr>
          <a:xfrm>
            <a:off x="945320" y="285574"/>
            <a:ext cx="726843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FastQC Software: quality assessment of any NGS data set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Genome assembly, RNA-seq, ChIP-seq, metagenome assembly, etc…</a:t>
            </a:r>
            <a:endParaRPr sz="14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7665" y="1219200"/>
            <a:ext cx="5706531" cy="88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7665" y="2101865"/>
            <a:ext cx="5592923" cy="425438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/>
        </p:nvSpPr>
        <p:spPr>
          <a:xfrm>
            <a:off x="2734966" y="6379512"/>
            <a:ext cx="62376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Excellent video tutorial: </a:t>
            </a: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https://www.youtube.com/watch?v=bz93ReOv87Y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154873" y="5962131"/>
            <a:ext cx="36788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Pass/Warning/Fail quality control metrics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 descr="Per base quality grap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288018"/>
            <a:ext cx="3886200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4684174" y="1654977"/>
            <a:ext cx="4122976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Avg Phred score on y axis, base position of read on x axis</a:t>
            </a:r>
            <a:endParaRPr/>
          </a:p>
          <a:p>
            <a:pPr marL="285750" marR="0" lvl="0" indent="-18415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Distribution of avg base call quality at each nucleotide position in FASTQ file reads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Avg Phred score &gt;20 is acceptable, &gt;28 is high quality</a:t>
            </a: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3" name="Google Shape;20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863" y="2992352"/>
            <a:ext cx="4611849" cy="144364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Google Shape;204;p27"/>
          <p:cNvSpPr txBox="1"/>
          <p:nvPr/>
        </p:nvSpPr>
        <p:spPr>
          <a:xfrm>
            <a:off x="945320" y="285574"/>
            <a:ext cx="726843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FastQC Software: quality assessment of any NGS data set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Genome assembly, RNA-seq, ChIP-seq, metagenome assembly, etc…</a:t>
            </a:r>
            <a:endParaRPr sz="14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7"/>
          <p:cNvSpPr/>
          <p:nvPr/>
        </p:nvSpPr>
        <p:spPr>
          <a:xfrm>
            <a:off x="583204" y="5845241"/>
            <a:ext cx="7188497" cy="77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619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C6190"/>
                </a:solidFill>
                <a:latin typeface="Arial"/>
                <a:ea typeface="Arial"/>
                <a:cs typeface="Arial"/>
                <a:sym typeface="Arial"/>
              </a:rPr>
              <a:t>FASTQ files have thousands - millions of reads/file</a:t>
            </a:r>
            <a:endParaRPr/>
          </a:p>
          <a:p>
            <a:pPr marL="800100" marR="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Why do we need to check the quality of FASTQ data?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7"/>
          <p:cNvSpPr/>
          <p:nvPr/>
        </p:nvSpPr>
        <p:spPr>
          <a:xfrm>
            <a:off x="600947" y="4179959"/>
            <a:ext cx="35346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FASTQ file with good quality reads</a:t>
            </a:r>
            <a:endParaRPr sz="1600" i="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117051" y="5227746"/>
            <a:ext cx="4596130" cy="36933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Base Sequence Quality Assessment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8" descr="Per base quality grap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288018"/>
            <a:ext cx="38862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2819400"/>
            <a:ext cx="3886200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/>
          <p:nvPr/>
        </p:nvSpPr>
        <p:spPr>
          <a:xfrm>
            <a:off x="600947" y="4179959"/>
            <a:ext cx="35346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FASTQ file with good quality reads</a:t>
            </a:r>
            <a:endParaRPr sz="1600" i="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5139746" y="5674826"/>
            <a:ext cx="35174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>
                <a:solidFill>
                  <a:srgbClr val="0075A2"/>
                </a:solidFill>
                <a:latin typeface="Gill Sans"/>
                <a:ea typeface="Gill Sans"/>
                <a:cs typeface="Gill Sans"/>
                <a:sym typeface="Gill Sans"/>
              </a:rPr>
              <a:t>FASTQ file with poor quality reads</a:t>
            </a:r>
            <a:endParaRPr sz="1600" i="0">
              <a:solidFill>
                <a:srgbClr val="0075A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945320" y="285574"/>
            <a:ext cx="726843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FastQC Software: quality assessment of any NGS data set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Genome assembly, RNA-seq, ChIP-seq, metagenome assembly, etc…</a:t>
            </a:r>
            <a:endParaRPr sz="140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4684174" y="1502577"/>
            <a:ext cx="41229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Avg Phred score on y axis, base position of read on x axis</a:t>
            </a:r>
            <a:endParaRPr/>
          </a:p>
          <a:p>
            <a:pPr marL="285750" marR="0" lvl="0" indent="-18415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Distribution of avg base call quality at each nucleotide position in FASTQ file reads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i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117051" y="5227746"/>
            <a:ext cx="4596130" cy="36933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Base Sequence Quality Assessment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8"/>
          <p:cNvSpPr/>
          <p:nvPr/>
        </p:nvSpPr>
        <p:spPr>
          <a:xfrm>
            <a:off x="268941" y="6158448"/>
            <a:ext cx="827615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Analysis of low quality data will yield inaccurate &amp; misleading results!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/>
        </p:nvSpPr>
        <p:spPr>
          <a:xfrm>
            <a:off x="1964245" y="393412"/>
            <a:ext cx="5134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Genome Assembly Workflow</a:t>
            </a:r>
            <a:endParaRPr/>
          </a:p>
        </p:txBody>
      </p:sp>
      <p:sp>
        <p:nvSpPr>
          <p:cNvPr id="227" name="Google Shape;227;p29"/>
          <p:cNvSpPr/>
          <p:nvPr/>
        </p:nvSpPr>
        <p:spPr>
          <a:xfrm>
            <a:off x="529151" y="5599395"/>
            <a:ext cx="8037415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Low quality reads/bases can be trimmed out of FASTQ files for improved downstream analysis </a:t>
            </a:r>
            <a:endParaRPr/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Various software packages available (FASTX, Trimmomatic, </a:t>
            </a:r>
            <a:r>
              <a:rPr lang="en-US" sz="1800" b="1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FASTP</a:t>
            </a:r>
            <a:r>
              <a:rPr lang="en-US" sz="18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462" y="1165867"/>
            <a:ext cx="6467160" cy="433946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/>
          <p:nvPr/>
        </p:nvSpPr>
        <p:spPr>
          <a:xfrm>
            <a:off x="2728060" y="2269347"/>
            <a:ext cx="4444857" cy="108175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endParaRPr sz="24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/>
        </p:nvSpPr>
        <p:spPr>
          <a:xfrm>
            <a:off x="1626317" y="393412"/>
            <a:ext cx="5810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Trimming &amp; Filtering FASTQ data</a:t>
            </a:r>
            <a:endParaRPr/>
          </a:p>
        </p:txBody>
      </p:sp>
      <p:sp>
        <p:nvSpPr>
          <p:cNvPr id="236" name="Google Shape;236;p30"/>
          <p:cNvSpPr/>
          <p:nvPr/>
        </p:nvSpPr>
        <p:spPr>
          <a:xfrm>
            <a:off x="529151" y="5589802"/>
            <a:ext cx="79253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75A2"/>
                </a:solidFill>
                <a:latin typeface="Arial"/>
                <a:ea typeface="Arial"/>
                <a:cs typeface="Arial"/>
                <a:sym typeface="Arial"/>
              </a:rPr>
              <a:t>Trimming/filtering FASTQ data leaves only high quality reads to feed into downstream analysis</a:t>
            </a:r>
            <a:endParaRPr sz="2000" b="0" i="0" u="none" strike="noStrike" cap="none">
              <a:solidFill>
                <a:srgbClr val="0075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48" y="1869562"/>
            <a:ext cx="4472688" cy="315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9072" y="1978256"/>
            <a:ext cx="4389099" cy="304422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0"/>
          <p:cNvSpPr txBox="1"/>
          <p:nvPr/>
        </p:nvSpPr>
        <p:spPr>
          <a:xfrm>
            <a:off x="1528662" y="1458024"/>
            <a:ext cx="173527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 trim FastQC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6026485" y="1458024"/>
            <a:ext cx="173527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 trim FastQC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NA-Seq for the Next Gen PPT TEMPLATE">
  <a:themeElements>
    <a:clrScheme name="RNA-Seq">
      <a:dk1>
        <a:srgbClr val="0075A2"/>
      </a:dk1>
      <a:lt1>
        <a:srgbClr val="FFFFFF"/>
      </a:lt1>
      <a:dk2>
        <a:srgbClr val="004E6C"/>
      </a:dk2>
      <a:lt2>
        <a:srgbClr val="E7FCFF"/>
      </a:lt2>
      <a:accent1>
        <a:srgbClr val="0F6FC6"/>
      </a:accent1>
      <a:accent2>
        <a:srgbClr val="009DD9"/>
      </a:accent2>
      <a:accent3>
        <a:srgbClr val="C6B780"/>
      </a:accent3>
      <a:accent4>
        <a:srgbClr val="3ECCB4"/>
      </a:accent4>
      <a:accent5>
        <a:srgbClr val="7CCA62"/>
      </a:accent5>
      <a:accent6>
        <a:srgbClr val="0075A2"/>
      </a:accent6>
      <a:hlink>
        <a:srgbClr val="B76C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867</Words>
  <Application>Microsoft Macintosh PowerPoint</Application>
  <PresentationFormat>On-screen Show (4:3)</PresentationFormat>
  <Paragraphs>131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Gill Sans</vt:lpstr>
      <vt:lpstr>RNA-Seq for the Next Gen PPT TEMPLATE</vt:lpstr>
      <vt:lpstr>Office Theme</vt:lpstr>
      <vt:lpstr>Next Generation Sequencing Analysis with Emoji  A fun introductory command line exercise for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Analysis with Emoji  A fun introductory command line exercise for students</dc:title>
  <cp:lastModifiedBy>Ray Enke</cp:lastModifiedBy>
  <cp:revision>1</cp:revision>
  <dcterms:modified xsi:type="dcterms:W3CDTF">2019-06-06T23:54:02Z</dcterms:modified>
</cp:coreProperties>
</file>