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82" r:id="rId20"/>
    <p:sldId id="275" r:id="rId21"/>
    <p:sldId id="276" r:id="rId22"/>
    <p:sldId id="283" r:id="rId23"/>
    <p:sldId id="277" r:id="rId24"/>
    <p:sldId id="278" r:id="rId25"/>
    <p:sldId id="279" r:id="rId26"/>
    <p:sldId id="280" r:id="rId27"/>
    <p:sldId id="28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5232" autoAdjust="0"/>
  </p:normalViewPr>
  <p:slideViewPr>
    <p:cSldViewPr snapToGrid="0">
      <p:cViewPr varScale="1">
        <p:scale>
          <a:sx n="78" d="100"/>
          <a:sy n="78" d="100"/>
        </p:scale>
        <p:origin x="931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D56D7-B49C-48E0-92CC-2A5C47319E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65F07A-00E7-4812-AC7B-35B861E70A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FE80F-5057-4091-8A4C-884CECB9D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3EDAE-E2C3-4D57-9367-0CD65BB4991E}" type="datetimeFigureOut">
              <a:rPr lang="en-US" smtClean="0"/>
              <a:t>3/30/2019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1B161-520A-4135-88B0-13AFEAAC0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494C1D-E702-42AA-A260-18E858CEA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20B06-3221-4917-A6AA-E8D1461FB6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087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603A6-4706-45A6-9A72-8DF430725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94BC18-D3C0-423A-8B85-0B8A004EA8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49AB96-87B9-41AB-AF08-038FC3DBB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3EDAE-E2C3-4D57-9367-0CD65BB4991E}" type="datetimeFigureOut">
              <a:rPr lang="en-US" smtClean="0"/>
              <a:t>3/30/2019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95F2F8-4933-42A8-8C8B-D8C6A2CC3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E6024B-21FA-452E-AE04-F8D55017D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20B06-3221-4917-A6AA-E8D1461FB6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718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D1908-B1D5-42FC-97D8-C5B6294AD4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3AE7DF-963B-42BE-9B59-5CE3172FBB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0E521-A531-472F-B2FE-656F7E146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3EDAE-E2C3-4D57-9367-0CD65BB4991E}" type="datetimeFigureOut">
              <a:rPr lang="en-US" smtClean="0"/>
              <a:t>3/30/2019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5A5DE-4EB2-4C1A-8BDB-2AE2878A7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FF504B-B85C-493E-B60E-E1DE469C0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20B06-3221-4917-A6AA-E8D1461FB6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035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DE5BB-0926-47C3-88AE-A379085B6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7146E-788B-46BB-B16B-6F0050C948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52F6B9-481E-452E-869C-5A0141DAD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3EDAE-E2C3-4D57-9367-0CD65BB4991E}" type="datetimeFigureOut">
              <a:rPr lang="en-US" smtClean="0"/>
              <a:t>3/30/2019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FA800-8167-4FC8-A4B8-A59979991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D27078-0C0D-4BBB-AA24-3F8CAAB96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20B06-3221-4917-A6AA-E8D1461FB6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371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1B301-CD3F-425E-8C2B-F5DD86B12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 algn="ctr">
              <a:defRPr sz="6000" b="1" i="0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E9514C-C2B4-447C-8884-74B0B86F4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741A3-A5D4-49AE-8EED-E3DA77A8E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3EDAE-E2C3-4D57-9367-0CD65BB4991E}" type="datetimeFigureOut">
              <a:rPr lang="en-US" smtClean="0"/>
              <a:t>3/30/2019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0863E0-DB82-4570-836E-181602158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3D61F0-3906-45D9-B05E-8BE3031F8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20B06-3221-4917-A6AA-E8D1461FB6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735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567BF-CEB1-4766-9C6D-E379C6BBA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7D054-5463-4055-8054-5A347EFE05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3D1D38-1405-4A15-89B5-D9E9FF5A5C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61E8F8-F1A6-4ECA-8BFE-EACED52E7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3EDAE-E2C3-4D57-9367-0CD65BB4991E}" type="datetimeFigureOut">
              <a:rPr lang="en-US" smtClean="0"/>
              <a:t>3/30/2019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98B3BC-8C11-479B-8656-63161F360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29A62B-974C-4E95-837B-B62B1D27C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20B06-3221-4917-A6AA-E8D1461FB6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166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6D7B0-7271-4F61-AAC2-8B5E14915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19726-FDA4-4A9B-B0ED-A73792888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FF9FE6-C0C1-4E2D-867C-47CED807AA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2E7F46-DB55-49B0-B10A-40C1A7108A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357887-6FE8-4282-AF4C-C691C8F89D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8E789B-CFD2-410B-BEF6-1391DA20F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3EDAE-E2C3-4D57-9367-0CD65BB4991E}" type="datetimeFigureOut">
              <a:rPr lang="en-US" smtClean="0"/>
              <a:t>3/30/2019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841C57-8BF0-4871-9672-5C93C174F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2F344A-661F-4D5E-B410-7C47199DB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20B06-3221-4917-A6AA-E8D1461FB6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169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BDB32-A1F3-4269-B0DD-7C8B25CD1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AED9F2-46D4-4082-AEBE-39D5299AA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3EDAE-E2C3-4D57-9367-0CD65BB4991E}" type="datetimeFigureOut">
              <a:rPr lang="en-US" smtClean="0"/>
              <a:t>3/30/2019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2A92EE-6F44-4082-A811-58C75130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003F76-A9C5-47B5-92D1-E040633EA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20B06-3221-4917-A6AA-E8D1461FB6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061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228388-3857-4845-93B0-DFD34D070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3EDAE-E2C3-4D57-9367-0CD65BB4991E}" type="datetimeFigureOut">
              <a:rPr lang="en-US" smtClean="0"/>
              <a:t>3/30/2019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181029-324A-4CDF-918C-D3B76BECE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061775-DE2C-4213-B81C-D5603AB98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20B06-3221-4917-A6AA-E8D1461FB6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696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78A77-C1D3-43BC-85AD-E1004CAE6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5B73D-7F34-470A-9D00-7328AFC62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C1E842-95D7-422C-AE40-3B04D6145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A4891C-0F0B-4313-B6B4-9CFEABEA9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3EDAE-E2C3-4D57-9367-0CD65BB4991E}" type="datetimeFigureOut">
              <a:rPr lang="en-US" smtClean="0"/>
              <a:t>3/30/2019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159150-2129-47E7-B1AC-54AEA4963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D50EFF-6830-46E2-B1CC-5AC0447B0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20B06-3221-4917-A6AA-E8D1461FB6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209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29634-2C3C-404E-9552-CC7C20275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9D3AAD-AECD-4B4B-A47B-450404DC6C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0E6CF6-53C6-4D37-B778-DE47CE599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24A19C-8155-4FDD-81D3-5622BAB4E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3EDAE-E2C3-4D57-9367-0CD65BB4991E}" type="datetimeFigureOut">
              <a:rPr lang="en-US" smtClean="0"/>
              <a:t>3/30/2019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D17C7A-38AA-4736-8018-B374125A6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C46B0F-1CB8-4F10-A941-33D3B8711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20B06-3221-4917-A6AA-E8D1461FB6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320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D2C534-3446-4E2B-BB15-F6A950FA3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5DD7CC-9D91-4E6B-9E1C-8B9CF5EF82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003700-1048-4BF6-8FC9-6C5194D580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3EDAE-E2C3-4D57-9367-0CD65BB4991E}" type="datetimeFigureOut">
              <a:rPr lang="en-US" smtClean="0"/>
              <a:t>3/30/2019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7ED81B-542A-426C-84E2-14D4F368DD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C3C481-75BE-4B7E-AF6A-6E5C8D95C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F20B06-3221-4917-A6AA-E8D1461FB6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676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domscientific.com/products/software/jaws/" TargetMode="External"/><Relationship Id="rId2" Type="http://schemas.openxmlformats.org/officeDocument/2006/relationships/hyperlink" Target="https://www.nvaccess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uance.com/dragon.html" TargetMode="External"/><Relationship Id="rId5" Type="http://schemas.openxmlformats.org/officeDocument/2006/relationships/hyperlink" Target="https://www.kurzweiledu.com/default.html" TargetMode="External"/><Relationship Id="rId4" Type="http://schemas.openxmlformats.org/officeDocument/2006/relationships/hyperlink" Target="https://www.zoomtext.com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in/andrew-o-hasley" TargetMode="External"/><Relationship Id="rId2" Type="http://schemas.openxmlformats.org/officeDocument/2006/relationships/hyperlink" Target="mailto:aohasley@gmail.com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BB23E-2D0B-4CF9-A01E-84D548D55C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93107"/>
            <a:ext cx="9144000" cy="2387600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Actually, Data Science Can Be Accessible</a:t>
            </a:r>
          </a:p>
        </p:txBody>
      </p:sp>
      <p:sp useBgFill="1">
        <p:nvSpPr>
          <p:cNvPr id="3" name="Subtitle 2">
            <a:extLst>
              <a:ext uri="{FF2B5EF4-FFF2-40B4-BE49-F238E27FC236}">
                <a16:creationId xmlns:a16="http://schemas.microsoft.com/office/drawing/2014/main" id="{1CDD14FE-263D-4225-BC0E-337358BF5C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89086"/>
            <a:ext cx="9144000" cy="2387599"/>
          </a:xfrm>
        </p:spPr>
        <p:txBody>
          <a:bodyPr>
            <a:normAutofit fontScale="62500" lnSpcReduction="20000"/>
          </a:bodyPr>
          <a:lstStyle/>
          <a:p>
            <a:r>
              <a:rPr lang="en-US" sz="5800" dirty="0">
                <a:solidFill>
                  <a:schemeClr val="bg1"/>
                </a:solidFill>
              </a:rPr>
              <a:t>Barriers to inclusion of people with disabilities in the data science workforce pipeline and ideas for lowering them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Andrew Hasley, Ph.D.</a:t>
            </a:r>
          </a:p>
          <a:p>
            <a:r>
              <a:rPr lang="en-US" sz="2800" dirty="0">
                <a:solidFill>
                  <a:schemeClr val="bg1"/>
                </a:solidFill>
              </a:rPr>
              <a:t>University of Wisconsin - Madison</a:t>
            </a:r>
          </a:p>
        </p:txBody>
      </p:sp>
    </p:spTree>
    <p:extLst>
      <p:ext uri="{BB962C8B-B14F-4D97-AF65-F5344CB8AC3E}">
        <p14:creationId xmlns:p14="http://schemas.microsoft.com/office/powerpoint/2010/main" val="1004905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7DE98EE-A433-48AE-8BDB-44D7517F3A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86060"/>
            <a:ext cx="5181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Description</a:t>
            </a:r>
          </a:p>
          <a:p>
            <a:r>
              <a:rPr lang="en-US" dirty="0"/>
              <a:t>“…but I’ll work to accommodate them when they do.”</a:t>
            </a:r>
          </a:p>
          <a:p>
            <a:r>
              <a:rPr lang="en-US" dirty="0"/>
              <a:t>You’re probably wrong</a:t>
            </a:r>
          </a:p>
          <a:p>
            <a:r>
              <a:rPr lang="en-US" dirty="0"/>
              <a:t>Have you ever wondered why?</a:t>
            </a:r>
          </a:p>
          <a:p>
            <a:r>
              <a:rPr lang="en-US" dirty="0"/>
              <a:t>Design for “normal”, accommodate as needed later</a:t>
            </a:r>
          </a:p>
          <a:p>
            <a:pPr lvl="1"/>
            <a:r>
              <a:rPr lang="en-US" dirty="0"/>
              <a:t>Extra work for you and participants</a:t>
            </a:r>
          </a:p>
          <a:p>
            <a:pPr lvl="1"/>
            <a:r>
              <a:rPr lang="en-US" dirty="0"/>
              <a:t>Duplication of effort</a:t>
            </a:r>
          </a:p>
          <a:p>
            <a:pPr lvl="1"/>
            <a:r>
              <a:rPr lang="en-US" dirty="0"/>
              <a:t>Is sometimes too late</a:t>
            </a:r>
          </a:p>
          <a:p>
            <a:pPr lvl="1"/>
            <a:r>
              <a:rPr lang="en-US" dirty="0"/>
              <a:t>Participant with a disability doesn’t get the same learning experience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9051E6-9D32-48F1-A8FD-17BE2E8A30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36901"/>
            <a:ext cx="5181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Fixes</a:t>
            </a:r>
          </a:p>
          <a:p>
            <a:r>
              <a:rPr lang="en-US" dirty="0"/>
              <a:t>Need for individual accommodation will never disappear</a:t>
            </a:r>
          </a:p>
          <a:p>
            <a:r>
              <a:rPr lang="en-US" dirty="0"/>
              <a:t>Proactive thinking and inclusive design of instruction minimizes time and energy spent reacting to accessibility issues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FFE8285-F8F9-4263-BB6B-72D3EFDEF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964"/>
            <a:ext cx="10515600" cy="180363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“People with disabilities </a:t>
            </a:r>
            <a:br>
              <a:rPr lang="en-US" b="1" dirty="0"/>
            </a:br>
            <a:r>
              <a:rPr lang="en-US" b="1" dirty="0"/>
              <a:t>don’t take my </a:t>
            </a:r>
            <a:br>
              <a:rPr lang="en-US" b="1" dirty="0"/>
            </a:br>
            <a:r>
              <a:rPr lang="en-US" b="1" dirty="0"/>
              <a:t>classes/trainings/workshops.”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897B78-C20B-45A2-8D93-F96623362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555" y="300320"/>
            <a:ext cx="1710812" cy="17108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08294C-0CCB-43B1-B370-F2F21F950B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5" r="19892"/>
          <a:stretch/>
        </p:blipFill>
        <p:spPr>
          <a:xfrm>
            <a:off x="597310" y="206913"/>
            <a:ext cx="1799750" cy="189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59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94F2C-1C41-4E8B-A30E-769114DCB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Assumptions, Assumptions, Assumptions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4414E-529D-4681-AA28-5733DF631D3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Description</a:t>
            </a:r>
          </a:p>
          <a:p>
            <a:r>
              <a:rPr lang="en-US" dirty="0"/>
              <a:t>Assumptions about what someone with a disability does/doesn’t want, or can/cannot do</a:t>
            </a:r>
          </a:p>
          <a:p>
            <a:r>
              <a:rPr lang="en-US" dirty="0"/>
              <a:t>Assuming everyone with a disability is aware of 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6E0A80-F227-4A72-B32F-808FC376C9E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Fixes</a:t>
            </a:r>
            <a:endParaRPr lang="en-US" dirty="0"/>
          </a:p>
          <a:p>
            <a:r>
              <a:rPr lang="en-US" dirty="0"/>
              <a:t>Focus on learning goals and how they can be achieved, not specific tasks </a:t>
            </a:r>
          </a:p>
          <a:p>
            <a:r>
              <a:rPr lang="en-US" dirty="0"/>
              <a:t>Engage with participants about their needs when problems arise</a:t>
            </a:r>
          </a:p>
          <a:p>
            <a:r>
              <a:rPr lang="en-US" dirty="0"/>
              <a:t>Considering many disabilities during design is great but you don’t have to think of everything</a:t>
            </a:r>
          </a:p>
          <a:p>
            <a:pPr lvl="1"/>
            <a:r>
              <a:rPr lang="en-US" dirty="0"/>
              <a:t>Inclusive design doesn’t mean think of all possible disabilities and accommodate</a:t>
            </a:r>
          </a:p>
          <a:p>
            <a:pPr lvl="1"/>
            <a:r>
              <a:rPr lang="en-US" dirty="0"/>
              <a:t>Instead, make disability irrelevant to participation</a:t>
            </a:r>
          </a:p>
        </p:txBody>
      </p:sp>
    </p:spTree>
    <p:extLst>
      <p:ext uri="{BB962C8B-B14F-4D97-AF65-F5344CB8AC3E}">
        <p14:creationId xmlns:p14="http://schemas.microsoft.com/office/powerpoint/2010/main" val="2379148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93E9805-5ADA-44BD-8A23-B42063880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TECHNICAL/TANGIBLE BARRIERS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E950784-C14C-4B9E-9231-303DD64B8C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329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576703-CE56-42C2-ADA0-4F87326D2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Computers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AB20E39-A44C-4CB6-8F54-1FAC59741F4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Description</a:t>
            </a:r>
          </a:p>
          <a:p>
            <a:r>
              <a:rPr lang="en-US" dirty="0"/>
              <a:t>People with disabilities don’t always know which accessibility features and settings in which OS can help them</a:t>
            </a:r>
          </a:p>
          <a:p>
            <a:pPr lvl="1"/>
            <a:r>
              <a:rPr lang="en-US" dirty="0"/>
              <a:t>Same is true for 3</a:t>
            </a:r>
            <a:r>
              <a:rPr lang="en-US" baseline="30000" dirty="0"/>
              <a:t>rd</a:t>
            </a:r>
            <a:r>
              <a:rPr lang="en-US" dirty="0"/>
              <a:t> party options</a:t>
            </a:r>
          </a:p>
          <a:p>
            <a:pPr lvl="1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887D6E-9FCA-48E3-8309-99707EC81F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Fixes</a:t>
            </a:r>
            <a:endParaRPr lang="en-US" dirty="0"/>
          </a:p>
          <a:p>
            <a:r>
              <a:rPr lang="en-US" dirty="0"/>
              <a:t>Be as OS agnostic as possible</a:t>
            </a:r>
          </a:p>
          <a:p>
            <a:r>
              <a:rPr lang="en-US" dirty="0"/>
              <a:t>Familiarize yourself with accessibility options in the major OSes</a:t>
            </a:r>
          </a:p>
          <a:p>
            <a:r>
              <a:rPr lang="en-US" dirty="0"/>
              <a:t>Familiarize yourself with common 3</a:t>
            </a:r>
            <a:r>
              <a:rPr lang="en-US" baseline="30000" dirty="0"/>
              <a:t>rd</a:t>
            </a:r>
            <a:r>
              <a:rPr lang="en-US" dirty="0"/>
              <a:t> party solutions</a:t>
            </a:r>
          </a:p>
          <a:p>
            <a:r>
              <a:rPr lang="en-US" dirty="0"/>
              <a:t>Give a brief rundown of available options to all participants at the outset</a:t>
            </a:r>
          </a:p>
          <a:p>
            <a:pPr lvl="1"/>
            <a:r>
              <a:rPr lang="en-US" dirty="0"/>
              <a:t>Could actually help lots of people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B7CC554-1B58-48B3-9BFB-616233069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3449" y="230188"/>
            <a:ext cx="1349501" cy="1325563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CABC775-4FC0-4A8D-8BD9-D08AAB6B3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0679050" y="255205"/>
            <a:ext cx="1349501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3072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F51E0A-6D0D-47DC-948E-4B9F7A0B2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Windows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BB8161-BEB8-454C-B7B1-D3E45A4375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159" y="1309133"/>
            <a:ext cx="9510584" cy="51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540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F51E0A-6D0D-47DC-948E-4B9F7A0B2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E9D6D4-412B-4B7C-A9B1-9BE25E317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937" y="2010080"/>
            <a:ext cx="6334125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9367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5118A1-907E-4034-9239-7D3E6B4A8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Third-Party Software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20C354-6843-4585-99D4-72F502AAE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NVDA: Free, open source screen reader</a:t>
            </a:r>
          </a:p>
          <a:p>
            <a:pPr lvl="1"/>
            <a:r>
              <a:rPr lang="en-US" dirty="0">
                <a:solidFill>
                  <a:srgbClr val="FFFF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https://www.nvaccess.org/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/>
              <a:t>JAWS: Popular screen reader</a:t>
            </a:r>
          </a:p>
          <a:p>
            <a:pPr lvl="1"/>
            <a:r>
              <a:rPr lang="en-US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https://www.freedomscientific.com/products/software/jaws/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/>
              <a:t>ZoomText: Highly customizable screen magnifier and reader</a:t>
            </a:r>
          </a:p>
          <a:p>
            <a:pPr lvl="1"/>
            <a:r>
              <a:rPr lang="en-US" dirty="0">
                <a:solidFill>
                  <a:srgbClr val="FFFF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https://www.zoomtext.com/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/>
              <a:t>Kurzweil Reader: Document scanning, processing, and reading for those with print disabilities'</a:t>
            </a:r>
          </a:p>
          <a:p>
            <a:pPr lvl="1"/>
            <a:r>
              <a:rPr lang="en-US" dirty="0">
                <a:solidFill>
                  <a:srgbClr val="FFFF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https://www.kurzweiledu.com/default.html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/>
              <a:t>Dragon: Complete OS interaction, word processing, and more via speech</a:t>
            </a:r>
          </a:p>
          <a:p>
            <a:pPr lvl="1"/>
            <a:r>
              <a:rPr lang="en-US" dirty="0">
                <a:solidFill>
                  <a:srgbClr val="FFFF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https://www.nuance.com/dragon.html</a:t>
            </a:r>
            <a:r>
              <a:rPr lang="en-US" dirty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8949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0F6F8E4-11B1-4D41-BB35-538702B0B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Web And Application</a:t>
            </a:r>
            <a:br>
              <a:rPr lang="en-US" b="1" dirty="0"/>
            </a:br>
            <a:r>
              <a:rPr lang="en-US" b="1" dirty="0"/>
              <a:t> Accessibility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7B0E82E-9B13-4372-856D-331EA0EA645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Description</a:t>
            </a:r>
          </a:p>
          <a:p>
            <a:r>
              <a:rPr lang="en-US" dirty="0"/>
              <a:t>Inaccessibility of webpages and software, especially those meant for development and data analysis takes many forms</a:t>
            </a:r>
          </a:p>
          <a:p>
            <a:pPr lvl="1"/>
            <a:r>
              <a:rPr lang="en-US" dirty="0"/>
              <a:t>Incompatibility with screen readers/magnifiers</a:t>
            </a:r>
          </a:p>
          <a:p>
            <a:pPr lvl="1"/>
            <a:r>
              <a:rPr lang="en-US" dirty="0"/>
              <a:t>Poor color choices and contrast</a:t>
            </a:r>
          </a:p>
          <a:p>
            <a:pPr lvl="1"/>
            <a:r>
              <a:rPr lang="en-US" dirty="0"/>
              <a:t>Difficult-to-read fonts</a:t>
            </a:r>
          </a:p>
          <a:p>
            <a:pPr lvl="1"/>
            <a:r>
              <a:rPr lang="en-US" dirty="0"/>
              <a:t>Missing alternative text and text as images</a:t>
            </a:r>
          </a:p>
          <a:p>
            <a:pPr lvl="1"/>
            <a:r>
              <a:rPr lang="en-US" dirty="0"/>
              <a:t>Poor page organization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BEDEC7-2473-432D-AAE8-0DE730D8240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Fixes</a:t>
            </a:r>
          </a:p>
          <a:p>
            <a:r>
              <a:rPr lang="en-US" dirty="0"/>
              <a:t>Design instruction allowing participants to use various software and/or web tools, based on what is most accessible to them</a:t>
            </a:r>
          </a:p>
          <a:p>
            <a:r>
              <a:rPr lang="en-US" dirty="0"/>
              <a:t>Test accessibility of instructional tools so you are prepared to warn of issues, help identify workarounds, or suggest alternative tools</a:t>
            </a:r>
          </a:p>
          <a:p>
            <a:r>
              <a:rPr lang="en-US" dirty="0"/>
              <a:t>Consider accessibility for any tools you develop or data you make available</a:t>
            </a:r>
          </a:p>
          <a:p>
            <a:r>
              <a:rPr lang="en-US" dirty="0"/>
              <a:t>Advocate for inclusive software design and data sharing with your colleagues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52E9BB-BBD5-4605-946F-7447D63BA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230188"/>
            <a:ext cx="1838960" cy="11493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00B59F-B828-4D0B-94A0-4B8AD95AC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514" y="230188"/>
            <a:ext cx="2373821" cy="177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6686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3F160B8-AEBC-4F6E-8D7C-480BEECD2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Coding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AA0DE1-DA71-423B-A2F8-87491B002E8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Description</a:t>
            </a:r>
          </a:p>
          <a:p>
            <a:r>
              <a:rPr lang="en-US" dirty="0"/>
              <a:t>Different languages may be more or less accessible to different people</a:t>
            </a:r>
          </a:p>
          <a:p>
            <a:pPr lvl="1"/>
            <a:r>
              <a:rPr lang="en-US" dirty="0"/>
              <a:t>e.g. many symbols for loop control vs. dependence on white space</a:t>
            </a:r>
          </a:p>
          <a:p>
            <a:r>
              <a:rPr lang="en-US" dirty="0"/>
              <a:t>Accessibility of development environments varies widely</a:t>
            </a:r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A226D6A-7AFE-47B1-8BB3-A16AEDFB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35457"/>
            <a:ext cx="5181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Fixes</a:t>
            </a:r>
          </a:p>
          <a:p>
            <a:r>
              <a:rPr lang="en-US" dirty="0"/>
              <a:t>Does the language used matter? If not acquaint participants with choices</a:t>
            </a:r>
          </a:p>
          <a:p>
            <a:pPr lvl="1"/>
            <a:r>
              <a:rPr lang="en-US" dirty="0"/>
              <a:t>If yes, be aware and ready to help</a:t>
            </a:r>
          </a:p>
          <a:p>
            <a:r>
              <a:rPr lang="en-US" dirty="0"/>
              <a:t>Where possible, make choice of code editing/execution method wide open</a:t>
            </a:r>
          </a:p>
          <a:p>
            <a:r>
              <a:rPr lang="en-US" dirty="0"/>
              <a:t>Acquaint yourself with accessibility related options in popular editor/IDEs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43B63F-2124-4602-A87E-BF0A39A09A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16"/>
          <a:stretch/>
        </p:blipFill>
        <p:spPr>
          <a:xfrm>
            <a:off x="481330" y="230188"/>
            <a:ext cx="3467100" cy="14541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6FEA737-0EA0-48CE-BF56-9F84F2A11D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04"/>
          <a:stretch/>
        </p:blipFill>
        <p:spPr>
          <a:xfrm>
            <a:off x="8243570" y="212725"/>
            <a:ext cx="34671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805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de_demo">
            <a:hlinkClick r:id="" action="ppaction://media"/>
            <a:extLst>
              <a:ext uri="{FF2B5EF4-FFF2-40B4-BE49-F238E27FC236}">
                <a16:creationId xmlns:a16="http://schemas.microsoft.com/office/drawing/2014/main" id="{96928840-C524-40AD-904D-9A768477D9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89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8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7100FC0-3D3A-4B36-BC96-E2137B099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DBAEAF2-298F-44C1-A1B8-327FCCD22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Introduction</a:t>
            </a:r>
          </a:p>
          <a:p>
            <a:pPr lvl="1"/>
            <a:r>
              <a:rPr lang="en-US" dirty="0"/>
              <a:t>What is disability?</a:t>
            </a:r>
          </a:p>
          <a:p>
            <a:pPr lvl="1"/>
            <a:r>
              <a:rPr lang="en-US" dirty="0"/>
              <a:t>Universal Design, Inclusion, and Accessibility</a:t>
            </a:r>
          </a:p>
          <a:p>
            <a:pPr lvl="1"/>
            <a:r>
              <a:rPr lang="en-US" dirty="0"/>
              <a:t>Why include people with disabilities?</a:t>
            </a:r>
          </a:p>
          <a:p>
            <a:endParaRPr lang="en-US" dirty="0"/>
          </a:p>
          <a:p>
            <a:r>
              <a:rPr lang="en-US" b="1" dirty="0"/>
              <a:t>Barriers, fixes, and gaps</a:t>
            </a:r>
          </a:p>
          <a:p>
            <a:pPr lvl="1"/>
            <a:r>
              <a:rPr lang="en-US" dirty="0"/>
              <a:t>Social/intangible barriers</a:t>
            </a:r>
          </a:p>
          <a:p>
            <a:pPr lvl="1"/>
            <a:r>
              <a:rPr lang="en-US" dirty="0"/>
              <a:t>Technical/tangible barriers</a:t>
            </a:r>
          </a:p>
          <a:p>
            <a:endParaRPr lang="en-US" dirty="0"/>
          </a:p>
          <a:p>
            <a:r>
              <a:rPr lang="en-US" b="1" dirty="0"/>
              <a:t>Summary and general strategies</a:t>
            </a:r>
          </a:p>
        </p:txBody>
      </p:sp>
    </p:spTree>
    <p:extLst>
      <p:ext uri="{BB962C8B-B14F-4D97-AF65-F5344CB8AC3E}">
        <p14:creationId xmlns:p14="http://schemas.microsoft.com/office/powerpoint/2010/main" val="28495550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E614B-008A-4FDC-9BB7-162387554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Mathematical Notation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C315C-DF8A-4C26-B8A8-71C82564A4E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/>
              <a:t>Description</a:t>
            </a:r>
          </a:p>
          <a:p>
            <a:r>
              <a:rPr lang="en-US" dirty="0"/>
              <a:t>Screen readers struggle to read math</a:t>
            </a:r>
          </a:p>
          <a:p>
            <a:pPr lvl="1"/>
            <a:r>
              <a:rPr lang="en-US" dirty="0"/>
              <a:t>Symbolic representation of abstract ideas</a:t>
            </a:r>
          </a:p>
          <a:p>
            <a:pPr lvl="1"/>
            <a:r>
              <a:rPr lang="en-US" dirty="0"/>
              <a:t>Discipline and context matter</a:t>
            </a:r>
          </a:p>
          <a:p>
            <a:r>
              <a:rPr lang="en-US" dirty="0"/>
              <a:t>Even when available, learning math “by ear” is difficult</a:t>
            </a:r>
          </a:p>
          <a:p>
            <a:r>
              <a:rPr lang="en-US" dirty="0"/>
              <a:t>Few blind people know Braille math (Nemith Code)</a:t>
            </a:r>
          </a:p>
          <a:p>
            <a:pPr lvl="1"/>
            <a:r>
              <a:rPr lang="en-US" dirty="0"/>
              <a:t>Even when you do, your instructor doesn’t</a:t>
            </a:r>
          </a:p>
          <a:p>
            <a:r>
              <a:rPr lang="en-US" dirty="0"/>
              <a:t>Producing math is hard for anyone who can’t hand write</a:t>
            </a:r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D8F9F8-8268-4DAC-B6CC-CDD4DBBBC5E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/>
              <a:t>Fixes</a:t>
            </a:r>
          </a:p>
          <a:p>
            <a:r>
              <a:rPr lang="en-US" dirty="0"/>
              <a:t>Alt-text equation descriptions, allowing participants to work with them however they like</a:t>
            </a:r>
          </a:p>
          <a:p>
            <a:pPr lvl="1"/>
            <a:r>
              <a:rPr lang="en-US" dirty="0"/>
              <a:t>Put machine vision to work generating automatically?</a:t>
            </a:r>
          </a:p>
          <a:p>
            <a:r>
              <a:rPr lang="en-US" dirty="0"/>
              <a:t>Reliable scanning of Braille to print?</a:t>
            </a:r>
          </a:p>
          <a:p>
            <a:pPr lvl="1"/>
            <a:r>
              <a:rPr lang="en-US" dirty="0"/>
              <a:t>Also requires reliable automated translation to print</a:t>
            </a:r>
          </a:p>
          <a:p>
            <a:r>
              <a:rPr lang="en-US" dirty="0"/>
              <a:t>Advocate teaching of Nemith to blind K12 students</a:t>
            </a:r>
          </a:p>
          <a:p>
            <a:pPr lvl="1"/>
            <a:r>
              <a:rPr lang="en-US" dirty="0"/>
              <a:t>Perhaps to sighted students with print disabilities as well?</a:t>
            </a:r>
          </a:p>
          <a:p>
            <a:r>
              <a:rPr lang="en-US" dirty="0"/>
              <a:t>Research into non-traditional ways of representing formulae?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0A4C24-E4EA-43CD-AFE7-B682C4AE5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6735" y="365125"/>
            <a:ext cx="2381250" cy="1190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049B11-424A-4641-8D1D-BAB575EDD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67" y="252413"/>
            <a:ext cx="2409825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1088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C2692-8FAD-4E21-BD3E-BC139128A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Data Visualization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189C7-FFC1-4FDA-9289-7C7D2C59A34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Description</a:t>
            </a:r>
          </a:p>
          <a:p>
            <a:r>
              <a:rPr lang="en-US" dirty="0"/>
              <a:t>Science’s favorite way of displaying and summarizing data hasn’t appreciably changed in hundreds of years: 2D graphical images</a:t>
            </a:r>
          </a:p>
          <a:p>
            <a:pPr lvl="1"/>
            <a:r>
              <a:rPr lang="en-US" dirty="0"/>
              <a:t>Bad for lots of people</a:t>
            </a:r>
          </a:p>
          <a:p>
            <a:r>
              <a:rPr lang="en-US" dirty="0"/>
              <a:t>Magnification limits field of view, requiring viewer to build mental picture of full image</a:t>
            </a:r>
          </a:p>
          <a:p>
            <a:pPr lvl="1"/>
            <a:r>
              <a:rPr lang="en-US" dirty="0"/>
              <a:t>Same for tactile representation where field of view is the size of fingertips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9D2C14-9E04-4ADD-B868-13FA5910C59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Fixes</a:t>
            </a:r>
            <a:endParaRPr lang="en-US" dirty="0"/>
          </a:p>
          <a:p>
            <a:r>
              <a:rPr lang="en-US" dirty="0"/>
              <a:t>Allow maximum freedom to manipulate data, providing graphical (color blind friendly), tactile, tabular, and raw representations</a:t>
            </a:r>
          </a:p>
          <a:p>
            <a:r>
              <a:rPr lang="en-US" dirty="0"/>
              <a:t>To make tactile printing easier, think how to differentiate elements in b/w</a:t>
            </a:r>
          </a:p>
          <a:p>
            <a:r>
              <a:rPr lang="en-US" dirty="0"/>
              <a:t>Get creative about new representations</a:t>
            </a:r>
          </a:p>
          <a:p>
            <a:pPr lvl="1"/>
            <a:r>
              <a:rPr lang="en-US" dirty="0"/>
              <a:t>Charts with Interactive elements</a:t>
            </a:r>
          </a:p>
          <a:p>
            <a:pPr lvl="1"/>
            <a:r>
              <a:rPr lang="en-US" dirty="0"/>
              <a:t>Use of sound, haptic feedback and/or AR?</a:t>
            </a:r>
          </a:p>
          <a:p>
            <a:pPr lvl="1"/>
            <a:r>
              <a:rPr lang="en-US" dirty="0"/>
              <a:t>Machine vision to extract verbal, queryable descriptions?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B23283-B71A-4232-B736-3C2591C8C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2727"/>
            <a:ext cx="3048000" cy="15049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5769D4-B134-48C7-805A-62D89150D3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234" y="253207"/>
            <a:ext cx="2615966" cy="178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8977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art_demo">
            <a:hlinkClick r:id="" action="ppaction://media"/>
            <a:extLst>
              <a:ext uri="{FF2B5EF4-FFF2-40B4-BE49-F238E27FC236}">
                <a16:creationId xmlns:a16="http://schemas.microsoft.com/office/drawing/2014/main" id="{BECECC6E-B8F8-4293-8DE9-D9024AF52E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90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9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DFFC0DA-4E14-4ABF-BC30-614F186F1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951C06-A211-4080-A0E5-5E2A2FB970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Inclusive design doesn’t mean think of all possible disabilities and try to accommodate each one. It means design in a way that makes accommodation unnecessary as much as possible</a:t>
            </a:r>
          </a:p>
          <a:p>
            <a:r>
              <a:rPr lang="en-US" dirty="0"/>
              <a:t>Some individual  accommodation will never entirely disappear. That’s okay</a:t>
            </a:r>
          </a:p>
          <a:p>
            <a:pPr lvl="1"/>
            <a:r>
              <a:rPr lang="en-US" dirty="0"/>
              <a:t>Don’t assume, ask questions</a:t>
            </a:r>
          </a:p>
          <a:p>
            <a:r>
              <a:rPr lang="en-US" dirty="0"/>
              <a:t>Focus on learning goals, not specific tasks</a:t>
            </a:r>
          </a:p>
          <a:p>
            <a:pPr lvl="1"/>
            <a:r>
              <a:rPr lang="en-US" dirty="0"/>
              <a:t>Be flexible and creative when it comes to what outcomes can demonstrate participant achievement of those goals.</a:t>
            </a:r>
          </a:p>
        </p:txBody>
      </p:sp>
    </p:spTree>
    <p:extLst>
      <p:ext uri="{BB962C8B-B14F-4D97-AF65-F5344CB8AC3E}">
        <p14:creationId xmlns:p14="http://schemas.microsoft.com/office/powerpoint/2010/main" val="35878397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DFFC0DA-4E14-4ABF-BC30-614F186F1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951C06-A211-4080-A0E5-5E2A2FB970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When developing materials, software, data resources, don’t ignore accessibility because you think no one with a disability will ever use it</a:t>
            </a:r>
          </a:p>
          <a:p>
            <a:pPr lvl="1"/>
            <a:r>
              <a:rPr lang="en-US" dirty="0"/>
              <a:t>That is a self-fulfilling prophecy</a:t>
            </a:r>
          </a:p>
          <a:p>
            <a:r>
              <a:rPr lang="en-US" dirty="0"/>
              <a:t>You’re going to implement inclusive design, demand that your colleagues (academia, NGO, Government, for-profit, etc.) do the same</a:t>
            </a:r>
          </a:p>
          <a:p>
            <a:pPr lvl="1"/>
            <a:r>
              <a:rPr lang="en-US" dirty="0"/>
              <a:t>Market pressure is power</a:t>
            </a:r>
          </a:p>
          <a:p>
            <a:r>
              <a:rPr lang="en-US" dirty="0"/>
              <a:t>Inclusion is not optional, don’t accept excuses from yourself or others about things like time and funding</a:t>
            </a:r>
          </a:p>
          <a:p>
            <a:pPr lvl="1"/>
            <a:r>
              <a:rPr lang="en-US" dirty="0"/>
              <a:t>If it’s too expensive to make it accessible, it’s to expensive to make at all</a:t>
            </a:r>
          </a:p>
          <a:p>
            <a:r>
              <a:rPr lang="en-US" dirty="0"/>
              <a:t>You don’t have to be a super hero!</a:t>
            </a:r>
          </a:p>
          <a:p>
            <a:pPr lvl="1"/>
            <a:r>
              <a:rPr lang="en-US" dirty="0"/>
              <a:t>Every step toward truly Universal Design is progress and makes something better than it was</a:t>
            </a:r>
          </a:p>
        </p:txBody>
      </p:sp>
    </p:spTree>
    <p:extLst>
      <p:ext uri="{BB962C8B-B14F-4D97-AF65-F5344CB8AC3E}">
        <p14:creationId xmlns:p14="http://schemas.microsoft.com/office/powerpoint/2010/main" val="39094626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F1811F-C467-42EC-9751-C9628AC4C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-78422"/>
            <a:ext cx="10515600" cy="2852737"/>
          </a:xfrm>
        </p:spPr>
        <p:txBody>
          <a:bodyPr/>
          <a:lstStyle/>
          <a:p>
            <a:r>
              <a:rPr lang="en-US" dirty="0"/>
              <a:t>The barriers are not insurmountable. Data Science can be accessible!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F3190A-CA24-4292-8640-C77D13A62C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92"/>
          <a:stretch/>
        </p:blipFill>
        <p:spPr>
          <a:xfrm>
            <a:off x="2991564" y="2942933"/>
            <a:ext cx="5634276" cy="368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288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2D234D9-DF9F-415F-8076-CBD90FEC0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Acknowledgements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8738DD5-C89F-403F-88DC-E488DABCB2E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Organizers</a:t>
            </a:r>
          </a:p>
          <a:p>
            <a:r>
              <a:rPr lang="en-US" dirty="0"/>
              <a:t>BIOQUEST And QUBES</a:t>
            </a:r>
          </a:p>
          <a:p>
            <a:pPr lvl="1"/>
            <a:r>
              <a:rPr lang="en-US" dirty="0"/>
              <a:t>Kristin Jenkins</a:t>
            </a:r>
          </a:p>
          <a:p>
            <a:pPr lvl="1"/>
            <a:r>
              <a:rPr lang="en-US" dirty="0"/>
              <a:t>Phil Gibson</a:t>
            </a:r>
          </a:p>
          <a:p>
            <a:pPr lvl="1"/>
            <a:r>
              <a:rPr lang="en-US" dirty="0"/>
              <a:t>Hayley Orndorf</a:t>
            </a:r>
          </a:p>
          <a:p>
            <a:pPr lvl="1"/>
            <a:r>
              <a:rPr lang="en-US" dirty="0"/>
              <a:t>Drew LaMar</a:t>
            </a:r>
          </a:p>
          <a:p>
            <a:r>
              <a:rPr lang="en-US" dirty="0"/>
              <a:t>Nicolle </a:t>
            </a:r>
            <a:r>
              <a:rPr lang="en-US" dirty="0" err="1"/>
              <a:t>Perna</a:t>
            </a:r>
            <a:endParaRPr lang="en-US" dirty="0"/>
          </a:p>
          <a:p>
            <a:pPr lvl="1"/>
            <a:r>
              <a:rPr lang="en-US" dirty="0"/>
              <a:t>Postdoctoral advisor</a:t>
            </a:r>
          </a:p>
          <a:p>
            <a:pPr lvl="1"/>
            <a:r>
              <a:rPr lang="en-US" dirty="0"/>
              <a:t>UW-Madison</a:t>
            </a:r>
          </a:p>
          <a:p>
            <a:r>
              <a:rPr lang="en-US" dirty="0"/>
              <a:t>Francisco </a:t>
            </a:r>
            <a:r>
              <a:rPr lang="en-US" dirty="0" err="1"/>
              <a:t>Pelegri</a:t>
            </a:r>
            <a:endParaRPr lang="en-US" dirty="0"/>
          </a:p>
          <a:p>
            <a:pPr lvl="1"/>
            <a:r>
              <a:rPr lang="en-US" dirty="0"/>
              <a:t>Ph.D. Advisor</a:t>
            </a:r>
          </a:p>
          <a:p>
            <a:pPr lvl="1"/>
            <a:r>
              <a:rPr lang="en-US" dirty="0"/>
              <a:t>UW-Madison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FC7B43-222F-49AF-976B-876F404B53D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Funding</a:t>
            </a:r>
          </a:p>
          <a:p>
            <a:pPr lvl="1"/>
            <a:r>
              <a:rPr lang="en-US" dirty="0"/>
              <a:t>Computation and Informatics for Biology and Medicine Postdoctoral Fellowship</a:t>
            </a:r>
          </a:p>
          <a:p>
            <a:pPr lvl="2"/>
            <a:r>
              <a:rPr lang="en-US" dirty="0"/>
              <a:t>UW-Madison</a:t>
            </a:r>
          </a:p>
          <a:p>
            <a:pPr lvl="1"/>
            <a:r>
              <a:rPr lang="en-US" dirty="0"/>
              <a:t>Conservation of Novel Ecosystems IGERT Predoctoral Traineeship</a:t>
            </a:r>
          </a:p>
          <a:p>
            <a:pPr lvl="2"/>
            <a:r>
              <a:rPr lang="en-US" dirty="0"/>
              <a:t>UW-Madison</a:t>
            </a:r>
          </a:p>
          <a:p>
            <a:pPr lvl="1"/>
            <a:r>
              <a:rPr lang="en-US" dirty="0"/>
              <a:t>Genetics Training Program Predoctoral Traineeship</a:t>
            </a:r>
          </a:p>
          <a:p>
            <a:pPr lvl="2"/>
            <a:r>
              <a:rPr lang="en-US" dirty="0"/>
              <a:t>UW-Madison</a:t>
            </a:r>
          </a:p>
        </p:txBody>
      </p:sp>
    </p:spTree>
    <p:extLst>
      <p:ext uri="{BB962C8B-B14F-4D97-AF65-F5344CB8AC3E}">
        <p14:creationId xmlns:p14="http://schemas.microsoft.com/office/powerpoint/2010/main" val="36905165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8F587C7-D909-41EC-9AAD-C2D6329795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Andrew O. Hasley, Ph.D.	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C0CDA3-B951-4E71-A41B-DA397C0CDC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 lnSpcReduction="10000"/>
          </a:bodyPr>
          <a:lstStyle/>
          <a:p>
            <a:pPr algn="l"/>
            <a:endParaRPr lang="en-US" dirty="0">
              <a:solidFill>
                <a:schemeClr val="bg1"/>
              </a:solidFill>
            </a:endParaRPr>
          </a:p>
          <a:p>
            <a:pPr algn="l"/>
            <a:r>
              <a:rPr lang="en-US" dirty="0">
                <a:solidFill>
                  <a:schemeClr val="bg1"/>
                </a:solidFill>
              </a:rPr>
              <a:t>Email: </a:t>
            </a:r>
            <a:r>
              <a:rPr lang="en-US" dirty="0">
                <a:solidFill>
                  <a:srgbClr val="FFFF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aohasley@gmail.com</a:t>
            </a:r>
            <a:endParaRPr lang="en-US" dirty="0">
              <a:solidFill>
                <a:srgbClr val="FFFF00"/>
              </a:solidFill>
            </a:endParaRPr>
          </a:p>
          <a:p>
            <a:pPr algn="l"/>
            <a:r>
              <a:rPr lang="en-US" dirty="0">
                <a:solidFill>
                  <a:schemeClr val="bg1"/>
                </a:solidFill>
              </a:rPr>
              <a:t>Twitter: @</a:t>
            </a:r>
            <a:r>
              <a:rPr lang="en-US" dirty="0" err="1">
                <a:solidFill>
                  <a:schemeClr val="bg1"/>
                </a:solidFill>
              </a:rPr>
              <a:t>aohasley</a:t>
            </a:r>
            <a:endParaRPr lang="en-US" dirty="0">
              <a:solidFill>
                <a:schemeClr val="bg1"/>
              </a:solidFill>
            </a:endParaRPr>
          </a:p>
          <a:p>
            <a:pPr algn="l"/>
            <a:r>
              <a:rPr lang="en-US" dirty="0">
                <a:solidFill>
                  <a:schemeClr val="bg1"/>
                </a:solidFill>
              </a:rPr>
              <a:t>LinkedIn:  </a:t>
            </a:r>
            <a:r>
              <a:rPr lang="en-US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www.linkedin.com/in/andrew-o-hasley</a:t>
            </a:r>
            <a:r>
              <a:rPr lang="en-US" dirty="0">
                <a:solidFill>
                  <a:srgbClr val="FFFF00"/>
                </a:solidFill>
              </a:rPr>
              <a:t> 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70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9D659F-8150-4B28-9618-88CEEF2D2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/>
          <a:lstStyle/>
          <a:p>
            <a:r>
              <a:rPr lang="en-US" dirty="0"/>
              <a:t>SOME INTRODUCTION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8EA11E-ADCB-4CD9-AB6F-9D0D1E2715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209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ED68A42-FC54-4192-9D7B-89556AE07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Disability Has Many Definitions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5AF1495-9ED9-4760-A808-58E741970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Legal/Medical Model: “A physical or mental condition that substantially limits one or more daily life activities” (most U.S. federal laws)</a:t>
            </a:r>
          </a:p>
          <a:p>
            <a:pPr lvl="1"/>
            <a:r>
              <a:rPr lang="en-US" dirty="0"/>
              <a:t>A person is disabled if they have a disability, have a record of one, or are regarded as having one</a:t>
            </a:r>
          </a:p>
          <a:p>
            <a:pPr lvl="1"/>
            <a:r>
              <a:rPr lang="en-US" dirty="0"/>
              <a:t>Emphasizes the individual and what must be done for or by them</a:t>
            </a:r>
          </a:p>
          <a:p>
            <a:r>
              <a:rPr lang="en-US" dirty="0"/>
              <a:t>Social Model: Disability results from the way society is designed, not the individual’s impairment or difference</a:t>
            </a:r>
          </a:p>
          <a:p>
            <a:pPr lvl="1"/>
            <a:r>
              <a:rPr lang="en-US" dirty="0"/>
              <a:t>Focuses on removing barriers that limit choice</a:t>
            </a:r>
          </a:p>
          <a:p>
            <a:r>
              <a:rPr lang="en-US" dirty="0"/>
              <a:t>Both have utility depending on the situation but the latter is more useful for data science educators and practitioners</a:t>
            </a:r>
          </a:p>
          <a:p>
            <a:pPr lvl="1"/>
            <a:r>
              <a:rPr lang="en-US" dirty="0"/>
              <a:t>Social model establishes a mindset of designing inclusive environments that remove barriers, rather than specific impairments and just–in-time accommodation</a:t>
            </a:r>
          </a:p>
        </p:txBody>
      </p:sp>
    </p:spTree>
    <p:extLst>
      <p:ext uri="{BB962C8B-B14F-4D97-AF65-F5344CB8AC3E}">
        <p14:creationId xmlns:p14="http://schemas.microsoft.com/office/powerpoint/2010/main" val="17499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A892F-7D6A-4D88-9FE4-CB3B5883A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Universal Design, Inclusion, And Accessibility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D8AD7-4136-400A-A4D2-21905FAEF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331" y="1583028"/>
            <a:ext cx="7773955" cy="4995053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Universal Design:</a:t>
            </a:r>
            <a:r>
              <a:rPr lang="en-US" dirty="0"/>
              <a:t> “The </a:t>
            </a:r>
            <a:r>
              <a:rPr lang="en-US" i="1" dirty="0"/>
              <a:t>design</a:t>
            </a:r>
            <a:r>
              <a:rPr lang="en-US" dirty="0"/>
              <a:t> and composition of an environment so that it can be accessed, understood and used to the greatest extent possible by all people” (Center for Excellence in Universal Design)</a:t>
            </a:r>
          </a:p>
          <a:p>
            <a:pPr lvl="1"/>
            <a:r>
              <a:rPr lang="en-US" dirty="0"/>
              <a:t>The ultimate goal</a:t>
            </a:r>
          </a:p>
          <a:p>
            <a:r>
              <a:rPr lang="en-US" b="1" dirty="0"/>
              <a:t>Inclusive Design</a:t>
            </a:r>
            <a:r>
              <a:rPr lang="en-US" dirty="0"/>
              <a:t>: Similar concept but goes beyond physical considerations alone</a:t>
            </a:r>
          </a:p>
          <a:p>
            <a:pPr lvl="1"/>
            <a:r>
              <a:rPr lang="en-US" dirty="0"/>
              <a:t>For this discussion, serves as a way of thinking and designing toward the ultimate goal of Universal Design</a:t>
            </a:r>
          </a:p>
          <a:p>
            <a:r>
              <a:rPr lang="en-US" b="1" dirty="0"/>
              <a:t>Accessibility</a:t>
            </a:r>
            <a:r>
              <a:rPr lang="en-US" dirty="0"/>
              <a:t>: One measure of inclusivity</a:t>
            </a:r>
          </a:p>
          <a:p>
            <a:pPr lvl="1"/>
            <a:r>
              <a:rPr lang="en-US" dirty="0"/>
              <a:t>For this discussion, considering accessibility specifically in the disability context (i.e. usability, not necessarily availability)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B681A9-0142-4DD9-AB02-7F5CF55E3A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5" b="16599"/>
          <a:stretch/>
        </p:blipFill>
        <p:spPr>
          <a:xfrm>
            <a:off x="8164286" y="1240307"/>
            <a:ext cx="3914072" cy="5788155"/>
          </a:xfrm>
          <a:prstGeom prst="rect">
            <a:avLst/>
          </a:prstGeom>
        </p:spPr>
      </p:pic>
      <p:sp>
        <p:nvSpPr>
          <p:cNvPr id="12" name="Arrow: Up 11">
            <a:extLst>
              <a:ext uri="{FF2B5EF4-FFF2-40B4-BE49-F238E27FC236}">
                <a16:creationId xmlns:a16="http://schemas.microsoft.com/office/drawing/2014/main" id="{1014FB97-425B-428C-BA69-CF945564F870}"/>
              </a:ext>
            </a:extLst>
          </p:cNvPr>
          <p:cNvSpPr/>
          <p:nvPr/>
        </p:nvSpPr>
        <p:spPr>
          <a:xfrm rot="5018970">
            <a:off x="8777096" y="655677"/>
            <a:ext cx="531845" cy="2110730"/>
          </a:xfrm>
          <a:prstGeom prst="up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0CF62F6-AD83-4475-83CC-C87F3FE82050}"/>
              </a:ext>
            </a:extLst>
          </p:cNvPr>
          <p:cNvCxnSpPr>
            <a:cxnSpLocks/>
          </p:cNvCxnSpPr>
          <p:nvPr/>
        </p:nvCxnSpPr>
        <p:spPr>
          <a:xfrm flipV="1">
            <a:off x="8763879" y="4422335"/>
            <a:ext cx="245806" cy="471947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7D3C6B5-B047-49D9-B718-9178DA395294}"/>
              </a:ext>
            </a:extLst>
          </p:cNvPr>
          <p:cNvCxnSpPr>
            <a:cxnSpLocks/>
          </p:cNvCxnSpPr>
          <p:nvPr/>
        </p:nvCxnSpPr>
        <p:spPr>
          <a:xfrm flipV="1">
            <a:off x="9009685" y="3899357"/>
            <a:ext cx="245806" cy="471947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11DEF45-30F0-4E27-93E6-41F304EFE014}"/>
              </a:ext>
            </a:extLst>
          </p:cNvPr>
          <p:cNvCxnSpPr>
            <a:cxnSpLocks/>
          </p:cNvCxnSpPr>
          <p:nvPr/>
        </p:nvCxnSpPr>
        <p:spPr>
          <a:xfrm flipV="1">
            <a:off x="9275924" y="3357992"/>
            <a:ext cx="245806" cy="471947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D91CB10-A024-4C3A-87C1-F802F314C183}"/>
              </a:ext>
            </a:extLst>
          </p:cNvPr>
          <p:cNvSpPr/>
          <p:nvPr/>
        </p:nvSpPr>
        <p:spPr>
          <a:xfrm>
            <a:off x="7521677" y="3785419"/>
            <a:ext cx="1258529" cy="1361539"/>
          </a:xfrm>
          <a:custGeom>
            <a:avLst/>
            <a:gdLst>
              <a:gd name="connsiteX0" fmla="*/ 0 w 1258529"/>
              <a:gd name="connsiteY0" fmla="*/ 0 h 1361539"/>
              <a:gd name="connsiteX1" fmla="*/ 481781 w 1258529"/>
              <a:gd name="connsiteY1" fmla="*/ 167149 h 1361539"/>
              <a:gd name="connsiteX2" fmla="*/ 648929 w 1258529"/>
              <a:gd name="connsiteY2" fmla="*/ 698091 h 1361539"/>
              <a:gd name="connsiteX3" fmla="*/ 688258 w 1258529"/>
              <a:gd name="connsiteY3" fmla="*/ 1297858 h 1361539"/>
              <a:gd name="connsiteX4" fmla="*/ 1101213 w 1258529"/>
              <a:gd name="connsiteY4" fmla="*/ 1317523 h 1361539"/>
              <a:gd name="connsiteX5" fmla="*/ 1258529 w 1258529"/>
              <a:gd name="connsiteY5" fmla="*/ 1061884 h 1361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8529" h="1361539">
                <a:moveTo>
                  <a:pt x="0" y="0"/>
                </a:moveTo>
                <a:cubicBezTo>
                  <a:pt x="186813" y="25400"/>
                  <a:pt x="373626" y="50801"/>
                  <a:pt x="481781" y="167149"/>
                </a:cubicBezTo>
                <a:cubicBezTo>
                  <a:pt x="589936" y="283498"/>
                  <a:pt x="614516" y="509640"/>
                  <a:pt x="648929" y="698091"/>
                </a:cubicBezTo>
                <a:cubicBezTo>
                  <a:pt x="683342" y="886542"/>
                  <a:pt x="612877" y="1194619"/>
                  <a:pt x="688258" y="1297858"/>
                </a:cubicBezTo>
                <a:cubicBezTo>
                  <a:pt x="763639" y="1401097"/>
                  <a:pt x="1006168" y="1356852"/>
                  <a:pt x="1101213" y="1317523"/>
                </a:cubicBezTo>
                <a:cubicBezTo>
                  <a:pt x="1196258" y="1278194"/>
                  <a:pt x="1227393" y="1170039"/>
                  <a:pt x="1258529" y="1061884"/>
                </a:cubicBezTo>
              </a:path>
            </a:pathLst>
          </a:custGeom>
          <a:noFill/>
          <a:ln w="444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0D04DAE-F714-4BDD-AF08-427FA927E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0683" y="6234212"/>
            <a:ext cx="3352801" cy="51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649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E8DE28-77AE-4CE0-83D2-8D358C283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Include People With Disabilities In Data Science?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D8C0205-B08B-4A07-839E-6876236AE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028" y="1690688"/>
            <a:ext cx="6801465" cy="4889807"/>
          </a:xfrm>
        </p:spPr>
        <p:txBody>
          <a:bodyPr>
            <a:normAutofit/>
          </a:bodyPr>
          <a:lstStyle/>
          <a:p>
            <a:r>
              <a:rPr lang="en-US" dirty="0"/>
              <a:t>We do these everyday:</a:t>
            </a:r>
          </a:p>
          <a:p>
            <a:pPr lvl="1"/>
            <a:r>
              <a:rPr lang="en-US" dirty="0"/>
              <a:t>Develop creative solutions to complex problems</a:t>
            </a:r>
          </a:p>
          <a:p>
            <a:pPr lvl="1"/>
            <a:r>
              <a:rPr lang="en-US" dirty="0"/>
              <a:t>Collaboration</a:t>
            </a:r>
          </a:p>
          <a:p>
            <a:pPr lvl="1"/>
            <a:r>
              <a:rPr lang="en-US" dirty="0"/>
              <a:t>Communication and advocacy</a:t>
            </a:r>
          </a:p>
          <a:p>
            <a:r>
              <a:rPr lang="en-US" dirty="0"/>
              <a:t>We perceive the world differently</a:t>
            </a:r>
          </a:p>
          <a:p>
            <a:r>
              <a:rPr lang="en-US" dirty="0"/>
              <a:t>Representation in higher education and labor force</a:t>
            </a:r>
          </a:p>
          <a:p>
            <a:pPr lvl="1"/>
            <a:r>
              <a:rPr lang="en-US" dirty="0"/>
              <a:t>Accommodation required by law</a:t>
            </a:r>
          </a:p>
          <a:p>
            <a:r>
              <a:rPr lang="en-US" dirty="0"/>
              <a:t>It’s morally right</a:t>
            </a:r>
          </a:p>
          <a:p>
            <a:r>
              <a:rPr lang="en-US" dirty="0"/>
              <a:t>Everyone benefits from inclusive design</a:t>
            </a:r>
          </a:p>
          <a:p>
            <a:pPr lvl="1"/>
            <a:r>
              <a:rPr lang="en-US" dirty="0"/>
              <a:t>Inclusive practices are just good practices!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3B5B5E-4925-45D9-9596-97A5894839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3" r="14788"/>
          <a:stretch/>
        </p:blipFill>
        <p:spPr>
          <a:xfrm>
            <a:off x="7775906" y="1373623"/>
            <a:ext cx="3993307" cy="525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47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E14D43-7887-4F8E-A272-98CBD8A71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BARRIERS, FIXES, OPPORTUNITIES TO IMPROVE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E04218-3F5B-4BDE-A12A-AE90846375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890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2DA735E-D708-43DB-8311-AB3246039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SOCIAL/INTANGIBLE BARRIERS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90E4E5-23E6-454B-B5BE-664C69697D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491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7DE98EE-A433-48AE-8BDB-44D7517F3A1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/>
              <a:t>Description</a:t>
            </a:r>
          </a:p>
          <a:p>
            <a:r>
              <a:rPr lang="en-US" dirty="0"/>
              <a:t>Hardest to remove because it can start young</a:t>
            </a:r>
          </a:p>
          <a:p>
            <a:r>
              <a:rPr lang="en-US" dirty="0"/>
              <a:t>If parents, teachers, mentors, peers, don’t think science is an option because of someone’s disability, neither will they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9051E6-9D32-48F1-A8FD-17BE2E8A30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35457"/>
            <a:ext cx="5181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/>
              <a:t>Fixes</a:t>
            </a:r>
          </a:p>
          <a:p>
            <a:r>
              <a:rPr lang="en-US" dirty="0"/>
              <a:t>Lowered expectations is not an accommodation, it’s discrimination</a:t>
            </a:r>
          </a:p>
          <a:p>
            <a:pPr lvl="1"/>
            <a:r>
              <a:rPr lang="en-US" dirty="0"/>
              <a:t>Adjust expectations when necessary, don’t lower them</a:t>
            </a:r>
          </a:p>
          <a:p>
            <a:r>
              <a:rPr lang="en-US" dirty="0"/>
              <a:t>Be inclusive by providing many parallel forms of content delivery and multiple means of demonstrating achievement of learning goals</a:t>
            </a:r>
          </a:p>
          <a:p>
            <a:r>
              <a:rPr lang="en-US" dirty="0"/>
              <a:t>Lots of outreach inside and outside Data Science, from kindergarteners, to undergraduates, to parents 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FFE8285-F8F9-4263-BB6B-72D3EFDEF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Lowered Expectations</a:t>
            </a:r>
          </a:p>
        </p:txBody>
      </p:sp>
    </p:spTree>
    <p:extLst>
      <p:ext uri="{BB962C8B-B14F-4D97-AF65-F5344CB8AC3E}">
        <p14:creationId xmlns:p14="http://schemas.microsoft.com/office/powerpoint/2010/main" val="28122223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1042</TotalTime>
  <Words>1534</Words>
  <Application>Microsoft Office PowerPoint</Application>
  <PresentationFormat>Widescreen</PresentationFormat>
  <Paragraphs>195</Paragraphs>
  <Slides>27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Actually, Data Science Can Be Accessible</vt:lpstr>
      <vt:lpstr>Outline</vt:lpstr>
      <vt:lpstr>SOME INTRODUCTION</vt:lpstr>
      <vt:lpstr>Disability Has Many Definitions </vt:lpstr>
      <vt:lpstr>Universal Design, Inclusion, And Accessibility</vt:lpstr>
      <vt:lpstr>Why Include People With Disabilities In Data Science?</vt:lpstr>
      <vt:lpstr>BARRIERS, FIXES, OPPORTUNITIES TO IMPROVE</vt:lpstr>
      <vt:lpstr>SOCIAL/INTANGIBLE BARRIERS</vt:lpstr>
      <vt:lpstr>Lowered Expectations</vt:lpstr>
      <vt:lpstr>“People with disabilities  don’t take my  classes/trainings/workshops.”</vt:lpstr>
      <vt:lpstr>Assumptions, Assumptions, Assumptions</vt:lpstr>
      <vt:lpstr>TECHNICAL/TANGIBLE BARRIERS</vt:lpstr>
      <vt:lpstr>Computers</vt:lpstr>
      <vt:lpstr>Windows</vt:lpstr>
      <vt:lpstr>Mac</vt:lpstr>
      <vt:lpstr>Third-Party Software</vt:lpstr>
      <vt:lpstr>Web And Application  Accessibility</vt:lpstr>
      <vt:lpstr>Coding</vt:lpstr>
      <vt:lpstr>PowerPoint Presentation</vt:lpstr>
      <vt:lpstr>Mathematical Notation</vt:lpstr>
      <vt:lpstr>Data Visualization</vt:lpstr>
      <vt:lpstr>PowerPoint Presentation</vt:lpstr>
      <vt:lpstr>Summary</vt:lpstr>
      <vt:lpstr>Summary</vt:lpstr>
      <vt:lpstr>The barriers are not insurmountable. Data Science can be accessible!</vt:lpstr>
      <vt:lpstr>Acknowledgements</vt:lpstr>
      <vt:lpstr>Andrew O. Hasley, Ph.D.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Hasley</dc:creator>
  <cp:lastModifiedBy>Andrew Hasley</cp:lastModifiedBy>
  <cp:revision>133</cp:revision>
  <dcterms:created xsi:type="dcterms:W3CDTF">2019-03-22T19:38:03Z</dcterms:created>
  <dcterms:modified xsi:type="dcterms:W3CDTF">2019-03-30T21:54:40Z</dcterms:modified>
</cp:coreProperties>
</file>