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FDEF"/>
    <a:srgbClr val="4DE9FF"/>
    <a:srgbClr val="8DFCFF"/>
    <a:srgbClr val="96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1"/>
    <p:restoredTop sz="94584"/>
  </p:normalViewPr>
  <p:slideViewPr>
    <p:cSldViewPr snapToGrid="0" snapToObjects="1">
      <p:cViewPr varScale="1">
        <p:scale>
          <a:sx n="71" d="100"/>
          <a:sy n="71" d="100"/>
        </p:scale>
        <p:origin x="17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554E7-B3D6-B844-8C0F-E5D9ACF7656E}" type="datetimeFigureOut">
              <a:rPr lang="en-US" smtClean="0"/>
              <a:t>3/31/19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647DD-81CB-024A-A06B-601413035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8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FDEF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68580-5E1F-9642-B80A-B01EE9EA40FB}" type="datetimeFigureOut">
              <a:rPr lang="en-US" smtClean="0"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BA323-92F3-9941-A379-0D0CD3FD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png"/><Relationship Id="rId5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0467" y="1151444"/>
            <a:ext cx="5060576" cy="17907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Summary of the National Academies Report on Data Science for Undergraduates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610" y="3155576"/>
            <a:ext cx="6858000" cy="1558739"/>
          </a:xfrm>
        </p:spPr>
        <p:txBody>
          <a:bodyPr>
            <a:normAutofit fontScale="62500" lnSpcReduction="20000"/>
          </a:bodyPr>
          <a:lstStyle/>
          <a:p>
            <a:pPr lvl="0" defTabSz="880897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n-US" sz="2300" b="1" cap="all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Louis J. Gross</a:t>
            </a:r>
          </a:p>
          <a:p>
            <a:pPr lvl="0" defTabSz="880897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n-US" sz="2300" b="1" cap="all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National Institute for Mathematical and Biological Synthesis</a:t>
            </a:r>
          </a:p>
          <a:p>
            <a:pPr lvl="0" defTabSz="880897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n-US" sz="2300" b="1" cap="all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Departments of Ecology and Evolutionary Biology and Mathematics</a:t>
            </a:r>
          </a:p>
          <a:p>
            <a:pPr lvl="0" defTabSz="880897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defRPr/>
            </a:pPr>
            <a:r>
              <a:rPr lang="en-US" sz="2300" b="1" cap="all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University of Tennessee, Knoxville</a:t>
            </a:r>
          </a:p>
          <a:p>
            <a:endParaRPr lang="en-US" dirty="0"/>
          </a:p>
        </p:txBody>
      </p:sp>
      <p:pic>
        <p:nvPicPr>
          <p:cNvPr id="5" name="Picture 12" descr="nsf1_print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66" y="0"/>
            <a:ext cx="794630" cy="8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27" y="102543"/>
            <a:ext cx="2166225" cy="3225053"/>
          </a:xfrm>
          <a:prstGeom prst="rect">
            <a:avLst/>
          </a:prstGeom>
        </p:spPr>
      </p:pic>
      <p:pic>
        <p:nvPicPr>
          <p:cNvPr id="8" name="Picture 15" descr="NIMBioSlogoshadow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506" y="4484510"/>
            <a:ext cx="2388207" cy="63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876031" y="4572538"/>
            <a:ext cx="5360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NAS</a:t>
            </a:r>
            <a:r>
              <a:rPr lang="is-IS" sz="2400" b="1" dirty="0" smtClean="0">
                <a:latin typeface="Arial" charset="0"/>
                <a:ea typeface="Arial" charset="0"/>
                <a:cs typeface="Arial" charset="0"/>
              </a:rPr>
              <a:t>.edu/EnvisioningDS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5455"/>
            <a:ext cx="2701443" cy="78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3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873" y="0"/>
            <a:ext cx="7886700" cy="994172"/>
          </a:xfrm>
        </p:spPr>
        <p:txBody>
          <a:bodyPr/>
          <a:lstStyle/>
          <a:p>
            <a:pPr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Final Report Contents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860612"/>
            <a:ext cx="4123765" cy="428288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SUMMARY                                            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1    INTRODUCTION     </a:t>
            </a:r>
          </a:p>
          <a:p>
            <a:pPr marL="18288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A Look to the Future</a:t>
            </a:r>
          </a:p>
          <a:p>
            <a:pPr marL="18288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Report Overview</a:t>
            </a:r>
          </a:p>
          <a:p>
            <a:pPr marL="18288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References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2    KNOWLEDGE FOR DATA SCIENTISTS </a:t>
            </a:r>
          </a:p>
          <a:p>
            <a:pPr marL="346075" indent="-163513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Data Science Personas of Today and  Tomorrow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Data Acumen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A Code of Ethics for Data Science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References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3    DATA SCIENCE EDUCATION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Undergraduate Modalities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Middle and High School Education</a:t>
            </a:r>
          </a:p>
          <a:p>
            <a:pPr marL="18288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900" b="1" dirty="0">
                <a:latin typeface="Arial" charset="0"/>
                <a:ea typeface="Arial" charset="0"/>
                <a:cs typeface="Arial" charset="0"/>
              </a:rPr>
              <a:t>References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46494" y="1038085"/>
            <a:ext cx="4123765" cy="4282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46493" y="925571"/>
            <a:ext cx="4123765" cy="4282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821111"/>
            <a:ext cx="4572000" cy="42391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4    STARTING A DATA SCIENCE PROGRAM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Ensuring Broad Participation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Academic Infrastructure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Curriculum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Faculty Resources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Assessment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References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5    EVOLUTION AND EVALUATION</a:t>
            </a:r>
          </a:p>
          <a:p>
            <a:pPr marL="18288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Evolution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Evaluation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Roles for Professional Societies</a:t>
            </a:r>
            <a:endParaRPr lang="en-US" sz="1600" b="1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18288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References</a:t>
            </a:r>
          </a:p>
          <a:p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6    CONCLUSIONS </a:t>
            </a:r>
          </a:p>
          <a:p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APPENDIXES</a:t>
            </a:r>
          </a:p>
          <a:p>
            <a:pPr marL="18288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 smtClean="0">
                <a:latin typeface="Arial" charset="0"/>
                <a:ea typeface="Arial" charset="0"/>
                <a:cs typeface="Arial" charset="0"/>
              </a:rPr>
              <a:t>D	Data Science Oath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132" y="-169419"/>
            <a:ext cx="7886700" cy="994172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Key Points: Data Science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8894"/>
            <a:ext cx="7886700" cy="408790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We are in the infancy of data science</a:t>
            </a:r>
          </a:p>
          <a:p>
            <a:pPr>
              <a:spcBef>
                <a:spcPts val="12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There are and in the future will continue to be many different data science roles</a:t>
            </a:r>
          </a:p>
          <a:p>
            <a:pPr>
              <a:spcBef>
                <a:spcPts val="12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Data science is a unique field that borrows heavily from multiple other fields</a:t>
            </a:r>
          </a:p>
          <a:p>
            <a:pPr lvl="1">
              <a:spcBef>
                <a:spcPts val="6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A major/minor/certificate/etc. should not be the same as, e.g., a degree in statistics or in computer science</a:t>
            </a:r>
          </a:p>
          <a:p>
            <a:pPr lvl="1">
              <a:spcBef>
                <a:spcPts val="6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There will need to be educational opportunities to expose faculty to the breadth of the field</a:t>
            </a:r>
          </a:p>
          <a:p>
            <a:pPr lvl="1">
              <a:spcBef>
                <a:spcPts val="6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There will need to be ways to share educational resources (e.g., course materials, etc.)</a:t>
            </a:r>
          </a:p>
          <a:p>
            <a:pPr>
              <a:spcBef>
                <a:spcPts val="1200"/>
              </a:spcBef>
              <a:buClrTx/>
            </a:pPr>
            <a:r>
              <a:rPr lang="en-US" sz="1900" b="1" dirty="0">
                <a:latin typeface="Arial" charset="0"/>
                <a:ea typeface="Arial" charset="0"/>
                <a:cs typeface="Arial" charset="0"/>
              </a:rPr>
              <a:t>Coordination among professional societies could usefully support the evolution of the undergraduate data science experience (as well as the evolution of the field)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8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238" y="-205278"/>
            <a:ext cx="7886700" cy="994172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Key Points</a:t>
            </a:r>
            <a:r>
              <a:rPr lang="en-US" b="1" smtClean="0">
                <a:latin typeface="Arial" charset="0"/>
                <a:ea typeface="Arial" charset="0"/>
                <a:cs typeface="Arial" charset="0"/>
              </a:rPr>
              <a:t>: Undergrad Data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Science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8894"/>
            <a:ext cx="7886700" cy="40879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Education at all levels will need to evolve as the field evolves</a:t>
            </a:r>
          </a:p>
          <a:p>
            <a:pPr>
              <a:spcBef>
                <a:spcPts val="120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There must be multiple pathways for undergraduates as a result</a:t>
            </a:r>
          </a:p>
          <a:p>
            <a:pPr>
              <a:spcBef>
                <a:spcPts val="120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The undergraduate experience should cater to and promote diversity – demographic and intellectual – in the students it serves</a:t>
            </a:r>
          </a:p>
          <a:p>
            <a:pPr>
              <a:spcBef>
                <a:spcPts val="120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There are some core competencies that all data science students (and, ideally, all undergraduates) should have</a:t>
            </a:r>
          </a:p>
          <a:p>
            <a:pPr lvl="1">
              <a:spcBef>
                <a:spcPts val="600"/>
              </a:spcBef>
              <a:buClrTx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They should develop data acumen</a:t>
            </a:r>
          </a:p>
          <a:p>
            <a:pPr lvl="1">
              <a:spcBef>
                <a:spcPts val="600"/>
              </a:spcBef>
              <a:buClrTx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Ethical problem-solving is a key component of data acumen</a:t>
            </a:r>
          </a:p>
          <a:p>
            <a:pPr>
              <a:spcBef>
                <a:spcPts val="120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Evaluation of programs is critical </a:t>
            </a:r>
          </a:p>
          <a:p>
            <a:pPr lvl="1">
              <a:spcBef>
                <a:spcPts val="600"/>
              </a:spcBef>
              <a:buClrTx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To ensure they evolve as data science evolves</a:t>
            </a:r>
          </a:p>
          <a:p>
            <a:pPr lvl="1">
              <a:spcBef>
                <a:spcPts val="600"/>
              </a:spcBef>
              <a:buClrTx/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To ensure they meet the needs of the various roles students will take in the workplace.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838" y="-205278"/>
            <a:ext cx="7886700" cy="994172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Key Finding: Data Acumen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57" y="627529"/>
            <a:ext cx="7886700" cy="424927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ClrTx/>
              <a:buNone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1800" b="1" dirty="0" smtClean="0">
                <a:latin typeface="Arial" charset="0"/>
                <a:ea typeface="Arial" charset="0"/>
                <a:cs typeface="Arial" charset="0"/>
              </a:rPr>
              <a:t>ducation </a:t>
            </a: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requires exposure to key concepts in data science, real-world data and problems that can reinforce the limitations of tools, and ethical considerations that permeate many applications. Key concepts involved in developing data acumen include the following: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Mathematical foundations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Computational foundations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Statistical foundations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Data management and curation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Data description and visualization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Data modeling and assessment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Workflow and reproducibility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Communication and teamwork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Domain-specific considerations</a:t>
            </a:r>
          </a:p>
          <a:p>
            <a:pPr marL="560070" indent="-285750" fontAlgn="base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1800" b="1" dirty="0">
                <a:latin typeface="Arial" charset="0"/>
                <a:ea typeface="Arial" charset="0"/>
                <a:cs typeface="Arial" charset="0"/>
              </a:rPr>
              <a:t>Ethical problem solving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229" y="4681835"/>
            <a:ext cx="721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NAS</a:t>
            </a:r>
            <a:r>
              <a:rPr lang="is-IS" sz="2400" b="1" dirty="0" smtClean="0">
                <a:latin typeface="Arial" charset="0"/>
                <a:ea typeface="Arial" charset="0"/>
                <a:cs typeface="Arial" charset="0"/>
              </a:rPr>
              <a:t>.edu/EnvisioningDS – see webinars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6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353</Words>
  <Application>Microsoft Macintosh PowerPoint</Application>
  <PresentationFormat>On-screen Show (16:9)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Summary of the National Academies Report on Data Science for Undergraduates</vt:lpstr>
      <vt:lpstr>Final Report Contents</vt:lpstr>
      <vt:lpstr>Key Points: Data Science</vt:lpstr>
      <vt:lpstr>Key Points: Undergrad Data Science</vt:lpstr>
      <vt:lpstr>Key Finding: Data Acumen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2019-03-31T22:22:56Z</dcterms:created>
  <dcterms:modified xsi:type="dcterms:W3CDTF">2019-03-31T23:48:48Z</dcterms:modified>
</cp:coreProperties>
</file>