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58" r:id="rId5"/>
    <p:sldId id="260" r:id="rId6"/>
    <p:sldId id="265" r:id="rId7"/>
    <p:sldId id="261"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1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CF106B-ECBC-8B47-BD22-55DC7215EB85}" type="datetimeFigureOut">
              <a:rPr lang="en-US" smtClean="0"/>
              <a:t>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ACB8D-91C9-E24F-B820-8671931B5D38}" type="slidenum">
              <a:rPr lang="en-US" smtClean="0"/>
              <a:t>‹#›</a:t>
            </a:fld>
            <a:endParaRPr lang="en-US"/>
          </a:p>
        </p:txBody>
      </p:sp>
    </p:spTree>
    <p:extLst>
      <p:ext uri="{BB962C8B-B14F-4D97-AF65-F5344CB8AC3E}">
        <p14:creationId xmlns:p14="http://schemas.microsoft.com/office/powerpoint/2010/main" val="4110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1" i="0" u="none" strike="noStrike" baseline="0" dirty="0" smtClean="0">
                <a:latin typeface="Arial"/>
              </a:rPr>
              <a:t>References</a:t>
            </a:r>
            <a:r>
              <a:rPr lang="en-US" sz="1200" b="0" i="0" u="none" strike="noStrike" baseline="0" dirty="0" smtClean="0">
                <a:latin typeface="Arial"/>
              </a:rPr>
              <a:t>:</a:t>
            </a:r>
          </a:p>
          <a:p>
            <a:pPr algn="l" rtl="0"/>
            <a:r>
              <a:rPr lang="en-US" sz="1200" b="0" i="0" u="none" strike="noStrike" baseline="0" dirty="0" smtClean="0">
                <a:latin typeface="Arial"/>
              </a:rPr>
              <a:t>Buehler D. A. 2000. Bald Eagle (</a:t>
            </a:r>
            <a:r>
              <a:rPr lang="en-US" sz="1200" b="0" i="1" u="none" strike="noStrike" baseline="0" dirty="0" err="1" smtClean="0">
                <a:latin typeface="Arial"/>
              </a:rPr>
              <a:t>Haliaeetus</a:t>
            </a:r>
            <a:r>
              <a:rPr lang="en-US" sz="1200" b="0" i="1" u="none" strike="noStrike" baseline="0" dirty="0" smtClean="0">
                <a:latin typeface="Arial"/>
              </a:rPr>
              <a:t> </a:t>
            </a:r>
            <a:r>
              <a:rPr lang="en-US" sz="1200" b="0" i="1" u="none" strike="noStrike" baseline="0" dirty="0" err="1" smtClean="0">
                <a:latin typeface="Arial"/>
              </a:rPr>
              <a:t>leucocephalus</a:t>
            </a:r>
            <a:r>
              <a:rPr lang="en-US" sz="1200" b="0" i="0" u="none" strike="noStrike" baseline="0" dirty="0" smtClean="0">
                <a:latin typeface="Arial"/>
              </a:rPr>
              <a:t>). </a:t>
            </a:r>
            <a:r>
              <a:rPr lang="en-US" sz="1200" b="0" i="1" u="none" strike="noStrike" baseline="0" dirty="0" smtClean="0">
                <a:latin typeface="Arial"/>
              </a:rPr>
              <a:t>In </a:t>
            </a:r>
            <a:r>
              <a:rPr lang="en-US" sz="1200" b="0" i="0" u="none" strike="noStrike" baseline="0" dirty="0" smtClean="0">
                <a:latin typeface="Arial"/>
              </a:rPr>
              <a:t>A. Poole and F. Gill, editors. The Birds of North America. Philadelphia. No. 506, The Birds of North America, Inc., Philadelphia, PA.</a:t>
            </a:r>
          </a:p>
          <a:p>
            <a:pPr algn="l" rtl="0"/>
            <a:r>
              <a:rPr lang="en-US" sz="1200" b="0" i="0" u="none" strike="noStrike" baseline="0" dirty="0" err="1" smtClean="0">
                <a:latin typeface="Arial"/>
              </a:rPr>
              <a:t>Dunwiddie</a:t>
            </a:r>
            <a:r>
              <a:rPr lang="en-US" sz="1200" b="0" i="0" u="none" strike="noStrike" baseline="0" dirty="0" smtClean="0">
                <a:latin typeface="Arial"/>
              </a:rPr>
              <a:t> P. W., and R. C. Kuntz II. 2001. Long-term trends of bald eagles in winter on the Skagit River, Washington. The Journal of Wildlife Management 65:290-299.</a:t>
            </a:r>
          </a:p>
          <a:p>
            <a:pPr algn="l" rtl="0"/>
            <a:r>
              <a:rPr lang="en-US" sz="1200" b="0" i="0" u="none" strike="noStrike" baseline="0" dirty="0" smtClean="0">
                <a:latin typeface="Arial"/>
              </a:rPr>
              <a:t>Grier J. W. 1982. Ban of DDT and subsequent recovery of reproduction in bald eagles. Science 218:1232-1235.</a:t>
            </a:r>
          </a:p>
          <a:p>
            <a:pPr algn="l" rtl="0"/>
            <a:r>
              <a:rPr lang="en-US" sz="1200" b="0" i="0" u="none" strike="noStrike" baseline="0" dirty="0" smtClean="0">
                <a:latin typeface="Arial"/>
              </a:rPr>
              <a:t>Grubb T. G. 2003. Wintering bald eagle trends in Northern Arizona, 1975-2000. The Southwestern Naturalist 48:223-230.</a:t>
            </a:r>
          </a:p>
          <a:p>
            <a:pPr algn="l" rtl="0"/>
            <a:r>
              <a:rPr lang="en-US" sz="1200" b="0" i="0" u="none" strike="noStrike" baseline="0" dirty="0" smtClean="0">
                <a:latin typeface="Arial"/>
              </a:rPr>
              <a:t>McClelland B. R., L. S. Young, P. T. McClelland, J. G. Crenshaw, H. L. Allen, and D. S. Shea. 1994. Migration ecology of bald eagles from autumn concentrations in Glacier National Park, Montana. Wildlife Monographs 125:3-61.</a:t>
            </a:r>
          </a:p>
          <a:p>
            <a:pPr algn="l" rtl="0"/>
            <a:r>
              <a:rPr lang="en-US" sz="1200" b="0" i="0" u="none" strike="noStrike" baseline="0" dirty="0" smtClean="0">
                <a:latin typeface="Arial"/>
              </a:rPr>
              <a:t>Mull K. E., and M. A. </a:t>
            </a:r>
            <a:r>
              <a:rPr lang="en-US" sz="1200" b="0" i="0" u="none" strike="noStrike" baseline="0" dirty="0" err="1" smtClean="0">
                <a:latin typeface="Arial"/>
              </a:rPr>
              <a:t>Wilzbach</a:t>
            </a:r>
            <a:r>
              <a:rPr lang="en-US" sz="1200" b="0" i="0" u="none" strike="noStrike" baseline="0" dirty="0" smtClean="0">
                <a:latin typeface="Arial"/>
              </a:rPr>
              <a:t>. 2007. Selection of spawning sites by </a:t>
            </a:r>
            <a:r>
              <a:rPr lang="en-US" sz="1200" b="0" i="0" u="none" strike="noStrike" baseline="0" dirty="0" err="1" smtClean="0">
                <a:latin typeface="Arial"/>
              </a:rPr>
              <a:t>coho</a:t>
            </a:r>
            <a:r>
              <a:rPr lang="en-US" sz="1200" b="0" i="0" u="none" strike="noStrike" baseline="0" dirty="0" smtClean="0">
                <a:latin typeface="Arial"/>
              </a:rPr>
              <a:t> salmon in a Northern California stream. North American Journal of Fisheries Management 27:1343-1354.</a:t>
            </a:r>
          </a:p>
          <a:p>
            <a:pPr algn="l" rtl="0"/>
            <a:r>
              <a:rPr lang="en-US" sz="1200" b="0" i="0" u="none" strike="noStrike" baseline="0" dirty="0" err="1" smtClean="0">
                <a:latin typeface="Arial"/>
              </a:rPr>
              <a:t>Stalmaster</a:t>
            </a:r>
            <a:r>
              <a:rPr lang="en-US" sz="1200" b="0" i="0" u="none" strike="noStrike" baseline="0" dirty="0" smtClean="0">
                <a:latin typeface="Arial"/>
              </a:rPr>
              <a:t> M. V., and J. L. Kaiser. 1998. Effects of recreational activity on wintering bald eagles. Wildlife Monographs 137:3-46.</a:t>
            </a:r>
          </a:p>
          <a:p>
            <a:pPr algn="l" rtl="0"/>
            <a:r>
              <a:rPr lang="en-US" sz="1200" b="0" i="0" u="none" strike="noStrike" baseline="0" dirty="0" err="1" smtClean="0">
                <a:latin typeface="Arial"/>
              </a:rPr>
              <a:t>Steenhof</a:t>
            </a:r>
            <a:r>
              <a:rPr lang="en-US" sz="1200" b="0" i="0" u="none" strike="noStrike" baseline="0" dirty="0" smtClean="0">
                <a:latin typeface="Arial"/>
              </a:rPr>
              <a:t>, K., L. Bond, and L. L. Dunn. 2008. The midwinter bald eagle survey results and analysis 1986-2005. </a:t>
            </a:r>
            <a:r>
              <a:rPr lang="en-US" sz="1200" b="0" i="0" u="none" strike="noStrike" baseline="0" dirty="0" err="1" smtClean="0">
                <a:latin typeface="Arial"/>
              </a:rPr>
              <a:t>U.S.Geological</a:t>
            </a:r>
            <a:r>
              <a:rPr lang="en-US" sz="1200" b="0" i="0" u="none" strike="noStrike" baseline="0" dirty="0" smtClean="0">
                <a:latin typeface="Arial"/>
              </a:rPr>
              <a:t> Survey, National Biological Information Infrastructure, and Northwest Alliance for Computational Science and Engineering. Available on-line at http://</a:t>
            </a:r>
            <a:r>
              <a:rPr lang="en-US" sz="1200" b="0" i="0" u="none" strike="noStrike" baseline="0" dirty="0" err="1" smtClean="0">
                <a:latin typeface="Arial"/>
              </a:rPr>
              <a:t>www.nacse.org</a:t>
            </a:r>
            <a:r>
              <a:rPr lang="en-US" sz="1200" b="0" i="0" u="none" strike="noStrike" baseline="0" dirty="0" smtClean="0">
                <a:latin typeface="Arial"/>
              </a:rPr>
              <a:t>/</a:t>
            </a:r>
            <a:r>
              <a:rPr lang="en-US" sz="1200" b="0" i="0" u="none" strike="noStrike" baseline="0" dirty="0" err="1" smtClean="0">
                <a:latin typeface="Arial"/>
              </a:rPr>
              <a:t>nbii</a:t>
            </a:r>
            <a:r>
              <a:rPr lang="en-US" sz="1200" b="0" i="0" u="none" strike="noStrike" baseline="0" dirty="0" smtClean="0">
                <a:latin typeface="Arial"/>
              </a:rPr>
              <a:t>/eagles. (Accessed November 22, 2010.)</a:t>
            </a:r>
          </a:p>
          <a:p>
            <a:endParaRPr lang="en-US" dirty="0"/>
          </a:p>
        </p:txBody>
      </p:sp>
      <p:sp>
        <p:nvSpPr>
          <p:cNvPr id="4" name="Slide Number Placeholder 3"/>
          <p:cNvSpPr>
            <a:spLocks noGrp="1"/>
          </p:cNvSpPr>
          <p:nvPr>
            <p:ph type="sldNum" sz="quarter" idx="10"/>
          </p:nvPr>
        </p:nvSpPr>
        <p:spPr/>
        <p:txBody>
          <a:bodyPr/>
          <a:lstStyle/>
          <a:p>
            <a:fld id="{600ACB8D-91C9-E24F-B820-8671931B5D38}" type="slidenum">
              <a:rPr lang="en-US" smtClean="0"/>
              <a:t>1</a:t>
            </a:fld>
            <a:endParaRPr lang="en-US"/>
          </a:p>
        </p:txBody>
      </p:sp>
    </p:spTree>
    <p:extLst>
      <p:ext uri="{BB962C8B-B14F-4D97-AF65-F5344CB8AC3E}">
        <p14:creationId xmlns:p14="http://schemas.microsoft.com/office/powerpoint/2010/main" val="390754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B5B124-8B32-A247-873B-915F7D594B64}"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232932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5B124-8B32-A247-873B-915F7D594B64}"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261776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5B124-8B32-A247-873B-915F7D594B64}"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77215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5B124-8B32-A247-873B-915F7D594B64}"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261456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B5B124-8B32-A247-873B-915F7D594B64}" type="datetimeFigureOut">
              <a:rPr lang="en-US" smtClean="0"/>
              <a:t>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374019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B5B124-8B32-A247-873B-915F7D594B64}" type="datetimeFigureOut">
              <a:rPr lang="en-US" smtClean="0"/>
              <a:t>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384486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B5B124-8B32-A247-873B-915F7D594B64}" type="datetimeFigureOut">
              <a:rPr lang="en-US" smtClean="0"/>
              <a:t>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366485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B5B124-8B32-A247-873B-915F7D594B64}" type="datetimeFigureOut">
              <a:rPr lang="en-US" smtClean="0"/>
              <a:t>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148954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5B124-8B32-A247-873B-915F7D594B64}" type="datetimeFigureOut">
              <a:rPr lang="en-US" smtClean="0"/>
              <a:t>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68819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5B124-8B32-A247-873B-915F7D594B64}" type="datetimeFigureOut">
              <a:rPr lang="en-US" smtClean="0"/>
              <a:t>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109616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5B124-8B32-A247-873B-915F7D594B64}" type="datetimeFigureOut">
              <a:rPr lang="en-US" smtClean="0"/>
              <a:t>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5EFB6-4B99-1F42-8646-DECB5342BC18}" type="slidenum">
              <a:rPr lang="en-US" smtClean="0"/>
              <a:t>‹#›</a:t>
            </a:fld>
            <a:endParaRPr lang="en-US"/>
          </a:p>
        </p:txBody>
      </p:sp>
    </p:spTree>
    <p:extLst>
      <p:ext uri="{BB962C8B-B14F-4D97-AF65-F5344CB8AC3E}">
        <p14:creationId xmlns:p14="http://schemas.microsoft.com/office/powerpoint/2010/main" val="30729463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5B124-8B32-A247-873B-915F7D594B64}" type="datetimeFigureOut">
              <a:rPr lang="en-US" smtClean="0"/>
              <a:t>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EFB6-4B99-1F42-8646-DECB5342BC18}" type="slidenum">
              <a:rPr lang="en-US" smtClean="0"/>
              <a:t>‹#›</a:t>
            </a:fld>
            <a:endParaRPr lang="en-US"/>
          </a:p>
        </p:txBody>
      </p:sp>
    </p:spTree>
    <p:extLst>
      <p:ext uri="{BB962C8B-B14F-4D97-AF65-F5344CB8AC3E}">
        <p14:creationId xmlns:p14="http://schemas.microsoft.com/office/powerpoint/2010/main" val="3154228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51343"/>
          </a:xfrm>
        </p:spPr>
        <p:txBody>
          <a:bodyPr>
            <a:normAutofit/>
          </a:bodyPr>
          <a:lstStyle/>
          <a:p>
            <a:r>
              <a:rPr lang="en-US" b="1" dirty="0"/>
              <a:t>Exploring the population dynamics of wintering bald eagles through long-term data</a:t>
            </a:r>
            <a:r>
              <a:rPr lang="en-US" dirty="0" smtClean="0">
                <a:effectLst/>
              </a:rPr>
              <a:t> </a:t>
            </a:r>
            <a:endParaRPr lang="en-US" dirty="0"/>
          </a:p>
        </p:txBody>
      </p:sp>
      <p:sp>
        <p:nvSpPr>
          <p:cNvPr id="3" name="Subtitle 2"/>
          <p:cNvSpPr>
            <a:spLocks noGrp="1"/>
          </p:cNvSpPr>
          <p:nvPr>
            <p:ph type="subTitle" idx="1"/>
          </p:nvPr>
        </p:nvSpPr>
        <p:spPr>
          <a:xfrm>
            <a:off x="0" y="5279314"/>
            <a:ext cx="9144000" cy="1752600"/>
          </a:xfrm>
        </p:spPr>
        <p:txBody>
          <a:bodyPr>
            <a:normAutofit/>
          </a:bodyPr>
          <a:lstStyle/>
          <a:p>
            <a:r>
              <a:rPr lang="en-US" sz="2000" dirty="0" smtClean="0"/>
              <a:t>Presentation adapted from :</a:t>
            </a:r>
            <a:r>
              <a:rPr lang="en-US" sz="2000" i="1" dirty="0" smtClean="0"/>
              <a:t> </a:t>
            </a:r>
            <a:r>
              <a:rPr lang="en-US" sz="2000" i="1" dirty="0"/>
              <a:t>TIEE</a:t>
            </a:r>
            <a:r>
              <a:rPr lang="en-US" sz="2000" dirty="0"/>
              <a:t>, Volume 7 © 2011 – Julie </a:t>
            </a:r>
            <a:r>
              <a:rPr lang="en-US" sz="2000" dirty="0" err="1"/>
              <a:t>Beckstead</a:t>
            </a:r>
            <a:r>
              <a:rPr lang="en-US" sz="2000" dirty="0"/>
              <a:t>, Alexandra N. Lagasse, and Scott R. Robinson, and the Ecological Society of America. </a:t>
            </a:r>
            <a:r>
              <a:rPr lang="en-US" sz="2000" i="1" dirty="0"/>
              <a:t>Teaching Issues and Experiments in Ecology</a:t>
            </a:r>
            <a:r>
              <a:rPr lang="en-US" sz="2000" dirty="0"/>
              <a:t> (</a:t>
            </a:r>
            <a:r>
              <a:rPr lang="en-US" sz="2000" i="1" dirty="0"/>
              <a:t>TIEE</a:t>
            </a:r>
            <a:r>
              <a:rPr lang="en-US" sz="2000" dirty="0"/>
              <a:t>) is a project of the Education and Human Resources Committee of the Ecological Society of America (http://</a:t>
            </a:r>
            <a:r>
              <a:rPr lang="en-US" sz="2000" dirty="0" err="1"/>
              <a:t>tiee.esa.org</a:t>
            </a:r>
            <a:r>
              <a:rPr lang="en-US" sz="2000" dirty="0"/>
              <a:t>).</a:t>
            </a:r>
          </a:p>
          <a:p>
            <a:endParaRPr lang="en-US" sz="2000" dirty="0"/>
          </a:p>
        </p:txBody>
      </p:sp>
      <p:pic>
        <p:nvPicPr>
          <p:cNvPr id="1025" name="Picture 1" descr="cover photo large 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961" y="0"/>
            <a:ext cx="3041814" cy="215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14236" y="1802850"/>
            <a:ext cx="2427843" cy="369332"/>
          </a:xfrm>
          <a:prstGeom prst="rect">
            <a:avLst/>
          </a:prstGeom>
          <a:noFill/>
        </p:spPr>
        <p:txBody>
          <a:bodyPr wrap="none" rtlCol="0">
            <a:spAutoFit/>
          </a:bodyPr>
          <a:lstStyle/>
          <a:p>
            <a:r>
              <a:rPr lang="en-US" dirty="0"/>
              <a:t>Photo by Tom </a:t>
            </a:r>
            <a:r>
              <a:rPr lang="en-US" dirty="0" err="1"/>
              <a:t>Michalski</a:t>
            </a:r>
            <a:r>
              <a:rPr lang="en-US" dirty="0" smtClean="0">
                <a:effectLst/>
              </a:rPr>
              <a:t> </a:t>
            </a:r>
            <a:endParaRPr lang="en-US" dirty="0"/>
          </a:p>
        </p:txBody>
      </p:sp>
    </p:spTree>
    <p:extLst>
      <p:ext uri="{BB962C8B-B14F-4D97-AF65-F5344CB8AC3E}">
        <p14:creationId xmlns:p14="http://schemas.microsoft.com/office/powerpoint/2010/main" val="11704246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59886153"/>
              </p:ext>
            </p:extLst>
          </p:nvPr>
        </p:nvGraphicFramePr>
        <p:xfrm>
          <a:off x="208154" y="512173"/>
          <a:ext cx="8735355" cy="5838775"/>
        </p:xfrm>
        <a:graphic>
          <a:graphicData uri="http://schemas.openxmlformats.org/presentationml/2006/ole">
            <mc:AlternateContent xmlns:mc="http://schemas.openxmlformats.org/markup-compatibility/2006">
              <mc:Choice xmlns:v="urn:schemas-microsoft-com:vml" Requires="v">
                <p:oleObj spid="_x0000_s4102" name="Document" r:id="rId3" imgW="9461500" imgH="6324600" progId="Word.Document.12">
                  <p:embed/>
                </p:oleObj>
              </mc:Choice>
              <mc:Fallback>
                <p:oleObj name="Document" r:id="rId3" imgW="9461500" imgH="6324600" progId="Word.Document.12">
                  <p:embed/>
                  <p:pic>
                    <p:nvPicPr>
                      <p:cNvPr id="0" name=""/>
                      <p:cNvPicPr/>
                      <p:nvPr/>
                    </p:nvPicPr>
                    <p:blipFill>
                      <a:blip r:embed="rId4"/>
                      <a:stretch>
                        <a:fillRect/>
                      </a:stretch>
                    </p:blipFill>
                    <p:spPr>
                      <a:xfrm>
                        <a:off x="208154" y="512173"/>
                        <a:ext cx="8735355" cy="5838775"/>
                      </a:xfrm>
                      <a:prstGeom prst="rect">
                        <a:avLst/>
                      </a:prstGeom>
                    </p:spPr>
                  </p:pic>
                </p:oleObj>
              </mc:Fallback>
            </mc:AlternateContent>
          </a:graphicData>
        </a:graphic>
      </p:graphicFrame>
    </p:spTree>
    <p:extLst>
      <p:ext uri="{BB962C8B-B14F-4D97-AF65-F5344CB8AC3E}">
        <p14:creationId xmlns:p14="http://schemas.microsoft.com/office/powerpoint/2010/main" val="23917173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46" y="1782930"/>
            <a:ext cx="8805333" cy="5262979"/>
          </a:xfrm>
          <a:prstGeom prst="rect">
            <a:avLst/>
          </a:prstGeom>
          <a:noFill/>
        </p:spPr>
        <p:txBody>
          <a:bodyPr wrap="square" rtlCol="0">
            <a:spAutoFit/>
          </a:bodyPr>
          <a:lstStyle/>
          <a:p>
            <a:pPr marL="342900" indent="-342900">
              <a:buFont typeface="Arial"/>
              <a:buChar char="•"/>
            </a:pPr>
            <a:r>
              <a:rPr lang="en-US" sz="2400" dirty="0" smtClean="0">
                <a:latin typeface="Comic Sans MS"/>
                <a:cs typeface="Comic Sans MS"/>
              </a:rPr>
              <a:t>LOTS of long term data</a:t>
            </a:r>
            <a:br>
              <a:rPr lang="en-US" sz="2400" dirty="0" smtClean="0">
                <a:latin typeface="Comic Sans MS"/>
                <a:cs typeface="Comic Sans MS"/>
              </a:rPr>
            </a:br>
            <a:endParaRPr lang="en-US" sz="2400" dirty="0" smtClean="0">
              <a:latin typeface="Comic Sans MS"/>
              <a:cs typeface="Comic Sans MS"/>
            </a:endParaRPr>
          </a:p>
          <a:p>
            <a:pPr marL="342900" indent="-342900">
              <a:buFont typeface="Arial"/>
              <a:buChar char="•"/>
            </a:pPr>
            <a:r>
              <a:rPr lang="en-US" sz="2400" dirty="0" smtClean="0">
                <a:latin typeface="Comic Sans MS"/>
                <a:cs typeface="Comic Sans MS"/>
              </a:rPr>
              <a:t>Culturally and Ecologically important</a:t>
            </a:r>
          </a:p>
          <a:p>
            <a:pPr marL="800100" lvl="1" indent="-342900">
              <a:buFont typeface="Arial"/>
              <a:buChar char="•"/>
            </a:pPr>
            <a:r>
              <a:rPr lang="en-US" sz="2400" dirty="0" smtClean="0">
                <a:latin typeface="Comic Sans MS"/>
                <a:cs typeface="Comic Sans MS"/>
              </a:rPr>
              <a:t>American Icon </a:t>
            </a:r>
          </a:p>
          <a:p>
            <a:pPr marL="800100" lvl="1" indent="-342900">
              <a:buFont typeface="Arial"/>
              <a:buChar char="•"/>
            </a:pPr>
            <a:r>
              <a:rPr lang="en-US" sz="2400" dirty="0" smtClean="0">
                <a:latin typeface="Comic Sans MS"/>
                <a:cs typeface="Comic Sans MS"/>
              </a:rPr>
              <a:t>Raptor = Higher level consumer</a:t>
            </a:r>
            <a:br>
              <a:rPr lang="en-US" sz="2400" dirty="0" smtClean="0">
                <a:latin typeface="Comic Sans MS"/>
                <a:cs typeface="Comic Sans MS"/>
              </a:rPr>
            </a:br>
            <a:r>
              <a:rPr lang="en-US" sz="2400" dirty="0" smtClean="0">
                <a:latin typeface="Comic Sans MS"/>
                <a:cs typeface="Comic Sans MS"/>
              </a:rPr>
              <a:t> that feeds on mostly fish and sometimes ducks</a:t>
            </a:r>
            <a:br>
              <a:rPr lang="en-US" sz="2400" dirty="0" smtClean="0">
                <a:latin typeface="Comic Sans MS"/>
                <a:cs typeface="Comic Sans MS"/>
              </a:rPr>
            </a:br>
            <a:endParaRPr lang="en-US" sz="2400" dirty="0" smtClean="0">
              <a:latin typeface="Comic Sans MS"/>
              <a:cs typeface="Comic Sans MS"/>
            </a:endParaRPr>
          </a:p>
          <a:p>
            <a:pPr marL="342900" indent="-342900">
              <a:buFont typeface="Arial"/>
              <a:buChar char="•"/>
            </a:pPr>
            <a:r>
              <a:rPr lang="en-US" sz="2400" dirty="0" smtClean="0">
                <a:latin typeface="Comic Sans MS"/>
                <a:cs typeface="Comic Sans MS"/>
              </a:rPr>
              <a:t>Have overcome threats of extinction</a:t>
            </a:r>
          </a:p>
          <a:p>
            <a:pPr marL="800100" lvl="1" indent="-342900">
              <a:buFont typeface="Arial"/>
              <a:buChar char="•"/>
            </a:pPr>
            <a:r>
              <a:rPr lang="en-US" sz="2400" dirty="0" smtClean="0">
                <a:latin typeface="Comic Sans MS"/>
                <a:cs typeface="Comic Sans MS"/>
              </a:rPr>
              <a:t> Federally listed Endangered Species in the 1970’s.</a:t>
            </a:r>
            <a:br>
              <a:rPr lang="en-US" sz="2400" dirty="0" smtClean="0">
                <a:latin typeface="Comic Sans MS"/>
                <a:cs typeface="Comic Sans MS"/>
              </a:rPr>
            </a:br>
            <a:endParaRPr lang="en-US" sz="2400" dirty="0" smtClean="0">
              <a:latin typeface="Comic Sans MS"/>
              <a:cs typeface="Comic Sans MS"/>
            </a:endParaRPr>
          </a:p>
          <a:p>
            <a:pPr marL="342900" indent="-342900">
              <a:buFont typeface="Arial"/>
              <a:buChar char="•"/>
            </a:pPr>
            <a:r>
              <a:rPr lang="en-US" sz="2400" dirty="0" smtClean="0">
                <a:latin typeface="Comic Sans MS"/>
                <a:cs typeface="Comic Sans MS"/>
              </a:rPr>
              <a:t>Eagles migrate in the United States</a:t>
            </a:r>
          </a:p>
          <a:p>
            <a:pPr marL="800100" lvl="1" indent="-342900">
              <a:buFont typeface="Arial"/>
              <a:buChar char="•"/>
            </a:pPr>
            <a:r>
              <a:rPr lang="en-US" sz="2400" dirty="0" smtClean="0">
                <a:latin typeface="Comic Sans MS"/>
                <a:cs typeface="Comic Sans MS"/>
              </a:rPr>
              <a:t>Spend summers in the north and winters in the south</a:t>
            </a:r>
          </a:p>
          <a:p>
            <a:pPr marL="800100" lvl="1" indent="-342900">
              <a:buFont typeface="Arial"/>
              <a:buChar char="•"/>
            </a:pPr>
            <a:r>
              <a:rPr lang="en-US" sz="2400" dirty="0" smtClean="0">
                <a:latin typeface="Comic Sans MS"/>
                <a:cs typeface="Comic Sans MS"/>
              </a:rPr>
              <a:t>What is a hypothesis for why they do this?</a:t>
            </a:r>
          </a:p>
          <a:p>
            <a:pPr marL="342900" indent="-342900">
              <a:buFont typeface="Arial"/>
              <a:buChar char="•"/>
            </a:pPr>
            <a:endParaRPr lang="en-US" sz="2400" dirty="0">
              <a:latin typeface="Comic Sans MS"/>
              <a:cs typeface="Comic Sans MS"/>
            </a:endParaRPr>
          </a:p>
        </p:txBody>
      </p:sp>
      <p:pic>
        <p:nvPicPr>
          <p:cNvPr id="3" name="Picture 1" descr="cover photo large 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961" y="0"/>
            <a:ext cx="3041814" cy="215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14236" y="1802850"/>
            <a:ext cx="2427843" cy="369332"/>
          </a:xfrm>
          <a:prstGeom prst="rect">
            <a:avLst/>
          </a:prstGeom>
          <a:noFill/>
        </p:spPr>
        <p:txBody>
          <a:bodyPr wrap="none" rtlCol="0">
            <a:spAutoFit/>
          </a:bodyPr>
          <a:lstStyle/>
          <a:p>
            <a:r>
              <a:rPr lang="en-US" dirty="0"/>
              <a:t>Photo by Tom </a:t>
            </a:r>
            <a:r>
              <a:rPr lang="en-US" dirty="0" err="1"/>
              <a:t>Michalski</a:t>
            </a:r>
            <a:r>
              <a:rPr lang="en-US" dirty="0" smtClean="0">
                <a:effectLst/>
              </a:rPr>
              <a:t> </a:t>
            </a:r>
            <a:endParaRPr lang="en-US" dirty="0"/>
          </a:p>
        </p:txBody>
      </p:sp>
      <p:sp>
        <p:nvSpPr>
          <p:cNvPr id="5" name="TextBox 4"/>
          <p:cNvSpPr txBox="1"/>
          <p:nvPr/>
        </p:nvSpPr>
        <p:spPr>
          <a:xfrm>
            <a:off x="-81940" y="151430"/>
            <a:ext cx="6514236" cy="1569660"/>
          </a:xfrm>
          <a:prstGeom prst="rect">
            <a:avLst/>
          </a:prstGeom>
          <a:noFill/>
        </p:spPr>
        <p:txBody>
          <a:bodyPr wrap="square" rtlCol="0">
            <a:spAutoFit/>
          </a:bodyPr>
          <a:lstStyle/>
          <a:p>
            <a:pPr algn="ctr"/>
            <a:r>
              <a:rPr lang="en-US" sz="3200" b="1" dirty="0">
                <a:latin typeface="Comic Sans MS"/>
                <a:cs typeface="Comic Sans MS"/>
              </a:rPr>
              <a:t>Why do we study Bald Eagles (</a:t>
            </a:r>
            <a:r>
              <a:rPr lang="en-US" sz="3200" b="1" i="1" dirty="0" err="1" smtClean="0">
                <a:latin typeface="Comic Sans MS"/>
                <a:cs typeface="Comic Sans MS"/>
              </a:rPr>
              <a:t>Haliaeetus</a:t>
            </a:r>
            <a:r>
              <a:rPr lang="en-US" sz="3200" b="1" i="1" dirty="0" smtClean="0">
                <a:latin typeface="Comic Sans MS"/>
                <a:cs typeface="Comic Sans MS"/>
              </a:rPr>
              <a:t> </a:t>
            </a:r>
            <a:r>
              <a:rPr lang="en-US" sz="3200" b="1" i="1" dirty="0" err="1" smtClean="0">
                <a:latin typeface="Comic Sans MS"/>
                <a:cs typeface="Comic Sans MS"/>
              </a:rPr>
              <a:t>leucocephalus</a:t>
            </a:r>
            <a:r>
              <a:rPr lang="en-US" sz="3200" b="1" dirty="0" smtClean="0">
                <a:latin typeface="Comic Sans MS"/>
                <a:cs typeface="Comic Sans MS"/>
              </a:rPr>
              <a:t>)?</a:t>
            </a:r>
            <a:endParaRPr lang="en-US" sz="3200" b="1" dirty="0">
              <a:latin typeface="Comic Sans MS"/>
              <a:cs typeface="Comic Sans MS"/>
            </a:endParaRPr>
          </a:p>
          <a:p>
            <a:pPr algn="ctr"/>
            <a:endParaRPr lang="en-US" sz="3200" dirty="0">
              <a:latin typeface="Comic Sans MS"/>
              <a:cs typeface="Comic Sans MS"/>
            </a:endParaRPr>
          </a:p>
        </p:txBody>
      </p:sp>
    </p:spTree>
    <p:extLst>
      <p:ext uri="{BB962C8B-B14F-4D97-AF65-F5344CB8AC3E}">
        <p14:creationId xmlns:p14="http://schemas.microsoft.com/office/powerpoint/2010/main" val="1261113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46" y="1639521"/>
            <a:ext cx="8805333" cy="5262979"/>
          </a:xfrm>
          <a:prstGeom prst="rect">
            <a:avLst/>
          </a:prstGeom>
          <a:noFill/>
        </p:spPr>
        <p:txBody>
          <a:bodyPr wrap="square" rtlCol="0">
            <a:spAutoFit/>
          </a:bodyPr>
          <a:lstStyle/>
          <a:p>
            <a:pPr marL="342900" indent="-342900">
              <a:buFont typeface="Arial"/>
              <a:buChar char="•"/>
            </a:pPr>
            <a:r>
              <a:rPr lang="en-US" sz="2400" dirty="0" smtClean="0">
                <a:latin typeface="Comic Sans MS"/>
                <a:cs typeface="Comic Sans MS"/>
              </a:rPr>
              <a:t>MAIN Hypothesis:</a:t>
            </a:r>
            <a:br>
              <a:rPr lang="en-US" sz="2400" dirty="0" smtClean="0">
                <a:latin typeface="Comic Sans MS"/>
                <a:cs typeface="Comic Sans MS"/>
              </a:rPr>
            </a:br>
            <a:endParaRPr lang="en-US" sz="2400" dirty="0" smtClean="0">
              <a:latin typeface="Comic Sans MS"/>
              <a:cs typeface="Comic Sans MS"/>
            </a:endParaRPr>
          </a:p>
          <a:p>
            <a:pPr marL="800100" lvl="1" indent="-342900">
              <a:buFont typeface="Arial"/>
              <a:buChar char="•"/>
            </a:pPr>
            <a:r>
              <a:rPr lang="en-US" sz="2400" dirty="0" smtClean="0">
                <a:latin typeface="Comic Sans MS"/>
                <a:cs typeface="Comic Sans MS"/>
              </a:rPr>
              <a:t>the </a:t>
            </a:r>
            <a:r>
              <a:rPr lang="en-US" sz="2400" dirty="0">
                <a:latin typeface="Comic Sans MS"/>
                <a:cs typeface="Comic Sans MS"/>
              </a:rPr>
              <a:t>food supply </a:t>
            </a:r>
            <a:r>
              <a:rPr lang="en-US" sz="2400" dirty="0" smtClean="0">
                <a:latin typeface="Comic Sans MS"/>
                <a:cs typeface="Comic Sans MS"/>
              </a:rPr>
              <a:t>(mostly </a:t>
            </a:r>
            <a:r>
              <a:rPr lang="en-US" sz="2400" dirty="0">
                <a:latin typeface="Comic Sans MS"/>
                <a:cs typeface="Comic Sans MS"/>
              </a:rPr>
              <a:t>fish </a:t>
            </a:r>
            <a:r>
              <a:rPr lang="en-US" sz="2400" dirty="0" smtClean="0">
                <a:latin typeface="Comic Sans MS"/>
                <a:cs typeface="Comic Sans MS"/>
              </a:rPr>
              <a:t>and some ducks</a:t>
            </a:r>
            <a:r>
              <a:rPr lang="en-US" sz="2400" dirty="0">
                <a:latin typeface="Comic Sans MS"/>
                <a:cs typeface="Comic Sans MS"/>
              </a:rPr>
              <a:t>) becomes less available as winter approaches and drives the eagles south (McClelland et al. 1994)</a:t>
            </a:r>
            <a:r>
              <a:rPr lang="en-US" sz="2400" dirty="0" smtClean="0">
                <a:effectLst/>
                <a:latin typeface="Comic Sans MS"/>
                <a:cs typeface="Comic Sans MS"/>
              </a:rPr>
              <a:t> </a:t>
            </a:r>
            <a:r>
              <a:rPr lang="en-US" sz="2400" dirty="0" smtClean="0">
                <a:latin typeface="Comic Sans MS"/>
                <a:cs typeface="Comic Sans MS"/>
              </a:rPr>
              <a:t>Have overcome threats of extinction</a:t>
            </a:r>
          </a:p>
          <a:p>
            <a:pPr marL="342900" indent="-342900">
              <a:buFont typeface="Arial"/>
              <a:buChar char="•"/>
            </a:pPr>
            <a:endParaRPr lang="en-US" sz="2400" dirty="0" smtClean="0">
              <a:latin typeface="Comic Sans MS"/>
              <a:cs typeface="Comic Sans MS"/>
            </a:endParaRPr>
          </a:p>
          <a:p>
            <a:pPr marL="342900" indent="-342900">
              <a:buFont typeface="Arial"/>
              <a:buChar char="•"/>
            </a:pPr>
            <a:r>
              <a:rPr lang="en-US" sz="2400" dirty="0" smtClean="0">
                <a:latin typeface="Comic Sans MS"/>
                <a:cs typeface="Comic Sans MS"/>
              </a:rPr>
              <a:t>What influences eagles at their migratory stopovers?</a:t>
            </a:r>
          </a:p>
          <a:p>
            <a:pPr marL="800100" lvl="1" indent="-342900">
              <a:buFont typeface="Arial"/>
              <a:buChar char="•"/>
            </a:pPr>
            <a:r>
              <a:rPr lang="en-US" sz="2400" dirty="0">
                <a:latin typeface="Comic Sans MS"/>
                <a:cs typeface="Comic Sans MS"/>
              </a:rPr>
              <a:t>weather (Grubb 2003), </a:t>
            </a:r>
            <a:endParaRPr lang="en-US" sz="2400" dirty="0" smtClean="0">
              <a:latin typeface="Comic Sans MS"/>
              <a:cs typeface="Comic Sans MS"/>
            </a:endParaRPr>
          </a:p>
          <a:p>
            <a:pPr marL="800100" lvl="1" indent="-342900">
              <a:buFont typeface="Arial"/>
              <a:buChar char="•"/>
            </a:pPr>
            <a:r>
              <a:rPr lang="en-US" sz="2400" dirty="0" smtClean="0">
                <a:latin typeface="Comic Sans MS"/>
                <a:cs typeface="Comic Sans MS"/>
              </a:rPr>
              <a:t>feeding </a:t>
            </a:r>
            <a:r>
              <a:rPr lang="en-US" sz="2400" dirty="0">
                <a:latin typeface="Comic Sans MS"/>
                <a:cs typeface="Comic Sans MS"/>
              </a:rPr>
              <a:t>site characteristics (</a:t>
            </a:r>
            <a:r>
              <a:rPr lang="en-US" sz="2400" dirty="0" err="1">
                <a:latin typeface="Comic Sans MS"/>
                <a:cs typeface="Comic Sans MS"/>
              </a:rPr>
              <a:t>Dunwiddie</a:t>
            </a:r>
            <a:r>
              <a:rPr lang="en-US" sz="2400" dirty="0">
                <a:latin typeface="Comic Sans MS"/>
                <a:cs typeface="Comic Sans MS"/>
              </a:rPr>
              <a:t> &amp; Kuntz 2003; Mull and </a:t>
            </a:r>
            <a:r>
              <a:rPr lang="en-US" sz="2400" dirty="0" err="1">
                <a:latin typeface="Comic Sans MS"/>
                <a:cs typeface="Comic Sans MS"/>
              </a:rPr>
              <a:t>Wilzbach</a:t>
            </a:r>
            <a:r>
              <a:rPr lang="en-US" sz="2400" dirty="0">
                <a:latin typeface="Comic Sans MS"/>
                <a:cs typeface="Comic Sans MS"/>
              </a:rPr>
              <a:t> 2007) and </a:t>
            </a:r>
            <a:endParaRPr lang="en-US" sz="2400" dirty="0" smtClean="0">
              <a:latin typeface="Comic Sans MS"/>
              <a:cs typeface="Comic Sans MS"/>
            </a:endParaRPr>
          </a:p>
          <a:p>
            <a:pPr marL="800100" lvl="1" indent="-342900">
              <a:buFont typeface="Arial"/>
              <a:buChar char="•"/>
            </a:pPr>
            <a:r>
              <a:rPr lang="en-US" sz="2400" dirty="0" smtClean="0">
                <a:latin typeface="Comic Sans MS"/>
                <a:cs typeface="Comic Sans MS"/>
              </a:rPr>
              <a:t>human </a:t>
            </a:r>
            <a:r>
              <a:rPr lang="en-US" sz="2400" dirty="0">
                <a:latin typeface="Comic Sans MS"/>
                <a:cs typeface="Comic Sans MS"/>
              </a:rPr>
              <a:t>disturbance (</a:t>
            </a:r>
            <a:r>
              <a:rPr lang="en-US" sz="2400" dirty="0" err="1">
                <a:latin typeface="Comic Sans MS"/>
                <a:cs typeface="Comic Sans MS"/>
              </a:rPr>
              <a:t>Stalmaster</a:t>
            </a:r>
            <a:r>
              <a:rPr lang="en-US" sz="2400" dirty="0">
                <a:latin typeface="Comic Sans MS"/>
                <a:cs typeface="Comic Sans MS"/>
              </a:rPr>
              <a:t> and Kaiser 1998; </a:t>
            </a:r>
            <a:r>
              <a:rPr lang="en-US" sz="2400" dirty="0" err="1">
                <a:latin typeface="Comic Sans MS"/>
                <a:cs typeface="Comic Sans MS"/>
              </a:rPr>
              <a:t>Dunwiddie</a:t>
            </a:r>
            <a:r>
              <a:rPr lang="en-US" sz="2400" dirty="0">
                <a:latin typeface="Comic Sans MS"/>
                <a:cs typeface="Comic Sans MS"/>
              </a:rPr>
              <a:t> and Kuntz 2003</a:t>
            </a:r>
            <a:r>
              <a:rPr lang="en-US" sz="2400" dirty="0" smtClean="0">
                <a:latin typeface="Comic Sans MS"/>
                <a:cs typeface="Comic Sans MS"/>
              </a:rPr>
              <a:t>)</a:t>
            </a:r>
            <a:endParaRPr lang="en-US" sz="2400" dirty="0">
              <a:latin typeface="Comic Sans MS"/>
              <a:cs typeface="Comic Sans MS"/>
            </a:endParaRPr>
          </a:p>
          <a:p>
            <a:pPr marL="800100" lvl="1" indent="-342900">
              <a:buFont typeface="Arial"/>
              <a:buChar char="•"/>
            </a:pPr>
            <a:r>
              <a:rPr lang="en-US" sz="2400" dirty="0" smtClean="0">
                <a:latin typeface="Comic Sans MS"/>
                <a:cs typeface="Comic Sans MS"/>
              </a:rPr>
              <a:t>Long-term differences between adults and juveniles?</a:t>
            </a:r>
            <a:endParaRPr lang="en-US" sz="2400" dirty="0">
              <a:latin typeface="Comic Sans MS"/>
              <a:cs typeface="Comic Sans MS"/>
            </a:endParaRPr>
          </a:p>
        </p:txBody>
      </p:sp>
      <p:pic>
        <p:nvPicPr>
          <p:cNvPr id="3" name="Picture 1" descr="cover photo large 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961" y="0"/>
            <a:ext cx="3041814" cy="215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14236" y="1802850"/>
            <a:ext cx="2427843" cy="369332"/>
          </a:xfrm>
          <a:prstGeom prst="rect">
            <a:avLst/>
          </a:prstGeom>
          <a:noFill/>
        </p:spPr>
        <p:txBody>
          <a:bodyPr wrap="none" rtlCol="0">
            <a:spAutoFit/>
          </a:bodyPr>
          <a:lstStyle/>
          <a:p>
            <a:r>
              <a:rPr lang="en-US" dirty="0"/>
              <a:t>Photo by Tom </a:t>
            </a:r>
            <a:r>
              <a:rPr lang="en-US" dirty="0" err="1"/>
              <a:t>Michalski</a:t>
            </a:r>
            <a:r>
              <a:rPr lang="en-US" dirty="0" smtClean="0">
                <a:effectLst/>
              </a:rPr>
              <a:t> </a:t>
            </a:r>
            <a:endParaRPr lang="en-US" dirty="0"/>
          </a:p>
        </p:txBody>
      </p:sp>
      <p:sp>
        <p:nvSpPr>
          <p:cNvPr id="5" name="TextBox 4"/>
          <p:cNvSpPr txBox="1"/>
          <p:nvPr/>
        </p:nvSpPr>
        <p:spPr>
          <a:xfrm>
            <a:off x="163879" y="48995"/>
            <a:ext cx="6043081" cy="1569660"/>
          </a:xfrm>
          <a:prstGeom prst="rect">
            <a:avLst/>
          </a:prstGeom>
          <a:noFill/>
        </p:spPr>
        <p:txBody>
          <a:bodyPr wrap="square" rtlCol="0">
            <a:spAutoFit/>
          </a:bodyPr>
          <a:lstStyle/>
          <a:p>
            <a:pPr marL="0" lvl="1" algn="ctr"/>
            <a:r>
              <a:rPr lang="en-US" sz="3200" b="1" dirty="0">
                <a:latin typeface="Comic Sans MS"/>
                <a:cs typeface="Comic Sans MS"/>
              </a:rPr>
              <a:t>Why do </a:t>
            </a:r>
            <a:r>
              <a:rPr lang="en-US" sz="3200" b="1" dirty="0" smtClean="0">
                <a:latin typeface="Comic Sans MS"/>
                <a:cs typeface="Comic Sans MS"/>
              </a:rPr>
              <a:t>eagles spend </a:t>
            </a:r>
            <a:r>
              <a:rPr lang="en-US" sz="3200" b="1" dirty="0">
                <a:latin typeface="Comic Sans MS"/>
                <a:cs typeface="Comic Sans MS"/>
              </a:rPr>
              <a:t>summers in the north and winters in the </a:t>
            </a:r>
            <a:r>
              <a:rPr lang="en-US" sz="3200" b="1" dirty="0" smtClean="0">
                <a:latin typeface="Comic Sans MS"/>
                <a:cs typeface="Comic Sans MS"/>
              </a:rPr>
              <a:t>south??</a:t>
            </a:r>
            <a:endParaRPr lang="en-US" sz="3200" b="1" dirty="0">
              <a:latin typeface="Comic Sans MS"/>
              <a:cs typeface="Comic Sans MS"/>
            </a:endParaRPr>
          </a:p>
        </p:txBody>
      </p:sp>
    </p:spTree>
    <p:extLst>
      <p:ext uri="{BB962C8B-B14F-4D97-AF65-F5344CB8AC3E}">
        <p14:creationId xmlns:p14="http://schemas.microsoft.com/office/powerpoint/2010/main" val="3238913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67" y="1227797"/>
            <a:ext cx="8805333" cy="3970318"/>
          </a:xfrm>
          <a:prstGeom prst="rect">
            <a:avLst/>
          </a:prstGeom>
          <a:noFill/>
        </p:spPr>
        <p:txBody>
          <a:bodyPr wrap="square" rtlCol="0">
            <a:spAutoFit/>
          </a:bodyPr>
          <a:lstStyle/>
          <a:p>
            <a:r>
              <a:rPr lang="en-US" sz="3600" b="1" dirty="0">
                <a:latin typeface="Comic Sans MS"/>
                <a:cs typeface="Comic Sans MS"/>
              </a:rPr>
              <a:t>THE ECOLOGICAL QUESTION</a:t>
            </a:r>
            <a:r>
              <a:rPr lang="en-US" sz="3600" b="1" dirty="0" smtClean="0">
                <a:latin typeface="Comic Sans MS"/>
                <a:cs typeface="Comic Sans MS"/>
              </a:rPr>
              <a:t>:</a:t>
            </a:r>
            <a:br>
              <a:rPr lang="en-US" sz="3600" b="1" dirty="0" smtClean="0">
                <a:latin typeface="Comic Sans MS"/>
                <a:cs typeface="Comic Sans MS"/>
              </a:rPr>
            </a:br>
            <a:endParaRPr lang="en-US" sz="3600" dirty="0">
              <a:latin typeface="Comic Sans MS"/>
              <a:cs typeface="Comic Sans MS"/>
            </a:endParaRPr>
          </a:p>
          <a:p>
            <a:r>
              <a:rPr lang="en-US" sz="3600" dirty="0">
                <a:latin typeface="Comic Sans MS"/>
                <a:cs typeface="Comic Sans MS"/>
              </a:rPr>
              <a:t>How does a bald eagle population change over time at a winter migratory stopover and which factors influence its abundance?  </a:t>
            </a:r>
          </a:p>
          <a:p>
            <a:endParaRPr lang="en-US" sz="3600" dirty="0">
              <a:latin typeface="Comic Sans MS"/>
              <a:cs typeface="Comic Sans MS"/>
            </a:endParaRPr>
          </a:p>
        </p:txBody>
      </p:sp>
    </p:spTree>
    <p:extLst>
      <p:ext uri="{BB962C8B-B14F-4D97-AF65-F5344CB8AC3E}">
        <p14:creationId xmlns:p14="http://schemas.microsoft.com/office/powerpoint/2010/main" val="20939456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51" y="916472"/>
            <a:ext cx="8734117" cy="3539431"/>
          </a:xfrm>
          <a:prstGeom prst="rect">
            <a:avLst/>
          </a:prstGeom>
          <a:noFill/>
        </p:spPr>
        <p:txBody>
          <a:bodyPr wrap="square" rtlCol="0">
            <a:spAutoFit/>
          </a:bodyPr>
          <a:lstStyle/>
          <a:p>
            <a:r>
              <a:rPr lang="en-US" sz="2800" dirty="0">
                <a:latin typeface="Comic Sans MS"/>
                <a:cs typeface="Comic Sans MS"/>
              </a:rPr>
              <a:t>The data sets we use in this activity come </a:t>
            </a:r>
            <a:r>
              <a:rPr lang="en-US" sz="2800" dirty="0" smtClean="0">
                <a:latin typeface="Comic Sans MS"/>
                <a:cs typeface="Comic Sans MS"/>
              </a:rPr>
              <a:t>from:</a:t>
            </a:r>
            <a:br>
              <a:rPr lang="en-US" sz="2800" dirty="0" smtClean="0">
                <a:latin typeface="Comic Sans MS"/>
                <a:cs typeface="Comic Sans MS"/>
              </a:rPr>
            </a:br>
            <a:endParaRPr lang="en-US" sz="2800" dirty="0" smtClean="0">
              <a:latin typeface="Comic Sans MS"/>
              <a:cs typeface="Comic Sans MS"/>
            </a:endParaRPr>
          </a:p>
          <a:p>
            <a:pPr marL="457200" indent="-457200">
              <a:buFont typeface="Arial"/>
              <a:buChar char="•"/>
            </a:pPr>
            <a:r>
              <a:rPr lang="en-US" sz="2800" dirty="0" smtClean="0">
                <a:latin typeface="Comic Sans MS"/>
                <a:cs typeface="Comic Sans MS"/>
              </a:rPr>
              <a:t> </a:t>
            </a:r>
            <a:r>
              <a:rPr lang="en-US" sz="2800" dirty="0">
                <a:latin typeface="Comic Sans MS"/>
                <a:cs typeface="Comic Sans MS"/>
              </a:rPr>
              <a:t>the Bureau of Land Management in Northern Idaho. </a:t>
            </a:r>
            <a:r>
              <a:rPr lang="en-US" sz="2800" dirty="0" smtClean="0">
                <a:latin typeface="Comic Sans MS"/>
                <a:cs typeface="Comic Sans MS"/>
              </a:rPr>
              <a:t/>
            </a:r>
            <a:br>
              <a:rPr lang="en-US" sz="2800" dirty="0" smtClean="0">
                <a:latin typeface="Comic Sans MS"/>
                <a:cs typeface="Comic Sans MS"/>
              </a:rPr>
            </a:br>
            <a:endParaRPr lang="en-US" sz="2800" dirty="0" smtClean="0">
              <a:latin typeface="Comic Sans MS"/>
              <a:cs typeface="Comic Sans MS"/>
            </a:endParaRPr>
          </a:p>
          <a:p>
            <a:pPr marL="457200" indent="-457200">
              <a:buFont typeface="Arial"/>
              <a:buChar char="•"/>
            </a:pPr>
            <a:r>
              <a:rPr lang="en-US" sz="2800" dirty="0" smtClean="0">
                <a:latin typeface="Comic Sans MS"/>
                <a:cs typeface="Comic Sans MS"/>
              </a:rPr>
              <a:t>Since </a:t>
            </a:r>
            <a:r>
              <a:rPr lang="en-US" sz="2800" dirty="0">
                <a:latin typeface="Comic Sans MS"/>
                <a:cs typeface="Comic Sans MS"/>
              </a:rPr>
              <a:t>1974, they have counted migrating bald eagles every midwinter at Lake Coeur d’Alene</a:t>
            </a:r>
            <a:r>
              <a:rPr lang="en-US" sz="2800" dirty="0" smtClean="0">
                <a:latin typeface="Comic Sans MS"/>
                <a:cs typeface="Comic Sans MS"/>
              </a:rPr>
              <a:t>. </a:t>
            </a:r>
            <a:br>
              <a:rPr lang="en-US" sz="2800" dirty="0" smtClean="0">
                <a:latin typeface="Comic Sans MS"/>
                <a:cs typeface="Comic Sans MS"/>
              </a:rPr>
            </a:br>
            <a:endParaRPr lang="en-US" sz="2800" dirty="0">
              <a:latin typeface="Comic Sans MS"/>
              <a:cs typeface="Comic Sans MS"/>
            </a:endParaRPr>
          </a:p>
        </p:txBody>
      </p:sp>
      <p:sp>
        <p:nvSpPr>
          <p:cNvPr id="3" name="TextBox 2"/>
          <p:cNvSpPr txBox="1"/>
          <p:nvPr/>
        </p:nvSpPr>
        <p:spPr>
          <a:xfrm>
            <a:off x="2970327" y="214119"/>
            <a:ext cx="3025212" cy="646331"/>
          </a:xfrm>
          <a:prstGeom prst="rect">
            <a:avLst/>
          </a:prstGeom>
          <a:noFill/>
        </p:spPr>
        <p:txBody>
          <a:bodyPr wrap="none" rtlCol="0">
            <a:spAutoFit/>
          </a:bodyPr>
          <a:lstStyle/>
          <a:p>
            <a:r>
              <a:rPr lang="en-US" sz="3600" dirty="0" smtClean="0">
                <a:latin typeface="Comic Sans MS"/>
                <a:cs typeface="Comic Sans MS"/>
              </a:rPr>
              <a:t>DATA SETS:</a:t>
            </a:r>
            <a:endParaRPr lang="en-US" sz="3600" dirty="0">
              <a:latin typeface="Comic Sans MS"/>
              <a:cs typeface="Comic Sans MS"/>
            </a:endParaRPr>
          </a:p>
        </p:txBody>
      </p:sp>
      <p:pic>
        <p:nvPicPr>
          <p:cNvPr id="4" name="Picture 3"/>
          <p:cNvPicPr>
            <a:picLocks noChangeAspect="1"/>
          </p:cNvPicPr>
          <p:nvPr/>
        </p:nvPicPr>
        <p:blipFill>
          <a:blip r:embed="rId2"/>
          <a:stretch>
            <a:fillRect/>
          </a:stretch>
        </p:blipFill>
        <p:spPr>
          <a:xfrm>
            <a:off x="376768" y="4270860"/>
            <a:ext cx="3543300" cy="2298700"/>
          </a:xfrm>
          <a:prstGeom prst="rect">
            <a:avLst/>
          </a:prstGeom>
        </p:spPr>
      </p:pic>
      <p:pic>
        <p:nvPicPr>
          <p:cNvPr id="5" name="Picture 4"/>
          <p:cNvPicPr>
            <a:picLocks noChangeAspect="1"/>
          </p:cNvPicPr>
          <p:nvPr/>
        </p:nvPicPr>
        <p:blipFill>
          <a:blip r:embed="rId3"/>
          <a:stretch>
            <a:fillRect/>
          </a:stretch>
        </p:blipFill>
        <p:spPr>
          <a:xfrm>
            <a:off x="4908047" y="4105760"/>
            <a:ext cx="3289300" cy="2463800"/>
          </a:xfrm>
          <a:prstGeom prst="rect">
            <a:avLst/>
          </a:prstGeom>
        </p:spPr>
      </p:pic>
    </p:spTree>
    <p:extLst>
      <p:ext uri="{BB962C8B-B14F-4D97-AF65-F5344CB8AC3E}">
        <p14:creationId xmlns:p14="http://schemas.microsoft.com/office/powerpoint/2010/main" val="41077512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800"/>
            <a:ext cx="9144000" cy="6234545"/>
          </a:xfrm>
          <a:prstGeom prst="rect">
            <a:avLst/>
          </a:prstGeom>
        </p:spPr>
      </p:pic>
    </p:spTree>
    <p:extLst>
      <p:ext uri="{BB962C8B-B14F-4D97-AF65-F5344CB8AC3E}">
        <p14:creationId xmlns:p14="http://schemas.microsoft.com/office/powerpoint/2010/main" val="34199758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51" y="916472"/>
            <a:ext cx="8734117" cy="4493538"/>
          </a:xfrm>
          <a:prstGeom prst="rect">
            <a:avLst/>
          </a:prstGeom>
          <a:noFill/>
        </p:spPr>
        <p:txBody>
          <a:bodyPr wrap="square" rtlCol="0">
            <a:spAutoFit/>
          </a:bodyPr>
          <a:lstStyle/>
          <a:p>
            <a:r>
              <a:rPr lang="en-US" sz="2600" dirty="0">
                <a:latin typeface="Comic Sans MS"/>
                <a:cs typeface="Comic Sans MS"/>
              </a:rPr>
              <a:t>The data sets we use in this activity come </a:t>
            </a:r>
            <a:r>
              <a:rPr lang="en-US" sz="2600" dirty="0" smtClean="0">
                <a:latin typeface="Comic Sans MS"/>
                <a:cs typeface="Comic Sans MS"/>
              </a:rPr>
              <a:t>from:</a:t>
            </a:r>
            <a:br>
              <a:rPr lang="en-US" sz="2600" dirty="0" smtClean="0">
                <a:latin typeface="Comic Sans MS"/>
                <a:cs typeface="Comic Sans MS"/>
              </a:rPr>
            </a:br>
            <a:endParaRPr lang="en-US" sz="2600" dirty="0" smtClean="0">
              <a:latin typeface="Comic Sans MS"/>
              <a:cs typeface="Comic Sans MS"/>
            </a:endParaRPr>
          </a:p>
          <a:p>
            <a:pPr marL="457200" indent="-457200">
              <a:buFont typeface="Arial"/>
              <a:buChar char="•"/>
            </a:pPr>
            <a:r>
              <a:rPr lang="en-US" sz="2600" dirty="0" smtClean="0">
                <a:latin typeface="Comic Sans MS"/>
                <a:cs typeface="Comic Sans MS"/>
              </a:rPr>
              <a:t>Counts taken weekly at </a:t>
            </a:r>
            <a:r>
              <a:rPr lang="en-US" sz="2600" dirty="0">
                <a:latin typeface="Comic Sans MS"/>
                <a:cs typeface="Comic Sans MS"/>
              </a:rPr>
              <a:t>several sites on the </a:t>
            </a:r>
            <a:r>
              <a:rPr lang="en-US" sz="2600" dirty="0" smtClean="0">
                <a:latin typeface="Comic Sans MS"/>
                <a:cs typeface="Comic Sans MS"/>
              </a:rPr>
              <a:t>NE </a:t>
            </a:r>
            <a:r>
              <a:rPr lang="en-US" sz="2600" dirty="0">
                <a:latin typeface="Comic Sans MS"/>
                <a:cs typeface="Comic Sans MS"/>
              </a:rPr>
              <a:t>end of the lake. </a:t>
            </a:r>
            <a:r>
              <a:rPr lang="en-US" sz="2600" dirty="0" smtClean="0">
                <a:latin typeface="Comic Sans MS"/>
                <a:cs typeface="Comic Sans MS"/>
              </a:rPr>
              <a:t/>
            </a:r>
            <a:br>
              <a:rPr lang="en-US" sz="2600" dirty="0" smtClean="0">
                <a:latin typeface="Comic Sans MS"/>
                <a:cs typeface="Comic Sans MS"/>
              </a:rPr>
            </a:br>
            <a:endParaRPr lang="en-US" sz="2600" dirty="0" smtClean="0">
              <a:latin typeface="Comic Sans MS"/>
              <a:cs typeface="Comic Sans MS"/>
            </a:endParaRPr>
          </a:p>
          <a:p>
            <a:pPr marL="457200" indent="-457200">
              <a:buFont typeface="Arial"/>
              <a:buChar char="•"/>
            </a:pPr>
            <a:r>
              <a:rPr lang="en-US" sz="2600" dirty="0" smtClean="0">
                <a:latin typeface="Comic Sans MS"/>
                <a:cs typeface="Comic Sans MS"/>
              </a:rPr>
              <a:t> </a:t>
            </a:r>
            <a:r>
              <a:rPr lang="en-US" sz="2600" dirty="0">
                <a:latin typeface="Comic Sans MS"/>
                <a:cs typeface="Comic Sans MS"/>
              </a:rPr>
              <a:t>The adult and immature eagles are counted separately</a:t>
            </a:r>
            <a:r>
              <a:rPr lang="en-US" sz="2600" dirty="0" smtClean="0">
                <a:latin typeface="Comic Sans MS"/>
                <a:cs typeface="Comic Sans MS"/>
              </a:rPr>
              <a:t>.</a:t>
            </a:r>
            <a:br>
              <a:rPr lang="en-US" sz="2600" dirty="0" smtClean="0">
                <a:latin typeface="Comic Sans MS"/>
                <a:cs typeface="Comic Sans MS"/>
              </a:rPr>
            </a:br>
            <a:r>
              <a:rPr lang="en-US" sz="2600" dirty="0" smtClean="0">
                <a:latin typeface="Comic Sans MS"/>
                <a:cs typeface="Comic Sans MS"/>
              </a:rPr>
              <a:t>  </a:t>
            </a:r>
          </a:p>
          <a:p>
            <a:pPr marL="457200" indent="-457200">
              <a:buFont typeface="Arial"/>
              <a:buChar char="•"/>
            </a:pPr>
            <a:r>
              <a:rPr lang="en-US" sz="2600" dirty="0" smtClean="0">
                <a:latin typeface="Comic Sans MS"/>
                <a:cs typeface="Comic Sans MS"/>
              </a:rPr>
              <a:t>Additional </a:t>
            </a:r>
            <a:r>
              <a:rPr lang="en-US" sz="2600" dirty="0">
                <a:latin typeface="Comic Sans MS"/>
                <a:cs typeface="Comic Sans MS"/>
              </a:rPr>
              <a:t>data on the kokanee salmon (</a:t>
            </a:r>
            <a:r>
              <a:rPr lang="en-US" sz="2600" i="1" dirty="0" err="1">
                <a:latin typeface="Comic Sans MS"/>
                <a:cs typeface="Comic Sans MS"/>
              </a:rPr>
              <a:t>Onorhynchus</a:t>
            </a:r>
            <a:r>
              <a:rPr lang="en-US" sz="2600" i="1" dirty="0">
                <a:latin typeface="Comic Sans MS"/>
                <a:cs typeface="Comic Sans MS"/>
              </a:rPr>
              <a:t> </a:t>
            </a:r>
            <a:r>
              <a:rPr lang="en-US" sz="2600" i="1" dirty="0" err="1">
                <a:latin typeface="Comic Sans MS"/>
                <a:cs typeface="Comic Sans MS"/>
              </a:rPr>
              <a:t>nerka</a:t>
            </a:r>
            <a:r>
              <a:rPr lang="en-US" sz="2600" dirty="0">
                <a:latin typeface="Comic Sans MS"/>
                <a:cs typeface="Comic Sans MS"/>
              </a:rPr>
              <a:t>) abundance in the lake, </a:t>
            </a:r>
            <a:r>
              <a:rPr lang="en-US" sz="2600" dirty="0" smtClean="0">
                <a:latin typeface="Comic Sans MS"/>
                <a:cs typeface="Comic Sans MS"/>
              </a:rPr>
              <a:t>weather &amp; other abiotic parameters measured (temp)</a:t>
            </a:r>
            <a:endParaRPr lang="en-US" sz="2600" dirty="0">
              <a:latin typeface="Comic Sans MS"/>
              <a:cs typeface="Comic Sans MS"/>
            </a:endParaRPr>
          </a:p>
        </p:txBody>
      </p:sp>
      <p:sp>
        <p:nvSpPr>
          <p:cNvPr id="3" name="TextBox 2"/>
          <p:cNvSpPr txBox="1"/>
          <p:nvPr/>
        </p:nvSpPr>
        <p:spPr>
          <a:xfrm>
            <a:off x="2970327" y="214119"/>
            <a:ext cx="3025212" cy="646331"/>
          </a:xfrm>
          <a:prstGeom prst="rect">
            <a:avLst/>
          </a:prstGeom>
          <a:noFill/>
        </p:spPr>
        <p:txBody>
          <a:bodyPr wrap="none" rtlCol="0">
            <a:spAutoFit/>
          </a:bodyPr>
          <a:lstStyle/>
          <a:p>
            <a:r>
              <a:rPr lang="en-US" sz="3600" dirty="0" smtClean="0">
                <a:latin typeface="Comic Sans MS"/>
                <a:cs typeface="Comic Sans MS"/>
              </a:rPr>
              <a:t>DATA SETS:</a:t>
            </a:r>
            <a:endParaRPr lang="en-US" sz="3600" dirty="0">
              <a:latin typeface="Comic Sans MS"/>
              <a:cs typeface="Comic Sans MS"/>
            </a:endParaRPr>
          </a:p>
        </p:txBody>
      </p:sp>
      <p:pic>
        <p:nvPicPr>
          <p:cNvPr id="4" name="Picture 3"/>
          <p:cNvPicPr>
            <a:picLocks noChangeAspect="1"/>
          </p:cNvPicPr>
          <p:nvPr/>
        </p:nvPicPr>
        <p:blipFill>
          <a:blip r:embed="rId2"/>
          <a:stretch>
            <a:fillRect/>
          </a:stretch>
        </p:blipFill>
        <p:spPr>
          <a:xfrm>
            <a:off x="6460462" y="5400321"/>
            <a:ext cx="1946077" cy="1457679"/>
          </a:xfrm>
          <a:prstGeom prst="rect">
            <a:avLst/>
          </a:prstGeom>
        </p:spPr>
      </p:pic>
    </p:spTree>
    <p:extLst>
      <p:ext uri="{BB962C8B-B14F-4D97-AF65-F5344CB8AC3E}">
        <p14:creationId xmlns:p14="http://schemas.microsoft.com/office/powerpoint/2010/main" val="2831598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7203981"/>
              </p:ext>
            </p:extLst>
          </p:nvPr>
        </p:nvGraphicFramePr>
        <p:xfrm>
          <a:off x="910255" y="270766"/>
          <a:ext cx="6976478" cy="6244090"/>
        </p:xfrm>
        <a:graphic>
          <a:graphicData uri="http://schemas.openxmlformats.org/drawingml/2006/table">
            <a:tbl>
              <a:tblPr/>
              <a:tblGrid>
                <a:gridCol w="1301582"/>
                <a:gridCol w="1162746"/>
                <a:gridCol w="3279986"/>
                <a:gridCol w="1232164"/>
              </a:tblGrid>
              <a:tr h="376780">
                <a:tc>
                  <a:txBody>
                    <a:bodyPr/>
                    <a:lstStyle/>
                    <a:p>
                      <a:pPr algn="l" fontAlgn="b"/>
                      <a:r>
                        <a:rPr lang="en-US" sz="900" b="0" i="0" u="none" strike="noStrike">
                          <a:effectLst/>
                          <a:latin typeface="Verdana"/>
                        </a:rPr>
                        <a:t>Year</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Peak Eagle Number</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Average December Temperature (Fahrenheit) at Lake Coeur d'Alene</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Salmon Number</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cs-CZ" sz="900" b="0" i="0" u="none" strike="noStrike">
                          <a:effectLst/>
                          <a:latin typeface="Verdana"/>
                        </a:rPr>
                        <a:t>1974</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effectLst/>
                          <a:latin typeface="Verdana"/>
                        </a:rPr>
                        <a:t>58</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34.42</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cs-CZ" sz="900" b="0" i="0" u="none" strike="noStrike">
                          <a:effectLst/>
                          <a:latin typeface="Verdana"/>
                        </a:rPr>
                        <a:t>1975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effectLst/>
                          <a:latin typeface="Verdana"/>
                        </a:rPr>
                        <a:t>36</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33.9</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cs-CZ" sz="900" b="0" i="0" u="none" strike="noStrike">
                          <a:effectLst/>
                          <a:latin typeface="Verdana"/>
                        </a:rPr>
                        <a:t>1976</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73</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33.16</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cs-CZ" sz="900" b="0" i="0" u="none" strike="noStrike">
                          <a:effectLst/>
                          <a:latin typeface="Verdana"/>
                        </a:rPr>
                        <a:t>1977</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60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a:effectLst/>
                          <a:latin typeface="Verdana"/>
                        </a:rPr>
                        <a:t>30.97</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cs-CZ" sz="900" b="0" i="0" u="none" strike="noStrike">
                          <a:effectLst/>
                          <a:latin typeface="Verdana"/>
                        </a:rPr>
                        <a:t>1978</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68</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26.21</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fi-FI" sz="900" b="0" i="0" u="none" strike="noStrike">
                          <a:effectLst/>
                          <a:latin typeface="Verdana"/>
                        </a:rPr>
                        <a:t>1979</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63</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36.19</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450000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1980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40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effectLst/>
                          <a:latin typeface="Verdana"/>
                        </a:rPr>
                        <a:t>36</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1060000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1981</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47</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32.23</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1060000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is-IS" sz="900" b="0" i="0" u="none" strike="noStrike">
                          <a:effectLst/>
                          <a:latin typeface="Verdana"/>
                        </a:rPr>
                        <a:t>1982</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a:effectLst/>
                          <a:latin typeface="Verdana"/>
                        </a:rPr>
                        <a:t>31.76</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930000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cs-CZ" sz="900" b="0" i="0" u="none" strike="noStrike">
                          <a:effectLst/>
                          <a:latin typeface="Verdana"/>
                        </a:rPr>
                        <a:t>1983</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10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22.35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810000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1984</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26.94</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800000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1985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22</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a:effectLst/>
                          <a:latin typeface="Verdana"/>
                        </a:rPr>
                        <a:t>25.45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2530000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1986</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53</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29.26</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720000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fi-FI" sz="900" b="0" i="0" u="none" strike="noStrike">
                          <a:effectLst/>
                          <a:latin typeface="Verdana"/>
                        </a:rPr>
                        <a:t>1987</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38</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28.84</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effectLst/>
                          <a:latin typeface="Verdana"/>
                        </a:rPr>
                        <a:t>890000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1988</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effectLst/>
                          <a:latin typeface="Verdana"/>
                        </a:rPr>
                        <a:t>21</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29.97</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610000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cs-CZ" sz="900" b="0" i="0" u="none" strike="noStrike">
                          <a:effectLst/>
                          <a:latin typeface="Verdana"/>
                        </a:rPr>
                        <a:t>1989</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37</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a:effectLst/>
                          <a:latin typeface="Verdana"/>
                        </a:rPr>
                        <a:t>34.02</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940000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1990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effectLst/>
                          <a:latin typeface="Verdana"/>
                        </a:rPr>
                        <a:t>36</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24.05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1320000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1991</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45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900" b="0" i="0" u="none" strike="noStrike">
                          <a:effectLst/>
                          <a:latin typeface="Verdana"/>
                        </a:rPr>
                        <a:t>35.79</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1280000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is-IS" sz="900" b="0" i="0" u="none" strike="noStrike">
                          <a:effectLst/>
                          <a:latin typeface="Verdana"/>
                        </a:rPr>
                        <a:t>1992</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22</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a:effectLst/>
                          <a:latin typeface="Verdana"/>
                        </a:rPr>
                        <a:t>25.89</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980000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is-IS" sz="900" b="0" i="0" u="none" strike="noStrike">
                          <a:effectLst/>
                          <a:latin typeface="Verdana"/>
                        </a:rPr>
                        <a:t>1993</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28</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33.84</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480000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cs-CZ" sz="900" b="0" i="0" u="none" strike="noStrike">
                          <a:effectLst/>
                          <a:latin typeface="Verdana"/>
                        </a:rPr>
                        <a:t>1994</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29</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33.21</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500000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1995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effectLst/>
                          <a:latin typeface="Verdana"/>
                        </a:rPr>
                        <a:t>58</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a:effectLst/>
                          <a:latin typeface="Verdana"/>
                        </a:rPr>
                        <a:t>31.73</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2850000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1996</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24</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a:effectLst/>
                          <a:latin typeface="Verdana"/>
                        </a:rPr>
                        <a:t>27.78</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1414100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cs-CZ" sz="900" b="0" i="0" u="none" strike="noStrike">
                          <a:effectLst/>
                          <a:latin typeface="Verdana"/>
                        </a:rPr>
                        <a:t>1997</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42</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900" b="0" i="0" u="none" strike="noStrike">
                          <a:effectLst/>
                          <a:latin typeface="Verdana"/>
                        </a:rPr>
                        <a:t>30.79</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242300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1998</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64</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a:effectLst/>
                          <a:latin typeface="Verdana"/>
                        </a:rPr>
                        <a:t>31.21</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78000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en-US" sz="900" b="0" i="0" u="none" strike="noStrike">
                          <a:effectLst/>
                          <a:latin typeface="Verdana"/>
                        </a:rPr>
                        <a:t>1999</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65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34.32</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55100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is-IS" sz="900" b="0" i="0" u="none" strike="noStrike">
                          <a:effectLst/>
                          <a:latin typeface="Verdana"/>
                        </a:rPr>
                        <a:t>2000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53</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28.1</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75300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is-IS" sz="900" b="0" i="0" u="none" strike="noStrike">
                          <a:effectLst/>
                          <a:latin typeface="Verdana"/>
                        </a:rPr>
                        <a:t>2001</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32</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00" b="0" i="0" u="none" strike="noStrike">
                          <a:effectLst/>
                          <a:latin typeface="Verdana"/>
                        </a:rPr>
                        <a:t>32.21</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25300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is-IS" sz="900" b="0" i="0" u="none" strike="noStrike">
                          <a:effectLst/>
                          <a:latin typeface="Verdana"/>
                        </a:rPr>
                        <a:t>2002</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105</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a:effectLst/>
                          <a:latin typeface="Verdana"/>
                        </a:rPr>
                        <a:t>35.89</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70800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77">
                <a:tc>
                  <a:txBody>
                    <a:bodyPr/>
                    <a:lstStyle/>
                    <a:p>
                      <a:pPr algn="r" fontAlgn="b"/>
                      <a:r>
                        <a:rPr lang="is-IS" sz="900" b="0" i="0" u="none" strike="noStrike">
                          <a:effectLst/>
                          <a:latin typeface="Verdana"/>
                        </a:rPr>
                        <a:t>2003</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a:effectLst/>
                          <a:latin typeface="Verdana"/>
                        </a:rPr>
                        <a:t>143</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00" b="0" i="0" u="none" strike="noStrike">
                          <a:effectLst/>
                          <a:latin typeface="Verdana"/>
                        </a:rPr>
                        <a:t>31.94</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00" b="0" i="0" u="none" strike="noStrike" dirty="0">
                          <a:effectLst/>
                          <a:latin typeface="Verdana"/>
                        </a:rPr>
                        <a:t>182300</a:t>
                      </a:r>
                    </a:p>
                  </a:txBody>
                  <a:tcPr marL="10880" marR="10880" marT="10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3840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8700"/>
            <a:ext cx="9144000" cy="4794363"/>
          </a:xfrm>
          <a:prstGeom prst="rect">
            <a:avLst/>
          </a:prstGeom>
        </p:spPr>
      </p:pic>
    </p:spTree>
    <p:extLst>
      <p:ext uri="{BB962C8B-B14F-4D97-AF65-F5344CB8AC3E}">
        <p14:creationId xmlns:p14="http://schemas.microsoft.com/office/powerpoint/2010/main" val="37355346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2130</TotalTime>
  <Words>646</Words>
  <Application>Microsoft Macintosh PowerPoint</Application>
  <PresentationFormat>On-screen Show (4:3)</PresentationFormat>
  <Paragraphs>169</Paragraphs>
  <Slides>10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Document</vt:lpstr>
      <vt:lpstr>Exploring the population dynamics of wintering bald eagles through long-term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population dynamics of wintering bald eagles through long-term data </dc:title>
  <dc:creator>Valerie Greene</dc:creator>
  <cp:lastModifiedBy>Valerie Greene</cp:lastModifiedBy>
  <cp:revision>11</cp:revision>
  <cp:lastPrinted>2019-02-05T00:30:46Z</cp:lastPrinted>
  <dcterms:created xsi:type="dcterms:W3CDTF">2019-02-04T21:21:20Z</dcterms:created>
  <dcterms:modified xsi:type="dcterms:W3CDTF">2019-02-07T01:32:35Z</dcterms:modified>
</cp:coreProperties>
</file>