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59" r:id="rId4"/>
    <p:sldId id="257"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70109" autoAdjust="0"/>
  </p:normalViewPr>
  <p:slideViewPr>
    <p:cSldViewPr snapToGrid="0" showGuides="1">
      <p:cViewPr varScale="1">
        <p:scale>
          <a:sx n="48" d="100"/>
          <a:sy n="48" d="100"/>
        </p:scale>
        <p:origin x="148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F3ED6-1B12-4D20-AA36-B84CCD270841}"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73B70-3F26-4044-AB42-8E6188D470DF}" type="slidenum">
              <a:rPr lang="en-US" smtClean="0"/>
              <a:t>‹#›</a:t>
            </a:fld>
            <a:endParaRPr lang="en-US"/>
          </a:p>
        </p:txBody>
      </p:sp>
    </p:spTree>
    <p:extLst>
      <p:ext uri="{BB962C8B-B14F-4D97-AF65-F5344CB8AC3E}">
        <p14:creationId xmlns:p14="http://schemas.microsoft.com/office/powerpoint/2010/main" val="118846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Put on the Endangered species list in 1978 across the entire USA.</a:t>
            </a:r>
            <a:r>
              <a:rPr lang="en-US" sz="1200" b="0" i="0" kern="1200" baseline="0" dirty="0" smtClean="0">
                <a:solidFill>
                  <a:schemeClr val="tx1"/>
                </a:solidFill>
                <a:effectLst/>
                <a:latin typeface="+mn-lt"/>
                <a:ea typeface="+mn-ea"/>
                <a:cs typeface="+mn-cs"/>
              </a:rPr>
              <a:t> I</a:t>
            </a:r>
            <a:r>
              <a:rPr lang="en-US" sz="1200" b="0" i="0" kern="1200" dirty="0" smtClean="0">
                <a:solidFill>
                  <a:schemeClr val="tx1"/>
                </a:solidFill>
                <a:effectLst/>
                <a:latin typeface="+mn-lt"/>
                <a:ea typeface="+mn-ea"/>
                <a:cs typeface="+mn-cs"/>
              </a:rPr>
              <a:t>n August 9, 2007, the bald </a:t>
            </a:r>
            <a:r>
              <a:rPr lang="en-US" sz="1200" b="1" i="0" kern="1200" dirty="0" smtClean="0">
                <a:solidFill>
                  <a:schemeClr val="tx1"/>
                </a:solidFill>
                <a:effectLst/>
                <a:latin typeface="+mn-lt"/>
                <a:ea typeface="+mn-ea"/>
                <a:cs typeface="+mn-cs"/>
              </a:rPr>
              <a:t>eagle</a:t>
            </a:r>
            <a:r>
              <a:rPr lang="en-US" sz="1200" b="0" i="0" kern="1200" dirty="0" smtClean="0">
                <a:solidFill>
                  <a:schemeClr val="tx1"/>
                </a:solidFill>
                <a:effectLst/>
                <a:latin typeface="+mn-lt"/>
                <a:ea typeface="+mn-ea"/>
                <a:cs typeface="+mn-cs"/>
              </a:rPr>
              <a:t> was removed from the federal list of threatened and </a:t>
            </a:r>
            <a:r>
              <a:rPr lang="en-US" sz="1200" b="1" i="0" kern="1200" dirty="0" smtClean="0">
                <a:solidFill>
                  <a:schemeClr val="tx1"/>
                </a:solidFill>
                <a:effectLst/>
                <a:latin typeface="+mn-lt"/>
                <a:ea typeface="+mn-ea"/>
                <a:cs typeface="+mn-cs"/>
              </a:rPr>
              <a:t>endangered</a:t>
            </a:r>
            <a:r>
              <a:rPr lang="en-US" sz="1200" b="0" i="0" kern="1200" dirty="0" smtClean="0">
                <a:solidFill>
                  <a:schemeClr val="tx1"/>
                </a:solidFill>
                <a:effectLst/>
                <a:latin typeface="+mn-lt"/>
                <a:ea typeface="+mn-ea"/>
                <a:cs typeface="+mn-cs"/>
              </a:rPr>
              <a:t> species. After nearly disappearing from most of the United States decades ago, the bald </a:t>
            </a:r>
            <a:r>
              <a:rPr lang="en-US" sz="1200" b="1" i="0" kern="1200" dirty="0" smtClean="0">
                <a:solidFill>
                  <a:schemeClr val="tx1"/>
                </a:solidFill>
                <a:effectLst/>
                <a:latin typeface="+mn-lt"/>
                <a:ea typeface="+mn-ea"/>
                <a:cs typeface="+mn-cs"/>
              </a:rPr>
              <a:t>eagle</a:t>
            </a:r>
            <a:r>
              <a:rPr lang="en-US" sz="1200" b="0" i="0" kern="1200" dirty="0" smtClean="0">
                <a:solidFill>
                  <a:schemeClr val="tx1"/>
                </a:solidFill>
                <a:effectLst/>
                <a:latin typeface="+mn-lt"/>
                <a:ea typeface="+mn-ea"/>
                <a:cs typeface="+mn-cs"/>
              </a:rPr>
              <a:t> is now flourishing across the nation and no longer needs the protection of the </a:t>
            </a:r>
            <a:r>
              <a:rPr lang="en-US" sz="1200" b="1" i="0" kern="1200" dirty="0" smtClean="0">
                <a:solidFill>
                  <a:schemeClr val="tx1"/>
                </a:solidFill>
                <a:effectLst/>
                <a:latin typeface="+mn-lt"/>
                <a:ea typeface="+mn-ea"/>
                <a:cs typeface="+mn-cs"/>
              </a:rPr>
              <a:t>Endangered</a:t>
            </a:r>
            <a:r>
              <a:rPr lang="en-US" sz="1200" b="0" i="0" kern="1200" dirty="0" smtClean="0">
                <a:solidFill>
                  <a:schemeClr val="tx1"/>
                </a:solidFill>
                <a:effectLst/>
                <a:latin typeface="+mn-lt"/>
                <a:ea typeface="+mn-ea"/>
                <a:cs typeface="+mn-cs"/>
              </a:rPr>
              <a:t> Species Act.  But because</a:t>
            </a:r>
            <a:r>
              <a:rPr lang="en-US" sz="1200" b="0" i="0" kern="1200" baseline="0" dirty="0" smtClean="0">
                <a:solidFill>
                  <a:schemeClr val="tx1"/>
                </a:solidFill>
                <a:effectLst/>
                <a:latin typeface="+mn-lt"/>
                <a:ea typeface="+mn-ea"/>
                <a:cs typeface="+mn-cs"/>
              </a:rPr>
              <a:t> of its status, some agencies started long term surveys, some of these are ongoing across the country, such as the midwinter bald eagle survey, and others are local, like this dataset</a:t>
            </a: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173B70-3F26-4044-AB42-8E6188D470DF}" type="slidenum">
              <a:rPr lang="en-US" smtClean="0"/>
              <a:t>2</a:t>
            </a:fld>
            <a:endParaRPr lang="en-US"/>
          </a:p>
        </p:txBody>
      </p:sp>
    </p:spTree>
    <p:extLst>
      <p:ext uri="{BB962C8B-B14F-4D97-AF65-F5344CB8AC3E}">
        <p14:creationId xmlns:p14="http://schemas.microsoft.com/office/powerpoint/2010/main" val="351635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Resident to long-distance migrant. Complex migration patterns depend on age, breeding location, and food availability. Northern adults begin fall migration when lakes and rivers freeze, usually migrating coastward or to open water. They return to breeding grounds when weather and food permit, usually January–March.</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best time of the year to see bald eagles in California is during the winter, mainly from December to March. By December or January, hundreds of migrating eagles have arrived on their wintering grounds in California, having flown hundreds or thousands of miles from breeding areas in states and provinces in the north. These winter visitors join hundreds of year-round resident bald eagles of California. On some midwinter statewide surveys, more than 1,000 bald eagles have been counted in California. The largest concentration of wintering eagles is found in the Klamath Basin, on the California-Oregon border.</a:t>
            </a:r>
            <a:endParaRPr lang="en-US" dirty="0" smtClean="0"/>
          </a:p>
          <a:p>
            <a:endParaRPr lang="en-US" dirty="0"/>
          </a:p>
        </p:txBody>
      </p:sp>
      <p:sp>
        <p:nvSpPr>
          <p:cNvPr id="4" name="Slide Number Placeholder 3"/>
          <p:cNvSpPr>
            <a:spLocks noGrp="1"/>
          </p:cNvSpPr>
          <p:nvPr>
            <p:ph type="sldNum" sz="quarter" idx="10"/>
          </p:nvPr>
        </p:nvSpPr>
        <p:spPr/>
        <p:txBody>
          <a:bodyPr/>
          <a:lstStyle/>
          <a:p>
            <a:fld id="{01173B70-3F26-4044-AB42-8E6188D470DF}" type="slidenum">
              <a:rPr lang="en-US" smtClean="0"/>
              <a:t>3</a:t>
            </a:fld>
            <a:endParaRPr lang="en-US"/>
          </a:p>
        </p:txBody>
      </p:sp>
    </p:spTree>
    <p:extLst>
      <p:ext uri="{BB962C8B-B14F-4D97-AF65-F5344CB8AC3E}">
        <p14:creationId xmlns:p14="http://schemas.microsoft.com/office/powerpoint/2010/main" val="260774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bald eagle counts are taken on a weekly basis at eleven sites around Wolf Lodge Bay on Lake Coeur d’Alene in the Pacific Northwest (Figure 1). The eagles stop at Lake Coeur d’Alene because of the availability of kokanee salmon, which is a land-locked strain of sockeye salmon (</a:t>
            </a:r>
            <a:r>
              <a:rPr lang="en-US" sz="1200" i="1" kern="1200" dirty="0" err="1" smtClean="0">
                <a:solidFill>
                  <a:schemeClr val="tx1"/>
                </a:solidFill>
                <a:effectLst/>
                <a:latin typeface="+mn-lt"/>
                <a:ea typeface="+mn-ea"/>
                <a:cs typeface="+mn-cs"/>
              </a:rPr>
              <a:t>Onorhynchus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nerka</a:t>
            </a:r>
            <a:r>
              <a:rPr lang="en-US" sz="1200" kern="1200" dirty="0" smtClean="0">
                <a:solidFill>
                  <a:schemeClr val="tx1"/>
                </a:solidFill>
                <a:effectLst/>
                <a:latin typeface="+mn-lt"/>
                <a:ea typeface="+mn-ea"/>
                <a:cs typeface="+mn-cs"/>
              </a:rPr>
              <a:t>).  The salmon live to about three years of age and then spawn in November or December, dying immediately after spawning and leaving a large number of carcasses in the shallow water for the eagles to feed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biologists go out by car and count the number of eagles on perch trees or flying at these sites.  The adult and immature eagles are counted separately.  The sites are usually visited once per week in the morning from mid-November to the beginning of February with the highest numbers of eagles usually being present during December.  In addition, the biologists record weather conditions, human activity at each site, salmon abundance, and various other factors that could influence the counts of migrating eagles. </a:t>
            </a:r>
          </a:p>
          <a:p>
            <a:endParaRPr lang="en-US" dirty="0"/>
          </a:p>
        </p:txBody>
      </p:sp>
      <p:sp>
        <p:nvSpPr>
          <p:cNvPr id="4" name="Slide Number Placeholder 3"/>
          <p:cNvSpPr>
            <a:spLocks noGrp="1"/>
          </p:cNvSpPr>
          <p:nvPr>
            <p:ph type="sldNum" sz="quarter" idx="10"/>
          </p:nvPr>
        </p:nvSpPr>
        <p:spPr/>
        <p:txBody>
          <a:bodyPr/>
          <a:lstStyle/>
          <a:p>
            <a:fld id="{01173B70-3F26-4044-AB42-8E6188D470DF}" type="slidenum">
              <a:rPr lang="en-US" smtClean="0"/>
              <a:t>4</a:t>
            </a:fld>
            <a:endParaRPr lang="en-US"/>
          </a:p>
        </p:txBody>
      </p:sp>
    </p:spTree>
    <p:extLst>
      <p:ext uri="{BB962C8B-B14F-4D97-AF65-F5344CB8AC3E}">
        <p14:creationId xmlns:p14="http://schemas.microsoft.com/office/powerpoint/2010/main" val="189721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you’re working through this, think about other factors that may contribute to the changing </a:t>
            </a:r>
            <a:r>
              <a:rPr lang="en-US" dirty="0" err="1" smtClean="0"/>
              <a:t>populaltion</a:t>
            </a:r>
            <a:r>
              <a:rPr lang="en-US" dirty="0" smtClean="0"/>
              <a:t> numbers.</a:t>
            </a:r>
            <a:endParaRPr lang="en-US" dirty="0"/>
          </a:p>
        </p:txBody>
      </p:sp>
      <p:sp>
        <p:nvSpPr>
          <p:cNvPr id="4" name="Slide Number Placeholder 3"/>
          <p:cNvSpPr>
            <a:spLocks noGrp="1"/>
          </p:cNvSpPr>
          <p:nvPr>
            <p:ph type="sldNum" sz="quarter" idx="10"/>
          </p:nvPr>
        </p:nvSpPr>
        <p:spPr/>
        <p:txBody>
          <a:bodyPr/>
          <a:lstStyle/>
          <a:p>
            <a:fld id="{01173B70-3F26-4044-AB42-8E6188D470DF}" type="slidenum">
              <a:rPr lang="en-US" smtClean="0"/>
              <a:t>5</a:t>
            </a:fld>
            <a:endParaRPr lang="en-US"/>
          </a:p>
        </p:txBody>
      </p:sp>
    </p:spTree>
    <p:extLst>
      <p:ext uri="{BB962C8B-B14F-4D97-AF65-F5344CB8AC3E}">
        <p14:creationId xmlns:p14="http://schemas.microsoft.com/office/powerpoint/2010/main" val="28325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8EF777-6051-4909-A175-641034C1C1B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154823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EF777-6051-4909-A175-641034C1C1B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147975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EF777-6051-4909-A175-641034C1C1B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347551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EF777-6051-4909-A175-641034C1C1B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191836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EF777-6051-4909-A175-641034C1C1B2}"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358105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8EF777-6051-4909-A175-641034C1C1B2}"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323652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8EF777-6051-4909-A175-641034C1C1B2}"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260816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8EF777-6051-4909-A175-641034C1C1B2}"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403784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EF777-6051-4909-A175-641034C1C1B2}"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421056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EF777-6051-4909-A175-641034C1C1B2}"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135594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EF777-6051-4909-A175-641034C1C1B2}"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D48E1-1139-4BD4-A5E3-A7384BBFE3C4}" type="slidenum">
              <a:rPr lang="en-US" smtClean="0"/>
              <a:t>‹#›</a:t>
            </a:fld>
            <a:endParaRPr lang="en-US"/>
          </a:p>
        </p:txBody>
      </p:sp>
    </p:spTree>
    <p:extLst>
      <p:ext uri="{BB962C8B-B14F-4D97-AF65-F5344CB8AC3E}">
        <p14:creationId xmlns:p14="http://schemas.microsoft.com/office/powerpoint/2010/main" val="400294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EF777-6051-4909-A175-641034C1C1B2}" type="datetimeFigureOut">
              <a:rPr lang="en-US" smtClean="0"/>
              <a:t>4/23/2019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D48E1-1139-4BD4-A5E3-A7384BBFE3C4}" type="slidenum">
              <a:rPr lang="en-US" smtClean="0"/>
              <a:t>‹#›</a:t>
            </a:fld>
            <a:endParaRPr lang="en-US"/>
          </a:p>
        </p:txBody>
      </p:sp>
    </p:spTree>
    <p:extLst>
      <p:ext uri="{BB962C8B-B14F-4D97-AF65-F5344CB8AC3E}">
        <p14:creationId xmlns:p14="http://schemas.microsoft.com/office/powerpoint/2010/main" val="53229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llaboutbirds.org/guide/Bald_Eagle/maps-ran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Conservation Ecology: Bald Eagles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656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2" name="Picture 4" descr="Image result for bald ea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686" y="513514"/>
            <a:ext cx="7774628" cy="58309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00566" y="6311900"/>
            <a:ext cx="906467" cy="369332"/>
          </a:xfrm>
          <a:prstGeom prst="rect">
            <a:avLst/>
          </a:prstGeom>
          <a:noFill/>
        </p:spPr>
        <p:txBody>
          <a:bodyPr wrap="none" rtlCol="0">
            <a:spAutoFit/>
          </a:bodyPr>
          <a:lstStyle/>
          <a:p>
            <a:r>
              <a:rPr lang="en-US" dirty="0" smtClean="0"/>
              <a:t>US FWS</a:t>
            </a:r>
            <a:endParaRPr lang="en-US" dirty="0"/>
          </a:p>
        </p:txBody>
      </p:sp>
    </p:spTree>
    <p:extLst>
      <p:ext uri="{BB962C8B-B14F-4D97-AF65-F5344CB8AC3E}">
        <p14:creationId xmlns:p14="http://schemas.microsoft.com/office/powerpoint/2010/main" val="12042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95732" y="1825625"/>
            <a:ext cx="4758068" cy="4351338"/>
          </a:xfrm>
        </p:spPr>
        <p:txBody>
          <a:bodyPr/>
          <a:lstStyle/>
          <a:p>
            <a:r>
              <a:rPr lang="en-US" dirty="0" smtClean="0"/>
              <a:t>Resident to long distant migrant</a:t>
            </a:r>
          </a:p>
          <a:p>
            <a:r>
              <a:rPr lang="en-US" dirty="0" smtClean="0"/>
              <a:t>Northern Adults begin Fall migration when rivers freeze, usually migrating coastward or to open water</a:t>
            </a:r>
          </a:p>
          <a:p>
            <a:r>
              <a:rPr lang="en-US" dirty="0" smtClean="0"/>
              <a:t>largely </a:t>
            </a:r>
            <a:r>
              <a:rPr lang="en-US" dirty="0"/>
              <a:t>solitary and birds arrive and leave as individuals</a:t>
            </a:r>
          </a:p>
        </p:txBody>
      </p:sp>
      <p:pic>
        <p:nvPicPr>
          <p:cNvPr id="3074" name="Picture 2" descr="Range Map for Bald Ea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78" y="-20880"/>
            <a:ext cx="6329954" cy="6878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23250" y="6371471"/>
            <a:ext cx="5968750" cy="369332"/>
          </a:xfrm>
          <a:prstGeom prst="rect">
            <a:avLst/>
          </a:prstGeom>
        </p:spPr>
        <p:txBody>
          <a:bodyPr wrap="none">
            <a:spAutoFit/>
          </a:bodyPr>
          <a:lstStyle/>
          <a:p>
            <a:r>
              <a:rPr lang="en-US" dirty="0" smtClean="0">
                <a:hlinkClick r:id="rId4"/>
              </a:rPr>
              <a:t>https://www.allaboutbirds.org/guide/Bald_Eagle/maps-range</a:t>
            </a:r>
            <a:endParaRPr lang="en-US" dirty="0"/>
          </a:p>
        </p:txBody>
      </p:sp>
    </p:spTree>
    <p:extLst>
      <p:ext uri="{BB962C8B-B14F-4D97-AF65-F5344CB8AC3E}">
        <p14:creationId xmlns:p14="http://schemas.microsoft.com/office/powerpoint/2010/main" val="377062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Figure 1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125" y="365125"/>
            <a:ext cx="8645750" cy="589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65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activity</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How does bald eagle population at a winter stopover change over three decades?</a:t>
            </a:r>
          </a:p>
          <a:p>
            <a:pPr marL="514350" indent="-514350">
              <a:buAutoNum type="arabicPeriod"/>
            </a:pPr>
            <a:r>
              <a:rPr lang="en-US" dirty="0" smtClean="0"/>
              <a:t>How do salmon abundance and December temperatures influence bald eagle numbers?</a:t>
            </a:r>
          </a:p>
          <a:p>
            <a:pPr marL="457200" lvl="1" indent="0">
              <a:buNone/>
            </a:pPr>
            <a:endParaRPr lang="en-US" dirty="0"/>
          </a:p>
          <a:p>
            <a:pPr marL="0" indent="0">
              <a:buNone/>
            </a:pPr>
            <a:r>
              <a:rPr lang="en-US" b="1" dirty="0" smtClean="0"/>
              <a:t>Fill out “research proposal” as a pair BEFORE you open the excel spreadsheet in 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07529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475</Words>
  <Application>Microsoft Office PowerPoint</Application>
  <PresentationFormat>Widescreen</PresentationFormat>
  <Paragraphs>23</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Conservation Ecology: Bald Eagles</vt:lpstr>
      <vt:lpstr>PowerPoint Presentation</vt:lpstr>
      <vt:lpstr>PowerPoint Presentation</vt:lpstr>
      <vt:lpstr>PowerPoint Presentation</vt:lpstr>
      <vt:lpstr>This activity</vt:lpstr>
    </vt:vector>
  </TitlesOfParts>
  <Company>CSU Chico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Ecology: Bald Eagles</dc:title>
  <dc:creator>Kaczynski, Kristen</dc:creator>
  <cp:lastModifiedBy>Kaczynski, Kristen</cp:lastModifiedBy>
  <cp:revision>5</cp:revision>
  <dcterms:created xsi:type="dcterms:W3CDTF">2019-04-23T15:44:07Z</dcterms:created>
  <dcterms:modified xsi:type="dcterms:W3CDTF">2019-04-23T16:30:27Z</dcterms:modified>
</cp:coreProperties>
</file>