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handoutMasterIdLst>
    <p:handoutMasterId r:id="rId40"/>
  </p:handoutMasterIdLst>
  <p:sldIdLst>
    <p:sldId id="256" r:id="rId2"/>
    <p:sldId id="298" r:id="rId3"/>
    <p:sldId id="257" r:id="rId4"/>
    <p:sldId id="260" r:id="rId5"/>
    <p:sldId id="295" r:id="rId6"/>
    <p:sldId id="296" r:id="rId7"/>
    <p:sldId id="258" r:id="rId8"/>
    <p:sldId id="259" r:id="rId9"/>
    <p:sldId id="261" r:id="rId10"/>
    <p:sldId id="262" r:id="rId11"/>
    <p:sldId id="266" r:id="rId12"/>
    <p:sldId id="263" r:id="rId13"/>
    <p:sldId id="267" r:id="rId14"/>
    <p:sldId id="264" r:id="rId15"/>
    <p:sldId id="265" r:id="rId16"/>
    <p:sldId id="268" r:id="rId17"/>
    <p:sldId id="269" r:id="rId18"/>
    <p:sldId id="270" r:id="rId19"/>
    <p:sldId id="271" r:id="rId20"/>
    <p:sldId id="272" r:id="rId21"/>
    <p:sldId id="273" r:id="rId22"/>
    <p:sldId id="288" r:id="rId23"/>
    <p:sldId id="290" r:id="rId24"/>
    <p:sldId id="292" r:id="rId25"/>
    <p:sldId id="274" r:id="rId26"/>
    <p:sldId id="276" r:id="rId27"/>
    <p:sldId id="275" r:id="rId28"/>
    <p:sldId id="278" r:id="rId29"/>
    <p:sldId id="279" r:id="rId30"/>
    <p:sldId id="280" r:id="rId31"/>
    <p:sldId id="277" r:id="rId32"/>
    <p:sldId id="282" r:id="rId33"/>
    <p:sldId id="283" r:id="rId34"/>
    <p:sldId id="284" r:id="rId35"/>
    <p:sldId id="285" r:id="rId36"/>
    <p:sldId id="293" r:id="rId37"/>
    <p:sldId id="297"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ove, Anthony" initials="D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3" d="100"/>
          <a:sy n="103" d="100"/>
        </p:scale>
        <p:origin x="-1128"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handoutMaster" Target="handoutMasters/handoutMaster1.xml"/><Relationship Id="rId41" Type="http://schemas.openxmlformats.org/officeDocument/2006/relationships/printerSettings" Target="printerSettings/printerSettings1.bin"/><Relationship Id="rId42" Type="http://schemas.openxmlformats.org/officeDocument/2006/relationships/commentAuthors" Target="commentAuthors.xml"/><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Microbiology Waubonsee Community College </a:t>
            </a: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FF53121-2219-CF44-8D05-FE073A4860DD}" type="datetime1">
              <a:rPr lang="en-US" smtClean="0"/>
              <a:t>5/10/19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Modified BIOMAAP resources </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45F690D-1F68-2147-97C6-FD9A55A60D06}" type="slidenum">
              <a:rPr lang="en-US" smtClean="0"/>
              <a:t>‹#›</a:t>
            </a:fld>
            <a:endParaRPr lang="en-US"/>
          </a:p>
        </p:txBody>
      </p:sp>
    </p:spTree>
    <p:extLst>
      <p:ext uri="{BB962C8B-B14F-4D97-AF65-F5344CB8AC3E}">
        <p14:creationId xmlns:p14="http://schemas.microsoft.com/office/powerpoint/2010/main" val="3801949549"/>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Microbiology Waubonsee Community College </a:t>
            </a: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2A8D24-906E-C342-B95A-CBCABD02563F}" type="datetime1">
              <a:rPr lang="en-US" smtClean="0"/>
              <a:t>5/10/19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Modified BIOMAAP resources </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A33E36-0C4F-074C-835E-C3E40219C80F}" type="slidenum">
              <a:rPr lang="en-US" smtClean="0"/>
              <a:t>‹#›</a:t>
            </a:fld>
            <a:endParaRPr lang="en-US"/>
          </a:p>
        </p:txBody>
      </p:sp>
    </p:spTree>
    <p:extLst>
      <p:ext uri="{BB962C8B-B14F-4D97-AF65-F5344CB8AC3E}">
        <p14:creationId xmlns:p14="http://schemas.microsoft.com/office/powerpoint/2010/main" val="3382158825"/>
      </p:ext>
    </p:extLst>
  </p:cSld>
  <p:clrMap bg1="lt1" tx1="dk1" bg2="lt2" tx2="dk2" accent1="accent1" accent2="accent2" accent3="accent3" accent4="accent4" accent5="accent5" accent6="accent6" hlink="hlink" folHlink="folHlink"/>
  <p:hf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Microbiology Waubonsee Community College </a:t>
            </a:r>
            <a:endParaRPr lang="en-US"/>
          </a:p>
        </p:txBody>
      </p:sp>
      <p:sp>
        <p:nvSpPr>
          <p:cNvPr id="5" name="Footer Placeholder 4"/>
          <p:cNvSpPr>
            <a:spLocks noGrp="1"/>
          </p:cNvSpPr>
          <p:nvPr>
            <p:ph type="ftr" sz="quarter" idx="11"/>
          </p:nvPr>
        </p:nvSpPr>
        <p:spPr/>
        <p:txBody>
          <a:bodyPr/>
          <a:lstStyle/>
          <a:p>
            <a:r>
              <a:rPr lang="en-US" smtClean="0"/>
              <a:t>Modified BIOMAAP resources </a:t>
            </a:r>
            <a:endParaRPr lang="en-US"/>
          </a:p>
        </p:txBody>
      </p:sp>
      <p:sp>
        <p:nvSpPr>
          <p:cNvPr id="6" name="Slide Number Placeholder 5"/>
          <p:cNvSpPr>
            <a:spLocks noGrp="1"/>
          </p:cNvSpPr>
          <p:nvPr>
            <p:ph type="sldNum" sz="quarter" idx="12"/>
          </p:nvPr>
        </p:nvSpPr>
        <p:spPr/>
        <p:txBody>
          <a:bodyPr/>
          <a:lstStyle/>
          <a:p>
            <a:fld id="{B8A33E36-0C4F-074C-835E-C3E40219C80F}" type="slidenum">
              <a:rPr lang="en-US" smtClean="0"/>
              <a:t>1</a:t>
            </a:fld>
            <a:endParaRPr lang="en-US"/>
          </a:p>
        </p:txBody>
      </p:sp>
    </p:spTree>
    <p:extLst>
      <p:ext uri="{BB962C8B-B14F-4D97-AF65-F5344CB8AC3E}">
        <p14:creationId xmlns:p14="http://schemas.microsoft.com/office/powerpoint/2010/main" val="3990426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A33E36-0C4F-074C-835E-C3E40219C80F}" type="slidenum">
              <a:rPr lang="en-US" smtClean="0"/>
              <a:t>3</a:t>
            </a:fld>
            <a:endParaRPr lang="en-US"/>
          </a:p>
        </p:txBody>
      </p:sp>
      <p:sp>
        <p:nvSpPr>
          <p:cNvPr id="5" name="Footer Placeholder 4"/>
          <p:cNvSpPr>
            <a:spLocks noGrp="1"/>
          </p:cNvSpPr>
          <p:nvPr>
            <p:ph type="ftr" sz="quarter" idx="11"/>
          </p:nvPr>
        </p:nvSpPr>
        <p:spPr/>
        <p:txBody>
          <a:bodyPr/>
          <a:lstStyle/>
          <a:p>
            <a:r>
              <a:rPr lang="en-US" smtClean="0"/>
              <a:t>Modified BIOMAAP resources </a:t>
            </a:r>
            <a:endParaRPr lang="en-US"/>
          </a:p>
        </p:txBody>
      </p:sp>
      <p:sp>
        <p:nvSpPr>
          <p:cNvPr id="6" name="Header Placeholder 5"/>
          <p:cNvSpPr>
            <a:spLocks noGrp="1"/>
          </p:cNvSpPr>
          <p:nvPr>
            <p:ph type="hdr" sz="quarter" idx="12"/>
          </p:nvPr>
        </p:nvSpPr>
        <p:spPr/>
        <p:txBody>
          <a:bodyPr/>
          <a:lstStyle/>
          <a:p>
            <a:r>
              <a:rPr lang="en-US" smtClean="0"/>
              <a:t>Microbiology Waubonsee Community College </a:t>
            </a:r>
            <a:endParaRPr lang="en-US"/>
          </a:p>
        </p:txBody>
      </p:sp>
    </p:spTree>
    <p:extLst>
      <p:ext uri="{BB962C8B-B14F-4D97-AF65-F5344CB8AC3E}">
        <p14:creationId xmlns:p14="http://schemas.microsoft.com/office/powerpoint/2010/main" val="1097209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F2019D-8549-45C0-8826-384DA69B18D1}" type="slidenum">
              <a:rPr lang="en-US" smtClean="0"/>
              <a:t>22</a:t>
            </a:fld>
            <a:endParaRPr lang="en-US"/>
          </a:p>
        </p:txBody>
      </p:sp>
      <p:sp>
        <p:nvSpPr>
          <p:cNvPr id="5" name="Footer Placeholder 4"/>
          <p:cNvSpPr>
            <a:spLocks noGrp="1"/>
          </p:cNvSpPr>
          <p:nvPr>
            <p:ph type="ftr" sz="quarter" idx="11"/>
          </p:nvPr>
        </p:nvSpPr>
        <p:spPr/>
        <p:txBody>
          <a:bodyPr/>
          <a:lstStyle/>
          <a:p>
            <a:r>
              <a:rPr lang="en-US" smtClean="0"/>
              <a:t>Modified BIOMAAP resources </a:t>
            </a:r>
            <a:endParaRPr lang="en-US"/>
          </a:p>
        </p:txBody>
      </p:sp>
      <p:sp>
        <p:nvSpPr>
          <p:cNvPr id="6" name="Header Placeholder 5"/>
          <p:cNvSpPr>
            <a:spLocks noGrp="1"/>
          </p:cNvSpPr>
          <p:nvPr>
            <p:ph type="hdr" sz="quarter" idx="12"/>
          </p:nvPr>
        </p:nvSpPr>
        <p:spPr/>
        <p:txBody>
          <a:bodyPr/>
          <a:lstStyle/>
          <a:p>
            <a:r>
              <a:rPr lang="en-US" smtClean="0"/>
              <a:t>Microbiology Waubonsee Community College </a:t>
            </a:r>
            <a:endParaRPr lang="en-US"/>
          </a:p>
        </p:txBody>
      </p:sp>
    </p:spTree>
    <p:extLst>
      <p:ext uri="{BB962C8B-B14F-4D97-AF65-F5344CB8AC3E}">
        <p14:creationId xmlns:p14="http://schemas.microsoft.com/office/powerpoint/2010/main" val="543484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37F2019D-8549-45C0-8826-384DA69B18D1}" type="slidenum">
              <a:rPr lang="en-US" smtClean="0"/>
              <a:t>23</a:t>
            </a:fld>
            <a:endParaRPr lang="en-US"/>
          </a:p>
        </p:txBody>
      </p:sp>
      <p:sp>
        <p:nvSpPr>
          <p:cNvPr id="5" name="Footer Placeholder 4"/>
          <p:cNvSpPr>
            <a:spLocks noGrp="1"/>
          </p:cNvSpPr>
          <p:nvPr>
            <p:ph type="ftr" sz="quarter" idx="11"/>
          </p:nvPr>
        </p:nvSpPr>
        <p:spPr/>
        <p:txBody>
          <a:bodyPr/>
          <a:lstStyle/>
          <a:p>
            <a:r>
              <a:rPr lang="en-US" smtClean="0"/>
              <a:t>Modified BIOMAAP resources </a:t>
            </a:r>
            <a:endParaRPr lang="en-US"/>
          </a:p>
        </p:txBody>
      </p:sp>
      <p:sp>
        <p:nvSpPr>
          <p:cNvPr id="6" name="Header Placeholder 5"/>
          <p:cNvSpPr>
            <a:spLocks noGrp="1"/>
          </p:cNvSpPr>
          <p:nvPr>
            <p:ph type="hdr" sz="quarter" idx="12"/>
          </p:nvPr>
        </p:nvSpPr>
        <p:spPr/>
        <p:txBody>
          <a:bodyPr/>
          <a:lstStyle/>
          <a:p>
            <a:r>
              <a:rPr lang="en-US" smtClean="0"/>
              <a:t>Microbiology Waubonsee Community College </a:t>
            </a:r>
            <a:endParaRPr lang="en-US"/>
          </a:p>
        </p:txBody>
      </p:sp>
    </p:spTree>
    <p:extLst>
      <p:ext uri="{BB962C8B-B14F-4D97-AF65-F5344CB8AC3E}">
        <p14:creationId xmlns:p14="http://schemas.microsoft.com/office/powerpoint/2010/main" val="2489317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baseline="0" dirty="0" smtClean="0"/>
          </a:p>
        </p:txBody>
      </p:sp>
      <p:sp>
        <p:nvSpPr>
          <p:cNvPr id="4" name="Slide Number Placeholder 3"/>
          <p:cNvSpPr>
            <a:spLocks noGrp="1"/>
          </p:cNvSpPr>
          <p:nvPr>
            <p:ph type="sldNum" sz="quarter" idx="10"/>
          </p:nvPr>
        </p:nvSpPr>
        <p:spPr/>
        <p:txBody>
          <a:bodyPr/>
          <a:lstStyle/>
          <a:p>
            <a:fld id="{37F2019D-8549-45C0-8826-384DA69B18D1}" type="slidenum">
              <a:rPr lang="en-US" smtClean="0"/>
              <a:t>24</a:t>
            </a:fld>
            <a:endParaRPr lang="en-US"/>
          </a:p>
        </p:txBody>
      </p:sp>
      <p:sp>
        <p:nvSpPr>
          <p:cNvPr id="5" name="Footer Placeholder 4"/>
          <p:cNvSpPr>
            <a:spLocks noGrp="1"/>
          </p:cNvSpPr>
          <p:nvPr>
            <p:ph type="ftr" sz="quarter" idx="11"/>
          </p:nvPr>
        </p:nvSpPr>
        <p:spPr/>
        <p:txBody>
          <a:bodyPr/>
          <a:lstStyle/>
          <a:p>
            <a:r>
              <a:rPr lang="en-US" smtClean="0"/>
              <a:t>Modified BIOMAAP resources </a:t>
            </a:r>
            <a:endParaRPr lang="en-US"/>
          </a:p>
        </p:txBody>
      </p:sp>
      <p:sp>
        <p:nvSpPr>
          <p:cNvPr id="6" name="Header Placeholder 5"/>
          <p:cNvSpPr>
            <a:spLocks noGrp="1"/>
          </p:cNvSpPr>
          <p:nvPr>
            <p:ph type="hdr" sz="quarter" idx="12"/>
          </p:nvPr>
        </p:nvSpPr>
        <p:spPr/>
        <p:txBody>
          <a:bodyPr/>
          <a:lstStyle/>
          <a:p>
            <a:r>
              <a:rPr lang="en-US" smtClean="0"/>
              <a:t>Microbiology Waubonsee Community College </a:t>
            </a:r>
            <a:endParaRPr lang="en-US"/>
          </a:p>
        </p:txBody>
      </p:sp>
    </p:spTree>
    <p:extLst>
      <p:ext uri="{BB962C8B-B14F-4D97-AF65-F5344CB8AC3E}">
        <p14:creationId xmlns:p14="http://schemas.microsoft.com/office/powerpoint/2010/main" val="312395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baseline="0" dirty="0" smtClean="0"/>
          </a:p>
          <a:p>
            <a:endParaRPr lang="en-US" sz="1200" i="1" kern="1200" baseline="0" dirty="0" smtClean="0">
              <a:solidFill>
                <a:schemeClr val="tx1"/>
              </a:solidFill>
              <a:effectLst/>
              <a:latin typeface="+mn-lt"/>
              <a:ea typeface="+mn-ea"/>
              <a:cs typeface="+mn-cs"/>
            </a:endParaRPr>
          </a:p>
          <a:p>
            <a:endParaRPr lang="en-US" sz="1200" i="1" kern="1200" baseline="0" dirty="0" smtClean="0">
              <a:solidFill>
                <a:schemeClr val="tx1"/>
              </a:solidFill>
              <a:effectLst/>
              <a:latin typeface="+mn-lt"/>
              <a:ea typeface="+mn-ea"/>
              <a:cs typeface="+mn-cs"/>
            </a:endParaRPr>
          </a:p>
          <a:p>
            <a:endParaRPr lang="en-US" i="1" dirty="0"/>
          </a:p>
        </p:txBody>
      </p:sp>
      <p:sp>
        <p:nvSpPr>
          <p:cNvPr id="4" name="Slide Number Placeholder 3"/>
          <p:cNvSpPr>
            <a:spLocks noGrp="1"/>
          </p:cNvSpPr>
          <p:nvPr>
            <p:ph type="sldNum" sz="quarter" idx="10"/>
          </p:nvPr>
        </p:nvSpPr>
        <p:spPr/>
        <p:txBody>
          <a:bodyPr/>
          <a:lstStyle/>
          <a:p>
            <a:fld id="{37F2019D-8549-45C0-8826-384DA69B18D1}" type="slidenum">
              <a:rPr lang="en-US" smtClean="0"/>
              <a:t>36</a:t>
            </a:fld>
            <a:endParaRPr lang="en-US"/>
          </a:p>
        </p:txBody>
      </p:sp>
      <p:sp>
        <p:nvSpPr>
          <p:cNvPr id="5" name="Footer Placeholder 4"/>
          <p:cNvSpPr>
            <a:spLocks noGrp="1"/>
          </p:cNvSpPr>
          <p:nvPr>
            <p:ph type="ftr" sz="quarter" idx="11"/>
          </p:nvPr>
        </p:nvSpPr>
        <p:spPr/>
        <p:txBody>
          <a:bodyPr/>
          <a:lstStyle/>
          <a:p>
            <a:r>
              <a:rPr lang="en-US" smtClean="0"/>
              <a:t>Modified BIOMAAP resources </a:t>
            </a:r>
            <a:endParaRPr lang="en-US"/>
          </a:p>
        </p:txBody>
      </p:sp>
      <p:sp>
        <p:nvSpPr>
          <p:cNvPr id="6" name="Header Placeholder 5"/>
          <p:cNvSpPr>
            <a:spLocks noGrp="1"/>
          </p:cNvSpPr>
          <p:nvPr>
            <p:ph type="hdr" sz="quarter" idx="12"/>
          </p:nvPr>
        </p:nvSpPr>
        <p:spPr/>
        <p:txBody>
          <a:bodyPr/>
          <a:lstStyle/>
          <a:p>
            <a:r>
              <a:rPr lang="en-US" smtClean="0"/>
              <a:t>Microbiology Waubonsee Community College </a:t>
            </a:r>
            <a:endParaRPr lang="en-US"/>
          </a:p>
        </p:txBody>
      </p:sp>
    </p:spTree>
    <p:extLst>
      <p:ext uri="{BB962C8B-B14F-4D97-AF65-F5344CB8AC3E}">
        <p14:creationId xmlns:p14="http://schemas.microsoft.com/office/powerpoint/2010/main" val="1473648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ED9F5EE-32D3-A948-BFFC-5F374CF9CA34}" type="datetime1">
              <a:rPr lang="en-US" smtClean="0"/>
              <a:t>5/10/19</a:t>
            </a:fld>
            <a:endParaRPr lang="en-US"/>
          </a:p>
        </p:txBody>
      </p:sp>
      <p:sp>
        <p:nvSpPr>
          <p:cNvPr id="5" name="Footer Placeholder 4"/>
          <p:cNvSpPr>
            <a:spLocks noGrp="1"/>
          </p:cNvSpPr>
          <p:nvPr>
            <p:ph type="ftr" sz="quarter" idx="11"/>
          </p:nvPr>
        </p:nvSpPr>
        <p:spPr/>
        <p:txBody>
          <a:bodyPr/>
          <a:lstStyle/>
          <a:p>
            <a:r>
              <a:rPr lang="en-US" smtClean="0"/>
              <a:t>Modified BIOMAAP slides -FMN Vemu </a:t>
            </a:r>
            <a:endParaRPr lang="en-US"/>
          </a:p>
        </p:txBody>
      </p:sp>
      <p:sp>
        <p:nvSpPr>
          <p:cNvPr id="6" name="Slide Number Placeholder 5"/>
          <p:cNvSpPr>
            <a:spLocks noGrp="1"/>
          </p:cNvSpPr>
          <p:nvPr>
            <p:ph type="sldNum" sz="quarter" idx="12"/>
          </p:nvPr>
        </p:nvSpPr>
        <p:spPr/>
        <p:txBody>
          <a:bodyPr/>
          <a:lstStyle/>
          <a:p>
            <a:fld id="{3E302E33-1A7B-3447-BFC9-57E671C9A4E5}" type="slidenum">
              <a:rPr lang="en-US" smtClean="0"/>
              <a:t>‹#›</a:t>
            </a:fld>
            <a:endParaRPr lang="en-US"/>
          </a:p>
        </p:txBody>
      </p:sp>
    </p:spTree>
    <p:extLst>
      <p:ext uri="{BB962C8B-B14F-4D97-AF65-F5344CB8AC3E}">
        <p14:creationId xmlns:p14="http://schemas.microsoft.com/office/powerpoint/2010/main" val="338974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247C5E-3732-794C-9667-8EA512D0FB3A}" type="datetime1">
              <a:rPr lang="en-US" smtClean="0"/>
              <a:t>5/10/19</a:t>
            </a:fld>
            <a:endParaRPr lang="en-US"/>
          </a:p>
        </p:txBody>
      </p:sp>
      <p:sp>
        <p:nvSpPr>
          <p:cNvPr id="5" name="Footer Placeholder 4"/>
          <p:cNvSpPr>
            <a:spLocks noGrp="1"/>
          </p:cNvSpPr>
          <p:nvPr>
            <p:ph type="ftr" sz="quarter" idx="11"/>
          </p:nvPr>
        </p:nvSpPr>
        <p:spPr/>
        <p:txBody>
          <a:bodyPr/>
          <a:lstStyle/>
          <a:p>
            <a:r>
              <a:rPr lang="en-US" smtClean="0"/>
              <a:t>Modified BIOMAAP slides -FMN Vemu </a:t>
            </a:r>
            <a:endParaRPr lang="en-US"/>
          </a:p>
        </p:txBody>
      </p:sp>
      <p:sp>
        <p:nvSpPr>
          <p:cNvPr id="6" name="Slide Number Placeholder 5"/>
          <p:cNvSpPr>
            <a:spLocks noGrp="1"/>
          </p:cNvSpPr>
          <p:nvPr>
            <p:ph type="sldNum" sz="quarter" idx="12"/>
          </p:nvPr>
        </p:nvSpPr>
        <p:spPr/>
        <p:txBody>
          <a:bodyPr/>
          <a:lstStyle/>
          <a:p>
            <a:fld id="{3E302E33-1A7B-3447-BFC9-57E671C9A4E5}" type="slidenum">
              <a:rPr lang="en-US" smtClean="0"/>
              <a:t>‹#›</a:t>
            </a:fld>
            <a:endParaRPr lang="en-US"/>
          </a:p>
        </p:txBody>
      </p:sp>
    </p:spTree>
    <p:extLst>
      <p:ext uri="{BB962C8B-B14F-4D97-AF65-F5344CB8AC3E}">
        <p14:creationId xmlns:p14="http://schemas.microsoft.com/office/powerpoint/2010/main" val="2378331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F5C88E-CE87-CC41-80ED-63542FCF09BF}" type="datetime1">
              <a:rPr lang="en-US" smtClean="0"/>
              <a:t>5/10/19</a:t>
            </a:fld>
            <a:endParaRPr lang="en-US"/>
          </a:p>
        </p:txBody>
      </p:sp>
      <p:sp>
        <p:nvSpPr>
          <p:cNvPr id="5" name="Footer Placeholder 4"/>
          <p:cNvSpPr>
            <a:spLocks noGrp="1"/>
          </p:cNvSpPr>
          <p:nvPr>
            <p:ph type="ftr" sz="quarter" idx="11"/>
          </p:nvPr>
        </p:nvSpPr>
        <p:spPr/>
        <p:txBody>
          <a:bodyPr/>
          <a:lstStyle/>
          <a:p>
            <a:r>
              <a:rPr lang="en-US" smtClean="0"/>
              <a:t>Modified BIOMAAP slides -FMN Vemu </a:t>
            </a:r>
            <a:endParaRPr lang="en-US"/>
          </a:p>
        </p:txBody>
      </p:sp>
      <p:sp>
        <p:nvSpPr>
          <p:cNvPr id="6" name="Slide Number Placeholder 5"/>
          <p:cNvSpPr>
            <a:spLocks noGrp="1"/>
          </p:cNvSpPr>
          <p:nvPr>
            <p:ph type="sldNum" sz="quarter" idx="12"/>
          </p:nvPr>
        </p:nvSpPr>
        <p:spPr/>
        <p:txBody>
          <a:bodyPr/>
          <a:lstStyle/>
          <a:p>
            <a:fld id="{3E302E33-1A7B-3447-BFC9-57E671C9A4E5}" type="slidenum">
              <a:rPr lang="en-US" smtClean="0"/>
              <a:t>‹#›</a:t>
            </a:fld>
            <a:endParaRPr lang="en-US"/>
          </a:p>
        </p:txBody>
      </p:sp>
    </p:spTree>
    <p:extLst>
      <p:ext uri="{BB962C8B-B14F-4D97-AF65-F5344CB8AC3E}">
        <p14:creationId xmlns:p14="http://schemas.microsoft.com/office/powerpoint/2010/main" val="1566526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C55C4A-A655-C54C-A1DB-1FD13861B308}" type="datetime1">
              <a:rPr lang="en-US" smtClean="0"/>
              <a:t>5/10/19</a:t>
            </a:fld>
            <a:endParaRPr lang="en-US"/>
          </a:p>
        </p:txBody>
      </p:sp>
      <p:sp>
        <p:nvSpPr>
          <p:cNvPr id="5" name="Footer Placeholder 4"/>
          <p:cNvSpPr>
            <a:spLocks noGrp="1"/>
          </p:cNvSpPr>
          <p:nvPr>
            <p:ph type="ftr" sz="quarter" idx="11"/>
          </p:nvPr>
        </p:nvSpPr>
        <p:spPr/>
        <p:txBody>
          <a:bodyPr/>
          <a:lstStyle/>
          <a:p>
            <a:r>
              <a:rPr lang="en-US" smtClean="0"/>
              <a:t>Modified BIOMAAP slides -FMN Vemu </a:t>
            </a:r>
            <a:endParaRPr lang="en-US"/>
          </a:p>
        </p:txBody>
      </p:sp>
      <p:sp>
        <p:nvSpPr>
          <p:cNvPr id="6" name="Slide Number Placeholder 5"/>
          <p:cNvSpPr>
            <a:spLocks noGrp="1"/>
          </p:cNvSpPr>
          <p:nvPr>
            <p:ph type="sldNum" sz="quarter" idx="12"/>
          </p:nvPr>
        </p:nvSpPr>
        <p:spPr/>
        <p:txBody>
          <a:bodyPr/>
          <a:lstStyle/>
          <a:p>
            <a:fld id="{3E302E33-1A7B-3447-BFC9-57E671C9A4E5}" type="slidenum">
              <a:rPr lang="en-US" smtClean="0"/>
              <a:t>‹#›</a:t>
            </a:fld>
            <a:endParaRPr lang="en-US"/>
          </a:p>
        </p:txBody>
      </p:sp>
    </p:spTree>
    <p:extLst>
      <p:ext uri="{BB962C8B-B14F-4D97-AF65-F5344CB8AC3E}">
        <p14:creationId xmlns:p14="http://schemas.microsoft.com/office/powerpoint/2010/main" val="2093291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A27AD8-C482-1145-837C-4928CFAA6BB1}" type="datetime1">
              <a:rPr lang="en-US" smtClean="0"/>
              <a:t>5/10/19</a:t>
            </a:fld>
            <a:endParaRPr lang="en-US"/>
          </a:p>
        </p:txBody>
      </p:sp>
      <p:sp>
        <p:nvSpPr>
          <p:cNvPr id="5" name="Footer Placeholder 4"/>
          <p:cNvSpPr>
            <a:spLocks noGrp="1"/>
          </p:cNvSpPr>
          <p:nvPr>
            <p:ph type="ftr" sz="quarter" idx="11"/>
          </p:nvPr>
        </p:nvSpPr>
        <p:spPr/>
        <p:txBody>
          <a:bodyPr/>
          <a:lstStyle/>
          <a:p>
            <a:r>
              <a:rPr lang="en-US" smtClean="0"/>
              <a:t>Modified BIOMAAP slides -FMN Vemu </a:t>
            </a:r>
            <a:endParaRPr lang="en-US"/>
          </a:p>
        </p:txBody>
      </p:sp>
      <p:sp>
        <p:nvSpPr>
          <p:cNvPr id="6" name="Slide Number Placeholder 5"/>
          <p:cNvSpPr>
            <a:spLocks noGrp="1"/>
          </p:cNvSpPr>
          <p:nvPr>
            <p:ph type="sldNum" sz="quarter" idx="12"/>
          </p:nvPr>
        </p:nvSpPr>
        <p:spPr/>
        <p:txBody>
          <a:bodyPr/>
          <a:lstStyle/>
          <a:p>
            <a:fld id="{3E302E33-1A7B-3447-BFC9-57E671C9A4E5}" type="slidenum">
              <a:rPr lang="en-US" smtClean="0"/>
              <a:t>‹#›</a:t>
            </a:fld>
            <a:endParaRPr lang="en-US"/>
          </a:p>
        </p:txBody>
      </p:sp>
    </p:spTree>
    <p:extLst>
      <p:ext uri="{BB962C8B-B14F-4D97-AF65-F5344CB8AC3E}">
        <p14:creationId xmlns:p14="http://schemas.microsoft.com/office/powerpoint/2010/main" val="2194311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A1B84B9-7BFF-304C-98BE-B39E8D3AF6D7}" type="datetime1">
              <a:rPr lang="en-US" smtClean="0"/>
              <a:t>5/10/19</a:t>
            </a:fld>
            <a:endParaRPr lang="en-US"/>
          </a:p>
        </p:txBody>
      </p:sp>
      <p:sp>
        <p:nvSpPr>
          <p:cNvPr id="6" name="Footer Placeholder 5"/>
          <p:cNvSpPr>
            <a:spLocks noGrp="1"/>
          </p:cNvSpPr>
          <p:nvPr>
            <p:ph type="ftr" sz="quarter" idx="11"/>
          </p:nvPr>
        </p:nvSpPr>
        <p:spPr/>
        <p:txBody>
          <a:bodyPr/>
          <a:lstStyle/>
          <a:p>
            <a:r>
              <a:rPr lang="en-US" smtClean="0"/>
              <a:t>Modified BIOMAAP slides -FMN Vemu </a:t>
            </a:r>
            <a:endParaRPr lang="en-US"/>
          </a:p>
        </p:txBody>
      </p:sp>
      <p:sp>
        <p:nvSpPr>
          <p:cNvPr id="7" name="Slide Number Placeholder 6"/>
          <p:cNvSpPr>
            <a:spLocks noGrp="1"/>
          </p:cNvSpPr>
          <p:nvPr>
            <p:ph type="sldNum" sz="quarter" idx="12"/>
          </p:nvPr>
        </p:nvSpPr>
        <p:spPr/>
        <p:txBody>
          <a:bodyPr/>
          <a:lstStyle/>
          <a:p>
            <a:fld id="{3E302E33-1A7B-3447-BFC9-57E671C9A4E5}" type="slidenum">
              <a:rPr lang="en-US" smtClean="0"/>
              <a:t>‹#›</a:t>
            </a:fld>
            <a:endParaRPr lang="en-US"/>
          </a:p>
        </p:txBody>
      </p:sp>
    </p:spTree>
    <p:extLst>
      <p:ext uri="{BB962C8B-B14F-4D97-AF65-F5344CB8AC3E}">
        <p14:creationId xmlns:p14="http://schemas.microsoft.com/office/powerpoint/2010/main" val="2393673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7A2CAB8-1558-FA4A-823C-7A45471CF871}" type="datetime1">
              <a:rPr lang="en-US" smtClean="0"/>
              <a:t>5/10/19</a:t>
            </a:fld>
            <a:endParaRPr lang="en-US"/>
          </a:p>
        </p:txBody>
      </p:sp>
      <p:sp>
        <p:nvSpPr>
          <p:cNvPr id="8" name="Footer Placeholder 7"/>
          <p:cNvSpPr>
            <a:spLocks noGrp="1"/>
          </p:cNvSpPr>
          <p:nvPr>
            <p:ph type="ftr" sz="quarter" idx="11"/>
          </p:nvPr>
        </p:nvSpPr>
        <p:spPr/>
        <p:txBody>
          <a:bodyPr/>
          <a:lstStyle/>
          <a:p>
            <a:r>
              <a:rPr lang="en-US" smtClean="0"/>
              <a:t>Modified BIOMAAP slides -FMN Vemu </a:t>
            </a:r>
            <a:endParaRPr lang="en-US"/>
          </a:p>
        </p:txBody>
      </p:sp>
      <p:sp>
        <p:nvSpPr>
          <p:cNvPr id="9" name="Slide Number Placeholder 8"/>
          <p:cNvSpPr>
            <a:spLocks noGrp="1"/>
          </p:cNvSpPr>
          <p:nvPr>
            <p:ph type="sldNum" sz="quarter" idx="12"/>
          </p:nvPr>
        </p:nvSpPr>
        <p:spPr/>
        <p:txBody>
          <a:bodyPr/>
          <a:lstStyle/>
          <a:p>
            <a:fld id="{3E302E33-1A7B-3447-BFC9-57E671C9A4E5}" type="slidenum">
              <a:rPr lang="en-US" smtClean="0"/>
              <a:t>‹#›</a:t>
            </a:fld>
            <a:endParaRPr lang="en-US"/>
          </a:p>
        </p:txBody>
      </p:sp>
    </p:spTree>
    <p:extLst>
      <p:ext uri="{BB962C8B-B14F-4D97-AF65-F5344CB8AC3E}">
        <p14:creationId xmlns:p14="http://schemas.microsoft.com/office/powerpoint/2010/main" val="720016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0E5EF2-0BE9-2B40-9611-0FB8DE5183B4}" type="datetime1">
              <a:rPr lang="en-US" smtClean="0"/>
              <a:t>5/10/19</a:t>
            </a:fld>
            <a:endParaRPr lang="en-US"/>
          </a:p>
        </p:txBody>
      </p:sp>
      <p:sp>
        <p:nvSpPr>
          <p:cNvPr id="4" name="Footer Placeholder 3"/>
          <p:cNvSpPr>
            <a:spLocks noGrp="1"/>
          </p:cNvSpPr>
          <p:nvPr>
            <p:ph type="ftr" sz="quarter" idx="11"/>
          </p:nvPr>
        </p:nvSpPr>
        <p:spPr/>
        <p:txBody>
          <a:bodyPr/>
          <a:lstStyle/>
          <a:p>
            <a:r>
              <a:rPr lang="en-US" smtClean="0"/>
              <a:t>Modified BIOMAAP slides -FMN Vemu </a:t>
            </a:r>
            <a:endParaRPr lang="en-US"/>
          </a:p>
        </p:txBody>
      </p:sp>
      <p:sp>
        <p:nvSpPr>
          <p:cNvPr id="5" name="Slide Number Placeholder 4"/>
          <p:cNvSpPr>
            <a:spLocks noGrp="1"/>
          </p:cNvSpPr>
          <p:nvPr>
            <p:ph type="sldNum" sz="quarter" idx="12"/>
          </p:nvPr>
        </p:nvSpPr>
        <p:spPr/>
        <p:txBody>
          <a:bodyPr/>
          <a:lstStyle/>
          <a:p>
            <a:fld id="{3E302E33-1A7B-3447-BFC9-57E671C9A4E5}" type="slidenum">
              <a:rPr lang="en-US" smtClean="0"/>
              <a:t>‹#›</a:t>
            </a:fld>
            <a:endParaRPr lang="en-US"/>
          </a:p>
        </p:txBody>
      </p:sp>
    </p:spTree>
    <p:extLst>
      <p:ext uri="{BB962C8B-B14F-4D97-AF65-F5344CB8AC3E}">
        <p14:creationId xmlns:p14="http://schemas.microsoft.com/office/powerpoint/2010/main" val="4023609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1EEEB8-3BCE-4A42-9CDE-C6F7E9BF81D4}" type="datetime1">
              <a:rPr lang="en-US" smtClean="0"/>
              <a:t>5/10/19</a:t>
            </a:fld>
            <a:endParaRPr lang="en-US"/>
          </a:p>
        </p:txBody>
      </p:sp>
      <p:sp>
        <p:nvSpPr>
          <p:cNvPr id="3" name="Footer Placeholder 2"/>
          <p:cNvSpPr>
            <a:spLocks noGrp="1"/>
          </p:cNvSpPr>
          <p:nvPr>
            <p:ph type="ftr" sz="quarter" idx="11"/>
          </p:nvPr>
        </p:nvSpPr>
        <p:spPr/>
        <p:txBody>
          <a:bodyPr/>
          <a:lstStyle/>
          <a:p>
            <a:r>
              <a:rPr lang="en-US" smtClean="0"/>
              <a:t>Modified BIOMAAP slides -FMN Vemu </a:t>
            </a:r>
            <a:endParaRPr lang="en-US"/>
          </a:p>
        </p:txBody>
      </p:sp>
      <p:sp>
        <p:nvSpPr>
          <p:cNvPr id="4" name="Slide Number Placeholder 3"/>
          <p:cNvSpPr>
            <a:spLocks noGrp="1"/>
          </p:cNvSpPr>
          <p:nvPr>
            <p:ph type="sldNum" sz="quarter" idx="12"/>
          </p:nvPr>
        </p:nvSpPr>
        <p:spPr/>
        <p:txBody>
          <a:bodyPr/>
          <a:lstStyle/>
          <a:p>
            <a:fld id="{3E302E33-1A7B-3447-BFC9-57E671C9A4E5}" type="slidenum">
              <a:rPr lang="en-US" smtClean="0"/>
              <a:t>‹#›</a:t>
            </a:fld>
            <a:endParaRPr lang="en-US"/>
          </a:p>
        </p:txBody>
      </p:sp>
    </p:spTree>
    <p:extLst>
      <p:ext uri="{BB962C8B-B14F-4D97-AF65-F5344CB8AC3E}">
        <p14:creationId xmlns:p14="http://schemas.microsoft.com/office/powerpoint/2010/main" val="136790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67302C-1279-844E-B110-F8DBFF6CD28F}" type="datetime1">
              <a:rPr lang="en-US" smtClean="0"/>
              <a:t>5/10/19</a:t>
            </a:fld>
            <a:endParaRPr lang="en-US"/>
          </a:p>
        </p:txBody>
      </p:sp>
      <p:sp>
        <p:nvSpPr>
          <p:cNvPr id="6" name="Footer Placeholder 5"/>
          <p:cNvSpPr>
            <a:spLocks noGrp="1"/>
          </p:cNvSpPr>
          <p:nvPr>
            <p:ph type="ftr" sz="quarter" idx="11"/>
          </p:nvPr>
        </p:nvSpPr>
        <p:spPr/>
        <p:txBody>
          <a:bodyPr/>
          <a:lstStyle/>
          <a:p>
            <a:r>
              <a:rPr lang="en-US" smtClean="0"/>
              <a:t>Modified BIOMAAP slides -FMN Vemu </a:t>
            </a:r>
            <a:endParaRPr lang="en-US"/>
          </a:p>
        </p:txBody>
      </p:sp>
      <p:sp>
        <p:nvSpPr>
          <p:cNvPr id="7" name="Slide Number Placeholder 6"/>
          <p:cNvSpPr>
            <a:spLocks noGrp="1"/>
          </p:cNvSpPr>
          <p:nvPr>
            <p:ph type="sldNum" sz="quarter" idx="12"/>
          </p:nvPr>
        </p:nvSpPr>
        <p:spPr/>
        <p:txBody>
          <a:bodyPr/>
          <a:lstStyle/>
          <a:p>
            <a:fld id="{3E302E33-1A7B-3447-BFC9-57E671C9A4E5}" type="slidenum">
              <a:rPr lang="en-US" smtClean="0"/>
              <a:t>‹#›</a:t>
            </a:fld>
            <a:endParaRPr lang="en-US"/>
          </a:p>
        </p:txBody>
      </p:sp>
    </p:spTree>
    <p:extLst>
      <p:ext uri="{BB962C8B-B14F-4D97-AF65-F5344CB8AC3E}">
        <p14:creationId xmlns:p14="http://schemas.microsoft.com/office/powerpoint/2010/main" val="504186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DF56D7-0A33-DE4E-B7DD-CE1F7985BA14}" type="datetime1">
              <a:rPr lang="en-US" smtClean="0"/>
              <a:t>5/10/19</a:t>
            </a:fld>
            <a:endParaRPr lang="en-US"/>
          </a:p>
        </p:txBody>
      </p:sp>
      <p:sp>
        <p:nvSpPr>
          <p:cNvPr id="6" name="Footer Placeholder 5"/>
          <p:cNvSpPr>
            <a:spLocks noGrp="1"/>
          </p:cNvSpPr>
          <p:nvPr>
            <p:ph type="ftr" sz="quarter" idx="11"/>
          </p:nvPr>
        </p:nvSpPr>
        <p:spPr/>
        <p:txBody>
          <a:bodyPr/>
          <a:lstStyle/>
          <a:p>
            <a:r>
              <a:rPr lang="en-US" smtClean="0"/>
              <a:t>Modified BIOMAAP slides -FMN Vemu </a:t>
            </a:r>
            <a:endParaRPr lang="en-US"/>
          </a:p>
        </p:txBody>
      </p:sp>
      <p:sp>
        <p:nvSpPr>
          <p:cNvPr id="7" name="Slide Number Placeholder 6"/>
          <p:cNvSpPr>
            <a:spLocks noGrp="1"/>
          </p:cNvSpPr>
          <p:nvPr>
            <p:ph type="sldNum" sz="quarter" idx="12"/>
          </p:nvPr>
        </p:nvSpPr>
        <p:spPr/>
        <p:txBody>
          <a:bodyPr/>
          <a:lstStyle/>
          <a:p>
            <a:fld id="{3E302E33-1A7B-3447-BFC9-57E671C9A4E5}" type="slidenum">
              <a:rPr lang="en-US" smtClean="0"/>
              <a:t>‹#›</a:t>
            </a:fld>
            <a:endParaRPr lang="en-US"/>
          </a:p>
        </p:txBody>
      </p:sp>
    </p:spTree>
    <p:extLst>
      <p:ext uri="{BB962C8B-B14F-4D97-AF65-F5344CB8AC3E}">
        <p14:creationId xmlns:p14="http://schemas.microsoft.com/office/powerpoint/2010/main" val="155881821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7768CC-ABE3-884E-BD47-A90A7AC5E811}" type="datetime1">
              <a:rPr lang="en-US" smtClean="0"/>
              <a:t>5/10/19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Modified BIOMAAP slides -FMN Vemu </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302E33-1A7B-3447-BFC9-57E671C9A4E5}" type="slidenum">
              <a:rPr lang="en-US" smtClean="0"/>
              <a:t>‹#›</a:t>
            </a:fld>
            <a:endParaRPr lang="en-US"/>
          </a:p>
        </p:txBody>
      </p:sp>
    </p:spTree>
    <p:extLst>
      <p:ext uri="{BB962C8B-B14F-4D97-AF65-F5344CB8AC3E}">
        <p14:creationId xmlns:p14="http://schemas.microsoft.com/office/powerpoint/2010/main" val="4046754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2.png"/><Relationship Id="rId6" Type="http://schemas.openxmlformats.org/officeDocument/2006/relationships/image" Target="../media/image1.jp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gif"/><Relationship Id="rId5" Type="http://schemas.openxmlformats.org/officeDocument/2006/relationships/image" Target="../media/image2.png"/><Relationship Id="rId6" Type="http://schemas.openxmlformats.org/officeDocument/2006/relationships/image" Target="../media/image1.jp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jp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jp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BIOMAAP </a:t>
            </a:r>
            <a:r>
              <a:rPr lang="mr-IN" dirty="0" smtClean="0"/>
              <a:t>–</a:t>
            </a:r>
            <a:r>
              <a:rPr lang="en-US" dirty="0" smtClean="0"/>
              <a:t> FMN 2019 </a:t>
            </a:r>
            <a:endParaRPr lang="en-US" dirty="0"/>
          </a:p>
        </p:txBody>
      </p:sp>
      <p:sp>
        <p:nvSpPr>
          <p:cNvPr id="3" name="Subtitle 2"/>
          <p:cNvSpPr>
            <a:spLocks noGrp="1"/>
          </p:cNvSpPr>
          <p:nvPr>
            <p:ph type="subTitle" idx="1"/>
          </p:nvPr>
        </p:nvSpPr>
        <p:spPr/>
        <p:txBody>
          <a:bodyPr>
            <a:normAutofit fontScale="92500"/>
          </a:bodyPr>
          <a:lstStyle/>
          <a:p>
            <a:r>
              <a:rPr lang="en-US" dirty="0" smtClean="0"/>
              <a:t>Modified Value of mistakes and Growth mindset modules for Community college Microbiology class </a:t>
            </a:r>
            <a:endParaRPr lang="en-US" dirty="0"/>
          </a:p>
        </p:txBody>
      </p:sp>
      <p:pic>
        <p:nvPicPr>
          <p:cNvPr id="5" name="Picture 4" descr="Unknow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18" y="1"/>
            <a:ext cx="1023406" cy="1023406"/>
          </a:xfrm>
          <a:prstGeom prst="rect">
            <a:avLst/>
          </a:prstGeom>
        </p:spPr>
      </p:pic>
      <p:sp>
        <p:nvSpPr>
          <p:cNvPr id="6" name="Footer Placeholder 5"/>
          <p:cNvSpPr>
            <a:spLocks noGrp="1"/>
          </p:cNvSpPr>
          <p:nvPr>
            <p:ph type="ftr" sz="quarter" idx="11"/>
          </p:nvPr>
        </p:nvSpPr>
        <p:spPr/>
        <p:txBody>
          <a:bodyPr/>
          <a:lstStyle/>
          <a:p>
            <a:r>
              <a:rPr lang="en-US" smtClean="0"/>
              <a:t>Modified BIOMAAP slides -FMN Vemu </a:t>
            </a:r>
            <a:endParaRPr lang="en-US"/>
          </a:p>
        </p:txBody>
      </p:sp>
    </p:spTree>
    <p:extLst>
      <p:ext uri="{BB962C8B-B14F-4D97-AF65-F5344CB8AC3E}">
        <p14:creationId xmlns:p14="http://schemas.microsoft.com/office/powerpoint/2010/main" val="1167542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8024" y="431514"/>
            <a:ext cx="7638776" cy="986123"/>
          </a:xfrm>
        </p:spPr>
        <p:txBody>
          <a:bodyPr>
            <a:normAutofit fontScale="90000"/>
          </a:bodyPr>
          <a:lstStyle/>
          <a:p>
            <a:r>
              <a:rPr lang="en-US" dirty="0" smtClean="0"/>
              <a:t>The process </a:t>
            </a:r>
            <a:r>
              <a:rPr lang="mr-IN" dirty="0" smtClean="0"/>
              <a:t>–</a:t>
            </a:r>
            <a:r>
              <a:rPr lang="en-US" dirty="0" smtClean="0"/>
              <a:t> where do we start?</a:t>
            </a:r>
            <a:endParaRPr lang="en-US" dirty="0"/>
          </a:p>
        </p:txBody>
      </p:sp>
      <p:sp>
        <p:nvSpPr>
          <p:cNvPr id="3" name="Content Placeholder 2"/>
          <p:cNvSpPr>
            <a:spLocks noGrp="1"/>
          </p:cNvSpPr>
          <p:nvPr>
            <p:ph idx="1"/>
          </p:nvPr>
        </p:nvSpPr>
        <p:spPr/>
        <p:txBody>
          <a:bodyPr/>
          <a:lstStyle/>
          <a:p>
            <a:r>
              <a:rPr lang="en-US" dirty="0" smtClean="0"/>
              <a:t>Let us create a figure legend </a:t>
            </a:r>
            <a:r>
              <a:rPr lang="mr-IN" dirty="0" smtClean="0"/>
              <a:t>–</a:t>
            </a:r>
            <a:r>
              <a:rPr lang="en-US" dirty="0" smtClean="0"/>
              <a:t> </a:t>
            </a:r>
          </a:p>
          <a:p>
            <a:r>
              <a:rPr lang="en-US" dirty="0" smtClean="0"/>
              <a:t>What is the figure about </a:t>
            </a:r>
          </a:p>
          <a:p>
            <a:r>
              <a:rPr lang="en-US" dirty="0" smtClean="0"/>
              <a:t>What is described in the X axis </a:t>
            </a:r>
          </a:p>
          <a:p>
            <a:r>
              <a:rPr lang="en-US" dirty="0" smtClean="0"/>
              <a:t>What is described in the y axis </a:t>
            </a:r>
            <a:endParaRPr lang="en-US" dirty="0"/>
          </a:p>
        </p:txBody>
      </p:sp>
      <p:sp>
        <p:nvSpPr>
          <p:cNvPr id="4" name="Footer Placeholder 3"/>
          <p:cNvSpPr>
            <a:spLocks noGrp="1"/>
          </p:cNvSpPr>
          <p:nvPr>
            <p:ph type="ftr" sz="quarter" idx="11"/>
          </p:nvPr>
        </p:nvSpPr>
        <p:spPr/>
        <p:txBody>
          <a:bodyPr/>
          <a:lstStyle/>
          <a:p>
            <a:r>
              <a:rPr lang="en-US" smtClean="0"/>
              <a:t>Modified BIOMAAP slides -FMN Vemu </a:t>
            </a:r>
            <a:endParaRPr lang="en-US"/>
          </a:p>
        </p:txBody>
      </p:sp>
      <p:pic>
        <p:nvPicPr>
          <p:cNvPr id="5" name="Picture 4" descr="Unknow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18" y="1"/>
            <a:ext cx="1023406" cy="1023406"/>
          </a:xfrm>
          <a:prstGeom prst="rect">
            <a:avLst/>
          </a:prstGeom>
        </p:spPr>
      </p:pic>
    </p:spTree>
    <p:extLst>
      <p:ext uri="{BB962C8B-B14F-4D97-AF65-F5344CB8AC3E}">
        <p14:creationId xmlns:p14="http://schemas.microsoft.com/office/powerpoint/2010/main" val="1231374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a:t>
            </a:r>
            <a:r>
              <a:rPr lang="en-US" dirty="0" smtClean="0"/>
              <a:t>e Legend</a:t>
            </a:r>
            <a:endParaRPr lang="en-US" dirty="0"/>
          </a:p>
        </p:txBody>
      </p:sp>
      <p:sp>
        <p:nvSpPr>
          <p:cNvPr id="3" name="Content Placeholder 2"/>
          <p:cNvSpPr>
            <a:spLocks noGrp="1"/>
          </p:cNvSpPr>
          <p:nvPr>
            <p:ph idx="1"/>
          </p:nvPr>
        </p:nvSpPr>
        <p:spPr/>
        <p:txBody>
          <a:bodyPr>
            <a:normAutofit fontScale="92500" lnSpcReduction="10000"/>
          </a:bodyPr>
          <a:lstStyle/>
          <a:p>
            <a:r>
              <a:rPr lang="en-US" i="1" dirty="0"/>
              <a:t>Figure 1. There is a striking pattern in brain activity just after we make a mistake, called error-related negativity or ERN. A) There is a spike in negative voltage at an electrode placed on the scalp 50 milliseconds after someone makes a mistake that is not present when we are correct.  B) The difference between electrode voltage at the scalp for correct and incorrect answers is displayed as a color map. </a:t>
            </a:r>
            <a:endParaRPr lang="en-US" dirty="0"/>
          </a:p>
          <a:p>
            <a:r>
              <a:rPr lang="en-US" dirty="0"/>
              <a:t> </a:t>
            </a:r>
          </a:p>
          <a:p>
            <a:endParaRPr lang="en-US" dirty="0"/>
          </a:p>
        </p:txBody>
      </p:sp>
      <p:sp>
        <p:nvSpPr>
          <p:cNvPr id="4" name="Footer Placeholder 3"/>
          <p:cNvSpPr>
            <a:spLocks noGrp="1"/>
          </p:cNvSpPr>
          <p:nvPr>
            <p:ph type="ftr" sz="quarter" idx="11"/>
          </p:nvPr>
        </p:nvSpPr>
        <p:spPr/>
        <p:txBody>
          <a:bodyPr/>
          <a:lstStyle/>
          <a:p>
            <a:r>
              <a:rPr lang="en-US" smtClean="0"/>
              <a:t>Modified BIOMAAP slides -FMN Vemu </a:t>
            </a:r>
            <a:endParaRPr lang="en-US"/>
          </a:p>
        </p:txBody>
      </p:sp>
      <p:pic>
        <p:nvPicPr>
          <p:cNvPr id="5" name="Picture 4" descr="Unknow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18" y="1"/>
            <a:ext cx="1023406" cy="1023406"/>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994" t="5947" r="53757" b="7817"/>
          <a:stretch/>
        </p:blipFill>
        <p:spPr>
          <a:xfrm>
            <a:off x="6057586" y="5689602"/>
            <a:ext cx="3086414" cy="908834"/>
          </a:xfrm>
          <a:prstGeom prst="rect">
            <a:avLst/>
          </a:prstGeom>
        </p:spPr>
      </p:pic>
    </p:spTree>
    <p:extLst>
      <p:ext uri="{BB962C8B-B14F-4D97-AF65-F5344CB8AC3E}">
        <p14:creationId xmlns:p14="http://schemas.microsoft.com/office/powerpoint/2010/main" val="2159904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serial dilution</a:t>
            </a:r>
            <a:endParaRPr lang="en-US" dirty="0"/>
          </a:p>
        </p:txBody>
      </p:sp>
      <p:sp>
        <p:nvSpPr>
          <p:cNvPr id="3" name="Content Placeholder 2"/>
          <p:cNvSpPr>
            <a:spLocks noGrp="1"/>
          </p:cNvSpPr>
          <p:nvPr>
            <p:ph idx="1"/>
          </p:nvPr>
        </p:nvSpPr>
        <p:spPr/>
        <p:txBody>
          <a:bodyPr/>
          <a:lstStyle/>
          <a:p>
            <a:r>
              <a:rPr lang="en-US" dirty="0" smtClean="0">
                <a:effectLst/>
                <a:latin typeface="Tahoma" charset="0"/>
                <a:cs typeface="Arial" charset="0"/>
              </a:rPr>
              <a:t>A </a:t>
            </a:r>
            <a:r>
              <a:rPr lang="en-US" i="1" dirty="0" smtClean="0">
                <a:effectLst/>
                <a:latin typeface="Tahoma" charset="0"/>
                <a:cs typeface="Arial" charset="0"/>
              </a:rPr>
              <a:t>serial dilution </a:t>
            </a:r>
            <a:r>
              <a:rPr lang="en-US" dirty="0" smtClean="0">
                <a:effectLst/>
                <a:latin typeface="Tahoma" charset="0"/>
                <a:cs typeface="Arial" charset="0"/>
              </a:rPr>
              <a:t>is any dilution where the concentration decreases by the </a:t>
            </a:r>
            <a:r>
              <a:rPr lang="en-US" b="1" i="1" dirty="0" smtClean="0">
                <a:effectLst/>
                <a:latin typeface="Tahoma" charset="0"/>
                <a:cs typeface="Arial" charset="0"/>
              </a:rPr>
              <a:t>same quantity in each successive step</a:t>
            </a:r>
            <a:r>
              <a:rPr lang="en-US" dirty="0" smtClean="0">
                <a:effectLst/>
                <a:latin typeface="Tahoma" charset="0"/>
                <a:cs typeface="Arial" charset="0"/>
              </a:rPr>
              <a:t>.  </a:t>
            </a:r>
          </a:p>
          <a:p>
            <a:r>
              <a:rPr lang="en-US" dirty="0" smtClean="0">
                <a:effectLst/>
                <a:latin typeface="Tahoma" charset="0"/>
                <a:cs typeface="Arial" charset="0"/>
              </a:rPr>
              <a:t>Serial dilutions are </a:t>
            </a:r>
            <a:r>
              <a:rPr lang="en-US" dirty="0" err="1" smtClean="0">
                <a:effectLst/>
                <a:latin typeface="Tahoma" charset="0"/>
                <a:cs typeface="Arial" charset="0"/>
              </a:rPr>
              <a:t>mutiplicative</a:t>
            </a:r>
            <a:r>
              <a:rPr lang="en-US" dirty="0" smtClean="0">
                <a:effectLst/>
                <a:latin typeface="Tahoma" charset="0"/>
                <a:cs typeface="Arial" charset="0"/>
              </a:rPr>
              <a:t>.</a:t>
            </a:r>
          </a:p>
          <a:p>
            <a:endParaRPr lang="en-US" dirty="0"/>
          </a:p>
        </p:txBody>
      </p:sp>
      <p:sp>
        <p:nvSpPr>
          <p:cNvPr id="4" name="Footer Placeholder 3"/>
          <p:cNvSpPr>
            <a:spLocks noGrp="1"/>
          </p:cNvSpPr>
          <p:nvPr>
            <p:ph type="ftr" sz="quarter" idx="11"/>
          </p:nvPr>
        </p:nvSpPr>
        <p:spPr/>
        <p:txBody>
          <a:bodyPr/>
          <a:lstStyle/>
          <a:p>
            <a:r>
              <a:rPr lang="en-US" smtClean="0"/>
              <a:t>Modified BIOMAAP slides -FMN Vemu </a:t>
            </a:r>
            <a:endParaRPr lang="en-US"/>
          </a:p>
        </p:txBody>
      </p:sp>
      <p:pic>
        <p:nvPicPr>
          <p:cNvPr id="5" name="Picture 4" descr="Unknow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18" y="1"/>
            <a:ext cx="1023406" cy="1023406"/>
          </a:xfrm>
          <a:prstGeom prst="rect">
            <a:avLst/>
          </a:prstGeom>
        </p:spPr>
      </p:pic>
    </p:spTree>
    <p:extLst>
      <p:ext uri="{BB962C8B-B14F-4D97-AF65-F5344CB8AC3E}">
        <p14:creationId xmlns:p14="http://schemas.microsoft.com/office/powerpoint/2010/main" val="3051416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your thoughts? </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 First, people </a:t>
            </a:r>
            <a:r>
              <a:rPr lang="en-US" dirty="0"/>
              <a:t>seem to differ innately in how strong their brains respond to making an error. </a:t>
            </a:r>
            <a:endParaRPr lang="en-US" dirty="0" smtClean="0"/>
          </a:p>
          <a:p>
            <a:pPr marL="0" indent="0">
              <a:buNone/>
            </a:pPr>
            <a:r>
              <a:rPr lang="en-US" dirty="0" smtClean="0"/>
              <a:t>Some </a:t>
            </a:r>
            <a:r>
              <a:rPr lang="en-US" dirty="0"/>
              <a:t>people are just more reactive and sensitive than others. </a:t>
            </a:r>
            <a:endParaRPr lang="en-US" dirty="0" smtClean="0"/>
          </a:p>
          <a:p>
            <a:pPr marL="0" indent="0">
              <a:buNone/>
            </a:pPr>
            <a:r>
              <a:rPr lang="en-US" dirty="0" smtClean="0"/>
              <a:t>Second</a:t>
            </a:r>
            <a:r>
              <a:rPr lang="en-US" dirty="0"/>
              <a:t>, people have stronger brain responses to making errors they feel are more consequential. </a:t>
            </a:r>
            <a:endParaRPr lang="en-US" dirty="0" smtClean="0"/>
          </a:p>
          <a:p>
            <a:pPr marL="0" indent="0">
              <a:buNone/>
            </a:pPr>
            <a:r>
              <a:rPr lang="en-US" dirty="0" smtClean="0"/>
              <a:t>For </a:t>
            </a:r>
            <a:r>
              <a:rPr lang="en-US" dirty="0"/>
              <a:t>example, if people are punished for errors, the magnitude of their ERN's can increase. </a:t>
            </a:r>
            <a:endParaRPr lang="en-US" dirty="0" smtClean="0"/>
          </a:p>
          <a:p>
            <a:pPr marL="0" indent="0">
              <a:buNone/>
            </a:pPr>
            <a:r>
              <a:rPr lang="en-US" dirty="0" smtClean="0"/>
              <a:t>Third</a:t>
            </a:r>
            <a:r>
              <a:rPr lang="en-US" dirty="0"/>
              <a:t>, the mental reaction to errors coincides with a more general physiological response - people will often have slowed heart rates and changes in skin conductance (due to sweating) after making mistakes.  </a:t>
            </a:r>
          </a:p>
          <a:p>
            <a:endParaRPr lang="en-US" dirty="0"/>
          </a:p>
        </p:txBody>
      </p:sp>
      <p:sp>
        <p:nvSpPr>
          <p:cNvPr id="4" name="Footer Placeholder 3"/>
          <p:cNvSpPr>
            <a:spLocks noGrp="1"/>
          </p:cNvSpPr>
          <p:nvPr>
            <p:ph type="ftr" sz="quarter" idx="11"/>
          </p:nvPr>
        </p:nvSpPr>
        <p:spPr/>
        <p:txBody>
          <a:bodyPr/>
          <a:lstStyle/>
          <a:p>
            <a:r>
              <a:rPr lang="en-US" smtClean="0"/>
              <a:t>Modified BIOMAAP slides -FMN Vemu </a:t>
            </a:r>
            <a:endParaRPr lang="en-US"/>
          </a:p>
        </p:txBody>
      </p:sp>
      <p:pic>
        <p:nvPicPr>
          <p:cNvPr id="5" name="Picture 4" descr="Unknow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18" y="1"/>
            <a:ext cx="1023406" cy="1023406"/>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994" t="5947" r="53757" b="7817"/>
          <a:stretch/>
        </p:blipFill>
        <p:spPr>
          <a:xfrm>
            <a:off x="6057586" y="5701931"/>
            <a:ext cx="3086414" cy="908834"/>
          </a:xfrm>
          <a:prstGeom prst="rect">
            <a:avLst/>
          </a:prstGeom>
        </p:spPr>
      </p:pic>
    </p:spTree>
    <p:extLst>
      <p:ext uri="{BB962C8B-B14F-4D97-AF65-F5344CB8AC3E}">
        <p14:creationId xmlns:p14="http://schemas.microsoft.com/office/powerpoint/2010/main" val="3904242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 us  Example 1 : simple </a:t>
            </a:r>
            <a:endParaRPr lang="en-US" dirty="0"/>
          </a:p>
        </p:txBody>
      </p:sp>
      <p:sp>
        <p:nvSpPr>
          <p:cNvPr id="3" name="Content Placeholder 2"/>
          <p:cNvSpPr>
            <a:spLocks noGrp="1"/>
          </p:cNvSpPr>
          <p:nvPr>
            <p:ph idx="1"/>
          </p:nvPr>
        </p:nvSpPr>
        <p:spPr/>
        <p:txBody>
          <a:bodyPr/>
          <a:lstStyle/>
          <a:p>
            <a:pPr>
              <a:lnSpc>
                <a:spcPct val="90000"/>
              </a:lnSpc>
            </a:pPr>
            <a:r>
              <a:rPr lang="en-US" dirty="0" smtClean="0">
                <a:effectLst/>
                <a:latin typeface="Tahoma" charset="0"/>
                <a:cs typeface="Arial" charset="0"/>
              </a:rPr>
              <a:t>If a solution has a 1/10 dilution the number represents 1 part of the sample added to 9 parts of water .  </a:t>
            </a:r>
          </a:p>
          <a:p>
            <a:pPr>
              <a:lnSpc>
                <a:spcPct val="90000"/>
              </a:lnSpc>
            </a:pPr>
            <a:r>
              <a:rPr lang="en-US" dirty="0" smtClean="0">
                <a:effectLst/>
                <a:latin typeface="Tahoma" charset="0"/>
                <a:cs typeface="Arial" charset="0"/>
              </a:rPr>
              <a:t>So the volumes used would be 10-1= 9.  </a:t>
            </a:r>
          </a:p>
          <a:p>
            <a:pPr>
              <a:lnSpc>
                <a:spcPct val="90000"/>
              </a:lnSpc>
            </a:pPr>
            <a:r>
              <a:rPr lang="en-US" dirty="0" smtClean="0">
                <a:effectLst/>
                <a:latin typeface="Tahoma" charset="0"/>
                <a:cs typeface="Arial" charset="0"/>
              </a:rPr>
              <a:t>This represents 1 part  sample added to 9 parts of water .</a:t>
            </a:r>
          </a:p>
          <a:p>
            <a:pPr>
              <a:lnSpc>
                <a:spcPct val="90000"/>
              </a:lnSpc>
            </a:pPr>
            <a:r>
              <a:rPr lang="en-US" dirty="0" smtClean="0">
                <a:latin typeface="Tahoma" charset="0"/>
                <a:cs typeface="Arial" charset="0"/>
              </a:rPr>
              <a:t>Describe in your own words </a:t>
            </a:r>
            <a:r>
              <a:rPr lang="mr-IN" dirty="0" smtClean="0">
                <a:latin typeface="Tahoma" charset="0"/>
                <a:cs typeface="Arial" charset="0"/>
              </a:rPr>
              <a:t>–</a:t>
            </a:r>
            <a:r>
              <a:rPr lang="en-US" dirty="0" smtClean="0">
                <a:latin typeface="Tahoma" charset="0"/>
                <a:cs typeface="Arial" charset="0"/>
              </a:rPr>
              <a:t> what you are doing in Lab today with simple dilution. </a:t>
            </a:r>
            <a:endParaRPr lang="en-US" dirty="0" smtClean="0">
              <a:effectLst/>
              <a:latin typeface="Tahoma" charset="0"/>
              <a:cs typeface="Arial" charset="0"/>
            </a:endParaRPr>
          </a:p>
          <a:p>
            <a:endParaRPr lang="en-US" dirty="0"/>
          </a:p>
        </p:txBody>
      </p:sp>
      <p:sp>
        <p:nvSpPr>
          <p:cNvPr id="4" name="Footer Placeholder 3"/>
          <p:cNvSpPr>
            <a:spLocks noGrp="1"/>
          </p:cNvSpPr>
          <p:nvPr>
            <p:ph type="ftr" sz="quarter" idx="11"/>
          </p:nvPr>
        </p:nvSpPr>
        <p:spPr/>
        <p:txBody>
          <a:bodyPr/>
          <a:lstStyle/>
          <a:p>
            <a:r>
              <a:rPr lang="en-US" smtClean="0"/>
              <a:t>Modified BIOMAAP slides -FMN Vemu </a:t>
            </a:r>
            <a:endParaRPr lang="en-US"/>
          </a:p>
        </p:txBody>
      </p:sp>
      <p:pic>
        <p:nvPicPr>
          <p:cNvPr id="5" name="Picture 4" descr="Unknow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18" y="1"/>
            <a:ext cx="1023406" cy="1023406"/>
          </a:xfrm>
          <a:prstGeom prst="rect">
            <a:avLst/>
          </a:prstGeom>
        </p:spPr>
      </p:pic>
    </p:spTree>
    <p:extLst>
      <p:ext uri="{BB962C8B-B14F-4D97-AF65-F5344CB8AC3E}">
        <p14:creationId xmlns:p14="http://schemas.microsoft.com/office/powerpoint/2010/main" val="22113581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 us Example 2: complex </a:t>
            </a:r>
            <a:endParaRPr lang="en-US" dirty="0"/>
          </a:p>
        </p:txBody>
      </p:sp>
      <p:sp>
        <p:nvSpPr>
          <p:cNvPr id="3" name="Content Placeholder 2"/>
          <p:cNvSpPr>
            <a:spLocks noGrp="1"/>
          </p:cNvSpPr>
          <p:nvPr>
            <p:ph idx="1"/>
          </p:nvPr>
        </p:nvSpPr>
        <p:spPr/>
        <p:txBody>
          <a:bodyPr/>
          <a:lstStyle/>
          <a:p>
            <a:r>
              <a:rPr lang="en-US" dirty="0" smtClean="0">
                <a:effectLst/>
                <a:latin typeface="Tahoma" charset="0"/>
                <a:cs typeface="Arial" charset="0"/>
              </a:rPr>
              <a:t>If a 1/8 dilution of the stock solution is made followed by a 1/4 dilution what is the final dilution.</a:t>
            </a:r>
          </a:p>
          <a:p>
            <a:r>
              <a:rPr lang="en-US" dirty="0" smtClean="0">
                <a:effectLst/>
                <a:latin typeface="Tahoma" charset="0"/>
                <a:cs typeface="Arial" charset="0"/>
              </a:rPr>
              <a:t>The final dilution is: 1/8 x 1/4 = 1/32 </a:t>
            </a:r>
          </a:p>
        </p:txBody>
      </p:sp>
      <p:sp>
        <p:nvSpPr>
          <p:cNvPr id="4" name="Footer Placeholder 3"/>
          <p:cNvSpPr>
            <a:spLocks noGrp="1"/>
          </p:cNvSpPr>
          <p:nvPr>
            <p:ph type="ftr" sz="quarter" idx="11"/>
          </p:nvPr>
        </p:nvSpPr>
        <p:spPr/>
        <p:txBody>
          <a:bodyPr/>
          <a:lstStyle/>
          <a:p>
            <a:r>
              <a:rPr lang="en-US" smtClean="0"/>
              <a:t>Modified BIOMAAP slides -FMN Vemu </a:t>
            </a:r>
            <a:endParaRPr lang="en-US"/>
          </a:p>
        </p:txBody>
      </p:sp>
      <p:pic>
        <p:nvPicPr>
          <p:cNvPr id="5" name="Picture 4" descr="Unknow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18" y="1"/>
            <a:ext cx="1023406" cy="1023406"/>
          </a:xfrm>
          <a:prstGeom prst="rect">
            <a:avLst/>
          </a:prstGeom>
        </p:spPr>
      </p:pic>
    </p:spTree>
    <p:extLst>
      <p:ext uri="{BB962C8B-B14F-4D97-AF65-F5344CB8AC3E}">
        <p14:creationId xmlns:p14="http://schemas.microsoft.com/office/powerpoint/2010/main" val="2607350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Series of ½ dilutions </a:t>
            </a:r>
            <a:endParaRPr lang="en-US" dirty="0"/>
          </a:p>
        </p:txBody>
      </p:sp>
      <p:sp>
        <p:nvSpPr>
          <p:cNvPr id="3" name="Content Placeholder 2"/>
          <p:cNvSpPr>
            <a:spLocks noGrp="1"/>
          </p:cNvSpPr>
          <p:nvPr>
            <p:ph idx="1"/>
          </p:nvPr>
        </p:nvSpPr>
        <p:spPr/>
        <p:txBody>
          <a:bodyPr/>
          <a:lstStyle/>
          <a:p>
            <a:r>
              <a:rPr lang="en-US" dirty="0">
                <a:latin typeface="Tahoma" charset="0"/>
                <a:cs typeface="Arial" charset="0"/>
              </a:rPr>
              <a:t>S</a:t>
            </a:r>
            <a:r>
              <a:rPr lang="en-US" dirty="0" smtClean="0">
                <a:effectLst/>
                <a:latin typeface="Tahoma" charset="0"/>
                <a:cs typeface="Arial" charset="0"/>
              </a:rPr>
              <a:t>eries of ½ dilutions.  Each successive tube will ½ the amount of the original concentrated solution.  </a:t>
            </a:r>
          </a:p>
          <a:p>
            <a:r>
              <a:rPr lang="en-US" dirty="0" smtClean="0">
                <a:effectLst/>
                <a:latin typeface="Tahoma" charset="0"/>
                <a:cs typeface="Arial" charset="0"/>
              </a:rPr>
              <a:t>If this is done SIX  times this is what you would end up with</a:t>
            </a:r>
            <a:endParaRPr lang="en-US" dirty="0"/>
          </a:p>
        </p:txBody>
      </p:sp>
      <p:sp>
        <p:nvSpPr>
          <p:cNvPr id="4" name="Footer Placeholder 3"/>
          <p:cNvSpPr>
            <a:spLocks noGrp="1"/>
          </p:cNvSpPr>
          <p:nvPr>
            <p:ph type="ftr" sz="quarter" idx="11"/>
          </p:nvPr>
        </p:nvSpPr>
        <p:spPr/>
        <p:txBody>
          <a:bodyPr/>
          <a:lstStyle/>
          <a:p>
            <a:r>
              <a:rPr lang="en-US" smtClean="0"/>
              <a:t>Modified BIOMAAP slides -FMN Vemu </a:t>
            </a:r>
            <a:endParaRPr lang="en-US"/>
          </a:p>
        </p:txBody>
      </p:sp>
      <p:pic>
        <p:nvPicPr>
          <p:cNvPr id="5" name="Picture 4" descr="Unknow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18" y="1"/>
            <a:ext cx="1023406" cy="1023406"/>
          </a:xfrm>
          <a:prstGeom prst="rect">
            <a:avLst/>
          </a:prstGeom>
        </p:spPr>
      </p:pic>
    </p:spTree>
    <p:extLst>
      <p:ext uri="{BB962C8B-B14F-4D97-AF65-F5344CB8AC3E}">
        <p14:creationId xmlns:p14="http://schemas.microsoft.com/office/powerpoint/2010/main" val="1871280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Doubling SIX times </a:t>
            </a:r>
            <a:endParaRPr lang="en-US" dirty="0"/>
          </a:p>
        </p:txBody>
      </p:sp>
      <p:sp>
        <p:nvSpPr>
          <p:cNvPr id="3" name="Content Placeholder 2"/>
          <p:cNvSpPr>
            <a:spLocks noGrp="1"/>
          </p:cNvSpPr>
          <p:nvPr>
            <p:ph idx="1"/>
          </p:nvPr>
        </p:nvSpPr>
        <p:spPr/>
        <p:txBody>
          <a:bodyPr>
            <a:normAutofit lnSpcReduction="10000"/>
          </a:bodyPr>
          <a:lstStyle/>
          <a:p>
            <a:r>
              <a:rPr lang="en-US" dirty="0" smtClean="0">
                <a:effectLst/>
                <a:latin typeface="Tahoma" charset="0"/>
                <a:cs typeface="Arial" charset="0"/>
              </a:rPr>
              <a:t>1st dilution = 1 /2</a:t>
            </a:r>
          </a:p>
          <a:p>
            <a:r>
              <a:rPr lang="en-US" dirty="0" smtClean="0">
                <a:effectLst/>
                <a:latin typeface="Tahoma" charset="0"/>
                <a:cs typeface="Arial" charset="0"/>
              </a:rPr>
              <a:t>2nd dilution = 1 /2 x 1 /2  = 1/4</a:t>
            </a:r>
          </a:p>
          <a:p>
            <a:r>
              <a:rPr lang="en-US" dirty="0" smtClean="0">
                <a:effectLst/>
                <a:latin typeface="Tahoma" charset="0"/>
                <a:cs typeface="Arial" charset="0"/>
              </a:rPr>
              <a:t>3rd dilution = 1/4 x 1 /2  = 1/8</a:t>
            </a:r>
          </a:p>
          <a:p>
            <a:r>
              <a:rPr lang="en-US" dirty="0" smtClean="0">
                <a:effectLst/>
                <a:latin typeface="Tahoma" charset="0"/>
                <a:cs typeface="Arial" charset="0"/>
              </a:rPr>
              <a:t>4th dilution = 1/8 x 1 /2  = 1/16</a:t>
            </a:r>
          </a:p>
          <a:p>
            <a:r>
              <a:rPr lang="en-US" dirty="0" smtClean="0">
                <a:effectLst/>
                <a:latin typeface="Tahoma" charset="0"/>
                <a:cs typeface="Arial" charset="0"/>
              </a:rPr>
              <a:t>5th dilution = 1/16 x 1 /2  - 1/32</a:t>
            </a:r>
          </a:p>
          <a:p>
            <a:r>
              <a:rPr lang="en-US" dirty="0" smtClean="0">
                <a:effectLst/>
                <a:latin typeface="Tahoma" charset="0"/>
                <a:cs typeface="Arial" charset="0"/>
              </a:rPr>
              <a:t>6th dilution = 1/32 x 1 /2  = 1/64</a:t>
            </a:r>
          </a:p>
          <a:p>
            <a:r>
              <a:rPr lang="en-US" dirty="0" smtClean="0">
                <a:effectLst/>
                <a:latin typeface="Tahoma" charset="0"/>
                <a:cs typeface="Arial" charset="0"/>
              </a:rPr>
              <a:t>This results in a series of dilutions, each a doubling dilution of the previous one</a:t>
            </a:r>
          </a:p>
          <a:p>
            <a:endParaRPr lang="en-US" dirty="0"/>
          </a:p>
        </p:txBody>
      </p:sp>
      <p:sp>
        <p:nvSpPr>
          <p:cNvPr id="4" name="Footer Placeholder 3"/>
          <p:cNvSpPr>
            <a:spLocks noGrp="1"/>
          </p:cNvSpPr>
          <p:nvPr>
            <p:ph type="ftr" sz="quarter" idx="11"/>
          </p:nvPr>
        </p:nvSpPr>
        <p:spPr/>
        <p:txBody>
          <a:bodyPr/>
          <a:lstStyle/>
          <a:p>
            <a:r>
              <a:rPr lang="en-US" smtClean="0"/>
              <a:t>Modified BIOMAAP slides -FMN Vemu </a:t>
            </a:r>
            <a:endParaRPr lang="en-US"/>
          </a:p>
        </p:txBody>
      </p:sp>
      <p:pic>
        <p:nvPicPr>
          <p:cNvPr id="5" name="Picture 4" descr="Unknow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18" y="1"/>
            <a:ext cx="1023406" cy="1023406"/>
          </a:xfrm>
          <a:prstGeom prst="rect">
            <a:avLst/>
          </a:prstGeom>
        </p:spPr>
      </p:pic>
    </p:spTree>
    <p:extLst>
      <p:ext uri="{BB962C8B-B14F-4D97-AF65-F5344CB8AC3E}">
        <p14:creationId xmlns:p14="http://schemas.microsoft.com/office/powerpoint/2010/main" val="18918838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dilution factor?</a:t>
            </a:r>
            <a:endParaRPr lang="en-US" dirty="0"/>
          </a:p>
        </p:txBody>
      </p:sp>
      <p:sp>
        <p:nvSpPr>
          <p:cNvPr id="3" name="Content Placeholder 2"/>
          <p:cNvSpPr>
            <a:spLocks noGrp="1"/>
          </p:cNvSpPr>
          <p:nvPr>
            <p:ph idx="1"/>
          </p:nvPr>
        </p:nvSpPr>
        <p:spPr/>
        <p:txBody>
          <a:bodyPr/>
          <a:lstStyle/>
          <a:p>
            <a:pPr>
              <a:lnSpc>
                <a:spcPct val="80000"/>
              </a:lnSpc>
            </a:pPr>
            <a:r>
              <a:rPr lang="en-US" sz="2800" dirty="0" smtClean="0">
                <a:effectLst/>
                <a:latin typeface="Tahoma" charset="0"/>
                <a:cs typeface="Arial" charset="0"/>
              </a:rPr>
              <a:t>EXAMPLE: What is the dilution factor if you add 0.1 mL </a:t>
            </a:r>
            <a:r>
              <a:rPr lang="en-US" sz="2800" dirty="0" smtClean="0">
                <a:latin typeface="Tahoma" charset="0"/>
                <a:cs typeface="Arial" charset="0"/>
              </a:rPr>
              <a:t>of </a:t>
            </a:r>
            <a:r>
              <a:rPr lang="en-US" sz="2800" dirty="0" smtClean="0">
                <a:latin typeface="Tahoma" charset="0"/>
                <a:cs typeface="Arial" charset="0"/>
              </a:rPr>
              <a:t>sample</a:t>
            </a:r>
            <a:r>
              <a:rPr lang="en-US" sz="2800" dirty="0" smtClean="0">
                <a:effectLst/>
                <a:latin typeface="Tahoma" charset="0"/>
                <a:cs typeface="Arial" charset="0"/>
              </a:rPr>
              <a:t> </a:t>
            </a:r>
            <a:r>
              <a:rPr lang="en-US" sz="2800" dirty="0" smtClean="0">
                <a:effectLst/>
                <a:latin typeface="Tahoma" charset="0"/>
                <a:cs typeface="Arial" charset="0"/>
              </a:rPr>
              <a:t>volume  to 9.9 mL of </a:t>
            </a:r>
            <a:r>
              <a:rPr lang="en-US" sz="2800" dirty="0" smtClean="0">
                <a:latin typeface="Tahoma" charset="0"/>
                <a:cs typeface="Arial" charset="0"/>
              </a:rPr>
              <a:t>LB media </a:t>
            </a:r>
            <a:r>
              <a:rPr lang="en-US" sz="2800" dirty="0" smtClean="0">
                <a:effectLst/>
                <a:latin typeface="Tahoma" charset="0"/>
                <a:cs typeface="Arial" charset="0"/>
              </a:rPr>
              <a:t>?</a:t>
            </a:r>
            <a:endParaRPr lang="en-US" sz="2800" dirty="0" smtClean="0">
              <a:effectLst/>
              <a:latin typeface="Tahoma" charset="0"/>
              <a:cs typeface="Arial" charset="0"/>
            </a:endParaRPr>
          </a:p>
          <a:p>
            <a:pPr lvl="1">
              <a:lnSpc>
                <a:spcPct val="80000"/>
              </a:lnSpc>
            </a:pPr>
            <a:r>
              <a:rPr lang="en-US" sz="2400" dirty="0" smtClean="0">
                <a:effectLst/>
                <a:latin typeface="Tahoma" charset="0"/>
                <a:cs typeface="Arial" charset="0"/>
              </a:rPr>
              <a:t>The final volume is equal to the sample volume PLUS the water  volume:  </a:t>
            </a:r>
            <a:br>
              <a:rPr lang="en-US" sz="2400" dirty="0" smtClean="0">
                <a:effectLst/>
                <a:latin typeface="Tahoma" charset="0"/>
                <a:cs typeface="Arial" charset="0"/>
              </a:rPr>
            </a:br>
            <a:r>
              <a:rPr lang="en-US" sz="2400" dirty="0" smtClean="0">
                <a:effectLst/>
                <a:latin typeface="Tahoma" charset="0"/>
                <a:cs typeface="Arial" charset="0"/>
              </a:rPr>
              <a:t>0.1 mL + 9.9 mL = 10 mL</a:t>
            </a:r>
          </a:p>
          <a:p>
            <a:pPr lvl="1">
              <a:lnSpc>
                <a:spcPct val="80000"/>
              </a:lnSpc>
            </a:pPr>
            <a:r>
              <a:rPr lang="en-US" sz="2400" dirty="0" smtClean="0">
                <a:effectLst/>
                <a:latin typeface="Tahoma" charset="0"/>
                <a:cs typeface="Arial" charset="0"/>
              </a:rPr>
              <a:t>The dilution factor is equal to the final water volume divided by the sample volume: </a:t>
            </a:r>
            <a:br>
              <a:rPr lang="en-US" sz="2400" dirty="0" smtClean="0">
                <a:effectLst/>
                <a:latin typeface="Tahoma" charset="0"/>
                <a:cs typeface="Arial" charset="0"/>
              </a:rPr>
            </a:br>
            <a:r>
              <a:rPr lang="en-US" sz="2400" dirty="0" smtClean="0">
                <a:effectLst/>
                <a:latin typeface="Tahoma" charset="0"/>
                <a:cs typeface="Arial" charset="0"/>
              </a:rPr>
              <a:t>10 mL/0.1 mL = 1:100 dilution</a:t>
            </a:r>
          </a:p>
          <a:p>
            <a:endParaRPr lang="en-US" dirty="0"/>
          </a:p>
        </p:txBody>
      </p:sp>
      <p:sp>
        <p:nvSpPr>
          <p:cNvPr id="4" name="Footer Placeholder 3"/>
          <p:cNvSpPr>
            <a:spLocks noGrp="1"/>
          </p:cNvSpPr>
          <p:nvPr>
            <p:ph type="ftr" sz="quarter" idx="11"/>
          </p:nvPr>
        </p:nvSpPr>
        <p:spPr/>
        <p:txBody>
          <a:bodyPr/>
          <a:lstStyle/>
          <a:p>
            <a:r>
              <a:rPr lang="en-US" smtClean="0"/>
              <a:t>Modified BIOMAAP slides -FMN Vemu </a:t>
            </a:r>
            <a:endParaRPr lang="en-US"/>
          </a:p>
        </p:txBody>
      </p:sp>
      <p:pic>
        <p:nvPicPr>
          <p:cNvPr id="6" name="Picture 5" descr="Unknow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18" y="1"/>
            <a:ext cx="1023406" cy="1023406"/>
          </a:xfrm>
          <a:prstGeom prst="rect">
            <a:avLst/>
          </a:prstGeom>
        </p:spPr>
      </p:pic>
    </p:spTree>
    <p:extLst>
      <p:ext uri="{BB962C8B-B14F-4D97-AF65-F5344CB8AC3E}">
        <p14:creationId xmlns:p14="http://schemas.microsoft.com/office/powerpoint/2010/main" val="41323410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ahoma" charset="0"/>
                <a:cs typeface="Arial" charset="0"/>
              </a:rPr>
              <a:t>Practice</a:t>
            </a:r>
            <a:endParaRPr lang="en-US" dirty="0"/>
          </a:p>
        </p:txBody>
      </p:sp>
      <p:sp>
        <p:nvSpPr>
          <p:cNvPr id="3" name="Content Placeholder 2"/>
          <p:cNvSpPr>
            <a:spLocks noGrp="1"/>
          </p:cNvSpPr>
          <p:nvPr>
            <p:ph idx="1"/>
          </p:nvPr>
        </p:nvSpPr>
        <p:spPr/>
        <p:txBody>
          <a:bodyPr/>
          <a:lstStyle/>
          <a:p>
            <a:r>
              <a:rPr lang="en-US" dirty="0"/>
              <a:t>Problem: </a:t>
            </a:r>
            <a:endParaRPr lang="en-US" dirty="0" smtClean="0"/>
          </a:p>
          <a:p>
            <a:r>
              <a:rPr lang="en-US" dirty="0" smtClean="0"/>
              <a:t>What </a:t>
            </a:r>
            <a:r>
              <a:rPr lang="en-US" dirty="0"/>
              <a:t>is the dilution factor when 0.2 mL </a:t>
            </a:r>
            <a:r>
              <a:rPr lang="en-US" dirty="0" smtClean="0"/>
              <a:t>of sample is </a:t>
            </a:r>
            <a:r>
              <a:rPr lang="en-US" dirty="0"/>
              <a:t>added to 3.8 mL </a:t>
            </a:r>
            <a:r>
              <a:rPr lang="en-US" dirty="0" smtClean="0"/>
              <a:t>of LB media? </a:t>
            </a:r>
            <a:endParaRPr lang="en-US" dirty="0"/>
          </a:p>
          <a:p>
            <a:endParaRPr lang="en-US" dirty="0"/>
          </a:p>
        </p:txBody>
      </p:sp>
      <p:sp>
        <p:nvSpPr>
          <p:cNvPr id="4" name="Footer Placeholder 3"/>
          <p:cNvSpPr>
            <a:spLocks noGrp="1"/>
          </p:cNvSpPr>
          <p:nvPr>
            <p:ph type="ftr" sz="quarter" idx="11"/>
          </p:nvPr>
        </p:nvSpPr>
        <p:spPr/>
        <p:txBody>
          <a:bodyPr/>
          <a:lstStyle/>
          <a:p>
            <a:r>
              <a:rPr lang="en-US" smtClean="0"/>
              <a:t>Modified BIOMAAP slides -FMN Vemu </a:t>
            </a:r>
            <a:endParaRPr lang="en-US"/>
          </a:p>
        </p:txBody>
      </p:sp>
      <p:pic>
        <p:nvPicPr>
          <p:cNvPr id="5" name="Picture 4" descr="Unknow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18" y="1"/>
            <a:ext cx="1023406" cy="1023406"/>
          </a:xfrm>
          <a:prstGeom prst="rect">
            <a:avLst/>
          </a:prstGeom>
        </p:spPr>
      </p:pic>
    </p:spTree>
    <p:extLst>
      <p:ext uri="{BB962C8B-B14F-4D97-AF65-F5344CB8AC3E}">
        <p14:creationId xmlns:p14="http://schemas.microsoft.com/office/powerpoint/2010/main" val="2364492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7736" y="493160"/>
            <a:ext cx="7799063" cy="924478"/>
          </a:xfrm>
        </p:spPr>
        <p:txBody>
          <a:bodyPr/>
          <a:lstStyle/>
          <a:p>
            <a:r>
              <a:rPr lang="en-US" dirty="0" smtClean="0"/>
              <a:t>2 fears in Microbiology class </a:t>
            </a:r>
            <a:endParaRPr lang="en-US" dirty="0"/>
          </a:p>
        </p:txBody>
      </p:sp>
      <p:sp>
        <p:nvSpPr>
          <p:cNvPr id="3" name="Content Placeholder 2"/>
          <p:cNvSpPr>
            <a:spLocks noGrp="1"/>
          </p:cNvSpPr>
          <p:nvPr>
            <p:ph idx="1"/>
          </p:nvPr>
        </p:nvSpPr>
        <p:spPr/>
        <p:txBody>
          <a:bodyPr/>
          <a:lstStyle/>
          <a:p>
            <a:r>
              <a:rPr lang="en-US" dirty="0" smtClean="0"/>
              <a:t>Serial dilutions</a:t>
            </a:r>
          </a:p>
          <a:p>
            <a:endParaRPr lang="en-US" dirty="0"/>
          </a:p>
          <a:p>
            <a:pPr marL="0" indent="0">
              <a:buNone/>
            </a:pPr>
            <a:r>
              <a:rPr lang="en-US" dirty="0" smtClean="0"/>
              <a:t> </a:t>
            </a:r>
          </a:p>
          <a:p>
            <a:r>
              <a:rPr lang="en-US" dirty="0" smtClean="0"/>
              <a:t>Understanding graphs </a:t>
            </a:r>
          </a:p>
          <a:p>
            <a:endParaRPr lang="en-US" dirty="0"/>
          </a:p>
        </p:txBody>
      </p:sp>
      <p:sp>
        <p:nvSpPr>
          <p:cNvPr id="5" name="Footer Placeholder 4"/>
          <p:cNvSpPr>
            <a:spLocks noGrp="1"/>
          </p:cNvSpPr>
          <p:nvPr>
            <p:ph type="ftr" sz="quarter" idx="11"/>
          </p:nvPr>
        </p:nvSpPr>
        <p:spPr/>
        <p:txBody>
          <a:bodyPr/>
          <a:lstStyle/>
          <a:p>
            <a:r>
              <a:rPr lang="en-US" smtClean="0"/>
              <a:t>Modified BIOMAAP slides -FMN Vemu </a:t>
            </a:r>
            <a:endParaRPr lang="en-US"/>
          </a:p>
        </p:txBody>
      </p:sp>
      <p:pic>
        <p:nvPicPr>
          <p:cNvPr id="6" name="Picture 5" descr="Unknow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18" y="1"/>
            <a:ext cx="1023406" cy="1023406"/>
          </a:xfrm>
          <a:prstGeom prst="rect">
            <a:avLst/>
          </a:prstGeom>
        </p:spPr>
      </p:pic>
    </p:spTree>
    <p:extLst>
      <p:ext uri="{BB962C8B-B14F-4D97-AF65-F5344CB8AC3E}">
        <p14:creationId xmlns:p14="http://schemas.microsoft.com/office/powerpoint/2010/main" val="25904222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the process </a:t>
            </a:r>
            <a:endParaRPr lang="en-US" dirty="0"/>
          </a:p>
        </p:txBody>
      </p:sp>
      <p:sp>
        <p:nvSpPr>
          <p:cNvPr id="3" name="Content Placeholder 2"/>
          <p:cNvSpPr>
            <a:spLocks noGrp="1"/>
          </p:cNvSpPr>
          <p:nvPr>
            <p:ph idx="1"/>
          </p:nvPr>
        </p:nvSpPr>
        <p:spPr/>
        <p:txBody>
          <a:bodyPr/>
          <a:lstStyle/>
          <a:p>
            <a:r>
              <a:rPr lang="en-US" dirty="0" smtClean="0"/>
              <a:t>What is your answer? </a:t>
            </a:r>
          </a:p>
          <a:p>
            <a:r>
              <a:rPr lang="en-US" dirty="0" smtClean="0"/>
              <a:t>Show the steps </a:t>
            </a:r>
            <a:endParaRPr lang="en-US" dirty="0"/>
          </a:p>
        </p:txBody>
      </p:sp>
      <p:sp>
        <p:nvSpPr>
          <p:cNvPr id="5" name="Footer Placeholder 4"/>
          <p:cNvSpPr>
            <a:spLocks noGrp="1"/>
          </p:cNvSpPr>
          <p:nvPr>
            <p:ph type="ftr" sz="quarter" idx="11"/>
          </p:nvPr>
        </p:nvSpPr>
        <p:spPr/>
        <p:txBody>
          <a:bodyPr/>
          <a:lstStyle/>
          <a:p>
            <a:r>
              <a:rPr lang="en-US" smtClean="0"/>
              <a:t>Modified BIOMAAP slides -FMN Vemu </a:t>
            </a:r>
            <a:endParaRPr lang="en-US"/>
          </a:p>
        </p:txBody>
      </p:sp>
      <p:pic>
        <p:nvPicPr>
          <p:cNvPr id="6" name="Picture 5" descr="Unknow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18" y="1"/>
            <a:ext cx="1023406" cy="1023406"/>
          </a:xfrm>
          <a:prstGeom prst="rect">
            <a:avLst/>
          </a:prstGeom>
        </p:spPr>
      </p:pic>
    </p:spTree>
    <p:extLst>
      <p:ext uri="{BB962C8B-B14F-4D97-AF65-F5344CB8AC3E}">
        <p14:creationId xmlns:p14="http://schemas.microsoft.com/office/powerpoint/2010/main" val="34554025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 of a mistake </a:t>
            </a:r>
            <a:endParaRPr lang="en-US" dirty="0"/>
          </a:p>
        </p:txBody>
      </p:sp>
      <p:sp>
        <p:nvSpPr>
          <p:cNvPr id="3" name="Content Placeholder 2"/>
          <p:cNvSpPr>
            <a:spLocks noGrp="1"/>
          </p:cNvSpPr>
          <p:nvPr>
            <p:ph idx="1"/>
          </p:nvPr>
        </p:nvSpPr>
        <p:spPr/>
        <p:txBody>
          <a:bodyPr>
            <a:normAutofit fontScale="55000" lnSpcReduction="20000"/>
          </a:bodyPr>
          <a:lstStyle/>
          <a:p>
            <a:r>
              <a:rPr lang="en-US" b="1" dirty="0" smtClean="0"/>
              <a:t>Our understanding of Mistakes is connected to our mindset /beliefs about learning and failure. </a:t>
            </a:r>
            <a:endParaRPr lang="en-US" dirty="0"/>
          </a:p>
          <a:p>
            <a:pPr marL="0" indent="0">
              <a:buNone/>
            </a:pPr>
            <a:endParaRPr lang="en-US" dirty="0"/>
          </a:p>
          <a:p>
            <a:r>
              <a:rPr lang="en-US" dirty="0" smtClean="0"/>
              <a:t>Have your  </a:t>
            </a:r>
            <a:r>
              <a:rPr lang="en-US" dirty="0"/>
              <a:t>heard about people having a "</a:t>
            </a:r>
            <a:r>
              <a:rPr lang="en-US" b="1" dirty="0"/>
              <a:t>fixed mindset</a:t>
            </a:r>
            <a:r>
              <a:rPr lang="en-US" dirty="0"/>
              <a:t>" or a "</a:t>
            </a:r>
            <a:r>
              <a:rPr lang="en-US" b="1" dirty="0"/>
              <a:t>growth </a:t>
            </a:r>
            <a:r>
              <a:rPr lang="en-US" b="1" dirty="0" smtClean="0"/>
              <a:t>mindset</a:t>
            </a:r>
            <a:r>
              <a:rPr lang="en-US" dirty="0" smtClean="0"/>
              <a:t>”?  </a:t>
            </a:r>
          </a:p>
          <a:p>
            <a:pPr marL="0" indent="0">
              <a:buNone/>
            </a:pPr>
            <a:r>
              <a:rPr lang="en-US" dirty="0" smtClean="0"/>
              <a:t> </a:t>
            </a:r>
          </a:p>
          <a:p>
            <a:r>
              <a:rPr lang="en-US" dirty="0" smtClean="0"/>
              <a:t>Someone </a:t>
            </a:r>
            <a:r>
              <a:rPr lang="en-US" dirty="0"/>
              <a:t>with a </a:t>
            </a:r>
            <a:r>
              <a:rPr lang="en-US" b="1" dirty="0"/>
              <a:t>fixed mindset</a:t>
            </a:r>
            <a:r>
              <a:rPr lang="en-US" dirty="0"/>
              <a:t> believes their ability and intelligence are largely innate, and are not easily changed.  What does an error mean to a fixed mindset student? It must mean they aren't intelligent enough to handle the task at hand, which is a terrible thing to hear or accept. Fixed mindset people don't like making mistakes because it is a reminder of their own limitations.  </a:t>
            </a:r>
          </a:p>
          <a:p>
            <a:pPr marL="0" indent="0">
              <a:buNone/>
            </a:pPr>
            <a:r>
              <a:rPr lang="en-US" dirty="0"/>
              <a:t> </a:t>
            </a:r>
          </a:p>
          <a:p>
            <a:r>
              <a:rPr lang="en-US" dirty="0"/>
              <a:t>In contrast, someone with a </a:t>
            </a:r>
            <a:r>
              <a:rPr lang="en-US" b="1" dirty="0"/>
              <a:t>growth mindset</a:t>
            </a:r>
            <a:r>
              <a:rPr lang="en-US" dirty="0"/>
              <a:t> believes intelligence and ability are malleable, changeable, and respond to training and effort.  What does an error mean to a growth mindset student?  It means that the student was trying to learn something new, to improve their ability, to become more intelligent. That is a great, rewarding feeling.  People with a growth mindset welcome mistakes as proof they are pushing forward. </a:t>
            </a:r>
          </a:p>
          <a:p>
            <a:r>
              <a:rPr lang="en-US" dirty="0"/>
              <a:t> </a:t>
            </a:r>
          </a:p>
        </p:txBody>
      </p:sp>
      <p:sp>
        <p:nvSpPr>
          <p:cNvPr id="4" name="Footer Placeholder 3"/>
          <p:cNvSpPr>
            <a:spLocks noGrp="1"/>
          </p:cNvSpPr>
          <p:nvPr>
            <p:ph type="ftr" sz="quarter" idx="11"/>
          </p:nvPr>
        </p:nvSpPr>
        <p:spPr/>
        <p:txBody>
          <a:bodyPr/>
          <a:lstStyle/>
          <a:p>
            <a:r>
              <a:rPr lang="en-US" smtClean="0"/>
              <a:t>Modified BIOMAAP slides -FMN Vemu </a:t>
            </a:r>
            <a:endParaRPr lang="en-US"/>
          </a:p>
        </p:txBody>
      </p:sp>
      <p:pic>
        <p:nvPicPr>
          <p:cNvPr id="5" name="Picture 4" descr="Unknow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18" y="1"/>
            <a:ext cx="1023406" cy="1023406"/>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994" t="5947" r="53757" b="7817"/>
          <a:stretch/>
        </p:blipFill>
        <p:spPr>
          <a:xfrm>
            <a:off x="6057586" y="5689602"/>
            <a:ext cx="3086414" cy="908834"/>
          </a:xfrm>
          <a:prstGeom prst="rect">
            <a:avLst/>
          </a:prstGeom>
        </p:spPr>
      </p:pic>
    </p:spTree>
    <p:extLst>
      <p:ext uri="{BB962C8B-B14F-4D97-AF65-F5344CB8AC3E}">
        <p14:creationId xmlns:p14="http://schemas.microsoft.com/office/powerpoint/2010/main" val="35204514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4800600" y="1690688"/>
            <a:ext cx="4343400" cy="4743450"/>
          </a:xfrm>
          <a:prstGeom prst="rect">
            <a:avLst/>
          </a:prstGeom>
        </p:spPr>
      </p:pic>
      <p:sp>
        <p:nvSpPr>
          <p:cNvPr id="14" name="Rectangle 13"/>
          <p:cNvSpPr/>
          <p:nvPr/>
        </p:nvSpPr>
        <p:spPr>
          <a:xfrm flipV="1">
            <a:off x="4853601" y="2027476"/>
            <a:ext cx="718710" cy="3346558"/>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98929" y="365126"/>
            <a:ext cx="7859334" cy="1325563"/>
          </a:xfrm>
        </p:spPr>
        <p:txBody>
          <a:bodyPr>
            <a:normAutofit fontScale="90000"/>
          </a:bodyPr>
          <a:lstStyle/>
          <a:p>
            <a:pPr algn="ctr"/>
            <a:r>
              <a:rPr lang="en-US" b="1" dirty="0" smtClean="0"/>
              <a:t>Are certain people born with the ability to juggle?  </a:t>
            </a:r>
            <a:endParaRPr lang="en-US" b="1" dirty="0"/>
          </a:p>
        </p:txBody>
      </p:sp>
      <p:grpSp>
        <p:nvGrpSpPr>
          <p:cNvPr id="8" name="Group 7"/>
          <p:cNvGrpSpPr/>
          <p:nvPr/>
        </p:nvGrpSpPr>
        <p:grpSpPr>
          <a:xfrm>
            <a:off x="0" y="1178518"/>
            <a:ext cx="4800600" cy="4624166"/>
            <a:chOff x="0" y="1190847"/>
            <a:chExt cx="6400800" cy="4624166"/>
          </a:xfrm>
        </p:grpSpPr>
        <p:pic>
          <p:nvPicPr>
            <p:cNvPr id="5" name="Picture 4"/>
            <p:cNvPicPr>
              <a:picLocks noChangeAspect="1"/>
            </p:cNvPicPr>
            <p:nvPr/>
          </p:nvPicPr>
          <p:blipFill>
            <a:blip r:embed="rId4"/>
            <a:stretch>
              <a:fillRect/>
            </a:stretch>
          </p:blipFill>
          <p:spPr>
            <a:xfrm>
              <a:off x="192493" y="1690688"/>
              <a:ext cx="6208307" cy="4124325"/>
            </a:xfrm>
            <a:prstGeom prst="rect">
              <a:avLst/>
            </a:prstGeom>
          </p:spPr>
        </p:pic>
        <p:sp>
          <p:nvSpPr>
            <p:cNvPr id="7" name="Rectangle 6"/>
            <p:cNvSpPr/>
            <p:nvPr/>
          </p:nvSpPr>
          <p:spPr>
            <a:xfrm>
              <a:off x="0" y="1190847"/>
              <a:ext cx="659219" cy="11695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318977" y="6434139"/>
            <a:ext cx="6045495" cy="461665"/>
          </a:xfrm>
          <a:prstGeom prst="rect">
            <a:avLst/>
          </a:prstGeom>
          <a:noFill/>
        </p:spPr>
        <p:txBody>
          <a:bodyPr wrap="none" rtlCol="0">
            <a:spAutoFit/>
          </a:bodyPr>
          <a:lstStyle/>
          <a:p>
            <a:r>
              <a:rPr lang="en-US" sz="2400" dirty="0" err="1" smtClean="0"/>
              <a:t>Scholz</a:t>
            </a:r>
            <a:r>
              <a:rPr lang="en-US" sz="2400" dirty="0" smtClean="0"/>
              <a:t>, Klein, Behrens, &amp; Johansen-Berg (2009)</a:t>
            </a:r>
            <a:endParaRPr lang="en-US" sz="2400" dirty="0"/>
          </a:p>
        </p:txBody>
      </p:sp>
      <p:sp>
        <p:nvSpPr>
          <p:cNvPr id="4" name="Rectangle 3"/>
          <p:cNvSpPr/>
          <p:nvPr/>
        </p:nvSpPr>
        <p:spPr>
          <a:xfrm>
            <a:off x="1098929" y="5398462"/>
            <a:ext cx="622726" cy="317557"/>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2257210" y="5379870"/>
            <a:ext cx="622726" cy="317557"/>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3488753" y="5336850"/>
            <a:ext cx="622726" cy="317557"/>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rot="16200000">
            <a:off x="3687598" y="2836161"/>
            <a:ext cx="2973051" cy="769441"/>
          </a:xfrm>
          <a:prstGeom prst="rect">
            <a:avLst/>
          </a:prstGeom>
          <a:solidFill>
            <a:srgbClr val="FFFFFF"/>
          </a:solidFill>
        </p:spPr>
        <p:txBody>
          <a:bodyPr wrap="square" rtlCol="0">
            <a:spAutoFit/>
          </a:bodyPr>
          <a:lstStyle/>
          <a:p>
            <a:r>
              <a:rPr lang="en-US" sz="2200" dirty="0" smtClean="0">
                <a:latin typeface="Arial"/>
                <a:cs typeface="Arial"/>
              </a:rPr>
              <a:t>Percent gray matter</a:t>
            </a:r>
          </a:p>
          <a:p>
            <a:r>
              <a:rPr lang="en-US" sz="2200" dirty="0" smtClean="0">
                <a:latin typeface="Arial"/>
                <a:cs typeface="Arial"/>
              </a:rPr>
              <a:t>Density change (%)</a:t>
            </a:r>
            <a:endParaRPr lang="en-US" sz="2200" dirty="0">
              <a:latin typeface="Arial"/>
              <a:cs typeface="Arial"/>
            </a:endParaRPr>
          </a:p>
        </p:txBody>
      </p:sp>
      <p:sp>
        <p:nvSpPr>
          <p:cNvPr id="13" name="TextBox 12"/>
          <p:cNvSpPr txBox="1"/>
          <p:nvPr/>
        </p:nvSpPr>
        <p:spPr>
          <a:xfrm>
            <a:off x="5787690" y="4967181"/>
            <a:ext cx="3168578" cy="2123658"/>
          </a:xfrm>
          <a:prstGeom prst="rect">
            <a:avLst/>
          </a:prstGeom>
          <a:solidFill>
            <a:srgbClr val="FFFFFF"/>
          </a:solidFill>
        </p:spPr>
        <p:txBody>
          <a:bodyPr wrap="square" rtlCol="0">
            <a:spAutoFit/>
          </a:bodyPr>
          <a:lstStyle/>
          <a:p>
            <a:r>
              <a:rPr lang="en-US" sz="2200" dirty="0" smtClean="0">
                <a:latin typeface="Arial"/>
                <a:cs typeface="Arial"/>
              </a:rPr>
              <a:t>      Controls  Jugglers  Jugglers</a:t>
            </a:r>
          </a:p>
          <a:p>
            <a:r>
              <a:rPr lang="en-US" sz="2200" dirty="0" smtClean="0">
                <a:latin typeface="Arial"/>
                <a:cs typeface="Arial"/>
              </a:rPr>
              <a:t>       Week 6   Week 6   Week 10</a:t>
            </a:r>
          </a:p>
          <a:p>
            <a:endParaRPr lang="en-US" sz="2200" dirty="0">
              <a:latin typeface="Arial"/>
              <a:cs typeface="Arial"/>
            </a:endParaRPr>
          </a:p>
          <a:p>
            <a:endParaRPr lang="en-US" sz="2200" dirty="0">
              <a:latin typeface="Arial"/>
              <a:cs typeface="Arial"/>
            </a:endParaRPr>
          </a:p>
        </p:txBody>
      </p:sp>
      <p:sp>
        <p:nvSpPr>
          <p:cNvPr id="3" name="Footer Placeholder 2"/>
          <p:cNvSpPr>
            <a:spLocks noGrp="1"/>
          </p:cNvSpPr>
          <p:nvPr>
            <p:ph type="ftr" sz="quarter" idx="11"/>
          </p:nvPr>
        </p:nvSpPr>
        <p:spPr/>
        <p:txBody>
          <a:bodyPr/>
          <a:lstStyle/>
          <a:p>
            <a:r>
              <a:rPr lang="en-US" smtClean="0"/>
              <a:t>Modified BIOMAAP slides -FMN Vemu </a:t>
            </a:r>
            <a:endParaRPr lang="en-US"/>
          </a:p>
        </p:txBody>
      </p:sp>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l="994" t="5947" r="53757" b="7817"/>
          <a:stretch/>
        </p:blipFill>
        <p:spPr>
          <a:xfrm>
            <a:off x="6364472" y="5701931"/>
            <a:ext cx="2779528" cy="818467"/>
          </a:xfrm>
          <a:prstGeom prst="rect">
            <a:avLst/>
          </a:prstGeom>
        </p:spPr>
      </p:pic>
      <p:pic>
        <p:nvPicPr>
          <p:cNvPr id="17" name="Picture 16" descr="Unknown.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618" y="1"/>
            <a:ext cx="1023406" cy="1023406"/>
          </a:xfrm>
          <a:prstGeom prst="rect">
            <a:avLst/>
          </a:prstGeom>
        </p:spPr>
      </p:pic>
    </p:spTree>
    <p:extLst>
      <p:ext uri="{BB962C8B-B14F-4D97-AF65-F5344CB8AC3E}">
        <p14:creationId xmlns:p14="http://schemas.microsoft.com/office/powerpoint/2010/main" val="6530190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Growth Mindset in Mathematics</a:t>
            </a:r>
            <a:endParaRPr lang="en-US" b="1" dirty="0"/>
          </a:p>
        </p:txBody>
      </p:sp>
      <p:sp>
        <p:nvSpPr>
          <p:cNvPr id="3" name="Content Placeholder 2"/>
          <p:cNvSpPr>
            <a:spLocks noGrp="1"/>
          </p:cNvSpPr>
          <p:nvPr>
            <p:ph idx="1"/>
          </p:nvPr>
        </p:nvSpPr>
        <p:spPr>
          <a:xfrm>
            <a:off x="511969" y="1763712"/>
            <a:ext cx="8003381" cy="4351338"/>
          </a:xfrm>
        </p:spPr>
        <p:txBody>
          <a:bodyPr/>
          <a:lstStyle/>
          <a:p>
            <a:r>
              <a:rPr lang="en-US" dirty="0" smtClean="0"/>
              <a:t>You can increase your mathematical brainpower through practice!</a:t>
            </a:r>
          </a:p>
          <a:p>
            <a:pPr lvl="1"/>
            <a:r>
              <a:rPr lang="en-US" sz="2800" dirty="0" smtClean="0"/>
              <a:t>Learning will feel hard, especially at first</a:t>
            </a:r>
          </a:p>
          <a:p>
            <a:pPr lvl="1"/>
            <a:r>
              <a:rPr lang="en-US" sz="2800" dirty="0" smtClean="0"/>
              <a:t>Your brain will rewire itself as you work</a:t>
            </a:r>
          </a:p>
          <a:p>
            <a:pPr lvl="1"/>
            <a:r>
              <a:rPr lang="en-US" sz="2800" dirty="0" smtClean="0"/>
              <a:t>The work and effort you put in equates to the results you get out</a:t>
            </a:r>
          </a:p>
          <a:p>
            <a:endParaRPr lang="en-US" dirty="0"/>
          </a:p>
        </p:txBody>
      </p:sp>
      <p:pic>
        <p:nvPicPr>
          <p:cNvPr id="2052" name="Picture 4" descr="https://upload.wikimedia.org/wikipedia/commons/c/c8/Weight_lifting_black_and_whit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53939" y="4560716"/>
            <a:ext cx="1561411" cy="220382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brain"/>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2091" y="4871091"/>
            <a:ext cx="1394797" cy="1859729"/>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smtClean="0"/>
              <a:t>Modified BIOMAAP slides -FMN Vemu </a:t>
            </a:r>
            <a:endParaRPr lang="en-US"/>
          </a:p>
        </p:txBody>
      </p:sp>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994" t="5947" r="53757" b="7817"/>
          <a:stretch/>
        </p:blipFill>
        <p:spPr>
          <a:xfrm>
            <a:off x="743494" y="5855704"/>
            <a:ext cx="3086414" cy="908834"/>
          </a:xfrm>
          <a:prstGeom prst="rect">
            <a:avLst/>
          </a:prstGeom>
        </p:spPr>
      </p:pic>
      <p:pic>
        <p:nvPicPr>
          <p:cNvPr id="9" name="Picture 8" descr="Unknown.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618" y="1"/>
            <a:ext cx="1023406" cy="1023406"/>
          </a:xfrm>
          <a:prstGeom prst="rect">
            <a:avLst/>
          </a:prstGeom>
        </p:spPr>
      </p:pic>
    </p:spTree>
    <p:extLst>
      <p:ext uri="{BB962C8B-B14F-4D97-AF65-F5344CB8AC3E}">
        <p14:creationId xmlns:p14="http://schemas.microsoft.com/office/powerpoint/2010/main" val="16670820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52"/>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20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Key points </a:t>
            </a:r>
          </a:p>
        </p:txBody>
      </p:sp>
      <p:sp>
        <p:nvSpPr>
          <p:cNvPr id="3" name="Content Placeholder 2"/>
          <p:cNvSpPr>
            <a:spLocks noGrp="1"/>
          </p:cNvSpPr>
          <p:nvPr>
            <p:ph idx="1"/>
          </p:nvPr>
        </p:nvSpPr>
        <p:spPr>
          <a:xfrm>
            <a:off x="628650" y="1825625"/>
            <a:ext cx="8286750" cy="4351338"/>
          </a:xfrm>
        </p:spPr>
        <p:txBody>
          <a:bodyPr>
            <a:normAutofit lnSpcReduction="10000"/>
          </a:bodyPr>
          <a:lstStyle/>
          <a:p>
            <a:r>
              <a:rPr lang="en-US" sz="3600" dirty="0"/>
              <a:t>A growth mindset suggests we all can improve at mathematics with practice, including </a:t>
            </a:r>
            <a:r>
              <a:rPr lang="en-US" sz="3600" b="1" i="1" dirty="0"/>
              <a:t>you</a:t>
            </a:r>
            <a:r>
              <a:rPr lang="en-US" sz="3600" dirty="0"/>
              <a:t>.</a:t>
            </a:r>
          </a:p>
          <a:p>
            <a:pPr marL="0" indent="0">
              <a:buNone/>
            </a:pPr>
            <a:endParaRPr lang="en-US" sz="3600" dirty="0"/>
          </a:p>
          <a:p>
            <a:r>
              <a:rPr lang="en-US" sz="3600" dirty="0"/>
              <a:t>Sometimes our anxiety about math can prevent us from believing we can grow, but the opportunity to practice is always there.</a:t>
            </a:r>
          </a:p>
          <a:p>
            <a:pPr marL="0" indent="0">
              <a:buNone/>
            </a:pPr>
            <a:endParaRPr lang="en-US" sz="3600" dirty="0"/>
          </a:p>
        </p:txBody>
      </p:sp>
      <p:sp>
        <p:nvSpPr>
          <p:cNvPr id="4" name="Footer Placeholder 3"/>
          <p:cNvSpPr>
            <a:spLocks noGrp="1"/>
          </p:cNvSpPr>
          <p:nvPr>
            <p:ph type="ftr" sz="quarter" idx="11"/>
          </p:nvPr>
        </p:nvSpPr>
        <p:spPr/>
        <p:txBody>
          <a:bodyPr/>
          <a:lstStyle/>
          <a:p>
            <a:r>
              <a:rPr lang="en-US" smtClean="0"/>
              <a:t>Modified BIOMAAP slides -FMN Vemu </a:t>
            </a:r>
            <a:endParaRPr lang="en-US"/>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994" t="5947" r="53757" b="7817"/>
          <a:stretch/>
        </p:blipFill>
        <p:spPr>
          <a:xfrm>
            <a:off x="6057586" y="5701931"/>
            <a:ext cx="3086414" cy="908834"/>
          </a:xfrm>
          <a:prstGeom prst="rect">
            <a:avLst/>
          </a:prstGeom>
        </p:spPr>
      </p:pic>
      <p:pic>
        <p:nvPicPr>
          <p:cNvPr id="6" name="Picture 5" descr="Unknow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618" y="-12328"/>
            <a:ext cx="1023406" cy="1023406"/>
          </a:xfrm>
          <a:prstGeom prst="rect">
            <a:avLst/>
          </a:prstGeom>
        </p:spPr>
      </p:pic>
    </p:spTree>
    <p:extLst>
      <p:ext uri="{BB962C8B-B14F-4D97-AF65-F5344CB8AC3E}">
        <p14:creationId xmlns:p14="http://schemas.microsoft.com/office/powerpoint/2010/main" val="199801847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Ponder </a:t>
            </a:r>
            <a:r>
              <a:rPr lang="mr-IN" dirty="0" smtClean="0"/>
              <a:t>–</a:t>
            </a:r>
            <a:r>
              <a:rPr lang="en-US" dirty="0" smtClean="0"/>
              <a:t> think </a:t>
            </a:r>
            <a:endParaRPr lang="en-US" dirty="0"/>
          </a:p>
        </p:txBody>
      </p:sp>
      <p:sp>
        <p:nvSpPr>
          <p:cNvPr id="3" name="Content Placeholder 2"/>
          <p:cNvSpPr>
            <a:spLocks noGrp="1"/>
          </p:cNvSpPr>
          <p:nvPr>
            <p:ph idx="1"/>
          </p:nvPr>
        </p:nvSpPr>
        <p:spPr/>
        <p:txBody>
          <a:bodyPr>
            <a:normAutofit/>
          </a:bodyPr>
          <a:lstStyle/>
          <a:p>
            <a:r>
              <a:rPr lang="en-US" dirty="0" smtClean="0"/>
              <a:t>All </a:t>
            </a:r>
            <a:r>
              <a:rPr lang="en-US" dirty="0"/>
              <a:t>the evidence, from brain science to educational research to everyday experiences, suggests that ability and intelligence are malleable. </a:t>
            </a:r>
            <a:endParaRPr lang="en-US" dirty="0" smtClean="0"/>
          </a:p>
          <a:p>
            <a:r>
              <a:rPr lang="en-US" dirty="0" smtClean="0"/>
              <a:t>Your </a:t>
            </a:r>
            <a:r>
              <a:rPr lang="en-US" dirty="0"/>
              <a:t>mistakes, and even the anxiety you might feel when you get something wrong in class, are proof that you are learning. </a:t>
            </a:r>
            <a:endParaRPr lang="en-US" dirty="0" smtClean="0"/>
          </a:p>
          <a:p>
            <a:r>
              <a:rPr lang="en-US" dirty="0" smtClean="0"/>
              <a:t>Strange</a:t>
            </a:r>
            <a:r>
              <a:rPr lang="en-US" dirty="0"/>
              <a:t>, but true!</a:t>
            </a:r>
          </a:p>
          <a:p>
            <a:endParaRPr lang="en-US" dirty="0"/>
          </a:p>
          <a:p>
            <a:endParaRPr lang="en-US" dirty="0"/>
          </a:p>
        </p:txBody>
      </p:sp>
      <p:sp>
        <p:nvSpPr>
          <p:cNvPr id="4" name="Footer Placeholder 3"/>
          <p:cNvSpPr>
            <a:spLocks noGrp="1"/>
          </p:cNvSpPr>
          <p:nvPr>
            <p:ph type="ftr" sz="quarter" idx="11"/>
          </p:nvPr>
        </p:nvSpPr>
        <p:spPr/>
        <p:txBody>
          <a:bodyPr/>
          <a:lstStyle/>
          <a:p>
            <a:r>
              <a:rPr lang="en-US" smtClean="0"/>
              <a:t>Modified BIOMAAP slides -FMN Vemu </a:t>
            </a:r>
            <a:endParaRPr lang="en-US"/>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994" t="5947" r="53757" b="7817"/>
          <a:stretch/>
        </p:blipFill>
        <p:spPr>
          <a:xfrm>
            <a:off x="6057586" y="5701931"/>
            <a:ext cx="3086414" cy="908834"/>
          </a:xfrm>
          <a:prstGeom prst="rect">
            <a:avLst/>
          </a:prstGeom>
        </p:spPr>
      </p:pic>
      <p:pic>
        <p:nvPicPr>
          <p:cNvPr id="6" name="Picture 5" descr="Unknow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18" y="1"/>
            <a:ext cx="1023406" cy="1023406"/>
          </a:xfrm>
          <a:prstGeom prst="rect">
            <a:avLst/>
          </a:prstGeom>
        </p:spPr>
      </p:pic>
    </p:spTree>
    <p:extLst>
      <p:ext uri="{BB962C8B-B14F-4D97-AF65-F5344CB8AC3E}">
        <p14:creationId xmlns:p14="http://schemas.microsoft.com/office/powerpoint/2010/main" val="22120212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0638" y="274638"/>
            <a:ext cx="7466162" cy="1143000"/>
          </a:xfrm>
        </p:spPr>
        <p:txBody>
          <a:bodyPr>
            <a:normAutofit fontScale="90000"/>
          </a:bodyPr>
          <a:lstStyle/>
          <a:p>
            <a:r>
              <a:rPr lang="en-US" dirty="0" smtClean="0"/>
              <a:t>Lets start flexing our Math muscles Context for dilution problem </a:t>
            </a:r>
            <a:endParaRPr lang="en-US" dirty="0"/>
          </a:p>
        </p:txBody>
      </p:sp>
      <p:sp>
        <p:nvSpPr>
          <p:cNvPr id="3" name="Content Placeholder 2"/>
          <p:cNvSpPr>
            <a:spLocks noGrp="1"/>
          </p:cNvSpPr>
          <p:nvPr>
            <p:ph idx="1"/>
          </p:nvPr>
        </p:nvSpPr>
        <p:spPr/>
        <p:txBody>
          <a:bodyPr/>
          <a:lstStyle/>
          <a:p>
            <a:r>
              <a:rPr lang="en-US" dirty="0">
                <a:latin typeface="Tahoma" charset="0"/>
              </a:rPr>
              <a:t>dilution factor = final </a:t>
            </a:r>
            <a:r>
              <a:rPr lang="en-US" dirty="0" smtClean="0">
                <a:latin typeface="Tahoma" charset="0"/>
              </a:rPr>
              <a:t>volume of LB media / volume of the sample </a:t>
            </a:r>
            <a:endParaRPr lang="en-US" dirty="0">
              <a:latin typeface="Tahoma" charset="0"/>
            </a:endParaRPr>
          </a:p>
          <a:p>
            <a:r>
              <a:rPr lang="en-US" dirty="0">
                <a:latin typeface="Tahoma" charset="0"/>
              </a:rPr>
              <a:t>0.2 +3.8 = 4.0 total volume</a:t>
            </a:r>
          </a:p>
          <a:p>
            <a:r>
              <a:rPr lang="en-US" dirty="0">
                <a:latin typeface="Tahoma" charset="0"/>
              </a:rPr>
              <a:t>4.0/0.2 = 1:20 dilution</a:t>
            </a:r>
          </a:p>
          <a:p>
            <a:endParaRPr lang="en-US" dirty="0"/>
          </a:p>
        </p:txBody>
      </p:sp>
      <p:sp>
        <p:nvSpPr>
          <p:cNvPr id="4" name="Footer Placeholder 3"/>
          <p:cNvSpPr>
            <a:spLocks noGrp="1"/>
          </p:cNvSpPr>
          <p:nvPr>
            <p:ph type="ftr" sz="quarter" idx="11"/>
          </p:nvPr>
        </p:nvSpPr>
        <p:spPr/>
        <p:txBody>
          <a:bodyPr/>
          <a:lstStyle/>
          <a:p>
            <a:r>
              <a:rPr lang="en-US" smtClean="0"/>
              <a:t>Modified BIOMAAP slides -FMN Vemu </a:t>
            </a:r>
            <a:endParaRPr lang="en-US"/>
          </a:p>
        </p:txBody>
      </p:sp>
      <p:pic>
        <p:nvPicPr>
          <p:cNvPr id="5" name="Picture 4" descr="Unknow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18" y="1"/>
            <a:ext cx="1023406" cy="1023406"/>
          </a:xfrm>
          <a:prstGeom prst="rect">
            <a:avLst/>
          </a:prstGeom>
        </p:spPr>
      </p:pic>
    </p:spTree>
    <p:extLst>
      <p:ext uri="{BB962C8B-B14F-4D97-AF65-F5344CB8AC3E}">
        <p14:creationId xmlns:p14="http://schemas.microsoft.com/office/powerpoint/2010/main" val="38357074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in small groups </a:t>
            </a:r>
            <a:endParaRPr lang="en-US" dirty="0"/>
          </a:p>
        </p:txBody>
      </p:sp>
      <p:sp>
        <p:nvSpPr>
          <p:cNvPr id="3" name="Content Placeholder 2"/>
          <p:cNvSpPr>
            <a:spLocks noGrp="1"/>
          </p:cNvSpPr>
          <p:nvPr>
            <p:ph idx="1"/>
          </p:nvPr>
        </p:nvSpPr>
        <p:spPr/>
        <p:txBody>
          <a:bodyPr/>
          <a:lstStyle/>
          <a:p>
            <a:r>
              <a:rPr lang="en-US" dirty="0"/>
              <a:t>What does an error mean to a fixed mindset student? </a:t>
            </a:r>
            <a:endParaRPr lang="en-US" dirty="0" smtClean="0"/>
          </a:p>
          <a:p>
            <a:endParaRPr lang="en-US" dirty="0"/>
          </a:p>
          <a:p>
            <a:r>
              <a:rPr lang="en-US" dirty="0"/>
              <a:t>What does an error mean to a growth mindset student? </a:t>
            </a:r>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Modified BIOMAAP slides -FMN Vemu </a:t>
            </a:r>
            <a:endParaRPr lang="en-US"/>
          </a:p>
        </p:txBody>
      </p:sp>
      <p:pic>
        <p:nvPicPr>
          <p:cNvPr id="5" name="Picture 4" descr="Unknow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18" y="1"/>
            <a:ext cx="1023406" cy="1023406"/>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994" t="5947" r="53757" b="7817"/>
          <a:stretch/>
        </p:blipFill>
        <p:spPr>
          <a:xfrm>
            <a:off x="6057586" y="5701931"/>
            <a:ext cx="3086414" cy="908834"/>
          </a:xfrm>
          <a:prstGeom prst="rect">
            <a:avLst/>
          </a:prstGeom>
        </p:spPr>
      </p:pic>
    </p:spTree>
    <p:extLst>
      <p:ext uri="{BB962C8B-B14F-4D97-AF65-F5344CB8AC3E}">
        <p14:creationId xmlns:p14="http://schemas.microsoft.com/office/powerpoint/2010/main" val="31754723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 of mistakes in problem 1 </a:t>
            </a:r>
            <a:endParaRPr lang="en-US" dirty="0"/>
          </a:p>
        </p:txBody>
      </p:sp>
      <p:sp>
        <p:nvSpPr>
          <p:cNvPr id="3" name="Content Placeholder 2"/>
          <p:cNvSpPr>
            <a:spLocks noGrp="1"/>
          </p:cNvSpPr>
          <p:nvPr>
            <p:ph idx="1"/>
          </p:nvPr>
        </p:nvSpPr>
        <p:spPr/>
        <p:txBody>
          <a:bodyPr>
            <a:normAutofit fontScale="25000" lnSpcReduction="20000"/>
          </a:bodyPr>
          <a:lstStyle/>
          <a:p>
            <a:r>
              <a:rPr lang="en-US" sz="8000" dirty="0" smtClean="0"/>
              <a:t>Brain research shows :  </a:t>
            </a:r>
            <a:r>
              <a:rPr lang="en-US" sz="8000" u="sng" dirty="0"/>
              <a:t>The error recognition process is essential for learning</a:t>
            </a:r>
            <a:endParaRPr lang="en-US" sz="8000" u="sng" dirty="0" smtClean="0"/>
          </a:p>
          <a:p>
            <a:endParaRPr lang="en-US" b="1" dirty="0"/>
          </a:p>
          <a:p>
            <a:r>
              <a:rPr lang="en-US" sz="8000" dirty="0" smtClean="0"/>
              <a:t>Whether </a:t>
            </a:r>
            <a:r>
              <a:rPr lang="en-US" sz="8000" dirty="0"/>
              <a:t>you knew it or not, your body has been responding to errors you make. And, if you've had teachers or parents that punished you for making mistakes, as almost everyone has had, you've probably become more and more sensitive.  The feelings of stress or anxiety you might feel in the classroom are very real, both physiologically and mentally. There is some good news, however. </a:t>
            </a:r>
          </a:p>
          <a:p>
            <a:pPr marL="0" indent="0">
              <a:buNone/>
            </a:pPr>
            <a:endParaRPr lang="en-US" sz="8000" dirty="0"/>
          </a:p>
          <a:p>
            <a:pPr lvl="0"/>
            <a:r>
              <a:rPr lang="en-US" sz="8000" dirty="0"/>
              <a:t>Your body is trying to help you. The error recognition process is essential for learning - that is, you have to recognize an error in order to do something different next time.  We need this system in order to learn. </a:t>
            </a:r>
            <a:endParaRPr lang="en-US" sz="8000" dirty="0" smtClean="0"/>
          </a:p>
          <a:p>
            <a:pPr lvl="0"/>
            <a:endParaRPr lang="en-US" sz="8000" dirty="0"/>
          </a:p>
          <a:p>
            <a:pPr lvl="0"/>
            <a:r>
              <a:rPr lang="en-US" sz="8000" dirty="0"/>
              <a:t>Being aware of a physiological response, putting a name on it, and understanding it can help reduce its severity. This might sound fluffy and new-age, but it is completely true.  </a:t>
            </a:r>
          </a:p>
          <a:p>
            <a:r>
              <a:rPr lang="en-US" sz="8000" dirty="0"/>
              <a:t> </a:t>
            </a:r>
          </a:p>
          <a:p>
            <a:endParaRPr lang="en-US" dirty="0"/>
          </a:p>
        </p:txBody>
      </p:sp>
      <p:sp>
        <p:nvSpPr>
          <p:cNvPr id="4" name="Footer Placeholder 3"/>
          <p:cNvSpPr>
            <a:spLocks noGrp="1"/>
          </p:cNvSpPr>
          <p:nvPr>
            <p:ph type="ftr" sz="quarter" idx="11"/>
          </p:nvPr>
        </p:nvSpPr>
        <p:spPr/>
        <p:txBody>
          <a:bodyPr/>
          <a:lstStyle/>
          <a:p>
            <a:r>
              <a:rPr lang="en-US" smtClean="0"/>
              <a:t>Modified BIOMAAP slides -FMN Vemu </a:t>
            </a:r>
            <a:endParaRPr lang="en-US"/>
          </a:p>
        </p:txBody>
      </p:sp>
      <p:pic>
        <p:nvPicPr>
          <p:cNvPr id="5" name="Picture 4" descr="Unknow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18" y="1"/>
            <a:ext cx="1023406" cy="1023406"/>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994" t="5947" r="53757" b="7817"/>
          <a:stretch/>
        </p:blipFill>
        <p:spPr>
          <a:xfrm>
            <a:off x="6057586" y="5689602"/>
            <a:ext cx="3086414" cy="908834"/>
          </a:xfrm>
          <a:prstGeom prst="rect">
            <a:avLst/>
          </a:prstGeom>
        </p:spPr>
      </p:pic>
    </p:spTree>
    <p:extLst>
      <p:ext uri="{BB962C8B-B14F-4D97-AF65-F5344CB8AC3E}">
        <p14:creationId xmlns:p14="http://schemas.microsoft.com/office/powerpoint/2010/main" val="12489137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b="1" dirty="0" smtClean="0"/>
              <a:t/>
            </a:r>
            <a:br>
              <a:rPr lang="en-US" sz="2700" b="1" dirty="0" smtClean="0"/>
            </a:br>
            <a:r>
              <a:rPr lang="en-US" sz="2700" b="1" dirty="0"/>
              <a:t/>
            </a:r>
            <a:br>
              <a:rPr lang="en-US" sz="2700" b="1" dirty="0"/>
            </a:br>
            <a:r>
              <a:rPr lang="en-US" sz="2700" b="1" dirty="0" smtClean="0"/>
              <a:t>Brain </a:t>
            </a:r>
            <a:r>
              <a:rPr lang="en-US" sz="2700" b="1" dirty="0"/>
              <a:t>research shows :  </a:t>
            </a:r>
            <a:r>
              <a:rPr lang="en-US" sz="2700" b="1" u="sng" dirty="0"/>
              <a:t>The error recognition process is essential for learning</a:t>
            </a:r>
            <a:r>
              <a:rPr lang="en-US" b="1" u="sng" dirty="0"/>
              <a:t/>
            </a:r>
            <a:br>
              <a:rPr lang="en-US" b="1" u="sng" dirty="0"/>
            </a:br>
            <a:endParaRPr lang="en-US" dirty="0"/>
          </a:p>
        </p:txBody>
      </p:sp>
      <p:sp>
        <p:nvSpPr>
          <p:cNvPr id="3" name="Content Placeholder 2"/>
          <p:cNvSpPr>
            <a:spLocks noGrp="1"/>
          </p:cNvSpPr>
          <p:nvPr>
            <p:ph idx="1"/>
          </p:nvPr>
        </p:nvSpPr>
        <p:spPr/>
        <p:txBody>
          <a:bodyPr>
            <a:normAutofit fontScale="85000" lnSpcReduction="20000"/>
          </a:bodyPr>
          <a:lstStyle/>
          <a:p>
            <a:r>
              <a:rPr lang="en-US" u="sng" dirty="0"/>
              <a:t>Consciously</a:t>
            </a:r>
            <a:r>
              <a:rPr lang="en-US" dirty="0"/>
              <a:t> defining the consequences of making a mistake can help you reduce your reactivity to mistakes.  </a:t>
            </a:r>
            <a:endParaRPr lang="en-US" dirty="0" smtClean="0"/>
          </a:p>
          <a:p>
            <a:r>
              <a:rPr lang="en-US" dirty="0" smtClean="0"/>
              <a:t>What </a:t>
            </a:r>
            <a:r>
              <a:rPr lang="en-US" dirty="0"/>
              <a:t>is the </a:t>
            </a:r>
            <a:r>
              <a:rPr lang="en-US" i="1" u="sng" dirty="0"/>
              <a:t>worst</a:t>
            </a:r>
            <a:r>
              <a:rPr lang="en-US" dirty="0"/>
              <a:t> that can happen if you make a mistake on a </a:t>
            </a:r>
            <a:r>
              <a:rPr lang="en-US" dirty="0" smtClean="0"/>
              <a:t>dilution problem in a microbiology class? </a:t>
            </a:r>
          </a:p>
          <a:p>
            <a:r>
              <a:rPr lang="en-US" dirty="0" smtClean="0"/>
              <a:t>That </a:t>
            </a:r>
            <a:r>
              <a:rPr lang="en-US" dirty="0"/>
              <a:t>single mistake won't make you fail the class, fail out of school, and become destitute. </a:t>
            </a:r>
            <a:endParaRPr lang="en-US" dirty="0" smtClean="0"/>
          </a:p>
          <a:p>
            <a:r>
              <a:rPr lang="en-US" dirty="0" smtClean="0"/>
              <a:t>Most </a:t>
            </a:r>
            <a:r>
              <a:rPr lang="en-US" dirty="0"/>
              <a:t>often when we ask ourselves the "what is the worst that can happen" question, the answer is "well, really, not very much." </a:t>
            </a:r>
            <a:endParaRPr lang="en-US" dirty="0" smtClean="0"/>
          </a:p>
          <a:p>
            <a:r>
              <a:rPr lang="en-US" dirty="0" smtClean="0"/>
              <a:t>You </a:t>
            </a:r>
            <a:r>
              <a:rPr lang="en-US" dirty="0"/>
              <a:t>will be less worried about making mistakes if you recognize they don't matter much. </a:t>
            </a:r>
            <a:endParaRPr lang="en-US" dirty="0"/>
          </a:p>
        </p:txBody>
      </p:sp>
      <p:sp>
        <p:nvSpPr>
          <p:cNvPr id="4" name="Footer Placeholder 3"/>
          <p:cNvSpPr>
            <a:spLocks noGrp="1"/>
          </p:cNvSpPr>
          <p:nvPr>
            <p:ph type="ftr" sz="quarter" idx="11"/>
          </p:nvPr>
        </p:nvSpPr>
        <p:spPr/>
        <p:txBody>
          <a:bodyPr/>
          <a:lstStyle/>
          <a:p>
            <a:r>
              <a:rPr lang="en-US" smtClean="0"/>
              <a:t>Modified BIOMAAP slides -FMN Vemu </a:t>
            </a:r>
            <a:endParaRPr lang="en-US"/>
          </a:p>
        </p:txBody>
      </p:sp>
      <p:pic>
        <p:nvPicPr>
          <p:cNvPr id="5" name="Picture 4" descr="Unknow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18" y="1"/>
            <a:ext cx="1023406" cy="1023406"/>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994" t="5947" r="53757" b="7817"/>
          <a:stretch/>
        </p:blipFill>
        <p:spPr>
          <a:xfrm>
            <a:off x="6057586" y="5677273"/>
            <a:ext cx="3086414" cy="908834"/>
          </a:xfrm>
          <a:prstGeom prst="rect">
            <a:avLst/>
          </a:prstGeom>
        </p:spPr>
      </p:pic>
    </p:spTree>
    <p:extLst>
      <p:ext uri="{BB962C8B-B14F-4D97-AF65-F5344CB8AC3E}">
        <p14:creationId xmlns:p14="http://schemas.microsoft.com/office/powerpoint/2010/main" val="487462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Serial Dilutions </a:t>
            </a:r>
            <a:endParaRPr lang="en-US" dirty="0"/>
          </a:p>
        </p:txBody>
      </p:sp>
      <p:sp>
        <p:nvSpPr>
          <p:cNvPr id="3" name="Content Placeholder 2"/>
          <p:cNvSpPr>
            <a:spLocks noGrp="1"/>
          </p:cNvSpPr>
          <p:nvPr>
            <p:ph idx="1"/>
          </p:nvPr>
        </p:nvSpPr>
        <p:spPr/>
        <p:txBody>
          <a:bodyPr>
            <a:normAutofit/>
          </a:bodyPr>
          <a:lstStyle/>
          <a:p>
            <a:r>
              <a:rPr lang="en-US" dirty="0">
                <a:latin typeface="Tahoma" charset="0"/>
                <a:cs typeface="Arial" charset="0"/>
              </a:rPr>
              <a:t>L</a:t>
            </a:r>
            <a:r>
              <a:rPr lang="en-US" dirty="0" smtClean="0">
                <a:effectLst/>
                <a:latin typeface="Tahoma" charset="0"/>
                <a:cs typeface="Arial" charset="0"/>
              </a:rPr>
              <a:t>aboratory procedures in Biology involve the use of dilutions. </a:t>
            </a:r>
          </a:p>
          <a:p>
            <a:r>
              <a:rPr lang="en-US" dirty="0" smtClean="0">
                <a:effectLst/>
                <a:latin typeface="Tahoma" charset="0"/>
                <a:cs typeface="Arial" charset="0"/>
              </a:rPr>
              <a:t>It is a handy tool used throughout all areas of the science laboratories. </a:t>
            </a:r>
          </a:p>
          <a:p>
            <a:r>
              <a:rPr lang="en-US" dirty="0" smtClean="0">
                <a:latin typeface="Tahoma" charset="0"/>
                <a:cs typeface="Arial" charset="0"/>
              </a:rPr>
              <a:t>Many students fear this process initially</a:t>
            </a:r>
          </a:p>
          <a:p>
            <a:r>
              <a:rPr lang="en-US" dirty="0" smtClean="0">
                <a:latin typeface="Tahoma" charset="0"/>
                <a:cs typeface="Arial" charset="0"/>
              </a:rPr>
              <a:t>The reasoning is “ Fear of making a mistake “ and feeling awkward at the end of the process </a:t>
            </a:r>
            <a:endParaRPr lang="en-US" dirty="0" smtClean="0">
              <a:effectLst/>
              <a:latin typeface="Tahoma" charset="0"/>
              <a:cs typeface="Arial" charset="0"/>
            </a:endParaRPr>
          </a:p>
        </p:txBody>
      </p:sp>
      <p:sp>
        <p:nvSpPr>
          <p:cNvPr id="4" name="Footer Placeholder 3"/>
          <p:cNvSpPr>
            <a:spLocks noGrp="1"/>
          </p:cNvSpPr>
          <p:nvPr>
            <p:ph type="ftr" sz="quarter" idx="11"/>
          </p:nvPr>
        </p:nvSpPr>
        <p:spPr/>
        <p:txBody>
          <a:bodyPr/>
          <a:lstStyle/>
          <a:p>
            <a:r>
              <a:rPr lang="en-US" smtClean="0"/>
              <a:t>Modified BIOMAAP slides -FMN Vemu </a:t>
            </a:r>
            <a:endParaRPr lang="en-US"/>
          </a:p>
        </p:txBody>
      </p:sp>
      <p:pic>
        <p:nvPicPr>
          <p:cNvPr id="5" name="Picture 4" descr="Unknow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18" y="1"/>
            <a:ext cx="1023406" cy="1023406"/>
          </a:xfrm>
          <a:prstGeom prst="rect">
            <a:avLst/>
          </a:prstGeom>
        </p:spPr>
      </p:pic>
    </p:spTree>
    <p:extLst>
      <p:ext uri="{BB962C8B-B14F-4D97-AF65-F5344CB8AC3E}">
        <p14:creationId xmlns:p14="http://schemas.microsoft.com/office/powerpoint/2010/main" val="8948578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Individual journaling activity </a:t>
            </a:r>
            <a:endParaRPr lang="en-US" dirty="0"/>
          </a:p>
        </p:txBody>
      </p:sp>
      <p:sp>
        <p:nvSpPr>
          <p:cNvPr id="3" name="Content Placeholder 2"/>
          <p:cNvSpPr>
            <a:spLocks noGrp="1"/>
          </p:cNvSpPr>
          <p:nvPr>
            <p:ph idx="1"/>
          </p:nvPr>
        </p:nvSpPr>
        <p:spPr/>
        <p:txBody>
          <a:bodyPr>
            <a:normAutofit fontScale="85000" lnSpcReduction="20000"/>
          </a:bodyPr>
          <a:lstStyle/>
          <a:p>
            <a:r>
              <a:rPr lang="en-US" dirty="0"/>
              <a:t>Write </a:t>
            </a:r>
            <a:r>
              <a:rPr lang="en-US" dirty="0" smtClean="0"/>
              <a:t>in short words about </a:t>
            </a:r>
            <a:r>
              <a:rPr lang="en-US" dirty="0"/>
              <a:t>different kinds of mistakes you </a:t>
            </a:r>
            <a:r>
              <a:rPr lang="en-US" dirty="0" smtClean="0"/>
              <a:t>make</a:t>
            </a:r>
            <a:r>
              <a:rPr lang="en-US" dirty="0"/>
              <a:t> </a:t>
            </a:r>
            <a:r>
              <a:rPr lang="en-US" dirty="0" smtClean="0"/>
              <a:t>in this dilution problem process</a:t>
            </a:r>
          </a:p>
          <a:p>
            <a:pPr marL="0" indent="0">
              <a:buNone/>
            </a:pPr>
            <a:endParaRPr lang="en-US" dirty="0" smtClean="0"/>
          </a:p>
          <a:p>
            <a:r>
              <a:rPr lang="en-US" dirty="0" smtClean="0"/>
              <a:t>Think </a:t>
            </a:r>
            <a:r>
              <a:rPr lang="en-US" dirty="0"/>
              <a:t>both of minor mistakes </a:t>
            </a:r>
            <a:r>
              <a:rPr lang="en-US" dirty="0" smtClean="0"/>
              <a:t>and </a:t>
            </a:r>
            <a:r>
              <a:rPr lang="en-US" dirty="0"/>
              <a:t>major ones. </a:t>
            </a:r>
            <a:r>
              <a:rPr lang="en-US" dirty="0" smtClean="0"/>
              <a:t>Give examples :  Where you are sitting in the class </a:t>
            </a:r>
            <a:r>
              <a:rPr lang="mr-IN" dirty="0" smtClean="0"/>
              <a:t>–</a:t>
            </a:r>
            <a:r>
              <a:rPr lang="en-US" dirty="0" smtClean="0"/>
              <a:t> noise level </a:t>
            </a:r>
            <a:r>
              <a:rPr lang="mr-IN" dirty="0" smtClean="0"/>
              <a:t>–</a:t>
            </a:r>
            <a:r>
              <a:rPr lang="en-US" dirty="0" smtClean="0"/>
              <a:t> understanding the importance of this activity </a:t>
            </a:r>
            <a:r>
              <a:rPr lang="mr-IN" dirty="0" smtClean="0"/>
              <a:t>–</a:t>
            </a:r>
            <a:r>
              <a:rPr lang="en-US" dirty="0" smtClean="0"/>
              <a:t> remembering arithmetic </a:t>
            </a:r>
            <a:r>
              <a:rPr lang="mr-IN" dirty="0" smtClean="0"/>
              <a:t>–</a:t>
            </a:r>
            <a:r>
              <a:rPr lang="en-US" dirty="0" smtClean="0"/>
              <a:t> paying attention to details </a:t>
            </a:r>
          </a:p>
          <a:p>
            <a:endParaRPr lang="en-US" dirty="0"/>
          </a:p>
          <a:p>
            <a:r>
              <a:rPr lang="en-US" dirty="0" smtClean="0"/>
              <a:t> </a:t>
            </a:r>
            <a:r>
              <a:rPr lang="en-US" dirty="0"/>
              <a:t>How averse are you to making mistakes? How do you feel when you make a mistake? Does your reaction match the consequences of your mistake, or is it disproportionate? </a:t>
            </a:r>
          </a:p>
          <a:p>
            <a:endParaRPr lang="en-US" dirty="0"/>
          </a:p>
        </p:txBody>
      </p:sp>
      <p:sp>
        <p:nvSpPr>
          <p:cNvPr id="4" name="Footer Placeholder 3"/>
          <p:cNvSpPr>
            <a:spLocks noGrp="1"/>
          </p:cNvSpPr>
          <p:nvPr>
            <p:ph type="ftr" sz="quarter" idx="11"/>
          </p:nvPr>
        </p:nvSpPr>
        <p:spPr/>
        <p:txBody>
          <a:bodyPr/>
          <a:lstStyle/>
          <a:p>
            <a:r>
              <a:rPr lang="en-US" smtClean="0"/>
              <a:t>Modified BIOMAAP slides -FMN Vemu </a:t>
            </a:r>
            <a:endParaRPr lang="en-US"/>
          </a:p>
        </p:txBody>
      </p:sp>
      <p:pic>
        <p:nvPicPr>
          <p:cNvPr id="5" name="Picture 4" descr="Unknow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18" y="1"/>
            <a:ext cx="1023406" cy="1023406"/>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994" t="5947" r="53757" b="7817"/>
          <a:stretch/>
        </p:blipFill>
        <p:spPr>
          <a:xfrm>
            <a:off x="6057586" y="5701931"/>
            <a:ext cx="3086414" cy="908834"/>
          </a:xfrm>
          <a:prstGeom prst="rect">
            <a:avLst/>
          </a:prstGeom>
        </p:spPr>
      </p:pic>
    </p:spTree>
    <p:extLst>
      <p:ext uri="{BB962C8B-B14F-4D97-AF65-F5344CB8AC3E}">
        <p14:creationId xmlns:p14="http://schemas.microsoft.com/office/powerpoint/2010/main" val="3998792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2 in class </a:t>
            </a:r>
            <a:r>
              <a:rPr lang="mr-IN" dirty="0" smtClean="0"/>
              <a:t>–</a:t>
            </a:r>
            <a:r>
              <a:rPr lang="en-US" dirty="0" smtClean="0"/>
              <a:t> </a:t>
            </a:r>
            <a:endParaRPr lang="en-US" dirty="0"/>
          </a:p>
        </p:txBody>
      </p:sp>
      <p:sp>
        <p:nvSpPr>
          <p:cNvPr id="3" name="Content Placeholder 2"/>
          <p:cNvSpPr>
            <a:spLocks noGrp="1"/>
          </p:cNvSpPr>
          <p:nvPr>
            <p:ph idx="1"/>
          </p:nvPr>
        </p:nvSpPr>
        <p:spPr/>
        <p:txBody>
          <a:bodyPr/>
          <a:lstStyle/>
          <a:p>
            <a:r>
              <a:rPr lang="en-US" dirty="0" smtClean="0">
                <a:latin typeface="Tahoma" charset="0"/>
              </a:rPr>
              <a:t>Dilution problem part 2 </a:t>
            </a:r>
            <a:r>
              <a:rPr lang="mr-IN" dirty="0" smtClean="0">
                <a:latin typeface="Tahoma" charset="0"/>
              </a:rPr>
              <a:t>–</a:t>
            </a:r>
            <a:r>
              <a:rPr lang="en-US" dirty="0" smtClean="0">
                <a:latin typeface="Tahoma" charset="0"/>
              </a:rPr>
              <a:t> </a:t>
            </a:r>
          </a:p>
          <a:p>
            <a:r>
              <a:rPr lang="en-US" dirty="0" smtClean="0">
                <a:latin typeface="Tahoma" charset="0"/>
              </a:rPr>
              <a:t>Serial dilutions of the sample are </a:t>
            </a:r>
            <a:r>
              <a:rPr lang="en-US" dirty="0">
                <a:latin typeface="Tahoma" charset="0"/>
              </a:rPr>
              <a:t>always made by taking a set quantity of the initial </a:t>
            </a:r>
            <a:r>
              <a:rPr lang="en-US" dirty="0" smtClean="0">
                <a:latin typeface="Tahoma" charset="0"/>
              </a:rPr>
              <a:t>dilution of the sample  </a:t>
            </a:r>
            <a:r>
              <a:rPr lang="en-US" dirty="0">
                <a:latin typeface="Tahoma" charset="0"/>
              </a:rPr>
              <a:t>and adding it successively to tubes with the same volume.  </a:t>
            </a:r>
          </a:p>
          <a:p>
            <a:r>
              <a:rPr lang="en-US" dirty="0">
                <a:latin typeface="Tahoma" charset="0"/>
              </a:rPr>
              <a:t>So each successive dilution would be multiplied by the dilution factor</a:t>
            </a:r>
            <a:endParaRPr lang="en-US" dirty="0"/>
          </a:p>
        </p:txBody>
      </p:sp>
      <p:sp>
        <p:nvSpPr>
          <p:cNvPr id="4" name="Footer Placeholder 3"/>
          <p:cNvSpPr>
            <a:spLocks noGrp="1"/>
          </p:cNvSpPr>
          <p:nvPr>
            <p:ph type="ftr" sz="quarter" idx="11"/>
          </p:nvPr>
        </p:nvSpPr>
        <p:spPr/>
        <p:txBody>
          <a:bodyPr/>
          <a:lstStyle/>
          <a:p>
            <a:r>
              <a:rPr lang="en-US" smtClean="0"/>
              <a:t>Modified BIOMAAP slides -FMN Vemu </a:t>
            </a:r>
            <a:endParaRPr lang="en-US"/>
          </a:p>
        </p:txBody>
      </p:sp>
      <p:pic>
        <p:nvPicPr>
          <p:cNvPr id="5" name="Picture 4" descr="Unknow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18" y="1"/>
            <a:ext cx="1023406" cy="1023406"/>
          </a:xfrm>
          <a:prstGeom prst="rect">
            <a:avLst/>
          </a:prstGeom>
        </p:spPr>
      </p:pic>
    </p:spTree>
    <p:extLst>
      <p:ext uri="{BB962C8B-B14F-4D97-AF65-F5344CB8AC3E}">
        <p14:creationId xmlns:p14="http://schemas.microsoft.com/office/powerpoint/2010/main" val="29238412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2 in class </a:t>
            </a:r>
            <a:endParaRPr lang="en-US" dirty="0"/>
          </a:p>
        </p:txBody>
      </p:sp>
      <p:sp>
        <p:nvSpPr>
          <p:cNvPr id="3" name="Content Placeholder 2"/>
          <p:cNvSpPr>
            <a:spLocks noGrp="1"/>
          </p:cNvSpPr>
          <p:nvPr>
            <p:ph idx="1"/>
          </p:nvPr>
        </p:nvSpPr>
        <p:spPr/>
        <p:txBody>
          <a:bodyPr/>
          <a:lstStyle/>
          <a:p>
            <a:r>
              <a:rPr lang="en-US" dirty="0" smtClean="0">
                <a:latin typeface="Tahoma" charset="0"/>
              </a:rPr>
              <a:t>All the successive </a:t>
            </a:r>
            <a:r>
              <a:rPr lang="en-US" dirty="0">
                <a:latin typeface="Tahoma" charset="0"/>
              </a:rPr>
              <a:t>tubes would have 3.8 </a:t>
            </a:r>
            <a:r>
              <a:rPr lang="en-US" dirty="0" smtClean="0">
                <a:latin typeface="Tahoma" charset="0"/>
              </a:rPr>
              <a:t>mL </a:t>
            </a:r>
            <a:r>
              <a:rPr lang="en-US" dirty="0">
                <a:latin typeface="Tahoma" charset="0"/>
              </a:rPr>
              <a:t>of </a:t>
            </a:r>
            <a:r>
              <a:rPr lang="en-US" dirty="0" smtClean="0">
                <a:latin typeface="Tahoma" charset="0"/>
              </a:rPr>
              <a:t>LB media.</a:t>
            </a:r>
            <a:endParaRPr lang="en-US" dirty="0">
              <a:latin typeface="Tahoma" charset="0"/>
            </a:endParaRPr>
          </a:p>
          <a:p>
            <a:r>
              <a:rPr lang="en-US" dirty="0" smtClean="0">
                <a:latin typeface="Tahoma" charset="0"/>
              </a:rPr>
              <a:t> Transfer </a:t>
            </a:r>
            <a:r>
              <a:rPr lang="en-US" dirty="0">
                <a:latin typeface="Tahoma" charset="0"/>
              </a:rPr>
              <a:t>0.2 of the initial diluted </a:t>
            </a:r>
            <a:r>
              <a:rPr lang="en-US" dirty="0" smtClean="0">
                <a:latin typeface="Tahoma" charset="0"/>
              </a:rPr>
              <a:t>sample </a:t>
            </a:r>
            <a:r>
              <a:rPr lang="en-US" dirty="0">
                <a:latin typeface="Tahoma" charset="0"/>
              </a:rPr>
              <a:t>into the next tube, mix </a:t>
            </a:r>
            <a:r>
              <a:rPr lang="en-US" dirty="0" smtClean="0">
                <a:latin typeface="Tahoma" charset="0"/>
              </a:rPr>
              <a:t>it </a:t>
            </a:r>
          </a:p>
          <a:p>
            <a:r>
              <a:rPr lang="en-US" dirty="0" smtClean="0">
                <a:latin typeface="Tahoma" charset="0"/>
              </a:rPr>
              <a:t>Then transfer </a:t>
            </a:r>
            <a:r>
              <a:rPr lang="en-US" dirty="0">
                <a:latin typeface="Tahoma" charset="0"/>
              </a:rPr>
              <a:t>0.2, mix and so on.</a:t>
            </a:r>
          </a:p>
          <a:p>
            <a:r>
              <a:rPr lang="en-US" dirty="0">
                <a:latin typeface="Tahoma" charset="0"/>
              </a:rPr>
              <a:t>If you had </a:t>
            </a:r>
            <a:r>
              <a:rPr lang="en-US" dirty="0" smtClean="0">
                <a:latin typeface="Tahoma" charset="0"/>
              </a:rPr>
              <a:t>2 </a:t>
            </a:r>
            <a:r>
              <a:rPr lang="en-US" dirty="0">
                <a:latin typeface="Tahoma" charset="0"/>
              </a:rPr>
              <a:t>tubes what would be the final dilution of tube </a:t>
            </a:r>
            <a:r>
              <a:rPr lang="en-US" dirty="0" smtClean="0">
                <a:latin typeface="Tahoma" charset="0"/>
              </a:rPr>
              <a:t>2?</a:t>
            </a:r>
            <a:endParaRPr lang="en-US" dirty="0">
              <a:latin typeface="Tahoma" charset="0"/>
            </a:endParaRPr>
          </a:p>
          <a:p>
            <a:endParaRPr lang="en-US" dirty="0"/>
          </a:p>
        </p:txBody>
      </p:sp>
      <p:sp>
        <p:nvSpPr>
          <p:cNvPr id="4" name="Footer Placeholder 3"/>
          <p:cNvSpPr>
            <a:spLocks noGrp="1"/>
          </p:cNvSpPr>
          <p:nvPr>
            <p:ph type="ftr" sz="quarter" idx="11"/>
          </p:nvPr>
        </p:nvSpPr>
        <p:spPr/>
        <p:txBody>
          <a:bodyPr/>
          <a:lstStyle/>
          <a:p>
            <a:r>
              <a:rPr lang="en-US" smtClean="0"/>
              <a:t>Modified BIOMAAP slides -FMN Vemu </a:t>
            </a:r>
            <a:endParaRPr lang="en-US"/>
          </a:p>
        </p:txBody>
      </p:sp>
      <p:pic>
        <p:nvPicPr>
          <p:cNvPr id="5" name="Picture 4" descr="Unknow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18" y="-49315"/>
            <a:ext cx="1023406" cy="1023406"/>
          </a:xfrm>
          <a:prstGeom prst="rect">
            <a:avLst/>
          </a:prstGeom>
        </p:spPr>
      </p:pic>
    </p:spTree>
    <p:extLst>
      <p:ext uri="{BB962C8B-B14F-4D97-AF65-F5344CB8AC3E}">
        <p14:creationId xmlns:p14="http://schemas.microsoft.com/office/powerpoint/2010/main" val="14781485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9276" y="274638"/>
            <a:ext cx="7367524" cy="1143000"/>
          </a:xfrm>
        </p:spPr>
        <p:txBody>
          <a:bodyPr>
            <a:normAutofit fontScale="90000"/>
          </a:bodyPr>
          <a:lstStyle/>
          <a:p>
            <a:r>
              <a:rPr lang="en-US" dirty="0" smtClean="0"/>
              <a:t>Calculate the Dilution factor for Tube 2 </a:t>
            </a:r>
            <a:endParaRPr lang="en-US" dirty="0"/>
          </a:p>
        </p:txBody>
      </p:sp>
      <p:sp>
        <p:nvSpPr>
          <p:cNvPr id="3" name="Content Placeholder 2"/>
          <p:cNvSpPr>
            <a:spLocks noGrp="1"/>
          </p:cNvSpPr>
          <p:nvPr>
            <p:ph idx="1"/>
          </p:nvPr>
        </p:nvSpPr>
        <p:spPr/>
        <p:txBody>
          <a:bodyPr>
            <a:normAutofit/>
          </a:bodyPr>
          <a:lstStyle/>
          <a:p>
            <a:r>
              <a:rPr lang="en-US" dirty="0" smtClean="0"/>
              <a:t>Both tubes have 3.8 of the LB media</a:t>
            </a:r>
          </a:p>
          <a:p>
            <a:r>
              <a:rPr lang="en-US" dirty="0" smtClean="0"/>
              <a:t>0.2 ml of sample is added </a:t>
            </a:r>
          </a:p>
          <a:p>
            <a:r>
              <a:rPr lang="en-US" dirty="0" smtClean="0"/>
              <a:t>Tube 1 dilution factor is 1:20 </a:t>
            </a:r>
            <a:endParaRPr lang="en-US" dirty="0"/>
          </a:p>
          <a:p>
            <a:r>
              <a:rPr lang="en-US" dirty="0" smtClean="0"/>
              <a:t>Arithmetic logic: 4/0.2 =  20</a:t>
            </a:r>
          </a:p>
          <a:p>
            <a:r>
              <a:rPr lang="en-US" dirty="0" smtClean="0"/>
              <a:t>Tube 2 arithmetic logic: 1/20X1/20 =1/400</a:t>
            </a:r>
          </a:p>
          <a:p>
            <a:r>
              <a:rPr lang="en-US" dirty="0" smtClean="0"/>
              <a:t>Tube 2 dilution factor is 1:400 </a:t>
            </a:r>
          </a:p>
          <a:p>
            <a:endParaRPr lang="en-US" dirty="0"/>
          </a:p>
        </p:txBody>
      </p:sp>
      <p:sp>
        <p:nvSpPr>
          <p:cNvPr id="4" name="Footer Placeholder 3"/>
          <p:cNvSpPr>
            <a:spLocks noGrp="1"/>
          </p:cNvSpPr>
          <p:nvPr>
            <p:ph type="ftr" sz="quarter" idx="11"/>
          </p:nvPr>
        </p:nvSpPr>
        <p:spPr/>
        <p:txBody>
          <a:bodyPr/>
          <a:lstStyle/>
          <a:p>
            <a:r>
              <a:rPr lang="en-US" smtClean="0"/>
              <a:t>Modified BIOMAAP slides -FMN Vemu </a:t>
            </a:r>
            <a:endParaRPr lang="en-US"/>
          </a:p>
        </p:txBody>
      </p:sp>
      <p:pic>
        <p:nvPicPr>
          <p:cNvPr id="5" name="Picture 4" descr="Unknow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18" y="1"/>
            <a:ext cx="1023406" cy="1023406"/>
          </a:xfrm>
          <a:prstGeom prst="rect">
            <a:avLst/>
          </a:prstGeom>
        </p:spPr>
      </p:pic>
    </p:spTree>
    <p:extLst>
      <p:ext uri="{BB962C8B-B14F-4D97-AF65-F5344CB8AC3E}">
        <p14:creationId xmlns:p14="http://schemas.microsoft.com/office/powerpoint/2010/main" val="41693751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6374" y="274638"/>
            <a:ext cx="7700425" cy="1143000"/>
          </a:xfrm>
        </p:spPr>
        <p:txBody>
          <a:bodyPr>
            <a:normAutofit fontScale="90000"/>
          </a:bodyPr>
          <a:lstStyle/>
          <a:p>
            <a:r>
              <a:rPr lang="en-US" dirty="0" smtClean="0"/>
              <a:t>Calculate the Dilution factor for Tube 3 </a:t>
            </a:r>
            <a:endParaRPr lang="en-US" dirty="0"/>
          </a:p>
        </p:txBody>
      </p:sp>
      <p:sp>
        <p:nvSpPr>
          <p:cNvPr id="3" name="Content Placeholder 2"/>
          <p:cNvSpPr>
            <a:spLocks noGrp="1"/>
          </p:cNvSpPr>
          <p:nvPr>
            <p:ph idx="1"/>
          </p:nvPr>
        </p:nvSpPr>
        <p:spPr/>
        <p:txBody>
          <a:bodyPr>
            <a:normAutofit fontScale="92500"/>
          </a:bodyPr>
          <a:lstStyle/>
          <a:p>
            <a:r>
              <a:rPr lang="en-US" dirty="0">
                <a:latin typeface="Tahoma" charset="0"/>
              </a:rPr>
              <a:t>So if tube 2 was the endpoint,  the dilution is 1</a:t>
            </a:r>
            <a:r>
              <a:rPr lang="en-US" dirty="0" smtClean="0">
                <a:latin typeface="Tahoma" charset="0"/>
              </a:rPr>
              <a:t>:400</a:t>
            </a:r>
          </a:p>
          <a:p>
            <a:r>
              <a:rPr lang="en-US" dirty="0">
                <a:latin typeface="Tahoma" charset="0"/>
              </a:rPr>
              <a:t>If you had 3</a:t>
            </a:r>
            <a:r>
              <a:rPr lang="en-US" dirty="0" smtClean="0">
                <a:latin typeface="Tahoma" charset="0"/>
              </a:rPr>
              <a:t> </a:t>
            </a:r>
            <a:r>
              <a:rPr lang="en-US" dirty="0">
                <a:latin typeface="Tahoma" charset="0"/>
              </a:rPr>
              <a:t>tubes what would be the final dilution of tube </a:t>
            </a:r>
            <a:r>
              <a:rPr lang="en-US" dirty="0" smtClean="0">
                <a:latin typeface="Tahoma" charset="0"/>
              </a:rPr>
              <a:t>3?</a:t>
            </a:r>
          </a:p>
          <a:p>
            <a:endParaRPr lang="en-US" dirty="0">
              <a:latin typeface="Tahoma" charset="0"/>
            </a:endParaRPr>
          </a:p>
          <a:p>
            <a:r>
              <a:rPr lang="en-US" dirty="0" smtClean="0">
                <a:latin typeface="Tahoma" charset="0"/>
              </a:rPr>
              <a:t>Use the process of growth mindset and value of mistakes to physiologically understand what is happening to your body and mind while attempting this arithmetic problem </a:t>
            </a:r>
            <a:endParaRPr lang="en-US" dirty="0">
              <a:latin typeface="Tahoma" charset="0"/>
            </a:endParaRPr>
          </a:p>
          <a:p>
            <a:endParaRPr lang="en-US" dirty="0">
              <a:latin typeface="Tahoma" charset="0"/>
            </a:endParaRPr>
          </a:p>
          <a:p>
            <a:endParaRPr lang="en-US" dirty="0"/>
          </a:p>
        </p:txBody>
      </p:sp>
      <p:sp>
        <p:nvSpPr>
          <p:cNvPr id="4" name="Footer Placeholder 3"/>
          <p:cNvSpPr>
            <a:spLocks noGrp="1"/>
          </p:cNvSpPr>
          <p:nvPr>
            <p:ph type="ftr" sz="quarter" idx="11"/>
          </p:nvPr>
        </p:nvSpPr>
        <p:spPr/>
        <p:txBody>
          <a:bodyPr/>
          <a:lstStyle/>
          <a:p>
            <a:r>
              <a:rPr lang="en-US" smtClean="0"/>
              <a:t>Modified BIOMAAP slides -FMN Vemu </a:t>
            </a:r>
            <a:endParaRPr lang="en-US"/>
          </a:p>
        </p:txBody>
      </p:sp>
      <p:pic>
        <p:nvPicPr>
          <p:cNvPr id="5" name="Picture 4" descr="Unknow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18" y="1"/>
            <a:ext cx="1023406" cy="1023406"/>
          </a:xfrm>
          <a:prstGeom prst="rect">
            <a:avLst/>
          </a:prstGeom>
        </p:spPr>
      </p:pic>
    </p:spTree>
    <p:extLst>
      <p:ext uri="{BB962C8B-B14F-4D97-AF65-F5344CB8AC3E}">
        <p14:creationId xmlns:p14="http://schemas.microsoft.com/office/powerpoint/2010/main" val="19570272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8024" y="382198"/>
            <a:ext cx="7638776" cy="1035439"/>
          </a:xfrm>
        </p:spPr>
        <p:txBody>
          <a:bodyPr>
            <a:normAutofit fontScale="90000"/>
          </a:bodyPr>
          <a:lstStyle/>
          <a:p>
            <a:r>
              <a:rPr lang="en-US" dirty="0" smtClean="0"/>
              <a:t>Calculate Dilution Factor for Tube 3 </a:t>
            </a:r>
            <a:endParaRPr lang="en-US" dirty="0"/>
          </a:p>
        </p:txBody>
      </p:sp>
      <p:sp>
        <p:nvSpPr>
          <p:cNvPr id="3" name="Content Placeholder 2"/>
          <p:cNvSpPr>
            <a:spLocks noGrp="1"/>
          </p:cNvSpPr>
          <p:nvPr>
            <p:ph idx="1"/>
          </p:nvPr>
        </p:nvSpPr>
        <p:spPr/>
        <p:txBody>
          <a:bodyPr/>
          <a:lstStyle/>
          <a:p>
            <a:r>
              <a:rPr lang="en-US" dirty="0"/>
              <a:t>Both tubes have 3.8 of the LB media</a:t>
            </a:r>
          </a:p>
          <a:p>
            <a:r>
              <a:rPr lang="en-US" dirty="0"/>
              <a:t>0.2 ml of sample is added </a:t>
            </a:r>
          </a:p>
          <a:p>
            <a:r>
              <a:rPr lang="en-US" dirty="0"/>
              <a:t>Tube 1 dilution factor is 1:20 </a:t>
            </a:r>
          </a:p>
          <a:p>
            <a:r>
              <a:rPr lang="en-US" dirty="0"/>
              <a:t>Arithmetic logic: 4/0.2 =  20</a:t>
            </a:r>
          </a:p>
          <a:p>
            <a:r>
              <a:rPr lang="en-US" dirty="0"/>
              <a:t>Tube 2 arithmetic logic: 1/20X1/20 =1/400</a:t>
            </a:r>
          </a:p>
          <a:p>
            <a:r>
              <a:rPr lang="en-US" dirty="0"/>
              <a:t>Tube 2 dilution factor is 1:400 </a:t>
            </a:r>
            <a:endParaRPr lang="en-US" dirty="0" smtClean="0"/>
          </a:p>
          <a:p>
            <a:r>
              <a:rPr lang="en-US" dirty="0" smtClean="0"/>
              <a:t>Tube 3 arithmetic logic is 1/20x1/400= 1/8000</a:t>
            </a:r>
            <a:endParaRPr lang="en-US" dirty="0"/>
          </a:p>
          <a:p>
            <a:endParaRPr lang="en-US" dirty="0"/>
          </a:p>
        </p:txBody>
      </p:sp>
      <p:sp>
        <p:nvSpPr>
          <p:cNvPr id="4" name="Footer Placeholder 3"/>
          <p:cNvSpPr>
            <a:spLocks noGrp="1"/>
          </p:cNvSpPr>
          <p:nvPr>
            <p:ph type="ftr" sz="quarter" idx="11"/>
          </p:nvPr>
        </p:nvSpPr>
        <p:spPr/>
        <p:txBody>
          <a:bodyPr/>
          <a:lstStyle/>
          <a:p>
            <a:r>
              <a:rPr lang="en-US" smtClean="0"/>
              <a:t>Modified BIOMAAP slides -FMN Vemu </a:t>
            </a:r>
            <a:endParaRPr lang="en-US"/>
          </a:p>
        </p:txBody>
      </p:sp>
      <p:pic>
        <p:nvPicPr>
          <p:cNvPr id="5" name="Picture 4" descr="Unknow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18" y="1"/>
            <a:ext cx="1023406" cy="1023406"/>
          </a:xfrm>
          <a:prstGeom prst="rect">
            <a:avLst/>
          </a:prstGeom>
        </p:spPr>
      </p:pic>
    </p:spTree>
    <p:extLst>
      <p:ext uri="{BB962C8B-B14F-4D97-AF65-F5344CB8AC3E}">
        <p14:creationId xmlns:p14="http://schemas.microsoft.com/office/powerpoint/2010/main" val="1569748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30189"/>
            <a:ext cx="5237915" cy="1325563"/>
          </a:xfrm>
        </p:spPr>
        <p:txBody>
          <a:bodyPr>
            <a:normAutofit/>
          </a:bodyPr>
          <a:lstStyle/>
          <a:p>
            <a:pPr algn="ctr"/>
            <a:r>
              <a:rPr lang="en-US" b="1" dirty="0"/>
              <a:t>Assignment</a:t>
            </a:r>
          </a:p>
        </p:txBody>
      </p:sp>
      <p:sp>
        <p:nvSpPr>
          <p:cNvPr id="3" name="Content Placeholder 2"/>
          <p:cNvSpPr>
            <a:spLocks noGrp="1"/>
          </p:cNvSpPr>
          <p:nvPr>
            <p:ph idx="1"/>
          </p:nvPr>
        </p:nvSpPr>
        <p:spPr>
          <a:xfrm>
            <a:off x="301752" y="1888255"/>
            <a:ext cx="8503920" cy="4695425"/>
          </a:xfrm>
        </p:spPr>
        <p:txBody>
          <a:bodyPr>
            <a:normAutofit/>
          </a:bodyPr>
          <a:lstStyle/>
          <a:p>
            <a:pPr marL="0" indent="0">
              <a:buNone/>
            </a:pPr>
            <a:r>
              <a:rPr lang="en-US" b="1" dirty="0" smtClean="0"/>
              <a:t>Journal Assignment</a:t>
            </a:r>
            <a:r>
              <a:rPr lang="en-US" dirty="0" smtClean="0"/>
              <a:t>: For the next week, reflect on your own thoughts and statements, as well as those made by friends, classmate, instructors, etc.  Record at least three statements that reflect a growth mindset or a fixed mindset. Explain why you think the statement reflects that mindset.  If you don’t hear any, reflect back on previous experiences that you can remember and record those.  Be ready to share next week!</a:t>
            </a: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994" t="5947" r="53757" b="7817"/>
          <a:stretch/>
        </p:blipFill>
        <p:spPr>
          <a:xfrm>
            <a:off x="6057586" y="5615628"/>
            <a:ext cx="3086414" cy="908834"/>
          </a:xfrm>
          <a:prstGeom prst="rect">
            <a:avLst/>
          </a:prstGeom>
        </p:spPr>
      </p:pic>
      <p:sp>
        <p:nvSpPr>
          <p:cNvPr id="5" name="Footer Placeholder 4"/>
          <p:cNvSpPr>
            <a:spLocks noGrp="1"/>
          </p:cNvSpPr>
          <p:nvPr>
            <p:ph type="ftr" sz="quarter" idx="11"/>
          </p:nvPr>
        </p:nvSpPr>
        <p:spPr/>
        <p:txBody>
          <a:bodyPr/>
          <a:lstStyle/>
          <a:p>
            <a:r>
              <a:rPr lang="en-US" smtClean="0"/>
              <a:t>Modified BIOMAAP slides -FMN Vemu </a:t>
            </a:r>
            <a:endParaRPr lang="en-US"/>
          </a:p>
        </p:txBody>
      </p:sp>
      <p:pic>
        <p:nvPicPr>
          <p:cNvPr id="6" name="Picture 5" descr="Unknow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618" y="1"/>
            <a:ext cx="1023406" cy="1023406"/>
          </a:xfrm>
          <a:prstGeom prst="rect">
            <a:avLst/>
          </a:prstGeom>
        </p:spPr>
      </p:pic>
    </p:spTree>
    <p:extLst>
      <p:ext uri="{BB962C8B-B14F-4D97-AF65-F5344CB8AC3E}">
        <p14:creationId xmlns:p14="http://schemas.microsoft.com/office/powerpoint/2010/main" val="309114189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Modified BIOMAAP slides -FMN Vemu </a:t>
            </a:r>
            <a:endParaRPr lang="en-US"/>
          </a:p>
        </p:txBody>
      </p:sp>
    </p:spTree>
    <p:extLst>
      <p:ext uri="{BB962C8B-B14F-4D97-AF65-F5344CB8AC3E}">
        <p14:creationId xmlns:p14="http://schemas.microsoft.com/office/powerpoint/2010/main" val="4220845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Serial Dilutions </a:t>
            </a:r>
            <a:r>
              <a:rPr lang="mr-IN" dirty="0" smtClean="0"/>
              <a:t>–</a:t>
            </a:r>
            <a:r>
              <a:rPr lang="en-US" dirty="0" smtClean="0"/>
              <a:t> create fear </a:t>
            </a:r>
            <a:endParaRPr lang="en-US" dirty="0"/>
          </a:p>
        </p:txBody>
      </p:sp>
      <p:sp>
        <p:nvSpPr>
          <p:cNvPr id="3" name="Content Placeholder 2"/>
          <p:cNvSpPr>
            <a:spLocks noGrp="1"/>
          </p:cNvSpPr>
          <p:nvPr>
            <p:ph idx="1"/>
          </p:nvPr>
        </p:nvSpPr>
        <p:spPr/>
        <p:txBody>
          <a:bodyPr/>
          <a:lstStyle/>
          <a:p>
            <a:r>
              <a:rPr lang="en-US" dirty="0" smtClean="0">
                <a:effectLst/>
                <a:latin typeface="Tahoma" charset="0"/>
                <a:cs typeface="Arial" charset="0"/>
              </a:rPr>
              <a:t>These dilutions are considered be quantitative in nature so they have a arithmetic logical component to it. </a:t>
            </a:r>
          </a:p>
          <a:p>
            <a:r>
              <a:rPr lang="en-US" dirty="0" smtClean="0">
                <a:latin typeface="Tahoma" charset="0"/>
                <a:cs typeface="Arial" charset="0"/>
              </a:rPr>
              <a:t>What are some fears that you may have had about numbers and math?  Let us build a word cloud to see the patterns </a:t>
            </a:r>
            <a:endParaRPr lang="en-US" dirty="0"/>
          </a:p>
        </p:txBody>
      </p:sp>
      <p:sp>
        <p:nvSpPr>
          <p:cNvPr id="4" name="Footer Placeholder 3"/>
          <p:cNvSpPr>
            <a:spLocks noGrp="1"/>
          </p:cNvSpPr>
          <p:nvPr>
            <p:ph type="ftr" sz="quarter" idx="11"/>
          </p:nvPr>
        </p:nvSpPr>
        <p:spPr/>
        <p:txBody>
          <a:bodyPr/>
          <a:lstStyle/>
          <a:p>
            <a:r>
              <a:rPr lang="en-US" smtClean="0"/>
              <a:t>Modified BIOMAAP slides -FMN Vemu </a:t>
            </a:r>
            <a:endParaRPr lang="en-US"/>
          </a:p>
        </p:txBody>
      </p:sp>
      <p:pic>
        <p:nvPicPr>
          <p:cNvPr id="5" name="Picture 4" descr="Unknow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18" y="1"/>
            <a:ext cx="1023406" cy="1023406"/>
          </a:xfrm>
          <a:prstGeom prst="rect">
            <a:avLst/>
          </a:prstGeom>
        </p:spPr>
      </p:pic>
    </p:spTree>
    <p:extLst>
      <p:ext uri="{BB962C8B-B14F-4D97-AF65-F5344CB8AC3E}">
        <p14:creationId xmlns:p14="http://schemas.microsoft.com/office/powerpoint/2010/main" val="3617535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are graphs important </a:t>
            </a:r>
            <a:endParaRPr lang="en-US" dirty="0"/>
          </a:p>
        </p:txBody>
      </p:sp>
      <p:sp>
        <p:nvSpPr>
          <p:cNvPr id="3" name="Content Placeholder 2"/>
          <p:cNvSpPr>
            <a:spLocks noGrp="1"/>
          </p:cNvSpPr>
          <p:nvPr>
            <p:ph idx="1"/>
          </p:nvPr>
        </p:nvSpPr>
        <p:spPr/>
        <p:txBody>
          <a:bodyPr/>
          <a:lstStyle/>
          <a:p>
            <a:r>
              <a:rPr lang="en-US" dirty="0" smtClean="0"/>
              <a:t>Its a visual interpretation of results</a:t>
            </a:r>
          </a:p>
          <a:p>
            <a:r>
              <a:rPr lang="en-US" dirty="0" smtClean="0"/>
              <a:t>It also shows relationships in data </a:t>
            </a:r>
          </a:p>
          <a:p>
            <a:r>
              <a:rPr lang="en-US" dirty="0" smtClean="0"/>
              <a:t>It is also a great way to present data that is numerous or complicated to be described in a text in a succinct manner</a:t>
            </a:r>
          </a:p>
          <a:p>
            <a:pPr marL="0" indent="0">
              <a:buNone/>
            </a:pPr>
            <a:r>
              <a:rPr lang="en-US" dirty="0" smtClean="0"/>
              <a:t> </a:t>
            </a:r>
          </a:p>
        </p:txBody>
      </p:sp>
      <p:sp>
        <p:nvSpPr>
          <p:cNvPr id="4" name="Footer Placeholder 3"/>
          <p:cNvSpPr>
            <a:spLocks noGrp="1"/>
          </p:cNvSpPr>
          <p:nvPr>
            <p:ph type="ftr" sz="quarter" idx="11"/>
          </p:nvPr>
        </p:nvSpPr>
        <p:spPr/>
        <p:txBody>
          <a:bodyPr/>
          <a:lstStyle/>
          <a:p>
            <a:r>
              <a:rPr lang="en-US" smtClean="0"/>
              <a:t>Modified BIOMAAP slides -FMN Vemu </a:t>
            </a:r>
            <a:endParaRPr lang="en-US"/>
          </a:p>
        </p:txBody>
      </p:sp>
      <p:pic>
        <p:nvPicPr>
          <p:cNvPr id="5" name="Picture 4" descr="Unknow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18" y="1"/>
            <a:ext cx="1023406" cy="1023406"/>
          </a:xfrm>
          <a:prstGeom prst="rect">
            <a:avLst/>
          </a:prstGeom>
        </p:spPr>
      </p:pic>
    </p:spTree>
    <p:extLst>
      <p:ext uri="{BB962C8B-B14F-4D97-AF65-F5344CB8AC3E}">
        <p14:creationId xmlns:p14="http://schemas.microsoft.com/office/powerpoint/2010/main" val="996110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errors in graphing </a:t>
            </a:r>
            <a:endParaRPr lang="en-US" dirty="0"/>
          </a:p>
        </p:txBody>
      </p:sp>
      <p:sp>
        <p:nvSpPr>
          <p:cNvPr id="3" name="Content Placeholder 2"/>
          <p:cNvSpPr>
            <a:spLocks noGrp="1"/>
          </p:cNvSpPr>
          <p:nvPr>
            <p:ph idx="1"/>
          </p:nvPr>
        </p:nvSpPr>
        <p:spPr/>
        <p:txBody>
          <a:bodyPr/>
          <a:lstStyle/>
          <a:p>
            <a:r>
              <a:rPr lang="en-US" dirty="0" smtClean="0"/>
              <a:t>Wrong type of graph is chosen for representation </a:t>
            </a:r>
          </a:p>
          <a:p>
            <a:r>
              <a:rPr lang="en-US" dirty="0" smtClean="0"/>
              <a:t>There are no figure legends </a:t>
            </a:r>
          </a:p>
          <a:p>
            <a:r>
              <a:rPr lang="en-US" dirty="0" smtClean="0"/>
              <a:t>Graph is not plotted  to scale </a:t>
            </a:r>
          </a:p>
          <a:p>
            <a:r>
              <a:rPr lang="en-US" dirty="0" smtClean="0"/>
              <a:t>Data is not labeled and is inconsistent. </a:t>
            </a:r>
          </a:p>
          <a:p>
            <a:endParaRPr lang="en-US" dirty="0"/>
          </a:p>
        </p:txBody>
      </p:sp>
      <p:sp>
        <p:nvSpPr>
          <p:cNvPr id="4" name="Footer Placeholder 3"/>
          <p:cNvSpPr>
            <a:spLocks noGrp="1"/>
          </p:cNvSpPr>
          <p:nvPr>
            <p:ph type="ftr" sz="quarter" idx="11"/>
          </p:nvPr>
        </p:nvSpPr>
        <p:spPr/>
        <p:txBody>
          <a:bodyPr/>
          <a:lstStyle/>
          <a:p>
            <a:r>
              <a:rPr lang="en-US" smtClean="0"/>
              <a:t>Modified BIOMAAP slides -FMN Vemu </a:t>
            </a:r>
            <a:endParaRPr lang="en-US"/>
          </a:p>
        </p:txBody>
      </p:sp>
      <p:pic>
        <p:nvPicPr>
          <p:cNvPr id="5" name="Picture 4" descr="Unknow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18" y="1"/>
            <a:ext cx="1023406" cy="1023406"/>
          </a:xfrm>
          <a:prstGeom prst="rect">
            <a:avLst/>
          </a:prstGeom>
        </p:spPr>
      </p:pic>
    </p:spTree>
    <p:extLst>
      <p:ext uri="{BB962C8B-B14F-4D97-AF65-F5344CB8AC3E}">
        <p14:creationId xmlns:p14="http://schemas.microsoft.com/office/powerpoint/2010/main" val="388877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all do it ! </a:t>
            </a:r>
            <a:endParaRPr lang="en-US" dirty="0"/>
          </a:p>
        </p:txBody>
      </p:sp>
      <p:sp>
        <p:nvSpPr>
          <p:cNvPr id="3" name="Content Placeholder 2"/>
          <p:cNvSpPr>
            <a:spLocks noGrp="1"/>
          </p:cNvSpPr>
          <p:nvPr>
            <p:ph idx="1"/>
          </p:nvPr>
        </p:nvSpPr>
        <p:spPr/>
        <p:txBody>
          <a:bodyPr>
            <a:normAutofit fontScale="92500" lnSpcReduction="10000"/>
          </a:bodyPr>
          <a:lstStyle/>
          <a:p>
            <a:r>
              <a:rPr lang="en-US" b="1" dirty="0"/>
              <a:t>We all do it - mistaking makes :-)  </a:t>
            </a:r>
            <a:endParaRPr lang="en-US" dirty="0"/>
          </a:p>
          <a:p>
            <a:pPr marL="0" indent="0">
              <a:buNone/>
            </a:pPr>
            <a:endParaRPr lang="en-US" dirty="0"/>
          </a:p>
          <a:p>
            <a:r>
              <a:rPr lang="en-US" dirty="0"/>
              <a:t>"The only people that never make mistakes are the people that never try anything</a:t>
            </a:r>
            <a:r>
              <a:rPr lang="en-US" dirty="0" smtClean="0"/>
              <a:t>.”</a:t>
            </a:r>
            <a:endParaRPr lang="en-US" dirty="0"/>
          </a:p>
          <a:p>
            <a:pPr marL="0" indent="0">
              <a:buNone/>
            </a:pPr>
            <a:r>
              <a:rPr lang="en-US" dirty="0"/>
              <a:t> </a:t>
            </a:r>
          </a:p>
          <a:p>
            <a:r>
              <a:rPr lang="en-US" dirty="0"/>
              <a:t>Now, there is danger in taking old sayings at face value, but the frequency that we hear this kind of logic begs the question: </a:t>
            </a:r>
            <a:r>
              <a:rPr lang="en-US" u="sng" dirty="0"/>
              <a:t>Is there evidence that we learn best from mistakes</a:t>
            </a:r>
            <a:r>
              <a:rPr lang="en-US" dirty="0" smtClean="0">
                <a:effectLst/>
              </a:rPr>
              <a:t> </a:t>
            </a:r>
            <a:endParaRPr lang="en-US" dirty="0"/>
          </a:p>
        </p:txBody>
      </p:sp>
      <p:sp>
        <p:nvSpPr>
          <p:cNvPr id="4" name="Footer Placeholder 3"/>
          <p:cNvSpPr>
            <a:spLocks noGrp="1"/>
          </p:cNvSpPr>
          <p:nvPr>
            <p:ph type="ftr" sz="quarter" idx="11"/>
          </p:nvPr>
        </p:nvSpPr>
        <p:spPr/>
        <p:txBody>
          <a:bodyPr/>
          <a:lstStyle/>
          <a:p>
            <a:r>
              <a:rPr lang="en-US" smtClean="0"/>
              <a:t>Modified BIOMAAP slides -FMN Vemu </a:t>
            </a:r>
            <a:endParaRPr lang="en-US"/>
          </a:p>
        </p:txBody>
      </p:sp>
      <p:pic>
        <p:nvPicPr>
          <p:cNvPr id="5" name="Picture 4" descr="Unknow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18" y="1"/>
            <a:ext cx="1023406" cy="1023406"/>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994" t="5947" r="53757" b="7817"/>
          <a:stretch/>
        </p:blipFill>
        <p:spPr>
          <a:xfrm>
            <a:off x="6057586" y="5701931"/>
            <a:ext cx="3086414" cy="908834"/>
          </a:xfrm>
          <a:prstGeom prst="rect">
            <a:avLst/>
          </a:prstGeom>
        </p:spPr>
      </p:pic>
    </p:spTree>
    <p:extLst>
      <p:ext uri="{BB962C8B-B14F-4D97-AF65-F5344CB8AC3E}">
        <p14:creationId xmlns:p14="http://schemas.microsoft.com/office/powerpoint/2010/main" val="2809745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Physiology of mistakes </a:t>
            </a:r>
            <a:endParaRPr lang="en-US" dirty="0"/>
          </a:p>
        </p:txBody>
      </p:sp>
      <p:sp>
        <p:nvSpPr>
          <p:cNvPr id="3" name="Content Placeholder 2"/>
          <p:cNvSpPr>
            <a:spLocks noGrp="1"/>
          </p:cNvSpPr>
          <p:nvPr>
            <p:ph idx="1"/>
          </p:nvPr>
        </p:nvSpPr>
        <p:spPr/>
        <p:txBody>
          <a:bodyPr>
            <a:normAutofit fontScale="70000" lnSpcReduction="20000"/>
          </a:bodyPr>
          <a:lstStyle/>
          <a:p>
            <a:r>
              <a:rPr lang="en-US" b="1" dirty="0"/>
              <a:t>The physiology of </a:t>
            </a:r>
            <a:r>
              <a:rPr lang="en-US" b="1" dirty="0" smtClean="0"/>
              <a:t>mistakes</a:t>
            </a:r>
            <a:r>
              <a:rPr lang="en-US" dirty="0"/>
              <a:t> </a:t>
            </a:r>
          </a:p>
          <a:p>
            <a:r>
              <a:rPr lang="en-US" dirty="0"/>
              <a:t>Your body reacts to making </a:t>
            </a:r>
            <a:r>
              <a:rPr lang="en-US" dirty="0" smtClean="0"/>
              <a:t>errors</a:t>
            </a:r>
          </a:p>
          <a:p>
            <a:r>
              <a:rPr lang="en-US" dirty="0" smtClean="0"/>
              <a:t>Evolutionarily </a:t>
            </a:r>
            <a:r>
              <a:rPr lang="en-US" dirty="0"/>
              <a:t>speaking, making an error could mean missing an opportunity to mate or to forage, or </a:t>
            </a:r>
            <a:r>
              <a:rPr lang="en-US" i="1" dirty="0"/>
              <a:t>not</a:t>
            </a:r>
            <a:r>
              <a:rPr lang="en-US" dirty="0"/>
              <a:t> avoiding a predator. Some errors are not so bad, like mistaking blackberries for raspberries, but other errors, like mistaking a grizzly bear for a black bear, might be really important! </a:t>
            </a:r>
            <a:endParaRPr lang="en-US" dirty="0" smtClean="0"/>
          </a:p>
          <a:p>
            <a:r>
              <a:rPr lang="en-US" dirty="0" smtClean="0"/>
              <a:t>It </a:t>
            </a:r>
            <a:r>
              <a:rPr lang="en-US" dirty="0"/>
              <a:t>makes sense that organisms should possess error recognition systems, and that they might be sensitive to the magnitude of the consequences that stem from their errors.  </a:t>
            </a:r>
            <a:endParaRPr lang="en-US" dirty="0" smtClean="0"/>
          </a:p>
          <a:p>
            <a:r>
              <a:rPr lang="en-US" dirty="0" smtClean="0"/>
              <a:t>Recognizing </a:t>
            </a:r>
            <a:r>
              <a:rPr lang="en-US" dirty="0"/>
              <a:t>an error, whether consciously or unconsciously, is necessary to avoid making the same mistake again</a:t>
            </a:r>
          </a:p>
          <a:p>
            <a:r>
              <a:rPr lang="en-US" dirty="0"/>
              <a:t> </a:t>
            </a:r>
          </a:p>
          <a:p>
            <a:endParaRPr lang="en-US" dirty="0"/>
          </a:p>
        </p:txBody>
      </p:sp>
      <p:sp>
        <p:nvSpPr>
          <p:cNvPr id="4" name="Footer Placeholder 3"/>
          <p:cNvSpPr>
            <a:spLocks noGrp="1"/>
          </p:cNvSpPr>
          <p:nvPr>
            <p:ph type="ftr" sz="quarter" idx="11"/>
          </p:nvPr>
        </p:nvSpPr>
        <p:spPr/>
        <p:txBody>
          <a:bodyPr/>
          <a:lstStyle/>
          <a:p>
            <a:r>
              <a:rPr lang="en-US" smtClean="0"/>
              <a:t>Modified BIOMAAP slides -FMN Vemu </a:t>
            </a:r>
            <a:endParaRPr lang="en-US"/>
          </a:p>
        </p:txBody>
      </p:sp>
      <p:pic>
        <p:nvPicPr>
          <p:cNvPr id="5" name="Picture 4" descr="Unknow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18" y="1"/>
            <a:ext cx="1023406" cy="1023406"/>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994" t="5947" r="53757" b="7817"/>
          <a:stretch/>
        </p:blipFill>
        <p:spPr>
          <a:xfrm>
            <a:off x="6057586" y="5701931"/>
            <a:ext cx="3086414" cy="908834"/>
          </a:xfrm>
          <a:prstGeom prst="rect">
            <a:avLst/>
          </a:prstGeom>
        </p:spPr>
      </p:pic>
    </p:spTree>
    <p:extLst>
      <p:ext uri="{BB962C8B-B14F-4D97-AF65-F5344CB8AC3E}">
        <p14:creationId xmlns:p14="http://schemas.microsoft.com/office/powerpoint/2010/main" val="596387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8024" y="406856"/>
            <a:ext cx="7638776" cy="1010781"/>
          </a:xfrm>
        </p:spPr>
        <p:txBody>
          <a:bodyPr>
            <a:normAutofit fontScale="90000"/>
          </a:bodyPr>
          <a:lstStyle/>
          <a:p>
            <a:r>
              <a:rPr lang="en-US" dirty="0" smtClean="0"/>
              <a:t>Creating a figure legend- what does this graph show?</a:t>
            </a:r>
            <a:endParaRPr lang="en-US" dirty="0"/>
          </a:p>
        </p:txBody>
      </p:sp>
      <p:pic>
        <p:nvPicPr>
          <p:cNvPr id="4" name="Content Placeholder 3"/>
          <p:cNvPicPr>
            <a:picLocks noGrp="1"/>
          </p:cNvPicPr>
          <p:nvPr>
            <p:ph idx="1"/>
          </p:nvPr>
        </p:nvPicPr>
        <p:blipFill rotWithShape="1">
          <a:blip r:embed="rId2">
            <a:extLst>
              <a:ext uri="{28A0092B-C50C-407E-A947-70E740481C1C}">
                <a14:useLocalDpi xmlns:a14="http://schemas.microsoft.com/office/drawing/2010/main" val="0"/>
              </a:ext>
            </a:extLst>
          </a:blip>
          <a:srcRect t="5316" b="5316"/>
          <a:stretch/>
        </p:blipFill>
        <p:spPr bwMode="auto">
          <a:prstGeom prst="rect">
            <a:avLst/>
          </a:prstGeom>
          <a:ln>
            <a:noFill/>
          </a:ln>
          <a:extLst>
            <a:ext uri="{53640926-AAD7-44d8-BBD7-CCE9431645EC}">
              <a14:shadowObscured xmlns:a14="http://schemas.microsoft.com/office/drawing/2010/main"/>
            </a:ext>
          </a:extLst>
        </p:spPr>
      </p:pic>
      <p:sp>
        <p:nvSpPr>
          <p:cNvPr id="3" name="Footer Placeholder 2"/>
          <p:cNvSpPr>
            <a:spLocks noGrp="1"/>
          </p:cNvSpPr>
          <p:nvPr>
            <p:ph type="ftr" sz="quarter" idx="11"/>
          </p:nvPr>
        </p:nvSpPr>
        <p:spPr/>
        <p:txBody>
          <a:bodyPr/>
          <a:lstStyle/>
          <a:p>
            <a:r>
              <a:rPr lang="en-US" smtClean="0"/>
              <a:t>Modified BIOMAAP slides -FMN Vemu </a:t>
            </a:r>
            <a:endParaRPr lang="en-US"/>
          </a:p>
        </p:txBody>
      </p:sp>
      <p:pic>
        <p:nvPicPr>
          <p:cNvPr id="5" name="Picture 4" descr="Unknow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18" y="1"/>
            <a:ext cx="1023406" cy="1023406"/>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994" t="5947" r="53757" b="7817"/>
          <a:stretch/>
        </p:blipFill>
        <p:spPr>
          <a:xfrm>
            <a:off x="6057586" y="5701931"/>
            <a:ext cx="3086414" cy="908834"/>
          </a:xfrm>
          <a:prstGeom prst="rect">
            <a:avLst/>
          </a:prstGeom>
        </p:spPr>
      </p:pic>
    </p:spTree>
    <p:extLst>
      <p:ext uri="{BB962C8B-B14F-4D97-AF65-F5344CB8AC3E}">
        <p14:creationId xmlns:p14="http://schemas.microsoft.com/office/powerpoint/2010/main" val="3115290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375</TotalTime>
  <Words>2196</Words>
  <Application>Microsoft Macintosh PowerPoint</Application>
  <PresentationFormat>On-screen Show (4:3)</PresentationFormat>
  <Paragraphs>230</Paragraphs>
  <Slides>37</Slides>
  <Notes>6</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BIOMAAP – FMN 2019 </vt:lpstr>
      <vt:lpstr>2 fears in Microbiology class </vt:lpstr>
      <vt:lpstr>Serial Dilutions </vt:lpstr>
      <vt:lpstr>Serial Dilutions – create fear </vt:lpstr>
      <vt:lpstr>Why are graphs important </vt:lpstr>
      <vt:lpstr>Common errors in graphing </vt:lpstr>
      <vt:lpstr>We all do it ! </vt:lpstr>
      <vt:lpstr>Physiology of mistakes </vt:lpstr>
      <vt:lpstr>Creating a figure legend- what does this graph show?</vt:lpstr>
      <vt:lpstr>The process – where do we start?</vt:lpstr>
      <vt:lpstr>Figure Legend</vt:lpstr>
      <vt:lpstr>What is serial dilution</vt:lpstr>
      <vt:lpstr>What are your thoughts? </vt:lpstr>
      <vt:lpstr>Let us  Example 1 : simple </vt:lpstr>
      <vt:lpstr>Let us Example 2: complex </vt:lpstr>
      <vt:lpstr>Series of ½ dilutions </vt:lpstr>
      <vt:lpstr>Doubling SIX times </vt:lpstr>
      <vt:lpstr>What is a dilution factor?</vt:lpstr>
      <vt:lpstr>Practice</vt:lpstr>
      <vt:lpstr>Work the process </vt:lpstr>
      <vt:lpstr>Value of a mistake </vt:lpstr>
      <vt:lpstr>Are certain people born with the ability to juggle?  </vt:lpstr>
      <vt:lpstr>Growth Mindset in Mathematics</vt:lpstr>
      <vt:lpstr>Key points </vt:lpstr>
      <vt:lpstr>Ponder – think </vt:lpstr>
      <vt:lpstr>Lets start flexing our Math muscles Context for dilution problem </vt:lpstr>
      <vt:lpstr>Discussion in small groups </vt:lpstr>
      <vt:lpstr>Value of mistakes in problem 1 </vt:lpstr>
      <vt:lpstr>  Brain research shows :  The error recognition process is essential for learning </vt:lpstr>
      <vt:lpstr>Individual journaling activity </vt:lpstr>
      <vt:lpstr>Day 2 in class – </vt:lpstr>
      <vt:lpstr>Day 2 in class </vt:lpstr>
      <vt:lpstr>Calculate the Dilution factor for Tube 2 </vt:lpstr>
      <vt:lpstr>Calculate the Dilution factor for Tube 3 </vt:lpstr>
      <vt:lpstr>Calculate Dilution Factor for Tube 3 </vt:lpstr>
      <vt:lpstr>Assignment</vt:lpstr>
      <vt:lpstr>PowerPoint Presentation</vt:lpstr>
    </vt:vector>
  </TitlesOfParts>
  <Company>NIU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Sheela Vemu </dc:creator>
  <cp:lastModifiedBy>Sheela Vemu </cp:lastModifiedBy>
  <cp:revision>39</cp:revision>
  <dcterms:created xsi:type="dcterms:W3CDTF">2019-05-05T22:42:43Z</dcterms:created>
  <dcterms:modified xsi:type="dcterms:W3CDTF">2019-05-10T17:40:20Z</dcterms:modified>
</cp:coreProperties>
</file>