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8" r:id="rId3"/>
    <p:sldId id="261" r:id="rId4"/>
    <p:sldId id="262" r:id="rId5"/>
    <p:sldId id="263" r:id="rId6"/>
    <p:sldId id="259" r:id="rId7"/>
    <p:sldId id="260" r:id="rId8"/>
    <p:sldId id="264" r:id="rId9"/>
    <p:sldId id="266" r:id="rId10"/>
    <p:sldId id="265" r:id="rId11"/>
    <p:sldId id="279" r:id="rId12"/>
    <p:sldId id="287" r:id="rId13"/>
    <p:sldId id="283" r:id="rId14"/>
    <p:sldId id="284" r:id="rId15"/>
    <p:sldId id="280" r:id="rId16"/>
    <p:sldId id="281" r:id="rId17"/>
    <p:sldId id="286" r:id="rId18"/>
    <p:sldId id="285" r:id="rId19"/>
    <p:sldId id="288" r:id="rId20"/>
    <p:sldId id="28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98A43"/>
    <a:srgbClr val="669900"/>
    <a:srgbClr val="E4C890"/>
    <a:srgbClr val="D0D1CB"/>
    <a:srgbClr val="896D61"/>
    <a:srgbClr val="885F27"/>
    <a:srgbClr val="CAA51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4" autoAdjust="0"/>
    <p:restoredTop sz="83842" autoAdjust="0"/>
  </p:normalViewPr>
  <p:slideViewPr>
    <p:cSldViewPr snapToGrid="0">
      <p:cViewPr varScale="1">
        <p:scale>
          <a:sx n="57" d="100"/>
          <a:sy n="57" d="100"/>
        </p:scale>
        <p:origin x="-1072" y="-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6A490-8ADA-40A0-AE61-6C6D143F51C5}" type="datetimeFigureOut">
              <a:rPr lang="en-US" smtClean="0"/>
              <a:pPr/>
              <a:t>2/26/2019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7D0A8-30D0-4784-9811-C53C98F697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8070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Spartina_alterniflora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Image credit:</a:t>
            </a:r>
            <a:r>
              <a:rPr lang="en-US" i="1" baseline="0" dirty="0" smtClean="0"/>
              <a:t> </a:t>
            </a:r>
            <a:r>
              <a:rPr lang="en-US" dirty="0" smtClean="0"/>
              <a:t>Wolfgang Wander,</a:t>
            </a:r>
            <a:r>
              <a:rPr lang="en-US" baseline="0" dirty="0" smtClean="0"/>
              <a:t> CC BY-SA 3.0, </a:t>
            </a:r>
            <a:r>
              <a:rPr lang="en-US" dirty="0" smtClean="0"/>
              <a:t>https://commons.wikimedia.org/wiki/File:Saltmarsh_sharp_tailed_sparrow.jpg.</a:t>
            </a:r>
            <a:endParaRPr lang="en-US" b="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7D0A8-30D0-4784-9811-C53C98F697E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6291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https://scijinks.gov/climate-zones/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7D0A8-30D0-4784-9811-C53C98F697E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0971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https://scijinks.gov/climate-zones/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7D0A8-30D0-4784-9811-C53C98F697E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7637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7D0A8-30D0-4784-9811-C53C98F697E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143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Australian green</a:t>
            </a:r>
            <a:r>
              <a:rPr lang="en-US" baseline="0" dirty="0" smtClean="0"/>
              <a:t> sea turtle populations are 99% female now. -https://www.cell.com/current-biology/fulltext/S0960-9822(17)31539-7</a:t>
            </a:r>
          </a:p>
          <a:p>
            <a:r>
              <a:rPr lang="en-US" baseline="0" dirty="0" smtClean="0"/>
              <a:t>http://savetheseaturtle.org/Why-sexing-a-sea-turtle-hatchling-is-important.html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Roll, U., Feldman, A., </a:t>
            </a:r>
            <a:r>
              <a:rPr lang="en-US" dirty="0" err="1" smtClean="0"/>
              <a:t>Novosolov</a:t>
            </a:r>
            <a:r>
              <a:rPr lang="en-US" dirty="0" smtClean="0"/>
              <a:t>, M., Allison, A., Bauer, A. M., Bernard, R., ... &amp; </a:t>
            </a:r>
            <a:r>
              <a:rPr lang="en-US" dirty="0" err="1" smtClean="0"/>
              <a:t>Colli</a:t>
            </a:r>
            <a:r>
              <a:rPr lang="en-US" dirty="0" smtClean="0"/>
              <a:t>, G. R. (2017). The global distribution of </a:t>
            </a:r>
            <a:r>
              <a:rPr lang="en-US" dirty="0" err="1" smtClean="0"/>
              <a:t>tetrapods</a:t>
            </a:r>
            <a:r>
              <a:rPr lang="en-US" dirty="0" smtClean="0"/>
              <a:t> reveals a need for targeted reptile conservation. </a:t>
            </a:r>
            <a:r>
              <a:rPr lang="en-US" i="1" dirty="0" smtClean="0"/>
              <a:t>Nature Ecology &amp; Evolution</a:t>
            </a:r>
            <a:r>
              <a:rPr lang="en-US" dirty="0" smtClean="0"/>
              <a:t>, </a:t>
            </a:r>
            <a:r>
              <a:rPr lang="en-US" i="1" dirty="0" smtClean="0"/>
              <a:t>1</a:t>
            </a:r>
            <a:r>
              <a:rPr lang="en-US" dirty="0" smtClean="0"/>
              <a:t>(11), 1677.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7D0A8-30D0-4784-9811-C53C98F697E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5329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7D0A8-30D0-4784-9811-C53C98F697E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584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7D0A8-30D0-4784-9811-C53C98F697E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28073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7D0A8-30D0-4784-9811-C53C98F697E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26475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Provide students with the handout titled “Assessing species extinction risks”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7D0A8-30D0-4784-9811-C53C98F697E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14353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7D0A8-30D0-4784-9811-C53C98F697E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22511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Dispersal example – spread of the invasive zebra mussel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7D0A8-30D0-4784-9811-C53C98F697E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8938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Salt marshes occur </a:t>
            </a:r>
            <a:r>
              <a:rPr lang="en-US" baseline="0" dirty="0" smtClean="0"/>
              <a:t>along moderately sloped coastlines where land meets the sea; they are particularly abundant in temperate zones (green).  Mangroves predominate in tropical coastlines (orange).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Image credit:  </a:t>
            </a:r>
            <a:r>
              <a:rPr lang="en-US" sz="1200" dirty="0" err="1" smtClean="0"/>
              <a:t>Bgqhrsnog</a:t>
            </a:r>
            <a:r>
              <a:rPr lang="en-US" sz="1200" dirty="0" smtClean="0"/>
              <a:t>,</a:t>
            </a:r>
            <a:r>
              <a:rPr lang="en-US" sz="1200" baseline="0" dirty="0" smtClean="0"/>
              <a:t> </a:t>
            </a:r>
            <a:r>
              <a:rPr lang="en-US" sz="1200" dirty="0" smtClean="0"/>
              <a:t>CC BY-SA 3.0,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https://commons.wikimedia.org/wiki/File:Map_Halophytes.png.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7D0A8-30D0-4784-9811-C53C98F697E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6285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 smtClean="0"/>
              <a:t>Image credit: </a:t>
            </a:r>
            <a:r>
              <a:rPr lang="en-US" sz="1200" i="1" dirty="0" err="1" smtClean="0"/>
              <a:t>Spartina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alterniflora</a:t>
            </a:r>
            <a:r>
              <a:rPr lang="en-US" sz="1200" i="1" dirty="0" smtClean="0"/>
              <a:t>  </a:t>
            </a:r>
            <a:r>
              <a:rPr lang="en-US" sz="1200" i="0" dirty="0" smtClean="0"/>
              <a:t>in the salt marsh, </a:t>
            </a:r>
            <a:r>
              <a:rPr lang="en-US" sz="1200" i="0" dirty="0" err="1" smtClean="0"/>
              <a:t>Sapelo</a:t>
            </a:r>
            <a:r>
              <a:rPr lang="en-US" sz="1200" i="0" dirty="0" smtClean="0"/>
              <a:t> Island, Georgia, USA. Photograph taken by Graham D. Schuster, 29 May 2005. CC BY-SA 3.0, https://commons.wikimedia.org/wiki/File:Salt_marsh.jpg.</a:t>
            </a:r>
            <a:endParaRPr lang="en-US" i="0" dirty="0" smtClean="0">
              <a:hlinkClick r:id="rId3" tooltip="Spartina alterniflora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7D0A8-30D0-4784-9811-C53C98F697E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391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 smtClean="0"/>
              <a:t>Distribute the Case Study Packet and ask students to address question 1.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 smtClean="0"/>
              <a:t>Give students 5 minutes, then discuss question 1.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 smtClean="0"/>
              <a:t>Assign question 2-4, then go through the next slides when they are ready to answer those questions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 smtClean="0"/>
              <a:t>Image </a:t>
            </a:r>
            <a:r>
              <a:rPr lang="en-US" sz="1200" i="1" dirty="0" smtClean="0"/>
              <a:t>credit: </a:t>
            </a:r>
            <a:r>
              <a:rPr lang="en-US" sz="1200" dirty="0" smtClean="0"/>
              <a:t>Alex756, CC BY-SA 3.0, https://commons.wikimedia.org/wiki/File:Bride-Brook-Salt-Marsh-s.jpg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7D0A8-30D0-4784-9811-C53C98F697E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1192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/>
              <a:t>Question # 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Image </a:t>
            </a:r>
            <a:r>
              <a:rPr lang="en-US" i="1" dirty="0" smtClean="0"/>
              <a:t>credit:  </a:t>
            </a:r>
            <a:r>
              <a:rPr lang="en-US" i="0" dirty="0" smtClean="0"/>
              <a:t>  U.S. Geological Survey, Fig.</a:t>
            </a:r>
            <a:r>
              <a:rPr lang="en-US" i="0" baseline="0" dirty="0" smtClean="0"/>
              <a:t> 3 in </a:t>
            </a:r>
            <a:r>
              <a:rPr lang="en-US" i="0" dirty="0" smtClean="0"/>
              <a:t>Open File Report 04-1302 , https://pubs.usgs.gov/of/2004/1302/figure3.html.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7D0A8-30D0-4784-9811-C53C98F697E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8402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Watch link, then assign and discuss question 5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link on this slide should lead to a webpage for:</a:t>
            </a:r>
          </a:p>
          <a:p>
            <a:r>
              <a:rPr lang="en-US" b="1" dirty="0" smtClean="0"/>
              <a:t>New NASA Model Maps Sea Level Rise Like Never Before (Video)</a:t>
            </a:r>
          </a:p>
          <a:p>
            <a:r>
              <a:rPr lang="en-US" dirty="0" smtClean="0"/>
              <a:t>By Sarah Lewin, Space.com Associate Editor | August 26, 2015 05:18pm ET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7D0A8-30D0-4784-9811-C53C98F697E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7643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Let’s look at some satellite images of coastal Connecticut</a:t>
            </a:r>
            <a:r>
              <a:rPr lang="en-US" b="1" baseline="0" dirty="0" smtClean="0"/>
              <a:t> and think about it.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Move on to question 6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7D0A8-30D0-4784-9811-C53C98F697E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2863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Polar bears are the iconic symbol of climate change, but there are other biological indicators that highlight how global forces impact local environments.  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i="1" dirty="0" smtClean="0"/>
              <a:t>Image credits: </a:t>
            </a:r>
            <a:endParaRPr lang="en-US" i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Left: Wolfgang Wander,</a:t>
            </a:r>
            <a:r>
              <a:rPr lang="en-US" baseline="0" dirty="0" smtClean="0"/>
              <a:t> CC BY-SA 3.0, </a:t>
            </a:r>
            <a:r>
              <a:rPr lang="en-US" dirty="0" smtClean="0"/>
              <a:t>https://commons.wikimedia.org/wiki/File:Saltmarsh_sharp_tailed_sparrow.jpg</a:t>
            </a:r>
            <a:endParaRPr lang="en-US" b="0" dirty="0" smtClean="0"/>
          </a:p>
          <a:p>
            <a:pPr marL="0" indent="0">
              <a:buNone/>
            </a:pPr>
            <a:r>
              <a:rPr lang="en-US" dirty="0" smtClean="0"/>
              <a:t>Right:  </a:t>
            </a:r>
            <a:r>
              <a:rPr lang="en-US" dirty="0" err="1" smtClean="0"/>
              <a:t>Ansgar</a:t>
            </a:r>
            <a:r>
              <a:rPr lang="en-US" dirty="0" smtClean="0"/>
              <a:t> Walk, CC BY-SA</a:t>
            </a:r>
            <a:r>
              <a:rPr lang="en-US" baseline="0" dirty="0" smtClean="0"/>
              <a:t> 3.0</a:t>
            </a:r>
            <a:r>
              <a:rPr lang="en-US" dirty="0" smtClean="0"/>
              <a:t>, https://commons.wikimedia.org/w/index.php?curid=1109409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7D0A8-30D0-4784-9811-C53C98F697E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132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We will evaluate alternative management decisions in a role-play activity.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7D0A8-30D0-4784-9811-C53C98F697E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9577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0FED5-A768-4B80-8A1C-B638A3FB4ABC}" type="datetime1">
              <a:rPr lang="en-US" smtClean="0"/>
              <a:pPr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777F-8657-43A4-AB28-D7F572FF9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0007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8FC59-F87C-4B2B-BDFA-DCCDC6E19F90}" type="datetime1">
              <a:rPr lang="en-US" smtClean="0"/>
              <a:pPr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777F-8657-43A4-AB28-D7F572FF9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5025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733EC-9722-4D1C-BAA2-A688E483247C}" type="datetime1">
              <a:rPr lang="en-US" smtClean="0"/>
              <a:pPr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777F-8657-43A4-AB28-D7F572FF9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9826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798A4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C06F-A788-48E6-866B-06537779697F}" type="datetime1">
              <a:rPr lang="en-US" smtClean="0"/>
              <a:pPr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777F-8657-43A4-AB28-D7F572FF9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3171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5DEC3-E98B-40B1-8D50-208724102A0F}" type="datetime1">
              <a:rPr lang="en-US" smtClean="0"/>
              <a:pPr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777F-8657-43A4-AB28-D7F572FF9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5382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E45D-54F4-4A63-97D6-A403B5566E50}" type="datetime1">
              <a:rPr lang="en-US" smtClean="0"/>
              <a:pPr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777F-8657-43A4-AB28-D7F572FF9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116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B9AAF-39CB-476E-8F11-534F52C26F4B}" type="datetime1">
              <a:rPr lang="en-US" smtClean="0"/>
              <a:pPr/>
              <a:t>2/26/2019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777F-8657-43A4-AB28-D7F572FF9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4964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A986-CE74-42CE-8656-51A8B450C835}" type="datetime1">
              <a:rPr lang="en-US" smtClean="0"/>
              <a:pPr/>
              <a:t>2/26/2019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777F-8657-43A4-AB28-D7F572FF9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0030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1C5CF-3EE8-4D44-B67A-3540D82AFB8A}" type="datetime1">
              <a:rPr lang="en-US" smtClean="0"/>
              <a:pPr/>
              <a:t>2/26/2019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777F-8657-43A4-AB28-D7F572FF9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4172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CD508-4B6A-4119-B3DD-6A1251CCCC85}" type="datetime1">
              <a:rPr lang="en-US" smtClean="0"/>
              <a:pPr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777F-8657-43A4-AB28-D7F572FF9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7626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8F2E5-CA41-4B9D-90DF-22E9AFBF4056}" type="datetime1">
              <a:rPr lang="en-US" smtClean="0"/>
              <a:pPr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777F-8657-43A4-AB28-D7F572FF9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0294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7651E-6DB4-43BF-9B3A-473FF15FF1D3}" type="datetime1">
              <a:rPr lang="en-US" smtClean="0"/>
              <a:pPr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6777F-8657-43A4-AB28-D7F572FF9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6841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space.com/30379-nasa-sea-level-rise-model-video.html" TargetMode="Externa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1225296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491" y="1314266"/>
            <a:ext cx="7180374" cy="3413382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  <a:latin typeface="+mn-lt"/>
              </a:rPr>
              <a:t>The Polar Bear </a:t>
            </a:r>
            <a:r>
              <a:rPr lang="en-US" sz="66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66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6600" b="1" i="1" dirty="0" smtClean="0">
                <a:solidFill>
                  <a:schemeClr val="bg1"/>
                </a:solidFill>
                <a:latin typeface="+mn-lt"/>
              </a:rPr>
              <a:t>of  the </a:t>
            </a:r>
            <a:r>
              <a:rPr lang="en-US" sz="66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66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7200" b="1" dirty="0" smtClean="0">
                <a:solidFill>
                  <a:schemeClr val="bg1"/>
                </a:solidFill>
                <a:latin typeface="+mn-lt"/>
              </a:rPr>
              <a:t>Salt Marsh?</a:t>
            </a:r>
            <a:endParaRPr lang="en-US" sz="7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777F-8657-43A4-AB28-D7F572FF97B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799631" y="367819"/>
            <a:ext cx="471182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Arial"/>
              </a:rPr>
              <a:t>NATIONAL CENTER FOR CASE STUDY TEACHING IN SCIENCE</a:t>
            </a:r>
            <a:endParaRPr lang="en-US" altLang="en-US" sz="1400" b="1" kern="0" dirty="0">
              <a:solidFill>
                <a:schemeClr val="tx1"/>
              </a:solidFill>
              <a:latin typeface="Palatino Linotype" pitchFamily="18" charset="0"/>
              <a:cs typeface="Calibri" pitchFamily="34" charset="0"/>
              <a:sym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780178" y="788583"/>
            <a:ext cx="5943600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i="1" kern="0" dirty="0">
                <a:solidFill>
                  <a:srgbClr val="000000"/>
                </a:solidFill>
                <a:latin typeface="Calibri" pitchFamily="34" charset="0"/>
                <a:cs typeface="Arial"/>
                <a:sym typeface="Arial"/>
              </a:rPr>
              <a:t>A Presentation to Accompany the Case Study: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80177" y="4737707"/>
            <a:ext cx="70601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kern="0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</a:t>
            </a:r>
          </a:p>
          <a:p>
            <a:r>
              <a:rPr lang="en-US" sz="2400" kern="0" baseline="300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Beth A. </a:t>
            </a:r>
            <a:r>
              <a:rPr lang="en-US" sz="2400" kern="0" baseline="3000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Lawrence</a:t>
            </a:r>
          </a:p>
          <a:p>
            <a:r>
              <a:rPr lang="en-US" sz="2000" i="1" kern="0" baseline="300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Natural Resources &amp; the Environment; Center for Environmental Science &amp; </a:t>
            </a:r>
            <a:r>
              <a:rPr lang="en-US" sz="2000" i="1" kern="0" baseline="3000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Engineering University of Connecticut, Storrs, CT</a:t>
            </a:r>
          </a:p>
          <a:p>
            <a:endParaRPr lang="en-US" sz="2000" i="1" kern="0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r>
              <a:rPr lang="en-US" sz="2400" kern="0" baseline="3000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Christopher </a:t>
            </a:r>
            <a:r>
              <a:rPr lang="en-US" sz="2400" kern="0" baseline="300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R. </a:t>
            </a:r>
            <a:r>
              <a:rPr lang="en-US" sz="2400" kern="0" baseline="3000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Field</a:t>
            </a:r>
          </a:p>
          <a:p>
            <a:r>
              <a:rPr lang="fr-FR" sz="2000" i="1" kern="0" baseline="3000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National Socio-</a:t>
            </a:r>
            <a:r>
              <a:rPr lang="fr-FR" sz="2000" i="1" kern="0" baseline="3000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Environmental</a:t>
            </a:r>
            <a:r>
              <a:rPr lang="fr-FR" sz="2000" i="1" kern="0" baseline="3000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fr-FR" sz="2000" i="1" kern="0" baseline="3000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Synthesis</a:t>
            </a:r>
            <a:r>
              <a:rPr lang="fr-FR" sz="2000" i="1" kern="0" baseline="300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Center (</a:t>
            </a:r>
            <a:r>
              <a:rPr lang="fr-FR" sz="2000" i="1" kern="0" baseline="3000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SESYNC)</a:t>
            </a:r>
            <a:br>
              <a:rPr lang="fr-FR" sz="2000" i="1" kern="0" baseline="3000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r>
              <a:rPr lang="en-US" sz="2000" i="1" kern="0" baseline="300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University of Maryland, Annapolis, MD </a:t>
            </a:r>
          </a:p>
        </p:txBody>
      </p:sp>
    </p:spTree>
    <p:extLst>
      <p:ext uri="{BB962C8B-B14F-4D97-AF65-F5344CB8AC3E}">
        <p14:creationId xmlns:p14="http://schemas.microsoft.com/office/powerpoint/2010/main" xmlns="" val="337680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659" y="656968"/>
            <a:ext cx="10875524" cy="1325563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798A43"/>
                </a:solidFill>
                <a:latin typeface="+mn-lt"/>
              </a:rPr>
              <a:t>You own a $1.5 million house in Old </a:t>
            </a:r>
            <a:r>
              <a:rPr lang="en-US" sz="4000" dirty="0" err="1">
                <a:solidFill>
                  <a:srgbClr val="798A43"/>
                </a:solidFill>
                <a:latin typeface="+mn-lt"/>
              </a:rPr>
              <a:t>Saybrook</a:t>
            </a:r>
            <a:r>
              <a:rPr lang="en-US" sz="4000" dirty="0">
                <a:solidFill>
                  <a:srgbClr val="798A43"/>
                </a:solidFill>
                <a:latin typeface="+mn-lt"/>
              </a:rPr>
              <a:t> in the marsh migration zone. What do you do in the face of sea-level rise?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2701144"/>
            <a:ext cx="10085963" cy="36413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/>
              <a:t>Conduct outside </a:t>
            </a:r>
            <a:r>
              <a:rPr lang="en-US" b="1" i="1" dirty="0"/>
              <a:t>research on </a:t>
            </a:r>
            <a:r>
              <a:rPr lang="en-US" b="1" i="1" dirty="0" smtClean="0"/>
              <a:t>assigned </a:t>
            </a:r>
            <a:r>
              <a:rPr lang="en-US" b="1" i="1" dirty="0"/>
              <a:t>sea-level </a:t>
            </a:r>
            <a:r>
              <a:rPr lang="en-US" b="1" i="1" dirty="0" smtClean="0"/>
              <a:t>response strategy.</a:t>
            </a:r>
          </a:p>
          <a:p>
            <a:pPr marL="1371600" lvl="2" indent="-457200">
              <a:buFont typeface="+mj-lt"/>
              <a:buAutoNum type="alphaUcPeriod"/>
            </a:pPr>
            <a:r>
              <a:rPr lang="en-US" sz="2400" dirty="0" smtClean="0"/>
              <a:t>Beach nourishment</a:t>
            </a:r>
          </a:p>
          <a:p>
            <a:pPr marL="1371600" lvl="2" indent="-457200">
              <a:buFont typeface="+mj-lt"/>
              <a:buAutoNum type="alphaUcPeriod"/>
            </a:pPr>
            <a:r>
              <a:rPr lang="en-US" sz="2400" dirty="0" smtClean="0"/>
              <a:t>Sea </a:t>
            </a:r>
            <a:r>
              <a:rPr lang="en-US" sz="2400" dirty="0"/>
              <a:t>wall </a:t>
            </a:r>
            <a:r>
              <a:rPr lang="en-US" sz="2400" dirty="0" smtClean="0"/>
              <a:t>construction</a:t>
            </a:r>
          </a:p>
          <a:p>
            <a:pPr marL="1371600" lvl="2" indent="-457200">
              <a:buFont typeface="+mj-lt"/>
              <a:buAutoNum type="alphaUcPeriod"/>
            </a:pPr>
            <a:r>
              <a:rPr lang="en-US" sz="2400" dirty="0" smtClean="0"/>
              <a:t>Conservation easement</a:t>
            </a:r>
          </a:p>
          <a:p>
            <a:pPr marL="1371600" lvl="2" indent="-457200">
              <a:buFont typeface="+mj-lt"/>
              <a:buAutoNum type="alphaUcPeriod"/>
            </a:pPr>
            <a:r>
              <a:rPr lang="en-US" sz="2400" dirty="0" smtClean="0"/>
              <a:t>Sell property</a:t>
            </a:r>
          </a:p>
          <a:p>
            <a:pPr marL="1371600" lvl="2" indent="-457200">
              <a:buFont typeface="+mj-lt"/>
              <a:buAutoNum type="alphaUcPeriod"/>
            </a:pPr>
            <a:r>
              <a:rPr lang="en-US" sz="2400" dirty="0" smtClean="0"/>
              <a:t>Put house on stilts (adaptation)</a:t>
            </a:r>
          </a:p>
          <a:p>
            <a:pPr marL="0" lvl="2" indent="0">
              <a:buNone/>
            </a:pPr>
            <a:endParaRPr lang="en-US" sz="2800" i="1" dirty="0" smtClean="0"/>
          </a:p>
          <a:p>
            <a:pPr marL="0" lvl="2" indent="0">
              <a:buNone/>
            </a:pPr>
            <a:r>
              <a:rPr lang="en-US" sz="2800" b="1" i="1" dirty="0" smtClean="0"/>
              <a:t>Create a bullet </a:t>
            </a:r>
            <a:r>
              <a:rPr lang="en-US" sz="2800" b="1" i="1" dirty="0"/>
              <a:t>list of pros and </a:t>
            </a:r>
            <a:r>
              <a:rPr lang="en-US" sz="2800" b="1" i="1" dirty="0" smtClean="0"/>
              <a:t>cons, and bring to class.</a:t>
            </a:r>
            <a:endParaRPr lang="en-US" sz="2800" b="1" i="1" dirty="0"/>
          </a:p>
          <a:p>
            <a:pPr lvl="2"/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777F-8657-43A4-AB28-D7F572FF97B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6086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8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Impacts of climate warming on terrestrial ectotherms across </a:t>
            </a: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latitude</a:t>
            </a:r>
            <a:r>
              <a:rPr lang="en-US" sz="3200" dirty="0" smtClean="0">
                <a:solidFill>
                  <a:schemeClr val="tx1"/>
                </a:solidFill>
              </a:rPr>
              <a:t> (Deutsch et al., 2008)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6005" y="1847850"/>
            <a:ext cx="5769189" cy="435133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777F-8657-43A4-AB28-D7F572FF97B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4123" y="2414955"/>
            <a:ext cx="59162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Which latitudinal region experiences the greatest magnitude of temperature variation?</a:t>
            </a:r>
          </a:p>
          <a:p>
            <a:pPr marL="457200" indent="-457200">
              <a:buAutoNum type="alphaUcParenR"/>
            </a:pPr>
            <a:r>
              <a:rPr lang="en-US" sz="2400" dirty="0" smtClean="0"/>
              <a:t>Tropical</a:t>
            </a:r>
          </a:p>
          <a:p>
            <a:pPr marL="457200" indent="-457200">
              <a:buAutoNum type="alphaUcParenR"/>
            </a:pPr>
            <a:r>
              <a:rPr lang="en-US" sz="2400" dirty="0" smtClean="0"/>
              <a:t>Dry</a:t>
            </a:r>
          </a:p>
          <a:p>
            <a:pPr marL="457200" indent="-457200">
              <a:buAutoNum type="alphaUcParenR"/>
            </a:pPr>
            <a:r>
              <a:rPr lang="en-US" sz="2400" dirty="0" smtClean="0"/>
              <a:t>Temperate</a:t>
            </a:r>
          </a:p>
          <a:p>
            <a:pPr marL="457200" indent="-457200">
              <a:buAutoNum type="alphaUcParenR"/>
            </a:pPr>
            <a:r>
              <a:rPr lang="en-US" sz="2400" dirty="0" smtClean="0"/>
              <a:t>Continental</a:t>
            </a:r>
          </a:p>
          <a:p>
            <a:pPr marL="457200" indent="-457200">
              <a:buAutoNum type="alphaUcParenR"/>
            </a:pPr>
            <a:r>
              <a:rPr lang="en-US" sz="2400" dirty="0" smtClean="0"/>
              <a:t>Polar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33482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8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Impacts of climate warming on terrestrial ectotherms across </a:t>
            </a: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latitude</a:t>
            </a:r>
            <a:r>
              <a:rPr lang="en-US" sz="3200" dirty="0" smtClean="0">
                <a:solidFill>
                  <a:schemeClr val="tx1"/>
                </a:solidFill>
              </a:rPr>
              <a:t> (Deutsch et al., 2008)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6005" y="1847850"/>
            <a:ext cx="5769189" cy="435133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777F-8657-43A4-AB28-D7F572FF97B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4123" y="2414955"/>
            <a:ext cx="59162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/>
              <a:t>Which latitudinal </a:t>
            </a:r>
            <a:r>
              <a:rPr lang="en-US" sz="2400" dirty="0"/>
              <a:t>region contains species that are at the greatest risk of population decline or extinction due to climate warming?</a:t>
            </a:r>
          </a:p>
          <a:p>
            <a:pPr marL="457200" indent="-457200">
              <a:buAutoNum type="alphaUcParenR"/>
            </a:pPr>
            <a:r>
              <a:rPr lang="en-US" sz="2400" dirty="0" smtClean="0"/>
              <a:t>Tropical</a:t>
            </a:r>
          </a:p>
          <a:p>
            <a:pPr marL="457200" indent="-457200">
              <a:buAutoNum type="alphaUcParenR"/>
            </a:pPr>
            <a:r>
              <a:rPr lang="en-US" sz="2400" dirty="0" smtClean="0"/>
              <a:t>Dry</a:t>
            </a:r>
          </a:p>
          <a:p>
            <a:pPr marL="457200" indent="-457200">
              <a:buAutoNum type="alphaUcParenR"/>
            </a:pPr>
            <a:r>
              <a:rPr lang="en-US" sz="2400" dirty="0" smtClean="0"/>
              <a:t>Temperate</a:t>
            </a:r>
          </a:p>
          <a:p>
            <a:pPr marL="457200" indent="-457200">
              <a:buAutoNum type="alphaUcParenR"/>
            </a:pPr>
            <a:r>
              <a:rPr lang="en-US" sz="2400" dirty="0" smtClean="0"/>
              <a:t>Continental</a:t>
            </a:r>
          </a:p>
          <a:p>
            <a:pPr marL="457200" indent="-457200">
              <a:buAutoNum type="alphaUcParenR"/>
            </a:pPr>
            <a:r>
              <a:rPr lang="en-US" sz="2400" dirty="0" smtClean="0"/>
              <a:t>Polar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05215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4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+mn-lt"/>
              </a:rPr>
              <a:t>Why may ectotherms be more vulnerable to climate change than endotherms?</a:t>
            </a:r>
            <a:endParaRPr lang="en-US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777F-8657-43A4-AB28-D7F572FF97B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4123" y="2414955"/>
            <a:ext cx="11629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Discuss with your group and come up with at least 3 reasons.</a:t>
            </a:r>
          </a:p>
        </p:txBody>
      </p:sp>
    </p:spTree>
    <p:extLst>
      <p:ext uri="{BB962C8B-B14F-4D97-AF65-F5344CB8AC3E}">
        <p14:creationId xmlns:p14="http://schemas.microsoft.com/office/powerpoint/2010/main" xmlns="" val="4963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777F-8657-43A4-AB28-D7F572FF97B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54586" y="1799891"/>
            <a:ext cx="81748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400" dirty="0" smtClean="0"/>
              <a:t>They do not have internal mechanisms for thermoregulation.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 smtClean="0"/>
              <a:t>Most species are TSD so their populations will end up as all male or all female (See Jensen et al., 2018 on green sea turtles in Australia.)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 smtClean="0"/>
              <a:t>Most species exist along the equatorial region and that is predicted to have the greatest loss of species diversity (Roll et al., 2017).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724" r="49902" b="24786"/>
          <a:stretch/>
        </p:blipFill>
        <p:spPr>
          <a:xfrm>
            <a:off x="7193484" y="4600665"/>
            <a:ext cx="4005964" cy="17480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60493" y="6341175"/>
            <a:ext cx="3578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distribution of reptile species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092" y="1690689"/>
            <a:ext cx="3784600" cy="33367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29310" y="5027445"/>
            <a:ext cx="3347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(Graph by J. Wyneken &amp; B. Tezak)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3687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+mn-lt"/>
              </a:rPr>
              <a:t>Why may ectotherms be more vulnerable to climate change than endotherms?</a:t>
            </a:r>
            <a:endParaRPr lang="en-US" sz="3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529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777F-8657-43A4-AB28-D7F572FF97B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991" y="2180492"/>
            <a:ext cx="6435150" cy="45409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73917" y="1708119"/>
            <a:ext cx="372877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Calculate the </a:t>
            </a:r>
            <a:r>
              <a:rPr lang="en-US" sz="2000" dirty="0" smtClean="0"/>
              <a:t>‘warming tolerance’.</a:t>
            </a:r>
          </a:p>
          <a:p>
            <a:endParaRPr lang="en-US" sz="2000" dirty="0"/>
          </a:p>
          <a:p>
            <a:r>
              <a:rPr lang="en-US" sz="2000" dirty="0" smtClean="0"/>
              <a:t>WT = </a:t>
            </a:r>
            <a:r>
              <a:rPr lang="en-US" sz="2000" dirty="0" err="1" smtClean="0"/>
              <a:t>CT</a:t>
            </a:r>
            <a:r>
              <a:rPr lang="en-US" sz="2000" baseline="-25000" dirty="0" err="1" smtClean="0"/>
              <a:t>max</a:t>
            </a:r>
            <a:r>
              <a:rPr lang="en-US" sz="2000" dirty="0" smtClean="0"/>
              <a:t> - </a:t>
            </a:r>
            <a:r>
              <a:rPr lang="en-US" sz="2000" dirty="0" err="1" smtClean="0"/>
              <a:t>T</a:t>
            </a:r>
            <a:r>
              <a:rPr lang="en-US" sz="2000" baseline="-25000" dirty="0" err="1" smtClean="0"/>
              <a:t>hab</a:t>
            </a:r>
            <a:endParaRPr lang="en-US" sz="2000" baseline="-25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60" t="15704" r="1016" b="21333"/>
          <a:stretch/>
        </p:blipFill>
        <p:spPr>
          <a:xfrm>
            <a:off x="6773733" y="4729782"/>
            <a:ext cx="2670422" cy="17546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26828"/>
            <a:ext cx="121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How do we determine which species are facing the greatest risk of population decline/extinction? 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7215301" y="2988392"/>
            <a:ext cx="40681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Calculate the </a:t>
            </a:r>
            <a:r>
              <a:rPr lang="en-US" sz="2000" dirty="0" smtClean="0"/>
              <a:t>‘thermal safety margin’.</a:t>
            </a:r>
          </a:p>
          <a:p>
            <a:endParaRPr lang="en-US" sz="2000" dirty="0"/>
          </a:p>
          <a:p>
            <a:r>
              <a:rPr lang="en-US" sz="2000" dirty="0" smtClean="0"/>
              <a:t>TSM = </a:t>
            </a:r>
            <a:r>
              <a:rPr lang="en-US" sz="2000" dirty="0" err="1" smtClean="0"/>
              <a:t>T</a:t>
            </a:r>
            <a:r>
              <a:rPr lang="en-US" sz="2000" baseline="-25000" dirty="0" err="1" smtClean="0"/>
              <a:t>opt</a:t>
            </a:r>
            <a:r>
              <a:rPr lang="en-US" sz="2000" dirty="0" smtClean="0"/>
              <a:t> - </a:t>
            </a:r>
            <a:r>
              <a:rPr lang="en-US" sz="2000" dirty="0" err="1" smtClean="0"/>
              <a:t>T</a:t>
            </a:r>
            <a:r>
              <a:rPr lang="en-US" sz="2000" baseline="-25000" dirty="0" err="1" smtClean="0"/>
              <a:t>hab</a:t>
            </a:r>
            <a:endParaRPr lang="en-US" sz="2000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6610141" y="6386962"/>
            <a:ext cx="3464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/>
              <a:t>Wood frog – (</a:t>
            </a:r>
            <a:r>
              <a:rPr lang="en-US" i="1" dirty="0" err="1"/>
              <a:t>Lithobates</a:t>
            </a:r>
            <a:r>
              <a:rPr lang="en-US" i="1" dirty="0"/>
              <a:t> </a:t>
            </a:r>
            <a:r>
              <a:rPr lang="en-US" i="1" dirty="0" err="1"/>
              <a:t>sylvaticus</a:t>
            </a:r>
            <a:r>
              <a:rPr lang="en-US" i="1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2374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777F-8657-43A4-AB28-D7F572FF97B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991" y="2934858"/>
            <a:ext cx="5366117" cy="37866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84815" y="2842117"/>
            <a:ext cx="1898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WT = </a:t>
            </a:r>
            <a:r>
              <a:rPr lang="en-US" sz="2000" dirty="0" err="1" smtClean="0"/>
              <a:t>CT</a:t>
            </a:r>
            <a:r>
              <a:rPr lang="en-US" sz="2000" baseline="-25000" dirty="0" err="1" smtClean="0"/>
              <a:t>max</a:t>
            </a:r>
            <a:r>
              <a:rPr lang="en-US" sz="2000" dirty="0" smtClean="0"/>
              <a:t> - </a:t>
            </a:r>
            <a:r>
              <a:rPr lang="en-US" sz="2000" dirty="0" err="1" smtClean="0"/>
              <a:t>T</a:t>
            </a:r>
            <a:r>
              <a:rPr lang="en-US" sz="2000" baseline="-25000" dirty="0" err="1" smtClean="0"/>
              <a:t>hab</a:t>
            </a:r>
            <a:endParaRPr lang="en-US" sz="2000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625785" y="717130"/>
            <a:ext cx="38373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Wood frog data</a:t>
            </a:r>
          </a:p>
          <a:p>
            <a:r>
              <a:rPr lang="en-US" sz="2000" dirty="0" err="1" smtClean="0"/>
              <a:t>CT</a:t>
            </a:r>
            <a:r>
              <a:rPr lang="en-US" sz="2000" baseline="-25000" dirty="0" err="1" smtClean="0"/>
              <a:t>max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 = 29C</a:t>
            </a:r>
          </a:p>
          <a:p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CT</a:t>
            </a:r>
            <a:r>
              <a:rPr lang="en-US" sz="2000" baseline="-25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min</a:t>
            </a:r>
            <a:r>
              <a:rPr lang="en-US" sz="2000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-6C</a:t>
            </a:r>
          </a:p>
          <a:p>
            <a:r>
              <a:rPr lang="en-US" sz="2000" dirty="0" err="1" smtClean="0"/>
              <a:t>T</a:t>
            </a:r>
            <a:r>
              <a:rPr lang="en-US" sz="2000" baseline="-25000" dirty="0" err="1" smtClean="0"/>
              <a:t>opt</a:t>
            </a:r>
            <a:r>
              <a:rPr lang="en-US" sz="2000" dirty="0" smtClean="0"/>
              <a:t> = 22C</a:t>
            </a:r>
          </a:p>
        </p:txBody>
      </p:sp>
      <p:sp>
        <p:nvSpPr>
          <p:cNvPr id="9" name="Rectangle 8"/>
          <p:cNvSpPr/>
          <p:nvPr/>
        </p:nvSpPr>
        <p:spPr>
          <a:xfrm>
            <a:off x="4464203" y="717130"/>
            <a:ext cx="7277377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/>
              <a:t>Utqiagvik</a:t>
            </a:r>
            <a:r>
              <a:rPr lang="en-US" sz="2000" dirty="0"/>
              <a:t>, </a:t>
            </a:r>
            <a:r>
              <a:rPr lang="en-US" sz="2000" dirty="0" smtClean="0"/>
              <a:t>Alaska – Average maximum recorded temperature: 8.3C</a:t>
            </a:r>
          </a:p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   Average minimum recorded temperature: -21.8C</a:t>
            </a:r>
          </a:p>
          <a:p>
            <a:r>
              <a:rPr lang="en-US" sz="2000" dirty="0" smtClean="0"/>
              <a:t>Kenosha, WI </a:t>
            </a:r>
            <a:r>
              <a:rPr lang="en-US" sz="2000" dirty="0"/>
              <a:t>– Average maximum recorded temperature: </a:t>
            </a:r>
            <a:r>
              <a:rPr lang="en-US" sz="2000" dirty="0" smtClean="0"/>
              <a:t>26.3C</a:t>
            </a:r>
            <a:endParaRPr lang="en-US" sz="2000" dirty="0"/>
          </a:p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    Average minimum recorded temperature: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-0.9C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0" y="26828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Warming Tolerance</a:t>
            </a:r>
            <a:endParaRPr lang="en-US" sz="3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60" t="15704" r="1016" b="21333"/>
          <a:stretch/>
        </p:blipFill>
        <p:spPr>
          <a:xfrm>
            <a:off x="6773733" y="4729782"/>
            <a:ext cx="2670422" cy="175467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610141" y="6386962"/>
            <a:ext cx="3464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/>
              <a:t>Wood frog – (</a:t>
            </a:r>
            <a:r>
              <a:rPr lang="en-US" i="1" dirty="0" err="1"/>
              <a:t>Lithobates</a:t>
            </a:r>
            <a:r>
              <a:rPr lang="en-US" i="1" dirty="0"/>
              <a:t> </a:t>
            </a:r>
            <a:r>
              <a:rPr lang="en-US" i="1" dirty="0" err="1"/>
              <a:t>sylvaticus</a:t>
            </a:r>
            <a:r>
              <a:rPr lang="en-US" i="1" dirty="0"/>
              <a:t>)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484815" y="3483286"/>
            <a:ext cx="42515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WT (</a:t>
            </a:r>
            <a:r>
              <a:rPr lang="en-US" sz="2000" dirty="0" err="1"/>
              <a:t>Utqiagvik</a:t>
            </a:r>
            <a:r>
              <a:rPr lang="en-US" sz="2000" dirty="0"/>
              <a:t>, Alaska) = 29-8.3 = 20.7C</a:t>
            </a:r>
          </a:p>
          <a:p>
            <a:r>
              <a:rPr lang="en-US" sz="2000" dirty="0"/>
              <a:t>WT (Kenosha, WI) = 29-26.3 = 2.7C</a:t>
            </a:r>
          </a:p>
        </p:txBody>
      </p:sp>
    </p:spTree>
    <p:extLst>
      <p:ext uri="{BB962C8B-B14F-4D97-AF65-F5344CB8AC3E}">
        <p14:creationId xmlns:p14="http://schemas.microsoft.com/office/powerpoint/2010/main" xmlns="" val="164832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777F-8657-43A4-AB28-D7F572FF97B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26828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Thermal Safety Margin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6759634" y="2789878"/>
            <a:ext cx="18093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TSM = </a:t>
            </a:r>
            <a:r>
              <a:rPr lang="en-US" sz="2000" dirty="0" err="1" smtClean="0"/>
              <a:t>T</a:t>
            </a:r>
            <a:r>
              <a:rPr lang="en-US" sz="2000" baseline="-25000" dirty="0" err="1" smtClean="0"/>
              <a:t>opt</a:t>
            </a:r>
            <a:r>
              <a:rPr lang="en-US" sz="2000" dirty="0" smtClean="0"/>
              <a:t> - </a:t>
            </a:r>
            <a:r>
              <a:rPr lang="en-US" sz="2000" dirty="0" err="1" smtClean="0"/>
              <a:t>T</a:t>
            </a:r>
            <a:r>
              <a:rPr lang="en-US" sz="2000" baseline="-25000" dirty="0" err="1" smtClean="0"/>
              <a:t>hab</a:t>
            </a:r>
            <a:endParaRPr lang="en-US" sz="2000" baseline="-25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60" t="15704" r="1016" b="21333"/>
          <a:stretch/>
        </p:blipFill>
        <p:spPr>
          <a:xfrm>
            <a:off x="6773733" y="4729782"/>
            <a:ext cx="2670422" cy="175467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610141" y="6386962"/>
            <a:ext cx="3464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/>
              <a:t>Wood frog – (</a:t>
            </a:r>
            <a:r>
              <a:rPr lang="en-US" i="1" dirty="0" err="1"/>
              <a:t>Lithobates</a:t>
            </a:r>
            <a:r>
              <a:rPr lang="en-US" i="1" dirty="0"/>
              <a:t> </a:t>
            </a:r>
            <a:r>
              <a:rPr lang="en-US" i="1" dirty="0" err="1"/>
              <a:t>sylvaticus</a:t>
            </a:r>
            <a:r>
              <a:rPr lang="en-US" i="1" dirty="0"/>
              <a:t>)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991" y="2934858"/>
            <a:ext cx="5366117" cy="37866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759634" y="3497860"/>
            <a:ext cx="31652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TSM</a:t>
            </a:r>
            <a:r>
              <a:rPr lang="en-US" sz="2000" baseline="-25000" dirty="0" err="1"/>
              <a:t>Alaska</a:t>
            </a:r>
            <a:r>
              <a:rPr lang="en-US" sz="2000" dirty="0"/>
              <a:t> = 22-8.3C = 13.7C</a:t>
            </a:r>
          </a:p>
          <a:p>
            <a:r>
              <a:rPr lang="en-US" sz="2000" dirty="0"/>
              <a:t>TSM</a:t>
            </a:r>
            <a:r>
              <a:rPr lang="en-US" sz="2000" baseline="-25000" dirty="0"/>
              <a:t>WI</a:t>
            </a:r>
            <a:r>
              <a:rPr lang="en-US" sz="2000" dirty="0"/>
              <a:t> = 22-26.3C = -4.3C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5785" y="717130"/>
            <a:ext cx="38373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Wood frog data</a:t>
            </a:r>
          </a:p>
          <a:p>
            <a:r>
              <a:rPr lang="en-US" sz="2000" dirty="0" err="1" smtClean="0"/>
              <a:t>CT</a:t>
            </a:r>
            <a:r>
              <a:rPr lang="en-US" sz="2000" baseline="-25000" dirty="0" err="1" smtClean="0"/>
              <a:t>max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 = 29C</a:t>
            </a:r>
          </a:p>
          <a:p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CT</a:t>
            </a:r>
            <a:r>
              <a:rPr lang="en-US" sz="2000" baseline="-25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min</a:t>
            </a:r>
            <a:r>
              <a:rPr lang="en-US" sz="2000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-6C</a:t>
            </a:r>
          </a:p>
          <a:p>
            <a:r>
              <a:rPr lang="en-US" sz="2000" dirty="0" err="1" smtClean="0"/>
              <a:t>T</a:t>
            </a:r>
            <a:r>
              <a:rPr lang="en-US" sz="2000" baseline="-25000" dirty="0" err="1" smtClean="0"/>
              <a:t>opt</a:t>
            </a:r>
            <a:r>
              <a:rPr lang="en-US" sz="2000" dirty="0" smtClean="0"/>
              <a:t> = 22C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464203" y="717130"/>
            <a:ext cx="7277377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/>
              <a:t>Utqiagvik</a:t>
            </a:r>
            <a:r>
              <a:rPr lang="en-US" sz="2000" dirty="0"/>
              <a:t>, </a:t>
            </a:r>
            <a:r>
              <a:rPr lang="en-US" sz="2000" dirty="0" smtClean="0"/>
              <a:t>Alaska – Average maximum recorded temperature: 8.3C</a:t>
            </a:r>
          </a:p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   Average minimum recorded temperature: -21.8C</a:t>
            </a:r>
          </a:p>
          <a:p>
            <a:r>
              <a:rPr lang="en-US" sz="2000" dirty="0" smtClean="0"/>
              <a:t>Kenosha, WI </a:t>
            </a:r>
            <a:r>
              <a:rPr lang="en-US" sz="2000" dirty="0"/>
              <a:t>– Average maximum recorded temperature: </a:t>
            </a:r>
            <a:r>
              <a:rPr lang="en-US" sz="2000" dirty="0" smtClean="0"/>
              <a:t>26.3C</a:t>
            </a:r>
            <a:endParaRPr lang="en-US" sz="2000" dirty="0"/>
          </a:p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    Average minimum recorded temperature: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-0.9C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9520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777F-8657-43A4-AB28-D7F572FF97B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353" y="2943165"/>
            <a:ext cx="5095631" cy="35957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7856" y="606623"/>
            <a:ext cx="1177628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To do: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Pick a North American species that can be found across a 20 degree latitudinal range or further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Look up </a:t>
            </a:r>
            <a:r>
              <a:rPr lang="en-US" dirty="0"/>
              <a:t>the minimum and maximum temperatures </a:t>
            </a:r>
            <a:r>
              <a:rPr lang="en-US" dirty="0" smtClean="0"/>
              <a:t>your </a:t>
            </a:r>
            <a:r>
              <a:rPr lang="en-US" dirty="0"/>
              <a:t>species can survive in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Look up your species optimal 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Find a map of the distribution of your species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Select a location along the northern range and a second location along the southern range and find the maximum/minimum ambient temperatures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773733" y="3239933"/>
            <a:ext cx="48485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Calculate the </a:t>
            </a:r>
            <a:r>
              <a:rPr lang="en-US" dirty="0" smtClean="0"/>
              <a:t>‘warming tolerance’ </a:t>
            </a:r>
            <a:r>
              <a:rPr lang="en-US" dirty="0"/>
              <a:t>of your species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WT = </a:t>
            </a:r>
            <a:r>
              <a:rPr lang="en-US" dirty="0" err="1" smtClean="0"/>
              <a:t>CT</a:t>
            </a:r>
            <a:r>
              <a:rPr lang="en-US" baseline="-25000" dirty="0" err="1" smtClean="0"/>
              <a:t>max</a:t>
            </a:r>
            <a:r>
              <a:rPr lang="en-US" dirty="0" smtClean="0"/>
              <a:t> -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hab</a:t>
            </a:r>
            <a:endParaRPr lang="en-US" baseline="-25000" dirty="0"/>
          </a:p>
        </p:txBody>
      </p:sp>
      <p:sp>
        <p:nvSpPr>
          <p:cNvPr id="7" name="Rectangle 6"/>
          <p:cNvSpPr/>
          <p:nvPr/>
        </p:nvSpPr>
        <p:spPr>
          <a:xfrm>
            <a:off x="0" y="26828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What species are at risk in our area? 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6715117" y="4520206"/>
            <a:ext cx="51512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Calculate the </a:t>
            </a:r>
            <a:r>
              <a:rPr lang="en-US" dirty="0" smtClean="0"/>
              <a:t>‘thermal safety margin’ of </a:t>
            </a:r>
            <a:r>
              <a:rPr lang="en-US" dirty="0"/>
              <a:t>your species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TSM =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opt</a:t>
            </a:r>
            <a:r>
              <a:rPr lang="en-US" dirty="0" smtClean="0"/>
              <a:t> -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hab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xmlns="" val="179896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777F-8657-43A4-AB28-D7F572FF97B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26828"/>
            <a:ext cx="121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/>
              <a:t>What are four ways animals may mitigate the negative effects of climate warming?  How do they differ from one another?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1723" y="1228969"/>
            <a:ext cx="4582420" cy="343681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401722" y="4743817"/>
            <a:ext cx="45167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Acclimation – an individual’s physiological response to environmental change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804" r="31756"/>
          <a:stretch/>
        </p:blipFill>
        <p:spPr>
          <a:xfrm>
            <a:off x="0" y="2032488"/>
            <a:ext cx="3712308" cy="47625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8153" y="1304538"/>
            <a:ext cx="66430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Adaptation – a population’s shift in genotypic and phenotypic frequencies in response to environmental change</a:t>
            </a:r>
          </a:p>
        </p:txBody>
      </p:sp>
    </p:spTree>
    <p:extLst>
      <p:ext uri="{BB962C8B-B14F-4D97-AF65-F5344CB8AC3E}">
        <p14:creationId xmlns:p14="http://schemas.microsoft.com/office/powerpoint/2010/main" xmlns="" val="267872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Learning </a:t>
            </a:r>
            <a:r>
              <a:rPr lang="en-US" dirty="0" smtClean="0">
                <a:latin typeface="+mn-lt"/>
              </a:rPr>
              <a:t>Objectives</a:t>
            </a:r>
            <a:endParaRPr lang="en-US" dirty="0">
              <a:latin typeface="+mn-lt"/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dirty="0" smtClean="0"/>
              <a:t>Integrate key concepts related to rising sea levels on coastal wetlands: </a:t>
            </a:r>
            <a:r>
              <a:rPr lang="en-US" sz="3200" i="1" dirty="0" smtClean="0"/>
              <a:t>plant adaptations, vegetation zonation, sea level rise, marsh migration.</a:t>
            </a:r>
          </a:p>
          <a:p>
            <a:pPr lvl="1"/>
            <a:r>
              <a:rPr lang="en-US" sz="3200" dirty="0"/>
              <a:t>Interpret data to draw conclusions about environmental </a:t>
            </a:r>
            <a:r>
              <a:rPr lang="en-US" sz="3200" dirty="0" smtClean="0"/>
              <a:t>change.</a:t>
            </a:r>
            <a:endParaRPr lang="en-US" sz="3200" dirty="0"/>
          </a:p>
          <a:p>
            <a:pPr lvl="1"/>
            <a:r>
              <a:rPr lang="en-US" sz="3200" dirty="0"/>
              <a:t>Evaluate alternative management </a:t>
            </a:r>
            <a:r>
              <a:rPr lang="en-US" sz="3200" dirty="0" smtClean="0"/>
              <a:t>decisions.</a:t>
            </a:r>
            <a:endParaRPr lang="en-US" sz="3200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777F-8657-43A4-AB28-D7F572FF97B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049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777F-8657-43A4-AB28-D7F572FF97B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295291" y="4779472"/>
            <a:ext cx="52324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Behavioral </a:t>
            </a:r>
            <a:r>
              <a:rPr lang="en-US" sz="2000" dirty="0"/>
              <a:t>plasticity – an individual’s behavioral modification to shift daily activities to a more optimal period of the day.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26828"/>
            <a:ext cx="121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/>
              <a:t>What are four ways animals may mitigate the negative effects of climate warming?  How do they differ from one another?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587" r="30684" b="45816"/>
          <a:stretch/>
        </p:blipFill>
        <p:spPr>
          <a:xfrm>
            <a:off x="78152" y="1035787"/>
            <a:ext cx="5943600" cy="25465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4342" r="30684"/>
          <a:stretch/>
        </p:blipFill>
        <p:spPr>
          <a:xfrm>
            <a:off x="6027891" y="1035787"/>
            <a:ext cx="5943600" cy="29362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151" y="3510372"/>
            <a:ext cx="119966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Dispersal – movement of individuals from one locality to another (can refer to diffusion, jump dispersal or secular dispersal)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6954" y="4040730"/>
            <a:ext cx="4295514" cy="283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312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upload.wikimedia.org/wikipedia/commons/c/c2/Map_Halophyte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6346"/>
          <a:stretch/>
        </p:blipFill>
        <p:spPr bwMode="auto">
          <a:xfrm>
            <a:off x="972763" y="1876280"/>
            <a:ext cx="10002685" cy="493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638" y="-6411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98A43"/>
                </a:solidFill>
                <a:latin typeface="+mn-lt"/>
              </a:rPr>
              <a:t>Where do salt marshes occur?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46" y="1026293"/>
            <a:ext cx="11377432" cy="12460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Where land meets the </a:t>
            </a:r>
            <a:r>
              <a:rPr lang="en-US" sz="26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sea, </a:t>
            </a:r>
            <a:r>
              <a:rPr lang="en-US" sz="2600" kern="0" dirty="0" smtClean="0">
                <a:solidFill>
                  <a:srgbClr val="000000"/>
                </a:solidFill>
                <a:ea typeface="Calibri"/>
                <a:cs typeface="Calibri"/>
              </a:rPr>
              <a:t>moderately </a:t>
            </a:r>
            <a:r>
              <a:rPr lang="en-US" sz="2600" kern="0" dirty="0">
                <a:solidFill>
                  <a:srgbClr val="000000"/>
                </a:solidFill>
                <a:ea typeface="Calibri"/>
                <a:cs typeface="Calibri"/>
              </a:rPr>
              <a:t>sloped </a:t>
            </a:r>
            <a:r>
              <a:rPr lang="en-US" sz="2600" kern="0" dirty="0" smtClean="0">
                <a:solidFill>
                  <a:srgbClr val="000000"/>
                </a:solidFill>
                <a:ea typeface="Calibri"/>
                <a:cs typeface="Calibri"/>
              </a:rPr>
              <a:t>coastlines, and temperate zones.</a:t>
            </a:r>
            <a:endParaRPr lang="en-US" sz="2600" kern="0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sz="2600" kern="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777F-8657-43A4-AB28-D7F572FF97B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024118" y="6210146"/>
            <a:ext cx="4419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Salt marshes: green; mangrove forests: orange</a:t>
            </a:r>
          </a:p>
        </p:txBody>
      </p:sp>
    </p:spTree>
    <p:extLst>
      <p:ext uri="{BB962C8B-B14F-4D97-AF65-F5344CB8AC3E}">
        <p14:creationId xmlns:p14="http://schemas.microsoft.com/office/powerpoint/2010/main" xmlns="" val="330694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le:Salt mar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9725"/>
            <a:ext cx="12192000" cy="686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91591" y="286786"/>
            <a:ext cx="84770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798A43"/>
                </a:solidFill>
                <a:ea typeface="+mj-ea"/>
                <a:cs typeface="+mj-cs"/>
              </a:rPr>
              <a:t>Why are salt marshes important?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9222" y="1657438"/>
            <a:ext cx="1095179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Very productive ecosystem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Sequester lots of carbon (carbon sink)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Provide habitat: shellfish, fisheries, threatened &amp; endangered species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Improve water quality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Remove nitrogen via denitrification</a:t>
            </a:r>
            <a:endParaRPr lang="en-US" sz="3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Reduce storm impacts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Reduce erosion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777F-8657-43A4-AB28-D7F572FF97B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129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8228" y="304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98A43"/>
                </a:solidFill>
                <a:latin typeface="+mn-lt"/>
              </a:rPr>
              <a:t>Why are salt marsh sparrow nests drowning?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777F-8657-43A4-AB28-D7F572FF97B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24812" y="6297265"/>
            <a:ext cx="4587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Bride Brook Salt Marsh, CT USA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907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798A43"/>
                </a:solidFill>
                <a:latin typeface="+mn-lt"/>
              </a:rPr>
              <a:t>Salt </a:t>
            </a:r>
            <a:r>
              <a:rPr lang="en-US" dirty="0" smtClean="0">
                <a:solidFill>
                  <a:srgbClr val="798A43"/>
                </a:solidFill>
                <a:latin typeface="+mn-lt"/>
              </a:rPr>
              <a:t>Marsh Plant Zonation</a:t>
            </a:r>
            <a:endParaRPr lang="en-US" dirty="0">
              <a:solidFill>
                <a:srgbClr val="798A43"/>
              </a:solidFill>
              <a:latin typeface="+mn-lt"/>
            </a:endParaRPr>
          </a:p>
        </p:txBody>
      </p:sp>
      <p:pic>
        <p:nvPicPr>
          <p:cNvPr id="8" name="Picture 2" descr="Image result for salt marsh zonati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04814" y="1568588"/>
            <a:ext cx="7361165" cy="405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777F-8657-43A4-AB28-D7F572FF97B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00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798A43"/>
                </a:solidFill>
                <a:latin typeface="+mn-lt"/>
              </a:rPr>
              <a:t>Sea-Level </a:t>
            </a:r>
            <a:r>
              <a:rPr lang="en-US" dirty="0">
                <a:solidFill>
                  <a:srgbClr val="798A43"/>
                </a:solidFill>
                <a:latin typeface="+mn-lt"/>
              </a:rPr>
              <a:t>Rise (SLR)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777F-8657-43A4-AB28-D7F572FF97B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6185" y="1690688"/>
            <a:ext cx="5078068" cy="14117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72902" y="2806955"/>
            <a:ext cx="6392249" cy="21108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04357" y="5747657"/>
            <a:ext cx="8376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NASA video: </a:t>
            </a:r>
            <a:r>
              <a:rPr lang="en-US" dirty="0">
                <a:hlinkClick r:id="rId5"/>
              </a:rPr>
              <a:t>http://www.space.com/30379-nasa-sea-level-rise-model-video.html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7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rgbClr val="798A43"/>
                </a:solidFill>
                <a:latin typeface="+mn-lt"/>
              </a:rPr>
              <a:t>Will salt marshes migrate? What might impede salt marsh migration?</a:t>
            </a:r>
            <a:br>
              <a:rPr lang="en-US" sz="3600" dirty="0">
                <a:solidFill>
                  <a:srgbClr val="798A43"/>
                </a:solidFill>
                <a:latin typeface="+mn-lt"/>
              </a:rPr>
            </a:br>
            <a:endParaRPr lang="en-US" sz="3600" dirty="0">
              <a:solidFill>
                <a:srgbClr val="798A43"/>
              </a:solidFill>
              <a:latin typeface="+mn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777F-8657-43A4-AB28-D7F572FF97B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467850" y="6488668"/>
            <a:ext cx="37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Images from Google Maps</a:t>
            </a:r>
            <a:endParaRPr lang="en-US" dirty="0"/>
          </a:p>
        </p:txBody>
      </p:sp>
      <p:pic>
        <p:nvPicPr>
          <p:cNvPr id="5" name="Picture 4" descr="Milford, CT - Google Maps - Google Chrome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33024" y="1606202"/>
            <a:ext cx="5573536" cy="25384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65917" y="2875419"/>
            <a:ext cx="1583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Wheeler Marsh, CT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175621" y="793665"/>
            <a:ext cx="4584457" cy="3326335"/>
            <a:chOff x="7531753" y="784401"/>
            <a:chExt cx="4584457" cy="332633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r="-127"/>
            <a:stretch/>
          </p:blipFill>
          <p:spPr>
            <a:xfrm>
              <a:off x="7531753" y="784401"/>
              <a:ext cx="4584457" cy="332633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531753" y="3517861"/>
              <a:ext cx="19360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Barn Island, CT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337" b="-526"/>
          <a:stretch/>
        </p:blipFill>
        <p:spPr>
          <a:xfrm>
            <a:off x="3959281" y="4186159"/>
            <a:ext cx="4422877" cy="25353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15360" y="5842000"/>
            <a:ext cx="1942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Old </a:t>
            </a:r>
            <a:r>
              <a:rPr lang="en-US" dirty="0" err="1" smtClean="0">
                <a:solidFill>
                  <a:schemeClr val="bg1"/>
                </a:solidFill>
              </a:rPr>
              <a:t>Saybrook</a:t>
            </a:r>
            <a:r>
              <a:rPr lang="en-US" dirty="0" smtClean="0">
                <a:solidFill>
                  <a:schemeClr val="bg1"/>
                </a:solidFill>
              </a:rPr>
              <a:t>, CT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55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608" y="62724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798A43"/>
                </a:solidFill>
                <a:latin typeface="+mn-lt"/>
              </a:rPr>
              <a:t>So is the salt marsh sparrow the polar bear of the salt marsh? Compare and contrast.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777F-8657-43A4-AB28-D7F572FF97B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Picture 4" descr="Saltmarsh_sharp_tailed_sparrow.jpg (1200×800)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34592" y="2512097"/>
            <a:ext cx="3836422" cy="255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upload.wikimedia.org/wikipedia/commons/0/07/Eisb%C3%A4r_1996-07-2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68565" y="2512097"/>
            <a:ext cx="3893646" cy="260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qual 7"/>
          <p:cNvSpPr/>
          <p:nvPr/>
        </p:nvSpPr>
        <p:spPr>
          <a:xfrm>
            <a:off x="5501390" y="3429290"/>
            <a:ext cx="1036798" cy="77312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01074" y="3006074"/>
            <a:ext cx="9453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accent1"/>
                </a:solidFill>
              </a:rPr>
              <a:t>?</a:t>
            </a:r>
            <a:endParaRPr lang="en-US" sz="9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993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6490</TotalTime>
  <Words>1336</Words>
  <Application>Microsoft Office PowerPoint</Application>
  <PresentationFormat>Custom</PresentationFormat>
  <Paragraphs>196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The Polar Bear  of  the  Salt Marsh?</vt:lpstr>
      <vt:lpstr>Learning Objectives</vt:lpstr>
      <vt:lpstr>Where do salt marshes occur?</vt:lpstr>
      <vt:lpstr>Slide 4</vt:lpstr>
      <vt:lpstr>Why are salt marsh sparrow nests drowning?</vt:lpstr>
      <vt:lpstr>Salt Marsh Plant Zonation</vt:lpstr>
      <vt:lpstr>Sea-Level Rise (SLR)</vt:lpstr>
      <vt:lpstr>Will salt marshes migrate? What might impede salt marsh migration? </vt:lpstr>
      <vt:lpstr>So is the salt marsh sparrow the polar bear of the salt marsh? Compare and contrast.</vt:lpstr>
      <vt:lpstr>You own a $1.5 million house in Old Saybrook in the marsh migration zone. What do you do in the face of sea-level rise?</vt:lpstr>
      <vt:lpstr>Impacts of climate warming on terrestrial ectotherms across latitude (Deutsch et al., 2008)</vt:lpstr>
      <vt:lpstr>Impacts of climate warming on terrestrial ectotherms across latitude (Deutsch et al., 2008)</vt:lpstr>
      <vt:lpstr>Why may ectotherms be more vulnerable to climate change than endotherms?</vt:lpstr>
      <vt:lpstr>Why may ectotherms be more vulnerable to climate change than endotherms?</vt:lpstr>
      <vt:lpstr>Slide 15</vt:lpstr>
      <vt:lpstr>Slide 16</vt:lpstr>
      <vt:lpstr>Slide 17</vt:lpstr>
      <vt:lpstr>Slide 18</vt:lpstr>
      <vt:lpstr>Slide 19</vt:lpstr>
      <vt:lpstr>Slide 20</vt:lpstr>
    </vt:vector>
  </TitlesOfParts>
  <Company>University of Connecticut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Lawrence, Beth</dc:creator>
  <cp:lastModifiedBy>Ang</cp:lastModifiedBy>
  <cp:revision>161</cp:revision>
  <dcterms:created xsi:type="dcterms:W3CDTF">2016-05-17T19:22:06Z</dcterms:created>
  <dcterms:modified xsi:type="dcterms:W3CDTF">2019-02-27T02:47:55Z</dcterms:modified>
</cp:coreProperties>
</file>