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Lst>
  <p:sldSz cx="9144000" cy="6858000" type="screen4x3"/>
  <p:notesSz cx="6858000" cy="9144000"/>
  <p:embeddedFontLst>
    <p:embeddedFont>
      <p:font typeface="Corsiva" panose="020B0604020202020204" charset="0"/>
      <p:regular r:id="rId70"/>
      <p:bold r:id="rId71"/>
      <p:italic r:id="rId72"/>
      <p:boldItalic r:id="rId73"/>
    </p:embeddedFont>
    <p:embeddedFont>
      <p:font typeface="Calibri" panose="020F0502020204030204" pitchFamily="3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6A49A27-32ED-45A6-A74B-97FE8C5E31DD}">
  <a:tblStyle styleId="{36A49A27-32ED-45A6-A74B-97FE8C5E31DD}"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E6E6E6"/>
          </a:solidFill>
        </a:fill>
      </a:tcStyle>
    </a:wholeTbl>
    <a:band1H>
      <a:tcTxStyle/>
      <a:tcStyle>
        <a:tcBdr/>
        <a:fill>
          <a:solidFill>
            <a:srgbClr val="CACACA"/>
          </a:solidFill>
        </a:fill>
      </a:tcStyle>
    </a:band1H>
    <a:band2H>
      <a:tcTxStyle/>
      <a:tcStyle>
        <a:tcBdr/>
      </a:tcStyle>
    </a:band2H>
    <a:band1V>
      <a:tcTxStyle/>
      <a:tcStyle>
        <a:tcBdr/>
        <a:fill>
          <a:solidFill>
            <a:srgbClr val="CACACA"/>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fill>
          <a:solidFill>
            <a:srgbClr val="E6E6E6"/>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dk1"/>
          </a:solidFill>
        </a:fill>
      </a:tcStyle>
    </a:firstRow>
    <a:neCell>
      <a:tcTxStyle/>
      <a:tcStyle>
        <a:tcBdr/>
      </a:tcStyle>
    </a:neCell>
    <a:nwCell>
      <a:tcTxStyle/>
      <a:tcStyle>
        <a:tcBdr/>
      </a:tcStyle>
    </a:nwCell>
  </a:tblStyle>
  <a:tblStyle styleId="{9E67FCD3-3E95-42DB-B385-ECD04930895B}" styleName="Table_1">
    <a:wholeTbl>
      <a:tcTxStyle b="off" i="off">
        <a:font>
          <a:latin typeface="Calibri"/>
          <a:ea typeface="Calibri"/>
          <a:cs typeface="Calibri"/>
        </a:font>
        <a:schemeClr val="lt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E6E6E6"/>
          </a:solidFill>
        </a:fill>
      </a:tcStyle>
    </a:wholeTbl>
    <a:band1H>
      <a:tcTxStyle/>
      <a:tcStyle>
        <a:tcBdr/>
        <a:fill>
          <a:solidFill>
            <a:srgbClr val="CACACA"/>
          </a:solidFill>
        </a:fill>
      </a:tcStyle>
    </a:band1H>
    <a:band2H>
      <a:tcTxStyle/>
      <a:tcStyle>
        <a:tcBdr/>
      </a:tcStyle>
    </a:band2H>
    <a:band1V>
      <a:tcTxStyle/>
      <a:tcStyle>
        <a:tcBdr/>
        <a:fill>
          <a:solidFill>
            <a:srgbClr val="CACACA"/>
          </a:solidFill>
        </a:fill>
      </a:tcStyle>
    </a:band1V>
    <a:band2V>
      <a:tcTxStyle/>
      <a:tcStyle>
        <a:tcBdr/>
      </a:tcStyle>
    </a:band2V>
    <a:lastCol>
      <a:tcTxStyle b="on" i="off"/>
      <a:tcStyle>
        <a:tcBdr>
          <a:left>
            <a:ln w="25400" cap="flat" cmpd="sng">
              <a:solidFill>
                <a:schemeClr val="lt1"/>
              </a:solidFill>
              <a:prstDash val="solid"/>
              <a:round/>
              <a:headEnd type="none" w="sm" len="sm"/>
              <a:tailEnd type="none" w="sm" len="sm"/>
            </a:ln>
          </a:left>
        </a:tcBdr>
        <a:fill>
          <a:solidFill>
            <a:srgbClr val="A8A8A8"/>
          </a:solidFill>
        </a:fill>
      </a:tcStyle>
    </a:lastCol>
    <a:firstCol>
      <a:tcTxStyle b="on" i="off"/>
      <a:tcStyle>
        <a:tcBdr>
          <a:right>
            <a:ln w="25400" cap="flat" cmpd="sng">
              <a:solidFill>
                <a:schemeClr val="lt1"/>
              </a:solidFill>
              <a:prstDash val="solid"/>
              <a:round/>
              <a:headEnd type="none" w="sm" len="sm"/>
              <a:tailEnd type="none" w="sm" len="sm"/>
            </a:ln>
          </a:right>
        </a:tcBdr>
        <a:fill>
          <a:solidFill>
            <a:srgbClr val="A8A8A8"/>
          </a:solidFill>
        </a:fill>
      </a:tcStyle>
    </a:firstCol>
    <a:lastRow>
      <a:tcTxStyle b="on" i="off"/>
      <a:tcStyle>
        <a:tcBdr>
          <a:top>
            <a:ln w="25400" cap="flat" cmpd="sng">
              <a:solidFill>
                <a:schemeClr val="lt1"/>
              </a:solidFill>
              <a:prstDash val="solid"/>
              <a:round/>
              <a:headEnd type="none" w="sm" len="sm"/>
              <a:tailEnd type="none" w="sm" len="sm"/>
            </a:ln>
          </a:top>
        </a:tcBdr>
        <a:fill>
          <a:solidFill>
            <a:srgbClr val="A8A8A8"/>
          </a:solidFill>
        </a:fill>
      </a:tcStyle>
    </a:lastRow>
    <a:seCell>
      <a:tcTxStyle/>
      <a:tcStyle>
        <a:tcBdr>
          <a:left>
            <a:ln w="9525" cap="flat" cmpd="sng">
              <a:solidFill>
                <a:srgbClr val="000000">
                  <a:alpha val="0"/>
                </a:srgbClr>
              </a:solidFill>
              <a:prstDash val="solid"/>
              <a:round/>
              <a:headEnd type="none" w="sm" len="sm"/>
              <a:tailEnd type="none" w="sm" len="sm"/>
            </a:ln>
          </a:left>
        </a:tcBdr>
      </a:tcStyle>
    </a:seCell>
    <a:swCell>
      <a:tcTxStyle/>
      <a:tcStyle>
        <a:tcBdr>
          <a:right>
            <a:ln w="9525" cap="flat" cmpd="sng">
              <a:solidFill>
                <a:srgbClr val="000000">
                  <a:alpha val="0"/>
                </a:srgbClr>
              </a:solidFill>
              <a:prstDash val="solid"/>
              <a:round/>
              <a:headEnd type="none" w="sm" len="sm"/>
              <a:tailEnd type="none" w="sm" len="sm"/>
            </a:ln>
          </a:right>
        </a:tcBdr>
      </a:tcStyle>
    </a:swCell>
    <a:firstRow>
      <a:tcTxStyle b="on" i="off"/>
      <a:tcStyle>
        <a:tcBdr>
          <a:bottom>
            <a:ln w="25400" cap="flat" cmpd="sng">
              <a:solidFill>
                <a:schemeClr val="lt1"/>
              </a:solidFill>
              <a:prstDash val="solid"/>
              <a:round/>
              <a:headEnd type="none" w="sm" len="sm"/>
              <a:tailEnd type="none" w="sm" len="sm"/>
            </a:ln>
          </a:bottom>
        </a:tcBdr>
        <a:fill>
          <a:solidFill>
            <a:schemeClr val="dk1"/>
          </a:solidFill>
        </a:fill>
      </a:tcStyle>
    </a:firstRow>
    <a:neCell>
      <a:tcTxStyle/>
      <a:tcStyle>
        <a:tcBdr>
          <a:left>
            <a:ln w="9525" cap="flat" cmpd="sng">
              <a:solidFill>
                <a:srgbClr val="000000">
                  <a:alpha val="0"/>
                </a:srgbClr>
              </a:solidFill>
              <a:prstDash val="solid"/>
              <a:round/>
              <a:headEnd type="none" w="sm" len="sm"/>
              <a:tailEnd type="none" w="sm" len="sm"/>
            </a:ln>
          </a:left>
        </a:tcBdr>
      </a:tcStyle>
    </a:neCell>
    <a:nwCell>
      <a:tcTxStyle/>
      <a:tcStyle>
        <a:tcBdr>
          <a:right>
            <a:ln w="9525" cap="flat" cmpd="sng">
              <a:solidFill>
                <a:srgbClr val="000000">
                  <a:alpha val="0"/>
                </a:srgbClr>
              </a:solidFill>
              <a:prstDash val="solid"/>
              <a:round/>
              <a:headEnd type="none" w="sm" len="sm"/>
              <a:tailEnd type="none" w="sm" len="sm"/>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1336"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pixabay.com/go/?t=http://creativecommons.org/publicdomain/zero/1.0/deed.e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pixabay.com/go/?t=http://creativecommons.org/publicdomain/zero/1.0/deed.e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pixabay.com/go/?t=http://creativecommons.org/publicdomain/zero/1.0/deed.e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en.wikipedia.org/wiki/Public_domain" TargetMode="External"/><Relationship Id="rId7" Type="http://schemas.openxmlformats.org/officeDocument/2006/relationships/hyperlink" Target="http://pixabay.com/go/?t=http://creativecommons.org/publicdomain/zero/1.0/deed.en"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en.wikipedia.org/wiki/Copyright" TargetMode="External"/><Relationship Id="rId5" Type="http://schemas.openxmlformats.org/officeDocument/2006/relationships/hyperlink" Target="http://en.wikipedia.org/wiki/United_States_Code" TargetMode="External"/><Relationship Id="rId4" Type="http://schemas.openxmlformats.org/officeDocument/2006/relationships/hyperlink" Target="http://en.wikipedia.org/wiki/Copyright_status_of_work_by_the_U.S._government"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50d6f18a3a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50d6f18a3a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g50d6f18a3a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0d6f18a3a_0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0d6f18a3a_0_7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g50d6f18a3a_0_7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50d6f18a3a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50d6f18a3a_0_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g50d6f18a3a_0_7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50d6f18a3a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50d6f18a3a_0_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g50d6f18a3a_0_8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0d6f18a3a_0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0d6f18a3a_0_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g50d6f18a3a_0_9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50d6f18a3a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50d6f18a3a_0_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g50d6f18a3a_0_9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50d6f18a3a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50d6f18a3a_0_1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g50d6f18a3a_0_10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50d6f18a3a_0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50d6f18a3a_0_10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g50d6f18a3a_0_10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0d6f18a3a_0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0d6f18a3a_0_1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50d6f18a3a_0_1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50d6f18a3a_0_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50d6f18a3a_0_1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g50d6f18a3a_0_1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50d6f18a3a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50d6f18a3a_0_1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g50d6f18a3a_0_12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50d6f18a3a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50d6f18a3a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g50d6f18a3a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50d6f18a3a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0d6f18a3a_0_1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g50d6f18a3a_0_13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0d6f18a3a_0_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50d6f18a3a_0_1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g50d6f18a3a_0_13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50d6f18a3a_0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50d6f18a3a_0_1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g50d6f18a3a_0_14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50d6f18a3a_0_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50d6f18a3a_0_1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g50d6f18a3a_0_1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50d6f18a3a_0_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50d6f18a3a_0_1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g50d6f18a3a_0_15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0d6f18a3a_0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50d6f18a3a_0_16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g50d6f18a3a_0_16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50d6f18a3a_0_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50d6f18a3a_0_1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g50d6f18a3a_0_1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50d6f18a3a_0_1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g50d6f18a3a_0_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50d6f18a3a_0_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50d6f18a3a_0_1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1" u="sng">
              <a:solidFill>
                <a:schemeClr val="hlink"/>
              </a:solidFill>
              <a:latin typeface="Calibri"/>
              <a:ea typeface="Calibri"/>
              <a:cs typeface="Calibri"/>
              <a:sym typeface="Calibri"/>
              <a:hlinkClick r:id="rId3"/>
            </a:endParaRPr>
          </a:p>
        </p:txBody>
      </p:sp>
      <p:sp>
        <p:nvSpPr>
          <p:cNvPr id="284" name="Google Shape;284;g50d6f18a3a_0_1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50d6f18a3a_0_2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g50d6f18a3a_0_2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1" u="sng">
              <a:solidFill>
                <a:schemeClr val="hlink"/>
              </a:solidFill>
              <a:latin typeface="Calibri"/>
              <a:ea typeface="Calibri"/>
              <a:cs typeface="Calibri"/>
              <a:sym typeface="Calibri"/>
              <a:hlinkClick r:id="rId3"/>
            </a:endParaRPr>
          </a:p>
        </p:txBody>
      </p:sp>
      <p:sp>
        <p:nvSpPr>
          <p:cNvPr id="293" name="Google Shape;293;g50d6f18a3a_0_2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0d6f18a3a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50d6f18a3a_0_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g50d6f18a3a_0_2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50d6f18a3a_0_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g50d6f18a3a_0_2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1" u="sng">
              <a:solidFill>
                <a:schemeClr val="hlink"/>
              </a:solidFill>
              <a:latin typeface="Calibri"/>
              <a:ea typeface="Calibri"/>
              <a:cs typeface="Calibri"/>
              <a:sym typeface="Calibri"/>
              <a:hlinkClick r:id="rId3"/>
            </a:endParaRPr>
          </a:p>
        </p:txBody>
      </p:sp>
      <p:sp>
        <p:nvSpPr>
          <p:cNvPr id="302" name="Google Shape;302;g50d6f18a3a_0_2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50d6f18a3a_0_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g50d6f18a3a_0_2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This work is in the </a:t>
            </a:r>
            <a:r>
              <a:rPr lang="en-US" sz="1200" b="1" i="1" u="sng">
                <a:solidFill>
                  <a:schemeClr val="hlink"/>
                </a:solidFill>
                <a:latin typeface="Calibri"/>
                <a:ea typeface="Calibri"/>
                <a:cs typeface="Calibri"/>
                <a:sym typeface="Calibri"/>
                <a:hlinkClick r:id="rId3"/>
              </a:rPr>
              <a:t>public domain in the United States because it is a </a:t>
            </a:r>
            <a:r>
              <a:rPr lang="en-US" sz="1200" b="1" i="1" u="sng">
                <a:solidFill>
                  <a:schemeClr val="hlink"/>
                </a:solidFill>
                <a:latin typeface="Calibri"/>
                <a:ea typeface="Calibri"/>
                <a:cs typeface="Calibri"/>
                <a:sym typeface="Calibri"/>
                <a:hlinkClick r:id="rId4"/>
              </a:rPr>
              <a:t>work prepared by an officer or employee of the United States Government as part of that person’s official duties under the terms of Title 17, Chapter 1, Section 105 of the </a:t>
            </a:r>
            <a:r>
              <a:rPr lang="en-US" sz="1200" b="1" i="1" u="sng">
                <a:solidFill>
                  <a:schemeClr val="hlink"/>
                </a:solidFill>
                <a:latin typeface="Calibri"/>
                <a:ea typeface="Calibri"/>
                <a:cs typeface="Calibri"/>
                <a:sym typeface="Calibri"/>
                <a:hlinkClick r:id="rId5"/>
              </a:rPr>
              <a:t>US Code. See </a:t>
            </a:r>
            <a:r>
              <a:rPr lang="en-US" sz="1200" b="1" i="1" u="sng">
                <a:solidFill>
                  <a:schemeClr val="hlink"/>
                </a:solidFill>
                <a:latin typeface="Calibri"/>
                <a:ea typeface="Calibri"/>
                <a:cs typeface="Calibri"/>
                <a:sym typeface="Calibri"/>
                <a:hlinkClick r:id="rId6"/>
              </a:rPr>
              <a:t>Copyright.</a:t>
            </a:r>
            <a:r>
              <a:rPr lang="en-US" sz="1200" b="1" i="1">
                <a:solidFill>
                  <a:schemeClr val="dk1"/>
                </a:solidFill>
                <a:latin typeface="Calibri"/>
                <a:ea typeface="Calibri"/>
                <a:cs typeface="Calibri"/>
                <a:sym typeface="Calibri"/>
              </a:rPr>
              <a:t> http://commons.wikimedia.org/wiki/File:Mediterranean_Relief.jpg</a:t>
            </a:r>
            <a:endParaRPr/>
          </a:p>
          <a:p>
            <a:pPr marL="0" marR="0" lvl="0" indent="0" algn="l" rtl="0">
              <a:lnSpc>
                <a:spcPct val="100000"/>
              </a:lnSpc>
              <a:spcBef>
                <a:spcPts val="0"/>
              </a:spcBef>
              <a:spcAft>
                <a:spcPts val="0"/>
              </a:spcAft>
              <a:buClr>
                <a:schemeClr val="dk1"/>
              </a:buClr>
              <a:buSzPts val="1200"/>
              <a:buFont typeface="Calibri"/>
              <a:buNone/>
            </a:pPr>
            <a:r>
              <a:rPr lang="en-US"/>
              <a:t>http://pixabay.com/p-162714/?no_redirect </a:t>
            </a:r>
            <a:r>
              <a:rPr lang="en-US" sz="1200" b="1">
                <a:solidFill>
                  <a:schemeClr val="dk1"/>
                </a:solidFill>
                <a:latin typeface="Calibri"/>
                <a:ea typeface="Calibri"/>
                <a:cs typeface="Calibri"/>
                <a:sym typeface="Calibri"/>
              </a:rPr>
              <a:t>License	</a:t>
            </a:r>
            <a:r>
              <a:rPr lang="en-US" sz="1200" b="1" u="sng">
                <a:solidFill>
                  <a:schemeClr val="hlink"/>
                </a:solidFill>
                <a:latin typeface="Calibri"/>
                <a:ea typeface="Calibri"/>
                <a:cs typeface="Calibri"/>
                <a:sym typeface="Calibri"/>
                <a:hlinkClick r:id="rId7"/>
              </a:rPr>
              <a:t>Public Domain CC0	http://pixabay.com/en/sea-mediterranean-sea-nature-162714/</a:t>
            </a:r>
            <a:endParaRPr/>
          </a:p>
        </p:txBody>
      </p:sp>
      <p:sp>
        <p:nvSpPr>
          <p:cNvPr id="311" name="Google Shape;311;g50d6f18a3a_0_2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50d6f18a3a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50d6f18a3a_0_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50d6f18a3a_0_2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50d6f18a3a_0_2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g50d6f18a3a_0_2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0d6f18a3a_0_2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 name="Google Shape;340;g50d6f18a3a_0_2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50d6f18a3a_0_2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 name="Google Shape;353;g50d6f18a3a_0_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50d6f18a3a_0_2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g50d6f18a3a_0_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50d6f18a3a_0_2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g50d6f18a3a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50d6f18a3a_0_3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g50d6f18a3a_0_3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0d6f18a3a_0_3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0d6f18a3a_0_3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g50d6f18a3a_0_3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50d6f18a3a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50d6f18a3a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g50d6f18a3a_0_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55ba7a6366_0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55ba7a6366_0_1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g55ba7a6366_0_17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0d6f18a3a_0_4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g50d6f18a3a_0_4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t>
            </a:r>
            <a:endParaRPr/>
          </a:p>
        </p:txBody>
      </p:sp>
      <p:sp>
        <p:nvSpPr>
          <p:cNvPr id="448" name="Google Shape;44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a:t>
            </a:r>
            <a:endParaRPr/>
          </a:p>
        </p:txBody>
      </p:sp>
      <p:sp>
        <p:nvSpPr>
          <p:cNvPr id="456" name="Google Shape;45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
        <p:nvSpPr>
          <p:cNvPr id="472" name="Google Shape;47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3" name="Google Shape;47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
        <p:nvSpPr>
          <p:cNvPr id="483" name="Google Shape;483;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4" name="Google Shape;484;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a:t>Choice experiments with immature snails (</a:t>
            </a:r>
            <a:r>
              <a:rPr lang="en-US" sz="1200" b="1" i="1"/>
              <a:t>Helix aspersa</a:t>
            </a:r>
            <a:r>
              <a:rPr lang="en-US" sz="1200" b="1"/>
              <a:t>)</a:t>
            </a:r>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
        <p:nvSpPr>
          <p:cNvPr id="498" name="Google Shape;49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9" name="Google Shape;499;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
        <p:nvSpPr>
          <p:cNvPr id="511" name="Google Shape;51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2" name="Google Shape;512;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50d6f18a3a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50d6f18a3a_0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g50d6f18a3a_0_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
        <p:nvSpPr>
          <p:cNvPr id="524" name="Google Shape;52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5" name="Google Shape;52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
        <p:nvSpPr>
          <p:cNvPr id="537" name="Google Shape;53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8" name="Google Shape;538;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
        <p:nvSpPr>
          <p:cNvPr id="546" name="Google Shape;546;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47" name="Google Shape;54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
        <p:nvSpPr>
          <p:cNvPr id="556" name="Google Shape;55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57" name="Google Shape;557;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6" name="Google Shape;566;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
        <p:nvSpPr>
          <p:cNvPr id="583" name="Google Shape;58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4" name="Google Shape;584;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
        <p:nvSpPr>
          <p:cNvPr id="600" name="Google Shape;600;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1" name="Google Shape;601;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
        <p:nvSpPr>
          <p:cNvPr id="609" name="Google Shape;609;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10" name="Google Shape;610;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
        <p:nvSpPr>
          <p:cNvPr id="620" name="Google Shape;62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1" name="Google Shape;621;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50d6f18a3a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50d6f18a3a_0_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50d6f18a3a_0_4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50d6f18a3a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50d6f18a3a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g50d6f18a3a_1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50d6f18a3a_1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50d6f18a3a_1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8" name="Google Shape;638;g50d6f18a3a_1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50d6f18a3a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50d6f18a3a_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g50d6f18a3a_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50d6f18a3a_1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50d6f18a3a_1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3" name="Google Shape;653;g50d6f18a3a_1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50d6f18a3a_1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50d6f18a3a_1_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3" name="Google Shape;663;g50d6f18a3a_1_2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574f70e9d0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574f70e9d0_0_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2" name="Google Shape;672;g574f70e9d0_0_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574f70e9d0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574f70e9d0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2" name="Google Shape;682;g574f70e9d0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50d6f18a3a_0_3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
        <p:nvSpPr>
          <p:cNvPr id="691" name="Google Shape;691;g50d6f18a3a_0_3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2" name="Google Shape;692;g50d6f18a3a_0_3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50d6f18a3a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50d6f18a3a_0_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g50d6f18a3a_0_5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50d6f18a3a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50d6f18a3a_0_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g50d6f18a3a_0_6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0d6f18a3a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0d6f18a3a_0_6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g50d6f18a3a_0_6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4" name="Google Shape;24;p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5" name="Google Shape;25;p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6" name="Google Shape;26;p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7" name="Google Shape;27;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9" name="Google Shape;39;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2"/>
        <p:cNvGrpSpPr/>
        <p:nvPr/>
      </p:nvGrpSpPr>
      <p:grpSpPr>
        <a:xfrm>
          <a:off x="0" y="0"/>
          <a:ext cx="0" cy="0"/>
          <a:chOff x="0" y="0"/>
          <a:chExt cx="0" cy="0"/>
        </a:xfrm>
      </p:grpSpPr>
      <p:sp>
        <p:nvSpPr>
          <p:cNvPr id="53" name="Google Shape;53;p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67.xml.rels><?xml version="1.0" encoding="UTF-8" standalone="yes"?>
<Relationships xmlns="http://schemas.openxmlformats.org/package/2006/relationships"><Relationship Id="rId8" Type="http://schemas.openxmlformats.org/officeDocument/2006/relationships/hyperlink" Target="http://en.wikipedia.org/wiki/United_States_Code" TargetMode="External"/><Relationship Id="rId13" Type="http://schemas.openxmlformats.org/officeDocument/2006/relationships/hyperlink" Target="http://sophy.u-3mrs.fr/" TargetMode="External"/><Relationship Id="rId3" Type="http://schemas.openxmlformats.org/officeDocument/2006/relationships/hyperlink" Target="https://seedsforgenerations.com/product/thyme-english/" TargetMode="External"/><Relationship Id="rId7" Type="http://schemas.openxmlformats.org/officeDocument/2006/relationships/hyperlink" Target="http://en.wikipedia.org/wiki/Copyright_status_of_work_by_the_U.S._government" TargetMode="External"/><Relationship Id="rId12" Type="http://schemas.openxmlformats.org/officeDocument/2006/relationships/hyperlink" Target="http://commons.wikimedia.org/wiki/File:Thymus_vulgaris1.JPG" TargetMode="External"/><Relationship Id="rId17" Type="http://schemas.openxmlformats.org/officeDocument/2006/relationships/hyperlink" Target="https://phys.org/news/2017-04-bergamotenealluring-lethal-manduca-sexta.html" TargetMode="External"/><Relationship Id="rId2" Type="http://schemas.openxmlformats.org/officeDocument/2006/relationships/notesSlide" Target="../notesSlides/notesSlide67.xml"/><Relationship Id="rId16" Type="http://schemas.openxmlformats.org/officeDocument/2006/relationships/hyperlink" Target="http://commons.wikimedia.org/wiki/Commons:GNU_Free_Documentation_License_1.2" TargetMode="External"/><Relationship Id="rId1" Type="http://schemas.openxmlformats.org/officeDocument/2006/relationships/slideLayout" Target="../slideLayouts/slideLayout5.xml"/><Relationship Id="rId6" Type="http://schemas.openxmlformats.org/officeDocument/2006/relationships/hyperlink" Target="http://en.wikipedia.org/wiki/Public_domain" TargetMode="External"/><Relationship Id="rId11" Type="http://schemas.openxmlformats.org/officeDocument/2006/relationships/hyperlink" Target="http://en.wikipedia.org/wiki/Rosemary#mediaviewer/File:Rosemary_bush.jpg" TargetMode="External"/><Relationship Id="rId5" Type="http://schemas.openxmlformats.org/officeDocument/2006/relationships/hyperlink" Target="http://commons.wikimedia.org/wiki/File:Mediterranean_Relief.jpg" TargetMode="External"/><Relationship Id="rId15" Type="http://schemas.openxmlformats.org/officeDocument/2006/relationships/hyperlink" Target="http://en.wikipedia.org/wiki/en:Free_Software_Foundation" TargetMode="External"/><Relationship Id="rId10" Type="http://schemas.openxmlformats.org/officeDocument/2006/relationships/hyperlink" Target="http://pixabay.com/en/sea-mediterranean-sea-nature-162714/" TargetMode="External"/><Relationship Id="rId4" Type="http://schemas.openxmlformats.org/officeDocument/2006/relationships/hyperlink" Target="https://en.wikipedia.org/wiki/Thyme" TargetMode="External"/><Relationship Id="rId9" Type="http://schemas.openxmlformats.org/officeDocument/2006/relationships/hyperlink" Target="http://en.wikipedia.org/wiki/Copyright" TargetMode="External"/><Relationship Id="rId14" Type="http://schemas.openxmlformats.org/officeDocument/2006/relationships/hyperlink" Target="http://en.wikipedia.org/wiki/en:GNU_Free_Documentation_Licens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pic>
        <p:nvPicPr>
          <p:cNvPr id="90" name="Google Shape;90;p13"/>
          <p:cNvPicPr preferRelativeResize="0"/>
          <p:nvPr/>
        </p:nvPicPr>
        <p:blipFill>
          <a:blip r:embed="rId3">
            <a:alphaModFix/>
          </a:blip>
          <a:stretch>
            <a:fillRect/>
          </a:stretch>
        </p:blipFill>
        <p:spPr>
          <a:xfrm>
            <a:off x="1519650" y="189425"/>
            <a:ext cx="6248400" cy="6303556"/>
          </a:xfrm>
          <a:prstGeom prst="rect">
            <a:avLst/>
          </a:prstGeom>
          <a:noFill/>
          <a:ln>
            <a:noFill/>
          </a:ln>
        </p:spPr>
      </p:pic>
      <p:sp>
        <p:nvSpPr>
          <p:cNvPr id="91" name="Google Shape;91;p13"/>
          <p:cNvSpPr txBox="1"/>
          <p:nvPr/>
        </p:nvSpPr>
        <p:spPr>
          <a:xfrm>
            <a:off x="4369525" y="6508750"/>
            <a:ext cx="39384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t>https://seedsforgenerations.com/product/thyme-english/</a:t>
            </a:r>
            <a:endParaRPr sz="11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159" name="Google Shape;159;p22"/>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000">
                <a:solidFill>
                  <a:schemeClr val="dk1"/>
                </a:solidFill>
                <a:latin typeface="Times New Roman"/>
                <a:ea typeface="Times New Roman"/>
                <a:cs typeface="Times New Roman"/>
                <a:sym typeface="Times New Roman"/>
              </a:rPr>
              <a:t>3. What is the sticky defensive sap used by some plants for protection?</a:t>
            </a:r>
            <a:endParaRPr sz="3000">
              <a:solidFill>
                <a:schemeClr val="dk1"/>
              </a:solidFill>
              <a:latin typeface="Times New Roman"/>
              <a:ea typeface="Times New Roman"/>
              <a:cs typeface="Times New Roman"/>
              <a:sym typeface="Times New Roman"/>
            </a:endParaRPr>
          </a:p>
          <a:p>
            <a:pPr marL="457200" lvl="0" indent="-419100" algn="l" rtl="0">
              <a:spcBef>
                <a:spcPts val="1400"/>
              </a:spcBef>
              <a:spcAft>
                <a:spcPts val="0"/>
              </a:spcAft>
              <a:buClr>
                <a:srgbClr val="7945B8"/>
              </a:buClr>
              <a:buSzPts val="3000"/>
              <a:buFont typeface="Times New Roman"/>
              <a:buChar char="●"/>
            </a:pPr>
            <a:r>
              <a:rPr lang="en-US" sz="3000">
                <a:solidFill>
                  <a:srgbClr val="7945B8"/>
                </a:solidFill>
                <a:latin typeface="Times New Roman"/>
                <a:ea typeface="Times New Roman"/>
                <a:cs typeface="Times New Roman"/>
                <a:sym typeface="Times New Roman"/>
              </a:rPr>
              <a:t>Latex</a:t>
            </a:r>
            <a:endParaRPr sz="3000">
              <a:solidFill>
                <a:srgbClr val="7945B8"/>
              </a:solidFill>
              <a:latin typeface="Times New Roman"/>
              <a:ea typeface="Times New Roman"/>
              <a:cs typeface="Times New Roman"/>
              <a:sym typeface="Times New Roman"/>
            </a:endParaRPr>
          </a:p>
          <a:p>
            <a:pPr marL="0" lvl="0" indent="457200" algn="l" rtl="0">
              <a:spcBef>
                <a:spcPts val="1400"/>
              </a:spcBef>
              <a:spcAft>
                <a:spcPts val="1400"/>
              </a:spcAft>
              <a:buNone/>
            </a:pPr>
            <a:r>
              <a:rPr lang="en-US" sz="3000">
                <a:solidFill>
                  <a:srgbClr val="274E13"/>
                </a:solidFill>
                <a:latin typeface="Times New Roman"/>
                <a:ea typeface="Times New Roman"/>
                <a:cs typeface="Times New Roman"/>
                <a:sym typeface="Times New Roman"/>
              </a:rPr>
              <a:t>How is latex defensive?</a:t>
            </a:r>
            <a:endParaRPr sz="3000">
              <a:solidFill>
                <a:srgbClr val="274E13"/>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166" name="Google Shape;166;p23"/>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000">
                <a:solidFill>
                  <a:schemeClr val="dk1"/>
                </a:solidFill>
                <a:latin typeface="Times New Roman"/>
                <a:ea typeface="Times New Roman"/>
                <a:cs typeface="Times New Roman"/>
                <a:sym typeface="Times New Roman"/>
              </a:rPr>
              <a:t>4. What is the most toxic plant compound that has been identified and what plant does it come from?</a:t>
            </a:r>
            <a:endParaRPr sz="3000">
              <a:solidFill>
                <a:schemeClr val="dk1"/>
              </a:solidFill>
              <a:latin typeface="Times New Roman"/>
              <a:ea typeface="Times New Roman"/>
              <a:cs typeface="Times New Roman"/>
              <a:sym typeface="Times New Roman"/>
            </a:endParaRPr>
          </a:p>
          <a:p>
            <a:pPr marL="0" lvl="0" indent="0" algn="l" rtl="0">
              <a:spcBef>
                <a:spcPts val="1400"/>
              </a:spcBef>
              <a:spcAft>
                <a:spcPts val="1400"/>
              </a:spcAft>
              <a:buNone/>
            </a:pPr>
            <a:endParaRPr sz="3000">
              <a:solidFill>
                <a:schemeClr val="dk1"/>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4"/>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173" name="Google Shape;173;p24"/>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000">
                <a:solidFill>
                  <a:schemeClr val="dk1"/>
                </a:solidFill>
                <a:latin typeface="Times New Roman"/>
                <a:ea typeface="Times New Roman"/>
                <a:cs typeface="Times New Roman"/>
                <a:sym typeface="Times New Roman"/>
              </a:rPr>
              <a:t>4. What is the most toxic plant compound that has been identified and what plant does it come from?</a:t>
            </a:r>
            <a:endParaRPr sz="3000">
              <a:solidFill>
                <a:schemeClr val="dk1"/>
              </a:solidFill>
              <a:latin typeface="Times New Roman"/>
              <a:ea typeface="Times New Roman"/>
              <a:cs typeface="Times New Roman"/>
              <a:sym typeface="Times New Roman"/>
            </a:endParaRPr>
          </a:p>
          <a:p>
            <a:pPr marL="457200" lvl="0" indent="-419100" algn="l" rtl="0">
              <a:spcBef>
                <a:spcPts val="1400"/>
              </a:spcBef>
              <a:spcAft>
                <a:spcPts val="0"/>
              </a:spcAft>
              <a:buClr>
                <a:srgbClr val="7945B8"/>
              </a:buClr>
              <a:buSzPts val="3000"/>
              <a:buFont typeface="Times New Roman"/>
              <a:buChar char="●"/>
            </a:pPr>
            <a:r>
              <a:rPr lang="en-US" sz="3000">
                <a:solidFill>
                  <a:srgbClr val="7945B8"/>
                </a:solidFill>
                <a:latin typeface="Times New Roman"/>
                <a:ea typeface="Times New Roman"/>
                <a:cs typeface="Times New Roman"/>
                <a:sym typeface="Times New Roman"/>
              </a:rPr>
              <a:t>Ricin from the castor oil plant</a:t>
            </a:r>
            <a:endParaRPr sz="3000">
              <a:solidFill>
                <a:srgbClr val="7945B8"/>
              </a:solidFill>
              <a:latin typeface="Times New Roman"/>
              <a:ea typeface="Times New Roman"/>
              <a:cs typeface="Times New Roman"/>
              <a:sym typeface="Times New Roman"/>
            </a:endParaRPr>
          </a:p>
          <a:p>
            <a:pPr marL="0" lvl="0" indent="0" algn="l" rtl="0">
              <a:spcBef>
                <a:spcPts val="1400"/>
              </a:spcBef>
              <a:spcAft>
                <a:spcPts val="1400"/>
              </a:spcAft>
              <a:buNone/>
            </a:pPr>
            <a:r>
              <a:rPr lang="en-US" sz="3000">
                <a:solidFill>
                  <a:srgbClr val="7945B8"/>
                </a:solidFill>
                <a:latin typeface="Times New Roman"/>
                <a:ea typeface="Times New Roman"/>
                <a:cs typeface="Times New Roman"/>
                <a:sym typeface="Times New Roman"/>
              </a:rPr>
              <a:t>	</a:t>
            </a:r>
            <a:r>
              <a:rPr lang="en-US" sz="3000">
                <a:solidFill>
                  <a:srgbClr val="274E13"/>
                </a:solidFill>
                <a:latin typeface="Times New Roman"/>
                <a:ea typeface="Times New Roman"/>
                <a:cs typeface="Times New Roman"/>
                <a:sym typeface="Times New Roman"/>
              </a:rPr>
              <a:t>Are plant toxins relatively common, or rare?</a:t>
            </a:r>
            <a:endParaRPr sz="3000">
              <a:solidFill>
                <a:srgbClr val="274E13"/>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sp>
        <p:nvSpPr>
          <p:cNvPr id="180" name="Google Shape;180;p25"/>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000">
                <a:solidFill>
                  <a:schemeClr val="dk1"/>
                </a:solidFill>
                <a:latin typeface="Times New Roman"/>
                <a:ea typeface="Times New Roman"/>
                <a:cs typeface="Times New Roman"/>
                <a:sym typeface="Times New Roman"/>
              </a:rPr>
              <a:t>5. If a plant makes toxic chemicals, those chemicals will be found in all parts of the plant. True or False?</a:t>
            </a:r>
            <a:endParaRPr sz="3000">
              <a:solidFill>
                <a:schemeClr val="dk1"/>
              </a:solidFill>
              <a:latin typeface="Times New Roman"/>
              <a:ea typeface="Times New Roman"/>
              <a:cs typeface="Times New Roman"/>
              <a:sym typeface="Times New Roman"/>
            </a:endParaRPr>
          </a:p>
          <a:p>
            <a:pPr marL="0" lvl="0" indent="0" algn="l" rtl="0">
              <a:spcBef>
                <a:spcPts val="1400"/>
              </a:spcBef>
              <a:spcAft>
                <a:spcPts val="1400"/>
              </a:spcAft>
              <a:buNone/>
            </a:pPr>
            <a:endParaRPr sz="3000">
              <a:solidFill>
                <a:schemeClr val="dk1"/>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187" name="Google Shape;187;p26"/>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000">
                <a:solidFill>
                  <a:schemeClr val="dk1"/>
                </a:solidFill>
                <a:latin typeface="Times New Roman"/>
                <a:ea typeface="Times New Roman"/>
                <a:cs typeface="Times New Roman"/>
                <a:sym typeface="Times New Roman"/>
              </a:rPr>
              <a:t>5. If a plant makes toxic chemicals, those chemicals will be found in all parts of the plant. True or False?</a:t>
            </a:r>
            <a:endParaRPr sz="3000">
              <a:solidFill>
                <a:schemeClr val="dk1"/>
              </a:solidFill>
              <a:latin typeface="Times New Roman"/>
              <a:ea typeface="Times New Roman"/>
              <a:cs typeface="Times New Roman"/>
              <a:sym typeface="Times New Roman"/>
            </a:endParaRPr>
          </a:p>
          <a:p>
            <a:pPr marL="457200" lvl="0" indent="-419100" algn="l" rtl="0">
              <a:spcBef>
                <a:spcPts val="1400"/>
              </a:spcBef>
              <a:spcAft>
                <a:spcPts val="0"/>
              </a:spcAft>
              <a:buClr>
                <a:srgbClr val="7945B8"/>
              </a:buClr>
              <a:buSzPts val="3000"/>
              <a:buFont typeface="Times New Roman"/>
              <a:buChar char="●"/>
            </a:pPr>
            <a:r>
              <a:rPr lang="en-US" sz="3000">
                <a:solidFill>
                  <a:srgbClr val="7945B8"/>
                </a:solidFill>
                <a:latin typeface="Times New Roman"/>
                <a:ea typeface="Times New Roman"/>
                <a:cs typeface="Times New Roman"/>
                <a:sym typeface="Times New Roman"/>
              </a:rPr>
              <a:t>False</a:t>
            </a:r>
            <a:endParaRPr sz="3000">
              <a:solidFill>
                <a:srgbClr val="7945B8"/>
              </a:solidFill>
              <a:latin typeface="Times New Roman"/>
              <a:ea typeface="Times New Roman"/>
              <a:cs typeface="Times New Roman"/>
              <a:sym typeface="Times New Roman"/>
            </a:endParaRPr>
          </a:p>
          <a:p>
            <a:pPr marL="0" lvl="0" indent="0" algn="l" rtl="0">
              <a:spcBef>
                <a:spcPts val="1400"/>
              </a:spcBef>
              <a:spcAft>
                <a:spcPts val="1400"/>
              </a:spcAft>
              <a:buNone/>
            </a:pPr>
            <a:r>
              <a:rPr lang="en-US" sz="3000">
                <a:solidFill>
                  <a:srgbClr val="7945B8"/>
                </a:solidFill>
                <a:latin typeface="Times New Roman"/>
                <a:ea typeface="Times New Roman"/>
                <a:cs typeface="Times New Roman"/>
                <a:sym typeface="Times New Roman"/>
              </a:rPr>
              <a:t>	</a:t>
            </a:r>
            <a:r>
              <a:rPr lang="en-US" sz="3000">
                <a:solidFill>
                  <a:srgbClr val="274E13"/>
                </a:solidFill>
                <a:latin typeface="Times New Roman"/>
                <a:ea typeface="Times New Roman"/>
                <a:cs typeface="Times New Roman"/>
                <a:sym typeface="Times New Roman"/>
              </a:rPr>
              <a:t>Explain</a:t>
            </a:r>
            <a:endParaRPr sz="3000">
              <a:solidFill>
                <a:srgbClr val="274E13"/>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194" name="Google Shape;194;p27"/>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457200" lvl="0" indent="-457200" algn="l" rtl="0">
              <a:spcBef>
                <a:spcPts val="1400"/>
              </a:spcBef>
              <a:spcAft>
                <a:spcPts val="0"/>
              </a:spcAft>
              <a:buNone/>
            </a:pPr>
            <a:r>
              <a:rPr lang="en-US" sz="3000">
                <a:solidFill>
                  <a:schemeClr val="dk1"/>
                </a:solidFill>
                <a:latin typeface="Times New Roman"/>
                <a:ea typeface="Times New Roman"/>
                <a:cs typeface="Times New Roman"/>
                <a:sym typeface="Times New Roman"/>
              </a:rPr>
              <a:t>6. Name 4-5 major abiotic environmental challenges faced by Mediterranean plants.</a:t>
            </a:r>
            <a:endParaRPr sz="3000">
              <a:solidFill>
                <a:schemeClr val="dk1"/>
              </a:solidFill>
              <a:latin typeface="Times New Roman"/>
              <a:ea typeface="Times New Roman"/>
              <a:cs typeface="Times New Roman"/>
              <a:sym typeface="Times New Roman"/>
            </a:endParaRPr>
          </a:p>
          <a:p>
            <a:pPr marL="457200" lvl="0" indent="-457200" algn="l" rtl="0">
              <a:spcBef>
                <a:spcPts val="1400"/>
              </a:spcBef>
              <a:spcAft>
                <a:spcPts val="1400"/>
              </a:spcAft>
              <a:buNone/>
            </a:pPr>
            <a:endParaRPr sz="3000">
              <a:solidFill>
                <a:schemeClr val="dk1"/>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a:t>
            </a:fld>
            <a:endParaRPr/>
          </a:p>
        </p:txBody>
      </p:sp>
      <p:sp>
        <p:nvSpPr>
          <p:cNvPr id="201" name="Google Shape;201;p28"/>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457200" lvl="0" indent="-457200" algn="l" rtl="0">
              <a:spcBef>
                <a:spcPts val="1400"/>
              </a:spcBef>
              <a:spcAft>
                <a:spcPts val="0"/>
              </a:spcAft>
              <a:buNone/>
            </a:pPr>
            <a:r>
              <a:rPr lang="en-US" sz="3000">
                <a:solidFill>
                  <a:schemeClr val="dk1"/>
                </a:solidFill>
                <a:latin typeface="Times New Roman"/>
                <a:ea typeface="Times New Roman"/>
                <a:cs typeface="Times New Roman"/>
                <a:sym typeface="Times New Roman"/>
              </a:rPr>
              <a:t>6. Name 4-5 major abiotic environmental challenges faced by Mediterranean plants.</a:t>
            </a:r>
            <a:endParaRPr sz="3000">
              <a:solidFill>
                <a:schemeClr val="dk1"/>
              </a:solidFill>
              <a:latin typeface="Times New Roman"/>
              <a:ea typeface="Times New Roman"/>
              <a:cs typeface="Times New Roman"/>
              <a:sym typeface="Times New Roman"/>
            </a:endParaRPr>
          </a:p>
          <a:p>
            <a:pPr marL="457200" lvl="0" indent="-419100" algn="l" rtl="0">
              <a:spcBef>
                <a:spcPts val="1400"/>
              </a:spcBef>
              <a:spcAft>
                <a:spcPts val="0"/>
              </a:spcAft>
              <a:buClr>
                <a:srgbClr val="7945B8"/>
              </a:buClr>
              <a:buSzPts val="3000"/>
              <a:buFont typeface="Times New Roman"/>
              <a:buChar char="●"/>
            </a:pPr>
            <a:r>
              <a:rPr lang="en-US" sz="3000">
                <a:solidFill>
                  <a:srgbClr val="7945B8"/>
                </a:solidFill>
                <a:latin typeface="Times New Roman"/>
                <a:ea typeface="Times New Roman"/>
                <a:cs typeface="Times New Roman"/>
                <a:sym typeface="Times New Roman"/>
              </a:rPr>
              <a:t>High light </a:t>
            </a:r>
            <a:endParaRPr sz="3000">
              <a:solidFill>
                <a:srgbClr val="7945B8"/>
              </a:solidFill>
              <a:latin typeface="Times New Roman"/>
              <a:ea typeface="Times New Roman"/>
              <a:cs typeface="Times New Roman"/>
              <a:sym typeface="Times New Roman"/>
            </a:endParaRPr>
          </a:p>
          <a:p>
            <a:pPr marL="457200" lvl="0" indent="-419100" algn="l" rtl="0">
              <a:spcBef>
                <a:spcPts val="0"/>
              </a:spcBef>
              <a:spcAft>
                <a:spcPts val="0"/>
              </a:spcAft>
              <a:buClr>
                <a:srgbClr val="7945B8"/>
              </a:buClr>
              <a:buSzPts val="3000"/>
              <a:buFont typeface="Times New Roman"/>
              <a:buChar char="●"/>
            </a:pPr>
            <a:r>
              <a:rPr lang="en-US" sz="3000">
                <a:solidFill>
                  <a:srgbClr val="7945B8"/>
                </a:solidFill>
                <a:latin typeface="Times New Roman"/>
                <a:ea typeface="Times New Roman"/>
                <a:cs typeface="Times New Roman"/>
                <a:sym typeface="Times New Roman"/>
              </a:rPr>
              <a:t>Seasonal drought </a:t>
            </a:r>
            <a:endParaRPr sz="3000">
              <a:solidFill>
                <a:srgbClr val="7945B8"/>
              </a:solidFill>
              <a:latin typeface="Times New Roman"/>
              <a:ea typeface="Times New Roman"/>
              <a:cs typeface="Times New Roman"/>
              <a:sym typeface="Times New Roman"/>
            </a:endParaRPr>
          </a:p>
          <a:p>
            <a:pPr marL="457200" lvl="0" indent="-419100" algn="l" rtl="0">
              <a:spcBef>
                <a:spcPts val="0"/>
              </a:spcBef>
              <a:spcAft>
                <a:spcPts val="0"/>
              </a:spcAft>
              <a:buClr>
                <a:srgbClr val="7945B8"/>
              </a:buClr>
              <a:buSzPts val="3000"/>
              <a:buFont typeface="Times New Roman"/>
              <a:buChar char="●"/>
            </a:pPr>
            <a:r>
              <a:rPr lang="en-US" sz="3000">
                <a:solidFill>
                  <a:srgbClr val="7945B8"/>
                </a:solidFill>
                <a:latin typeface="Times New Roman"/>
                <a:ea typeface="Times New Roman"/>
                <a:cs typeface="Times New Roman"/>
                <a:sym typeface="Times New Roman"/>
              </a:rPr>
              <a:t>Heat </a:t>
            </a:r>
            <a:endParaRPr sz="3000">
              <a:solidFill>
                <a:srgbClr val="7945B8"/>
              </a:solidFill>
              <a:latin typeface="Times New Roman"/>
              <a:ea typeface="Times New Roman"/>
              <a:cs typeface="Times New Roman"/>
              <a:sym typeface="Times New Roman"/>
            </a:endParaRPr>
          </a:p>
          <a:p>
            <a:pPr marL="457200" lvl="0" indent="-419100" algn="l" rtl="0">
              <a:spcBef>
                <a:spcPts val="0"/>
              </a:spcBef>
              <a:spcAft>
                <a:spcPts val="0"/>
              </a:spcAft>
              <a:buClr>
                <a:srgbClr val="7945B8"/>
              </a:buClr>
              <a:buSzPts val="3000"/>
              <a:buFont typeface="Times New Roman"/>
              <a:buChar char="●"/>
            </a:pPr>
            <a:r>
              <a:rPr lang="en-US" sz="3000">
                <a:solidFill>
                  <a:srgbClr val="7945B8"/>
                </a:solidFill>
                <a:latin typeface="Times New Roman"/>
                <a:ea typeface="Times New Roman"/>
                <a:cs typeface="Times New Roman"/>
                <a:sym typeface="Times New Roman"/>
              </a:rPr>
              <a:t>Thin soils </a:t>
            </a:r>
            <a:endParaRPr sz="3000">
              <a:solidFill>
                <a:srgbClr val="7945B8"/>
              </a:solidFill>
              <a:latin typeface="Times New Roman"/>
              <a:ea typeface="Times New Roman"/>
              <a:cs typeface="Times New Roman"/>
              <a:sym typeface="Times New Roman"/>
            </a:endParaRPr>
          </a:p>
          <a:p>
            <a:pPr marL="457200" lvl="0" indent="-419100" algn="l" rtl="0">
              <a:spcBef>
                <a:spcPts val="0"/>
              </a:spcBef>
              <a:spcAft>
                <a:spcPts val="0"/>
              </a:spcAft>
              <a:buClr>
                <a:srgbClr val="7945B8"/>
              </a:buClr>
              <a:buSzPts val="3000"/>
              <a:buFont typeface="Times New Roman"/>
              <a:buChar char="●"/>
            </a:pPr>
            <a:r>
              <a:rPr lang="en-US" sz="3000">
                <a:solidFill>
                  <a:srgbClr val="7945B8"/>
                </a:solidFill>
                <a:latin typeface="Times New Roman"/>
                <a:ea typeface="Times New Roman"/>
                <a:cs typeface="Times New Roman"/>
                <a:sym typeface="Times New Roman"/>
              </a:rPr>
              <a:t>Nutrient poor soils</a:t>
            </a:r>
            <a:endParaRPr sz="3000">
              <a:solidFill>
                <a:srgbClr val="7945B8"/>
              </a:solidFill>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208" name="Google Shape;208;p29"/>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457200" lvl="0" indent="-457200" algn="l" rtl="0">
              <a:spcBef>
                <a:spcPts val="1400"/>
              </a:spcBef>
              <a:spcAft>
                <a:spcPts val="0"/>
              </a:spcAft>
              <a:buNone/>
            </a:pPr>
            <a:r>
              <a:rPr lang="en-US" sz="3000">
                <a:solidFill>
                  <a:schemeClr val="dk1"/>
                </a:solidFill>
                <a:latin typeface="Times New Roman"/>
                <a:ea typeface="Times New Roman"/>
                <a:cs typeface="Times New Roman"/>
                <a:sym typeface="Times New Roman"/>
              </a:rPr>
              <a:t>7. What is an adaptation used by both sage and </a:t>
            </a:r>
            <a:r>
              <a:rPr lang="en-US" sz="3000" i="1">
                <a:solidFill>
                  <a:schemeClr val="dk1"/>
                </a:solidFill>
                <a:latin typeface="Times New Roman"/>
                <a:ea typeface="Times New Roman"/>
                <a:cs typeface="Times New Roman"/>
                <a:sym typeface="Times New Roman"/>
              </a:rPr>
              <a:t>Poterium </a:t>
            </a:r>
            <a:r>
              <a:rPr lang="en-US" sz="3000">
                <a:solidFill>
                  <a:schemeClr val="dk1"/>
                </a:solidFill>
                <a:latin typeface="Times New Roman"/>
                <a:ea typeface="Times New Roman"/>
                <a:cs typeface="Times New Roman"/>
                <a:sym typeface="Times New Roman"/>
              </a:rPr>
              <a:t>to tolerate the Mediterranean environment?</a:t>
            </a:r>
            <a:endParaRPr sz="3000">
              <a:solidFill>
                <a:schemeClr val="dk1"/>
              </a:solidFill>
              <a:latin typeface="Times New Roman"/>
              <a:ea typeface="Times New Roman"/>
              <a:cs typeface="Times New Roman"/>
              <a:sym typeface="Times New Roman"/>
            </a:endParaRPr>
          </a:p>
          <a:p>
            <a:pPr marL="457200" lvl="0" indent="-457200" algn="l" rtl="0">
              <a:spcBef>
                <a:spcPts val="1400"/>
              </a:spcBef>
              <a:spcAft>
                <a:spcPts val="0"/>
              </a:spcAft>
              <a:buNone/>
            </a:pPr>
            <a:endParaRPr sz="3000">
              <a:solidFill>
                <a:schemeClr val="dk1"/>
              </a:solidFill>
              <a:latin typeface="Times New Roman"/>
              <a:ea typeface="Times New Roman"/>
              <a:cs typeface="Times New Roman"/>
              <a:sym typeface="Times New Roman"/>
            </a:endParaRPr>
          </a:p>
          <a:p>
            <a:pPr marL="0" lvl="0" indent="0" algn="l" rtl="0">
              <a:spcBef>
                <a:spcPts val="1400"/>
              </a:spcBef>
              <a:spcAft>
                <a:spcPts val="1400"/>
              </a:spcAft>
              <a:buNone/>
            </a:pPr>
            <a:endParaRPr sz="3000">
              <a:solidFill>
                <a:schemeClr val="dk1"/>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a:t>
            </a:fld>
            <a:endParaRPr/>
          </a:p>
        </p:txBody>
      </p:sp>
      <p:sp>
        <p:nvSpPr>
          <p:cNvPr id="215" name="Google Shape;215;p30"/>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457200" lvl="0" indent="-457200" algn="l" rtl="0">
              <a:spcBef>
                <a:spcPts val="1400"/>
              </a:spcBef>
              <a:spcAft>
                <a:spcPts val="0"/>
              </a:spcAft>
              <a:buNone/>
            </a:pPr>
            <a:r>
              <a:rPr lang="en-US" sz="3000">
                <a:solidFill>
                  <a:schemeClr val="dk1"/>
                </a:solidFill>
                <a:latin typeface="Times New Roman"/>
                <a:ea typeface="Times New Roman"/>
                <a:cs typeface="Times New Roman"/>
                <a:sym typeface="Times New Roman"/>
              </a:rPr>
              <a:t>7. What is an adaptation used by both sage and </a:t>
            </a:r>
            <a:r>
              <a:rPr lang="en-US" sz="3000" i="1">
                <a:solidFill>
                  <a:schemeClr val="dk1"/>
                </a:solidFill>
                <a:latin typeface="Times New Roman"/>
                <a:ea typeface="Times New Roman"/>
                <a:cs typeface="Times New Roman"/>
                <a:sym typeface="Times New Roman"/>
              </a:rPr>
              <a:t>Poterium </a:t>
            </a:r>
            <a:r>
              <a:rPr lang="en-US" sz="3000">
                <a:solidFill>
                  <a:schemeClr val="dk1"/>
                </a:solidFill>
                <a:latin typeface="Times New Roman"/>
                <a:ea typeface="Times New Roman"/>
                <a:cs typeface="Times New Roman"/>
                <a:sym typeface="Times New Roman"/>
              </a:rPr>
              <a:t>to tolerate the Mediterranean environment?</a:t>
            </a:r>
            <a:endParaRPr sz="3000">
              <a:solidFill>
                <a:schemeClr val="dk1"/>
              </a:solidFill>
              <a:latin typeface="Times New Roman"/>
              <a:ea typeface="Times New Roman"/>
              <a:cs typeface="Times New Roman"/>
              <a:sym typeface="Times New Roman"/>
            </a:endParaRPr>
          </a:p>
          <a:p>
            <a:pPr marL="457200" lvl="0" indent="-419100" algn="l" rtl="0">
              <a:spcBef>
                <a:spcPts val="1400"/>
              </a:spcBef>
              <a:spcAft>
                <a:spcPts val="0"/>
              </a:spcAft>
              <a:buClr>
                <a:srgbClr val="7945B8"/>
              </a:buClr>
              <a:buSzPts val="3000"/>
              <a:buFont typeface="Times New Roman"/>
              <a:buChar char="●"/>
            </a:pPr>
            <a:r>
              <a:rPr lang="en-US" sz="3000">
                <a:solidFill>
                  <a:srgbClr val="7945B8"/>
                </a:solidFill>
                <a:latin typeface="Times New Roman"/>
                <a:ea typeface="Times New Roman"/>
                <a:cs typeface="Times New Roman"/>
                <a:sym typeface="Times New Roman"/>
              </a:rPr>
              <a:t>Producing two different kinds of leaves</a:t>
            </a:r>
            <a:endParaRPr sz="3000">
              <a:solidFill>
                <a:srgbClr val="7945B8"/>
              </a:solidFill>
              <a:latin typeface="Times New Roman"/>
              <a:ea typeface="Times New Roman"/>
              <a:cs typeface="Times New Roman"/>
              <a:sym typeface="Times New Roman"/>
            </a:endParaRPr>
          </a:p>
          <a:p>
            <a:pPr marL="914400" lvl="0" indent="0" algn="l" rtl="0">
              <a:spcBef>
                <a:spcPts val="1400"/>
              </a:spcBef>
              <a:spcAft>
                <a:spcPts val="0"/>
              </a:spcAft>
              <a:buNone/>
            </a:pPr>
            <a:r>
              <a:rPr lang="en-US" sz="3000">
                <a:solidFill>
                  <a:srgbClr val="274E13"/>
                </a:solidFill>
                <a:latin typeface="Times New Roman"/>
                <a:ea typeface="Times New Roman"/>
                <a:cs typeface="Times New Roman"/>
                <a:sym typeface="Times New Roman"/>
              </a:rPr>
              <a:t>Explain</a:t>
            </a:r>
            <a:endParaRPr sz="3000">
              <a:solidFill>
                <a:srgbClr val="274E13"/>
              </a:solidFill>
              <a:latin typeface="Times New Roman"/>
              <a:ea typeface="Times New Roman"/>
              <a:cs typeface="Times New Roman"/>
              <a:sym typeface="Times New Roman"/>
            </a:endParaRPr>
          </a:p>
          <a:p>
            <a:pPr marL="0" lvl="0" indent="0" algn="l" rtl="0">
              <a:spcBef>
                <a:spcPts val="1400"/>
              </a:spcBef>
              <a:spcAft>
                <a:spcPts val="1400"/>
              </a:spcAft>
              <a:buNone/>
            </a:pPr>
            <a:endParaRPr sz="3000">
              <a:solidFill>
                <a:schemeClr val="dk1"/>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222" name="Google Shape;222;p31"/>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457200" lvl="0" indent="-457200" algn="l" rtl="0">
              <a:spcBef>
                <a:spcPts val="1400"/>
              </a:spcBef>
              <a:spcAft>
                <a:spcPts val="0"/>
              </a:spcAft>
              <a:buNone/>
            </a:pPr>
            <a:r>
              <a:rPr lang="en-US" sz="3000">
                <a:solidFill>
                  <a:schemeClr val="dk1"/>
                </a:solidFill>
                <a:latin typeface="Times New Roman"/>
                <a:ea typeface="Times New Roman"/>
                <a:cs typeface="Times New Roman"/>
                <a:sym typeface="Times New Roman"/>
              </a:rPr>
              <a:t>8. What is the function of the oil produced by sage?</a:t>
            </a:r>
            <a:endParaRPr sz="3000">
              <a:solidFill>
                <a:schemeClr val="dk1"/>
              </a:solidFill>
              <a:latin typeface="Times New Roman"/>
              <a:ea typeface="Times New Roman"/>
              <a:cs typeface="Times New Roman"/>
              <a:sym typeface="Times New Roman"/>
            </a:endParaRPr>
          </a:p>
          <a:p>
            <a:pPr marL="457200" lvl="0" indent="-457200" algn="l" rtl="0">
              <a:spcBef>
                <a:spcPts val="1400"/>
              </a:spcBef>
              <a:spcAft>
                <a:spcPts val="1400"/>
              </a:spcAft>
              <a:buNone/>
            </a:pPr>
            <a:endParaRPr sz="3000">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6"/>
        <p:cNvGrpSpPr/>
        <p:nvPr/>
      </p:nvGrpSpPr>
      <p:grpSpPr>
        <a:xfrm>
          <a:off x="0" y="0"/>
          <a:ext cx="0" cy="0"/>
          <a:chOff x="0" y="0"/>
          <a:chExt cx="0" cy="0"/>
        </a:xfrm>
      </p:grpSpPr>
      <p:sp>
        <p:nvSpPr>
          <p:cNvPr id="97" name="Google Shape;97;p14"/>
          <p:cNvSpPr txBox="1">
            <a:spLocks noGrp="1"/>
          </p:cNvSpPr>
          <p:nvPr>
            <p:ph type="ctrTitle"/>
          </p:nvPr>
        </p:nvSpPr>
        <p:spPr>
          <a:xfrm>
            <a:off x="685800" y="509675"/>
            <a:ext cx="7772400" cy="147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600" i="1">
                <a:solidFill>
                  <a:srgbClr val="38761D"/>
                </a:solidFill>
              </a:rPr>
              <a:t>How Many More Thymes?</a:t>
            </a:r>
            <a:r>
              <a:rPr lang="en-US" sz="3600">
                <a:solidFill>
                  <a:srgbClr val="38761D"/>
                </a:solidFill>
              </a:rPr>
              <a:t> </a:t>
            </a:r>
            <a:endParaRPr sz="3600">
              <a:solidFill>
                <a:srgbClr val="38761D"/>
              </a:solidFill>
            </a:endParaRPr>
          </a:p>
          <a:p>
            <a:pPr marL="0" lvl="0" indent="0" algn="ctr" rtl="0">
              <a:spcBef>
                <a:spcPts val="0"/>
              </a:spcBef>
              <a:spcAft>
                <a:spcPts val="0"/>
              </a:spcAft>
              <a:buNone/>
            </a:pPr>
            <a:r>
              <a:rPr lang="en-US" sz="3000">
                <a:solidFill>
                  <a:srgbClr val="38761D"/>
                </a:solidFill>
              </a:rPr>
              <a:t>Case Study</a:t>
            </a:r>
            <a:endParaRPr sz="3000">
              <a:solidFill>
                <a:srgbClr val="38761D"/>
              </a:solidFill>
            </a:endParaRPr>
          </a:p>
          <a:p>
            <a:pPr marL="0" lvl="0" indent="0" algn="ctr" rtl="0">
              <a:spcBef>
                <a:spcPts val="0"/>
              </a:spcBef>
              <a:spcAft>
                <a:spcPts val="0"/>
              </a:spcAft>
              <a:buNone/>
            </a:pPr>
            <a:r>
              <a:rPr lang="en-US" sz="3000">
                <a:solidFill>
                  <a:srgbClr val="38761D"/>
                </a:solidFill>
              </a:rPr>
              <a:t>Day 1</a:t>
            </a:r>
            <a:endParaRPr sz="3000">
              <a:solidFill>
                <a:srgbClr val="38761D"/>
              </a:solidFill>
            </a:endParaRPr>
          </a:p>
        </p:txBody>
      </p:sp>
      <p:sp>
        <p:nvSpPr>
          <p:cNvPr id="98" name="Google Shape;98;p14"/>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pic>
        <p:nvPicPr>
          <p:cNvPr id="99" name="Google Shape;99;p14"/>
          <p:cNvPicPr preferRelativeResize="0"/>
          <p:nvPr/>
        </p:nvPicPr>
        <p:blipFill>
          <a:blip r:embed="rId3">
            <a:alphaModFix/>
          </a:blip>
          <a:stretch>
            <a:fillRect/>
          </a:stretch>
        </p:blipFill>
        <p:spPr>
          <a:xfrm>
            <a:off x="1694284" y="2009074"/>
            <a:ext cx="5755433" cy="3154403"/>
          </a:xfrm>
          <a:prstGeom prst="rect">
            <a:avLst/>
          </a:prstGeom>
          <a:noFill/>
          <a:ln>
            <a:noFill/>
          </a:ln>
        </p:spPr>
      </p:pic>
      <p:sp>
        <p:nvSpPr>
          <p:cNvPr id="100" name="Google Shape;100;p14"/>
          <p:cNvSpPr txBox="1"/>
          <p:nvPr/>
        </p:nvSpPr>
        <p:spPr>
          <a:xfrm>
            <a:off x="4699375" y="4589875"/>
            <a:ext cx="30000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900"/>
              <a:t>https://en.wikipedia.org/wiki/Thyme</a:t>
            </a:r>
            <a:endParaRPr sz="900"/>
          </a:p>
        </p:txBody>
      </p:sp>
      <p:sp>
        <p:nvSpPr>
          <p:cNvPr id="101" name="Google Shape;101;p14"/>
          <p:cNvSpPr txBox="1"/>
          <p:nvPr/>
        </p:nvSpPr>
        <p:spPr>
          <a:xfrm>
            <a:off x="1093925" y="5192875"/>
            <a:ext cx="7269600" cy="1341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US" sz="1200" b="1">
                <a:latin typeface="Calibri"/>
                <a:ea typeface="Calibri"/>
                <a:cs typeface="Calibri"/>
                <a:sym typeface="Calibri"/>
              </a:rPr>
              <a:t>Case Study Adaptations by Angela Dassow and Sheryl Konrad </a:t>
            </a:r>
            <a:endParaRPr sz="1200" b="1">
              <a:latin typeface="Calibri"/>
              <a:ea typeface="Calibri"/>
              <a:cs typeface="Calibri"/>
              <a:sym typeface="Calibri"/>
            </a:endParaRPr>
          </a:p>
          <a:p>
            <a:pPr marL="0" lvl="0" indent="0" algn="ctr" rtl="0">
              <a:lnSpc>
                <a:spcPct val="115000"/>
              </a:lnSpc>
              <a:spcBef>
                <a:spcPts val="0"/>
              </a:spcBef>
              <a:spcAft>
                <a:spcPts val="0"/>
              </a:spcAft>
              <a:buNone/>
            </a:pPr>
            <a:r>
              <a:rPr lang="en-US" sz="1200" b="1">
                <a:latin typeface="Calibri"/>
                <a:ea typeface="Calibri"/>
                <a:cs typeface="Calibri"/>
                <a:sym typeface="Calibri"/>
              </a:rPr>
              <a:t>Biology Department</a:t>
            </a:r>
            <a:endParaRPr sz="1200" b="1">
              <a:latin typeface="Calibri"/>
              <a:ea typeface="Calibri"/>
              <a:cs typeface="Calibri"/>
              <a:sym typeface="Calibri"/>
            </a:endParaRPr>
          </a:p>
          <a:p>
            <a:pPr marL="0" lvl="0" indent="0" algn="ctr" rtl="0">
              <a:lnSpc>
                <a:spcPct val="115000"/>
              </a:lnSpc>
              <a:spcBef>
                <a:spcPts val="0"/>
              </a:spcBef>
              <a:spcAft>
                <a:spcPts val="0"/>
              </a:spcAft>
              <a:buNone/>
            </a:pPr>
            <a:r>
              <a:rPr lang="en-US" sz="1200" b="1">
                <a:latin typeface="Calibri"/>
                <a:ea typeface="Calibri"/>
                <a:cs typeface="Calibri"/>
                <a:sym typeface="Calibri"/>
              </a:rPr>
              <a:t>Carthage College, Kenosha, WI</a:t>
            </a:r>
            <a:endParaRPr sz="1200" b="1">
              <a:latin typeface="Calibri"/>
              <a:ea typeface="Calibri"/>
              <a:cs typeface="Calibri"/>
              <a:sym typeface="Calibri"/>
            </a:endParaRPr>
          </a:p>
          <a:p>
            <a:pPr marL="0" lvl="0" indent="0" algn="ctr" rtl="0">
              <a:lnSpc>
                <a:spcPct val="100000"/>
              </a:lnSpc>
              <a:spcBef>
                <a:spcPts val="340"/>
              </a:spcBef>
              <a:spcAft>
                <a:spcPts val="0"/>
              </a:spcAft>
              <a:buNone/>
            </a:pPr>
            <a:r>
              <a:rPr lang="en-US" sz="1100" b="1">
                <a:latin typeface="Calibri"/>
                <a:ea typeface="Calibri"/>
                <a:cs typeface="Calibri"/>
                <a:sym typeface="Calibri"/>
              </a:rPr>
              <a:t>Adapted from J. Phil Gibson</a:t>
            </a:r>
            <a:endParaRPr sz="1100">
              <a:latin typeface="Calibri"/>
              <a:ea typeface="Calibri"/>
              <a:cs typeface="Calibri"/>
              <a:sym typeface="Calibri"/>
            </a:endParaRPr>
          </a:p>
          <a:p>
            <a:pPr marL="0" lvl="0" indent="0" algn="ctr" rtl="0">
              <a:lnSpc>
                <a:spcPct val="100000"/>
              </a:lnSpc>
              <a:spcBef>
                <a:spcPts val="340"/>
              </a:spcBef>
              <a:spcAft>
                <a:spcPts val="0"/>
              </a:spcAft>
              <a:buNone/>
            </a:pPr>
            <a:r>
              <a:rPr lang="en-US" sz="1100" b="1">
                <a:latin typeface="Calibri"/>
                <a:ea typeface="Calibri"/>
                <a:cs typeface="Calibri"/>
                <a:sym typeface="Calibri"/>
              </a:rPr>
              <a:t>Department of Microbiology &amp; Plant Biology and Department of Biology</a:t>
            </a:r>
            <a:endParaRPr sz="1100">
              <a:latin typeface="Calibri"/>
              <a:ea typeface="Calibri"/>
              <a:cs typeface="Calibri"/>
              <a:sym typeface="Calibri"/>
            </a:endParaRPr>
          </a:p>
          <a:p>
            <a:pPr marL="0" lvl="0" indent="0" algn="ctr" rtl="0">
              <a:lnSpc>
                <a:spcPct val="100000"/>
              </a:lnSpc>
              <a:spcBef>
                <a:spcPts val="340"/>
              </a:spcBef>
              <a:spcAft>
                <a:spcPts val="0"/>
              </a:spcAft>
              <a:buNone/>
            </a:pPr>
            <a:r>
              <a:rPr lang="en-US" sz="1100" b="1">
                <a:latin typeface="Calibri"/>
                <a:ea typeface="Calibri"/>
                <a:cs typeface="Calibri"/>
                <a:sym typeface="Calibri"/>
              </a:rPr>
              <a:t>University of Oklahoma, Norman, OK</a:t>
            </a:r>
            <a:endParaRPr sz="1100">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229" name="Google Shape;229;p32"/>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457200" lvl="0" indent="-457200" algn="l" rtl="0">
              <a:spcBef>
                <a:spcPts val="1400"/>
              </a:spcBef>
              <a:spcAft>
                <a:spcPts val="0"/>
              </a:spcAft>
              <a:buNone/>
            </a:pPr>
            <a:r>
              <a:rPr lang="en-US" sz="3000">
                <a:solidFill>
                  <a:schemeClr val="dk1"/>
                </a:solidFill>
                <a:latin typeface="Times New Roman"/>
                <a:ea typeface="Times New Roman"/>
                <a:cs typeface="Times New Roman"/>
                <a:sym typeface="Times New Roman"/>
              </a:rPr>
              <a:t>8. What is the function of the oil produced by sage?</a:t>
            </a:r>
            <a:endParaRPr sz="3000">
              <a:solidFill>
                <a:schemeClr val="dk1"/>
              </a:solidFill>
              <a:latin typeface="Times New Roman"/>
              <a:ea typeface="Times New Roman"/>
              <a:cs typeface="Times New Roman"/>
              <a:sym typeface="Times New Roman"/>
            </a:endParaRPr>
          </a:p>
          <a:p>
            <a:pPr marL="457200" lvl="0" indent="-419100" algn="l" rtl="0">
              <a:spcBef>
                <a:spcPts val="1400"/>
              </a:spcBef>
              <a:spcAft>
                <a:spcPts val="0"/>
              </a:spcAft>
              <a:buClr>
                <a:srgbClr val="7945B8"/>
              </a:buClr>
              <a:buSzPts val="3000"/>
              <a:buFont typeface="Times New Roman"/>
              <a:buChar char="●"/>
            </a:pPr>
            <a:r>
              <a:rPr lang="en-US" sz="3000">
                <a:solidFill>
                  <a:srgbClr val="7945B8"/>
                </a:solidFill>
                <a:latin typeface="Times New Roman"/>
                <a:ea typeface="Times New Roman"/>
                <a:cs typeface="Times New Roman"/>
                <a:sym typeface="Times New Roman"/>
              </a:rPr>
              <a:t>Herbivore deterrent</a:t>
            </a:r>
            <a:endParaRPr sz="3000">
              <a:solidFill>
                <a:srgbClr val="7945B8"/>
              </a:solidFill>
              <a:latin typeface="Times New Roman"/>
              <a:ea typeface="Times New Roman"/>
              <a:cs typeface="Times New Roman"/>
              <a:sym typeface="Times New Roman"/>
            </a:endParaRPr>
          </a:p>
          <a:p>
            <a:pPr marL="0" lvl="0" indent="0" algn="l" rtl="0">
              <a:spcBef>
                <a:spcPts val="1400"/>
              </a:spcBef>
              <a:spcAft>
                <a:spcPts val="1400"/>
              </a:spcAft>
              <a:buNone/>
            </a:pPr>
            <a:r>
              <a:rPr lang="en-US" sz="3000">
                <a:solidFill>
                  <a:srgbClr val="7945B8"/>
                </a:solidFill>
                <a:latin typeface="Times New Roman"/>
                <a:ea typeface="Times New Roman"/>
                <a:cs typeface="Times New Roman"/>
                <a:sym typeface="Times New Roman"/>
              </a:rPr>
              <a:t>	</a:t>
            </a:r>
            <a:r>
              <a:rPr lang="en-US" sz="3000">
                <a:solidFill>
                  <a:srgbClr val="274E13"/>
                </a:solidFill>
                <a:latin typeface="Times New Roman"/>
                <a:ea typeface="Times New Roman"/>
                <a:cs typeface="Times New Roman"/>
                <a:sym typeface="Times New Roman"/>
              </a:rPr>
              <a:t>How does it work?</a:t>
            </a:r>
            <a:endParaRPr sz="3000">
              <a:solidFill>
                <a:srgbClr val="274E13"/>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
        <p:nvSpPr>
          <p:cNvPr id="236" name="Google Shape;236;p33"/>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457200" lvl="0" indent="-457200" algn="l" rtl="0">
              <a:spcBef>
                <a:spcPts val="1400"/>
              </a:spcBef>
              <a:spcAft>
                <a:spcPts val="0"/>
              </a:spcAft>
              <a:buNone/>
            </a:pPr>
            <a:r>
              <a:rPr lang="en-US" sz="3000">
                <a:solidFill>
                  <a:schemeClr val="dk1"/>
                </a:solidFill>
                <a:latin typeface="Times New Roman"/>
                <a:ea typeface="Times New Roman"/>
                <a:cs typeface="Times New Roman"/>
                <a:sym typeface="Times New Roman"/>
              </a:rPr>
              <a:t>9. What is the function of the thorns and spines produced by poterium?</a:t>
            </a:r>
            <a:endParaRPr sz="3000">
              <a:solidFill>
                <a:schemeClr val="dk1"/>
              </a:solidFill>
              <a:latin typeface="Times New Roman"/>
              <a:ea typeface="Times New Roman"/>
              <a:cs typeface="Times New Roman"/>
              <a:sym typeface="Times New Roman"/>
            </a:endParaRPr>
          </a:p>
          <a:p>
            <a:pPr marL="457200" lvl="0" indent="-457200" algn="l" rtl="0">
              <a:spcBef>
                <a:spcPts val="1400"/>
              </a:spcBef>
              <a:spcAft>
                <a:spcPts val="1400"/>
              </a:spcAft>
              <a:buNone/>
            </a:pPr>
            <a:endParaRPr sz="3000">
              <a:solidFill>
                <a:schemeClr val="dk1"/>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4"/>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
        <p:nvSpPr>
          <p:cNvPr id="243" name="Google Shape;243;p34"/>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457200" lvl="0" indent="-457200" algn="l" rtl="0">
              <a:spcBef>
                <a:spcPts val="1400"/>
              </a:spcBef>
              <a:spcAft>
                <a:spcPts val="0"/>
              </a:spcAft>
              <a:buNone/>
            </a:pPr>
            <a:r>
              <a:rPr lang="en-US" sz="3000">
                <a:solidFill>
                  <a:schemeClr val="dk1"/>
                </a:solidFill>
                <a:latin typeface="Times New Roman"/>
                <a:ea typeface="Times New Roman"/>
                <a:cs typeface="Times New Roman"/>
                <a:sym typeface="Times New Roman"/>
              </a:rPr>
              <a:t>9. What is the function of the thorns and spines produced by poterium?</a:t>
            </a:r>
            <a:endParaRPr sz="3000">
              <a:solidFill>
                <a:schemeClr val="dk1"/>
              </a:solidFill>
              <a:latin typeface="Times New Roman"/>
              <a:ea typeface="Times New Roman"/>
              <a:cs typeface="Times New Roman"/>
              <a:sym typeface="Times New Roman"/>
            </a:endParaRPr>
          </a:p>
          <a:p>
            <a:pPr marL="457200" lvl="0" indent="-419100" algn="l" rtl="0">
              <a:spcBef>
                <a:spcPts val="1400"/>
              </a:spcBef>
              <a:spcAft>
                <a:spcPts val="0"/>
              </a:spcAft>
              <a:buClr>
                <a:srgbClr val="7945B8"/>
              </a:buClr>
              <a:buSzPts val="3000"/>
              <a:buFont typeface="Times New Roman"/>
              <a:buChar char="●"/>
            </a:pPr>
            <a:r>
              <a:rPr lang="en-US" sz="3000">
                <a:solidFill>
                  <a:srgbClr val="7945B8"/>
                </a:solidFill>
                <a:latin typeface="Times New Roman"/>
                <a:ea typeface="Times New Roman"/>
                <a:cs typeface="Times New Roman"/>
                <a:sym typeface="Times New Roman"/>
              </a:rPr>
              <a:t>Herbivore deterrent</a:t>
            </a:r>
            <a:endParaRPr sz="3000">
              <a:solidFill>
                <a:srgbClr val="7945B8"/>
              </a:solidFill>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a:t>
            </a:fld>
            <a:endParaRPr/>
          </a:p>
        </p:txBody>
      </p:sp>
      <p:sp>
        <p:nvSpPr>
          <p:cNvPr id="250" name="Google Shape;250;p35"/>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457200" lvl="0" indent="-457200" algn="l" rtl="0">
              <a:spcBef>
                <a:spcPts val="1400"/>
              </a:spcBef>
              <a:spcAft>
                <a:spcPts val="0"/>
              </a:spcAft>
              <a:buNone/>
            </a:pPr>
            <a:r>
              <a:rPr lang="en-US" sz="3000">
                <a:solidFill>
                  <a:schemeClr val="dk1"/>
                </a:solidFill>
                <a:latin typeface="Times New Roman"/>
                <a:ea typeface="Times New Roman"/>
                <a:cs typeface="Times New Roman"/>
                <a:sym typeface="Times New Roman"/>
              </a:rPr>
              <a:t>10. How does a caper plant protect its flowers?</a:t>
            </a:r>
            <a:endParaRPr sz="3000">
              <a:solidFill>
                <a:schemeClr val="dk1"/>
              </a:solidFill>
              <a:latin typeface="Times New Roman"/>
              <a:ea typeface="Times New Roman"/>
              <a:cs typeface="Times New Roman"/>
              <a:sym typeface="Times New Roman"/>
            </a:endParaRPr>
          </a:p>
          <a:p>
            <a:pPr marL="457200" lvl="0" indent="-457200" algn="l" rtl="0">
              <a:spcBef>
                <a:spcPts val="1400"/>
              </a:spcBef>
              <a:spcAft>
                <a:spcPts val="1400"/>
              </a:spcAft>
              <a:buNone/>
            </a:pPr>
            <a:endParaRPr sz="3000">
              <a:solidFill>
                <a:schemeClr val="dk1"/>
              </a:solidFill>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257" name="Google Shape;257;p36"/>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457200" lvl="0" indent="-457200" algn="l" rtl="0">
              <a:spcBef>
                <a:spcPts val="1400"/>
              </a:spcBef>
              <a:spcAft>
                <a:spcPts val="0"/>
              </a:spcAft>
              <a:buNone/>
            </a:pPr>
            <a:r>
              <a:rPr lang="en-US" sz="3000">
                <a:solidFill>
                  <a:schemeClr val="dk1"/>
                </a:solidFill>
                <a:latin typeface="Times New Roman"/>
                <a:ea typeface="Times New Roman"/>
                <a:cs typeface="Times New Roman"/>
                <a:sym typeface="Times New Roman"/>
              </a:rPr>
              <a:t>10. How does a caper plant protect its flowers?</a:t>
            </a:r>
            <a:endParaRPr sz="3000">
              <a:solidFill>
                <a:schemeClr val="dk1"/>
              </a:solidFill>
              <a:latin typeface="Times New Roman"/>
              <a:ea typeface="Times New Roman"/>
              <a:cs typeface="Times New Roman"/>
              <a:sym typeface="Times New Roman"/>
            </a:endParaRPr>
          </a:p>
          <a:p>
            <a:pPr marL="457200" lvl="0" indent="-419100" algn="l" rtl="0">
              <a:spcBef>
                <a:spcPts val="1400"/>
              </a:spcBef>
              <a:spcAft>
                <a:spcPts val="0"/>
              </a:spcAft>
              <a:buClr>
                <a:srgbClr val="7945B8"/>
              </a:buClr>
              <a:buSzPts val="3000"/>
              <a:buFont typeface="Times New Roman"/>
              <a:buChar char="●"/>
            </a:pPr>
            <a:r>
              <a:rPr lang="en-US" sz="3000">
                <a:solidFill>
                  <a:srgbClr val="7945B8"/>
                </a:solidFill>
                <a:latin typeface="Times New Roman"/>
                <a:ea typeface="Times New Roman"/>
                <a:cs typeface="Times New Roman"/>
                <a:sym typeface="Times New Roman"/>
              </a:rPr>
              <a:t>They open at night and are alive during the morning only… then they die</a:t>
            </a:r>
            <a:endParaRPr sz="3000">
              <a:solidFill>
                <a:srgbClr val="7945B8"/>
              </a:solidFill>
              <a:latin typeface="Times New Roman"/>
              <a:ea typeface="Times New Roman"/>
              <a:cs typeface="Times New Roman"/>
              <a:sym typeface="Times New Roman"/>
            </a:endParaRPr>
          </a:p>
          <a:p>
            <a:pPr marL="0" lvl="0" indent="0" algn="l" rtl="0">
              <a:spcBef>
                <a:spcPts val="1400"/>
              </a:spcBef>
              <a:spcAft>
                <a:spcPts val="1400"/>
              </a:spcAft>
              <a:buNone/>
            </a:pPr>
            <a:r>
              <a:rPr lang="en-US" sz="3000">
                <a:solidFill>
                  <a:srgbClr val="7945B8"/>
                </a:solidFill>
                <a:latin typeface="Times New Roman"/>
                <a:ea typeface="Times New Roman"/>
                <a:cs typeface="Times New Roman"/>
                <a:sym typeface="Times New Roman"/>
              </a:rPr>
              <a:t>	</a:t>
            </a:r>
            <a:r>
              <a:rPr lang="en-US" sz="3000">
                <a:solidFill>
                  <a:srgbClr val="274E13"/>
                </a:solidFill>
                <a:latin typeface="Times New Roman"/>
                <a:ea typeface="Times New Roman"/>
                <a:cs typeface="Times New Roman"/>
                <a:sym typeface="Times New Roman"/>
              </a:rPr>
              <a:t>Why does this make sense for the plant?</a:t>
            </a:r>
            <a:endParaRPr sz="3000">
              <a:solidFill>
                <a:srgbClr val="274E13"/>
              </a:solidFill>
              <a:latin typeface="Times New Roman"/>
              <a:ea typeface="Times New Roman"/>
              <a:cs typeface="Times New Roman"/>
              <a:sym typeface="Times New Roman"/>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25</a:t>
            </a:fld>
            <a:endParaRPr/>
          </a:p>
        </p:txBody>
      </p:sp>
      <p:sp>
        <p:nvSpPr>
          <p:cNvPr id="264" name="Google Shape;264;p37"/>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000">
                <a:solidFill>
                  <a:schemeClr val="dk1"/>
                </a:solidFill>
                <a:latin typeface="Times New Roman"/>
                <a:ea typeface="Times New Roman"/>
                <a:cs typeface="Times New Roman"/>
                <a:sym typeface="Times New Roman"/>
              </a:rPr>
              <a:t>11.  Review: name 4 important environmental forces shaping plant life in the Mediterranean region?</a:t>
            </a:r>
            <a:endParaRPr sz="3000">
              <a:solidFill>
                <a:schemeClr val="dk1"/>
              </a:solidFill>
              <a:latin typeface="Times New Roman"/>
              <a:ea typeface="Times New Roman"/>
              <a:cs typeface="Times New Roman"/>
              <a:sym typeface="Times New Roman"/>
            </a:endParaRPr>
          </a:p>
          <a:p>
            <a:pPr marL="457200" lvl="0" indent="-419100" algn="l" rtl="0">
              <a:spcBef>
                <a:spcPts val="1400"/>
              </a:spcBef>
              <a:spcAft>
                <a:spcPts val="0"/>
              </a:spcAft>
              <a:buClr>
                <a:srgbClr val="274E13"/>
              </a:buClr>
              <a:buSzPts val="3000"/>
              <a:buFont typeface="Times New Roman"/>
              <a:buChar char="●"/>
            </a:pPr>
            <a:r>
              <a:rPr lang="en-US" sz="3000">
                <a:solidFill>
                  <a:srgbClr val="274E13"/>
                </a:solidFill>
                <a:latin typeface="Times New Roman"/>
                <a:ea typeface="Times New Roman"/>
                <a:cs typeface="Times New Roman"/>
                <a:sym typeface="Times New Roman"/>
              </a:rPr>
              <a:t>Drought </a:t>
            </a:r>
            <a:endParaRPr sz="3000">
              <a:solidFill>
                <a:srgbClr val="274E13"/>
              </a:solidFill>
              <a:latin typeface="Times New Roman"/>
              <a:ea typeface="Times New Roman"/>
              <a:cs typeface="Times New Roman"/>
              <a:sym typeface="Times New Roman"/>
            </a:endParaRPr>
          </a:p>
          <a:p>
            <a:pPr marL="457200" lvl="0" indent="-419100" algn="l" rtl="0">
              <a:spcBef>
                <a:spcPts val="0"/>
              </a:spcBef>
              <a:spcAft>
                <a:spcPts val="0"/>
              </a:spcAft>
              <a:buClr>
                <a:srgbClr val="274E13"/>
              </a:buClr>
              <a:buSzPts val="3000"/>
              <a:buFont typeface="Times New Roman"/>
              <a:buChar char="●"/>
            </a:pPr>
            <a:r>
              <a:rPr lang="en-US" sz="3000">
                <a:solidFill>
                  <a:srgbClr val="274E13"/>
                </a:solidFill>
                <a:latin typeface="Times New Roman"/>
                <a:ea typeface="Times New Roman"/>
                <a:cs typeface="Times New Roman"/>
                <a:sym typeface="Times New Roman"/>
              </a:rPr>
              <a:t>High temperatures </a:t>
            </a:r>
            <a:endParaRPr sz="3000">
              <a:solidFill>
                <a:srgbClr val="274E13"/>
              </a:solidFill>
              <a:latin typeface="Times New Roman"/>
              <a:ea typeface="Times New Roman"/>
              <a:cs typeface="Times New Roman"/>
              <a:sym typeface="Times New Roman"/>
            </a:endParaRPr>
          </a:p>
          <a:p>
            <a:pPr marL="457200" lvl="0" indent="-419100" algn="l" rtl="0">
              <a:spcBef>
                <a:spcPts val="0"/>
              </a:spcBef>
              <a:spcAft>
                <a:spcPts val="0"/>
              </a:spcAft>
              <a:buClr>
                <a:srgbClr val="274E13"/>
              </a:buClr>
              <a:buSzPts val="3000"/>
              <a:buFont typeface="Times New Roman"/>
              <a:buChar char="●"/>
            </a:pPr>
            <a:r>
              <a:rPr lang="en-US" sz="3000">
                <a:solidFill>
                  <a:srgbClr val="274E13"/>
                </a:solidFill>
                <a:latin typeface="Times New Roman"/>
                <a:ea typeface="Times New Roman"/>
                <a:cs typeface="Times New Roman"/>
                <a:sym typeface="Times New Roman"/>
              </a:rPr>
              <a:t>Thin soils </a:t>
            </a:r>
            <a:endParaRPr sz="3000">
              <a:solidFill>
                <a:srgbClr val="274E13"/>
              </a:solidFill>
              <a:latin typeface="Times New Roman"/>
              <a:ea typeface="Times New Roman"/>
              <a:cs typeface="Times New Roman"/>
              <a:sym typeface="Times New Roman"/>
            </a:endParaRPr>
          </a:p>
          <a:p>
            <a:pPr marL="457200" lvl="0" indent="-419100" algn="l" rtl="0">
              <a:spcBef>
                <a:spcPts val="0"/>
              </a:spcBef>
              <a:spcAft>
                <a:spcPts val="0"/>
              </a:spcAft>
              <a:buClr>
                <a:srgbClr val="274E13"/>
              </a:buClr>
              <a:buSzPts val="3000"/>
              <a:buFont typeface="Times New Roman"/>
              <a:buChar char="●"/>
            </a:pPr>
            <a:r>
              <a:rPr lang="en-US" sz="3000">
                <a:solidFill>
                  <a:srgbClr val="274E13"/>
                </a:solidFill>
                <a:latin typeface="Times New Roman"/>
                <a:ea typeface="Times New Roman"/>
                <a:cs typeface="Times New Roman"/>
                <a:sym typeface="Times New Roman"/>
              </a:rPr>
              <a:t>Nutrient poor soils</a:t>
            </a:r>
            <a:endParaRPr sz="3000">
              <a:solidFill>
                <a:srgbClr val="274E13"/>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
        <p:nvSpPr>
          <p:cNvPr id="271" name="Google Shape;271;p38"/>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000">
                <a:solidFill>
                  <a:schemeClr val="dk1"/>
                </a:solidFill>
                <a:latin typeface="Times New Roman"/>
                <a:ea typeface="Times New Roman"/>
                <a:cs typeface="Times New Roman"/>
                <a:sym typeface="Times New Roman"/>
              </a:rPr>
              <a:t>12. Review: name 4-5 strategies that have evolved in Mediterranean plants to help them survive in their environment.</a:t>
            </a:r>
            <a:endParaRPr sz="3000">
              <a:solidFill>
                <a:schemeClr val="dk1"/>
              </a:solidFill>
              <a:latin typeface="Times New Roman"/>
              <a:ea typeface="Times New Roman"/>
              <a:cs typeface="Times New Roman"/>
              <a:sym typeface="Times New Roman"/>
            </a:endParaRPr>
          </a:p>
          <a:p>
            <a:pPr marL="457200" lvl="0" indent="-419100" algn="l" rtl="0">
              <a:spcBef>
                <a:spcPts val="1400"/>
              </a:spcBef>
              <a:spcAft>
                <a:spcPts val="0"/>
              </a:spcAft>
              <a:buClr>
                <a:srgbClr val="274E13"/>
              </a:buClr>
              <a:buSzPts val="3000"/>
              <a:buFont typeface="Times New Roman"/>
              <a:buChar char="●"/>
            </a:pPr>
            <a:r>
              <a:rPr lang="en-US" sz="3000">
                <a:solidFill>
                  <a:srgbClr val="274E13"/>
                </a:solidFill>
                <a:latin typeface="Times New Roman"/>
                <a:ea typeface="Times New Roman"/>
                <a:cs typeface="Times New Roman"/>
                <a:sym typeface="Times New Roman"/>
              </a:rPr>
              <a:t>Aromatic chemicals that protect against water loss and deter herbivores </a:t>
            </a:r>
            <a:endParaRPr sz="3000">
              <a:solidFill>
                <a:srgbClr val="274E13"/>
              </a:solidFill>
              <a:latin typeface="Times New Roman"/>
              <a:ea typeface="Times New Roman"/>
              <a:cs typeface="Times New Roman"/>
              <a:sym typeface="Times New Roman"/>
            </a:endParaRPr>
          </a:p>
          <a:p>
            <a:pPr marL="457200" lvl="0" indent="-419100" algn="l" rtl="0">
              <a:spcBef>
                <a:spcPts val="0"/>
              </a:spcBef>
              <a:spcAft>
                <a:spcPts val="0"/>
              </a:spcAft>
              <a:buClr>
                <a:srgbClr val="274E13"/>
              </a:buClr>
              <a:buSzPts val="3000"/>
              <a:buFont typeface="Times New Roman"/>
              <a:buChar char="●"/>
            </a:pPr>
            <a:r>
              <a:rPr lang="en-US" sz="3000">
                <a:solidFill>
                  <a:srgbClr val="274E13"/>
                </a:solidFill>
                <a:latin typeface="Times New Roman"/>
                <a:ea typeface="Times New Roman"/>
                <a:cs typeface="Times New Roman"/>
                <a:sym typeface="Times New Roman"/>
              </a:rPr>
              <a:t>thick, drought resistant leaves</a:t>
            </a:r>
            <a:endParaRPr sz="3000">
              <a:solidFill>
                <a:srgbClr val="274E13"/>
              </a:solidFill>
              <a:latin typeface="Times New Roman"/>
              <a:ea typeface="Times New Roman"/>
              <a:cs typeface="Times New Roman"/>
              <a:sym typeface="Times New Roman"/>
            </a:endParaRPr>
          </a:p>
          <a:p>
            <a:pPr marL="457200" lvl="0" indent="-419100" algn="l" rtl="0">
              <a:spcBef>
                <a:spcPts val="0"/>
              </a:spcBef>
              <a:spcAft>
                <a:spcPts val="0"/>
              </a:spcAft>
              <a:buClr>
                <a:srgbClr val="274E13"/>
              </a:buClr>
              <a:buSzPts val="3000"/>
              <a:buFont typeface="Times New Roman"/>
              <a:buChar char="●"/>
            </a:pPr>
            <a:r>
              <a:rPr lang="en-US" sz="3000">
                <a:solidFill>
                  <a:srgbClr val="274E13"/>
                </a:solidFill>
                <a:latin typeface="Times New Roman"/>
                <a:ea typeface="Times New Roman"/>
                <a:cs typeface="Times New Roman"/>
                <a:sym typeface="Times New Roman"/>
              </a:rPr>
              <a:t>dormancy as a bulb during dry season </a:t>
            </a:r>
            <a:endParaRPr sz="3000">
              <a:solidFill>
                <a:srgbClr val="274E13"/>
              </a:solidFill>
              <a:latin typeface="Times New Roman"/>
              <a:ea typeface="Times New Roman"/>
              <a:cs typeface="Times New Roman"/>
              <a:sym typeface="Times New Roman"/>
            </a:endParaRPr>
          </a:p>
          <a:p>
            <a:pPr marL="457200" lvl="0" indent="-419100" algn="l" rtl="0">
              <a:spcBef>
                <a:spcPts val="0"/>
              </a:spcBef>
              <a:spcAft>
                <a:spcPts val="0"/>
              </a:spcAft>
              <a:buClr>
                <a:srgbClr val="274E13"/>
              </a:buClr>
              <a:buSzPts val="3000"/>
              <a:buFont typeface="Times New Roman"/>
              <a:buChar char="●"/>
            </a:pPr>
            <a:r>
              <a:rPr lang="en-US" sz="3000">
                <a:solidFill>
                  <a:srgbClr val="274E13"/>
                </a:solidFill>
                <a:latin typeface="Times New Roman"/>
                <a:ea typeface="Times New Roman"/>
                <a:cs typeface="Times New Roman"/>
                <a:sym typeface="Times New Roman"/>
              </a:rPr>
              <a:t>producing dry season and wet season leaves </a:t>
            </a:r>
            <a:endParaRPr sz="3000">
              <a:solidFill>
                <a:srgbClr val="274E13"/>
              </a:solidFill>
              <a:latin typeface="Times New Roman"/>
              <a:ea typeface="Times New Roman"/>
              <a:cs typeface="Times New Roman"/>
              <a:sym typeface="Times New Roman"/>
            </a:endParaRPr>
          </a:p>
          <a:p>
            <a:pPr marL="457200" lvl="0" indent="-419100" algn="l" rtl="0">
              <a:spcBef>
                <a:spcPts val="0"/>
              </a:spcBef>
              <a:spcAft>
                <a:spcPts val="0"/>
              </a:spcAft>
              <a:buClr>
                <a:srgbClr val="274E13"/>
              </a:buClr>
              <a:buSzPts val="3000"/>
              <a:buFont typeface="Times New Roman"/>
              <a:buChar char="●"/>
            </a:pPr>
            <a:r>
              <a:rPr lang="en-US" sz="3000">
                <a:solidFill>
                  <a:srgbClr val="274E13"/>
                </a:solidFill>
                <a:latin typeface="Times New Roman"/>
                <a:ea typeface="Times New Roman"/>
                <a:cs typeface="Times New Roman"/>
                <a:sym typeface="Times New Roman"/>
              </a:rPr>
              <a:t>producing spines</a:t>
            </a:r>
            <a:endParaRPr sz="3000">
              <a:solidFill>
                <a:srgbClr val="274E13"/>
              </a:solidFill>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9"/>
          <p:cNvSpPr txBox="1">
            <a:spLocks noGrp="1"/>
          </p:cNvSpPr>
          <p:nvPr>
            <p:ph type="ctrTitle"/>
          </p:nvPr>
        </p:nvSpPr>
        <p:spPr>
          <a:xfrm>
            <a:off x="16397" y="1447800"/>
            <a:ext cx="9143100" cy="808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8000"/>
              </a:buClr>
              <a:buSzPts val="5400"/>
              <a:buFont typeface="Calibri"/>
              <a:buNone/>
            </a:pPr>
            <a:r>
              <a:rPr lang="en-US" sz="5400" b="1" cap="none">
                <a:solidFill>
                  <a:srgbClr val="008000"/>
                </a:solidFill>
              </a:rPr>
              <a:t>HOW MANY MORE THYMES?</a:t>
            </a:r>
            <a:endParaRPr sz="5400" b="1" cap="none">
              <a:solidFill>
                <a:srgbClr val="008000"/>
              </a:solidFill>
            </a:endParaRPr>
          </a:p>
        </p:txBody>
      </p:sp>
      <p:sp>
        <p:nvSpPr>
          <p:cNvPr id="277" name="Google Shape;277;p39"/>
          <p:cNvSpPr txBox="1">
            <a:spLocks noGrp="1"/>
          </p:cNvSpPr>
          <p:nvPr>
            <p:ph type="subTitle" idx="1"/>
          </p:nvPr>
        </p:nvSpPr>
        <p:spPr>
          <a:xfrm>
            <a:off x="228600" y="5715000"/>
            <a:ext cx="8686800" cy="11430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008000"/>
              </a:buClr>
              <a:buSzPts val="1615"/>
              <a:buNone/>
            </a:pPr>
            <a:r>
              <a:rPr lang="en-US" sz="1615" b="1">
                <a:solidFill>
                  <a:srgbClr val="008000"/>
                </a:solidFill>
                <a:latin typeface="Corsiva"/>
                <a:ea typeface="Corsiva"/>
                <a:cs typeface="Corsiva"/>
                <a:sym typeface="Corsiva"/>
              </a:rPr>
              <a:t>by</a:t>
            </a:r>
            <a:endParaRPr/>
          </a:p>
          <a:p>
            <a:pPr marL="0" lvl="0" indent="0" algn="ctr" rtl="0">
              <a:lnSpc>
                <a:spcPct val="80000"/>
              </a:lnSpc>
              <a:spcBef>
                <a:spcPts val="340"/>
              </a:spcBef>
              <a:spcAft>
                <a:spcPts val="0"/>
              </a:spcAft>
              <a:buClr>
                <a:srgbClr val="008000"/>
              </a:buClr>
              <a:buSzPts val="1700"/>
              <a:buNone/>
            </a:pPr>
            <a:r>
              <a:rPr lang="en-US" sz="1700" b="1">
                <a:solidFill>
                  <a:srgbClr val="008000"/>
                </a:solidFill>
              </a:rPr>
              <a:t>J. Phil Gibson</a:t>
            </a:r>
            <a:endParaRPr/>
          </a:p>
          <a:p>
            <a:pPr marL="0" lvl="0" indent="0" algn="ctr" rtl="0">
              <a:lnSpc>
                <a:spcPct val="80000"/>
              </a:lnSpc>
              <a:spcBef>
                <a:spcPts val="340"/>
              </a:spcBef>
              <a:spcAft>
                <a:spcPts val="0"/>
              </a:spcAft>
              <a:buClr>
                <a:srgbClr val="008000"/>
              </a:buClr>
              <a:buSzPts val="1700"/>
              <a:buNone/>
            </a:pPr>
            <a:r>
              <a:rPr lang="en-US" sz="1700" b="1">
                <a:solidFill>
                  <a:srgbClr val="008000"/>
                </a:solidFill>
              </a:rPr>
              <a:t>Department of Microbiology &amp; Plant Biology and Department of Biology</a:t>
            </a:r>
            <a:endParaRPr/>
          </a:p>
          <a:p>
            <a:pPr marL="0" lvl="0" indent="0" algn="ctr" rtl="0">
              <a:lnSpc>
                <a:spcPct val="80000"/>
              </a:lnSpc>
              <a:spcBef>
                <a:spcPts val="340"/>
              </a:spcBef>
              <a:spcAft>
                <a:spcPts val="0"/>
              </a:spcAft>
              <a:buClr>
                <a:srgbClr val="008000"/>
              </a:buClr>
              <a:buSzPts val="1700"/>
              <a:buNone/>
            </a:pPr>
            <a:r>
              <a:rPr lang="en-US" sz="1700" b="1">
                <a:solidFill>
                  <a:srgbClr val="008000"/>
                </a:solidFill>
              </a:rPr>
              <a:t>University of Oklahoma, Norman, OK</a:t>
            </a:r>
            <a:endParaRPr/>
          </a:p>
        </p:txBody>
      </p:sp>
      <p:pic>
        <p:nvPicPr>
          <p:cNvPr id="278" name="Google Shape;278;p39" descr="Untitled.png"/>
          <p:cNvPicPr preferRelativeResize="0"/>
          <p:nvPr/>
        </p:nvPicPr>
        <p:blipFill rotWithShape="1">
          <a:blip r:embed="rId3">
            <a:alphaModFix/>
          </a:blip>
          <a:srcRect/>
          <a:stretch/>
        </p:blipFill>
        <p:spPr>
          <a:xfrm>
            <a:off x="2476500" y="2971800"/>
            <a:ext cx="4191000" cy="2598362"/>
          </a:xfrm>
          <a:prstGeom prst="rect">
            <a:avLst/>
          </a:prstGeom>
          <a:noFill/>
          <a:ln w="41275" cap="flat" cmpd="sng">
            <a:solidFill>
              <a:srgbClr val="008000"/>
            </a:solidFill>
            <a:prstDash val="solid"/>
            <a:round/>
            <a:headEnd type="none" w="sm" len="sm"/>
            <a:tailEnd type="none" w="sm" len="sm"/>
          </a:ln>
        </p:spPr>
      </p:pic>
      <p:pic>
        <p:nvPicPr>
          <p:cNvPr id="279" name="Google Shape;279;p39"/>
          <p:cNvPicPr preferRelativeResize="0"/>
          <p:nvPr/>
        </p:nvPicPr>
        <p:blipFill rotWithShape="1">
          <a:blip r:embed="rId4">
            <a:alphaModFix/>
          </a:blip>
          <a:srcRect/>
          <a:stretch/>
        </p:blipFill>
        <p:spPr>
          <a:xfrm>
            <a:off x="0" y="-49530"/>
            <a:ext cx="9144001" cy="1421129"/>
          </a:xfrm>
          <a:prstGeom prst="rect">
            <a:avLst/>
          </a:prstGeom>
          <a:noFill/>
          <a:ln>
            <a:noFill/>
          </a:ln>
        </p:spPr>
      </p:pic>
      <p:sp>
        <p:nvSpPr>
          <p:cNvPr id="280" name="Google Shape;280;p39"/>
          <p:cNvSpPr/>
          <p:nvPr/>
        </p:nvSpPr>
        <p:spPr>
          <a:xfrm>
            <a:off x="16398" y="2133600"/>
            <a:ext cx="9143100" cy="7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0" u="none" strike="noStrike" cap="none">
                <a:solidFill>
                  <a:srgbClr val="C4BD97"/>
                </a:solidFill>
                <a:latin typeface="Calibri"/>
                <a:ea typeface="Calibri"/>
                <a:cs typeface="Calibri"/>
                <a:sym typeface="Calibri"/>
              </a:rPr>
              <a:t>A Case of Phytochemical Defense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0"/>
          <p:cNvSpPr txBox="1">
            <a:spLocks noGrp="1"/>
          </p:cNvSpPr>
          <p:nvPr>
            <p:ph type="title"/>
          </p:nvPr>
        </p:nvSpPr>
        <p:spPr>
          <a:xfrm>
            <a:off x="457200" y="7620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8000"/>
              </a:buClr>
              <a:buSzPts val="5400"/>
              <a:buFont typeface="Calibri"/>
              <a:buNone/>
            </a:pPr>
            <a:r>
              <a:rPr lang="en-US" sz="5400" b="1">
                <a:solidFill>
                  <a:srgbClr val="008000"/>
                </a:solidFill>
              </a:rPr>
              <a:t> An Internship</a:t>
            </a:r>
            <a:endParaRPr sz="5400" b="1">
              <a:solidFill>
                <a:srgbClr val="008000"/>
              </a:solidFill>
            </a:endParaRPr>
          </a:p>
        </p:txBody>
      </p:sp>
      <p:sp>
        <p:nvSpPr>
          <p:cNvPr id="287" name="Google Shape;287;p40"/>
          <p:cNvSpPr/>
          <p:nvPr/>
        </p:nvSpPr>
        <p:spPr>
          <a:xfrm>
            <a:off x="0" y="1280319"/>
            <a:ext cx="9144000" cy="91200"/>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88" name="Google Shape;288;p40"/>
          <p:cNvSpPr txBox="1">
            <a:spLocks noGrp="1"/>
          </p:cNvSpPr>
          <p:nvPr>
            <p:ph type="body" idx="2"/>
          </p:nvPr>
        </p:nvSpPr>
        <p:spPr>
          <a:xfrm>
            <a:off x="381000" y="1600200"/>
            <a:ext cx="8458200" cy="43434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960"/>
              <a:buNone/>
            </a:pPr>
            <a:r>
              <a:rPr lang="en-US" sz="2960" b="1"/>
              <a:t>Emily had just begun her internship with PhytoChem Labs, a company working to develop pesticides from chemicals found in plants.</a:t>
            </a:r>
            <a:endParaRPr/>
          </a:p>
          <a:p>
            <a:pPr marL="0" lvl="0" indent="0" algn="l" rtl="0">
              <a:lnSpc>
                <a:spcPct val="80000"/>
              </a:lnSpc>
              <a:spcBef>
                <a:spcPts val="240"/>
              </a:spcBef>
              <a:spcAft>
                <a:spcPts val="0"/>
              </a:spcAft>
              <a:buClr>
                <a:schemeClr val="dk1"/>
              </a:buClr>
              <a:buSzPts val="1202"/>
              <a:buNone/>
            </a:pPr>
            <a:endParaRPr sz="1202" b="1"/>
          </a:p>
          <a:p>
            <a:pPr marL="0" lvl="0" indent="0" algn="l" rtl="0">
              <a:lnSpc>
                <a:spcPct val="80000"/>
              </a:lnSpc>
              <a:spcBef>
                <a:spcPts val="592"/>
              </a:spcBef>
              <a:spcAft>
                <a:spcPts val="0"/>
              </a:spcAft>
              <a:buClr>
                <a:schemeClr val="dk1"/>
              </a:buClr>
              <a:buSzPts val="2960"/>
              <a:buNone/>
            </a:pPr>
            <a:r>
              <a:rPr lang="en-US" sz="2960" b="1"/>
              <a:t>As part of her assignment, she and two other interns would be working with Dr. Williams, whose lab group is investigating uses for different plants from the Mediterranean region, particularly those in the mint family. The interns were waiting in the conference room, where Dr. Williams was going to introduce them to the project.</a:t>
            </a:r>
            <a:endParaRPr/>
          </a:p>
        </p:txBody>
      </p:sp>
      <p:sp>
        <p:nvSpPr>
          <p:cNvPr id="289" name="Google Shape;289;p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1"/>
          <p:cNvSpPr txBox="1">
            <a:spLocks noGrp="1"/>
          </p:cNvSpPr>
          <p:nvPr>
            <p:ph type="title"/>
          </p:nvPr>
        </p:nvSpPr>
        <p:spPr>
          <a:xfrm>
            <a:off x="457200" y="7620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8000"/>
              </a:buClr>
              <a:buSzPts val="5400"/>
              <a:buFont typeface="Calibri"/>
              <a:buNone/>
            </a:pPr>
            <a:r>
              <a:rPr lang="en-US" sz="5400" b="1">
                <a:solidFill>
                  <a:srgbClr val="008000"/>
                </a:solidFill>
              </a:rPr>
              <a:t> PhytoChem Labs</a:t>
            </a:r>
            <a:endParaRPr sz="5400" b="1">
              <a:solidFill>
                <a:srgbClr val="008000"/>
              </a:solidFill>
            </a:endParaRPr>
          </a:p>
        </p:txBody>
      </p:sp>
      <p:sp>
        <p:nvSpPr>
          <p:cNvPr id="296" name="Google Shape;296;p41"/>
          <p:cNvSpPr/>
          <p:nvPr/>
        </p:nvSpPr>
        <p:spPr>
          <a:xfrm>
            <a:off x="0" y="1280319"/>
            <a:ext cx="9144000" cy="91200"/>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97" name="Google Shape;297;p41"/>
          <p:cNvSpPr txBox="1">
            <a:spLocks noGrp="1"/>
          </p:cNvSpPr>
          <p:nvPr>
            <p:ph type="body" idx="2"/>
          </p:nvPr>
        </p:nvSpPr>
        <p:spPr>
          <a:xfrm>
            <a:off x="342900" y="1432725"/>
            <a:ext cx="8458200" cy="4343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000"/>
              </a:spcBef>
              <a:spcAft>
                <a:spcPts val="0"/>
              </a:spcAft>
              <a:buClr>
                <a:schemeClr val="dk1"/>
              </a:buClr>
              <a:buSzPts val="3200"/>
              <a:buNone/>
            </a:pPr>
            <a:r>
              <a:rPr lang="en-US" sz="3200" b="1"/>
              <a:t>Why would PhytoChem Labs be investigating plants for natural pesticides?</a:t>
            </a:r>
            <a:endParaRPr/>
          </a:p>
          <a:p>
            <a:pPr marL="0" lvl="0" indent="0" algn="l" rtl="0">
              <a:lnSpc>
                <a:spcPct val="100000"/>
              </a:lnSpc>
              <a:spcBef>
                <a:spcPts val="2000"/>
              </a:spcBef>
              <a:spcAft>
                <a:spcPts val="0"/>
              </a:spcAft>
              <a:buClr>
                <a:schemeClr val="dk1"/>
              </a:buClr>
              <a:buSzPts val="3200"/>
              <a:buNone/>
            </a:pPr>
            <a:r>
              <a:rPr lang="en-US" sz="3200" b="1"/>
              <a:t>What types of compounds might they be interested in studying? </a:t>
            </a:r>
            <a:endParaRPr/>
          </a:p>
          <a:p>
            <a:pPr marL="0" lvl="0" indent="0" algn="l" rtl="0">
              <a:lnSpc>
                <a:spcPct val="100000"/>
              </a:lnSpc>
              <a:spcBef>
                <a:spcPts val="2000"/>
              </a:spcBef>
              <a:spcAft>
                <a:spcPts val="0"/>
              </a:spcAft>
              <a:buClr>
                <a:schemeClr val="dk1"/>
              </a:buClr>
              <a:buSzPts val="3200"/>
              <a:buNone/>
            </a:pPr>
            <a:r>
              <a:rPr lang="en-US" sz="3200" b="1"/>
              <a:t>Why would Mediterranean plants, or plants in the mint family, be of interest to Dr. Williams?</a:t>
            </a:r>
            <a:endParaRPr sz="3200" b="1"/>
          </a:p>
          <a:p>
            <a:pPr marL="0" lvl="0" indent="0" algn="l" rtl="0">
              <a:spcBef>
                <a:spcPts val="2000"/>
              </a:spcBef>
              <a:spcAft>
                <a:spcPts val="0"/>
              </a:spcAft>
              <a:buClr>
                <a:schemeClr val="dk1"/>
              </a:buClr>
              <a:buSzPts val="3200"/>
              <a:buNone/>
            </a:pPr>
            <a:r>
              <a:rPr lang="en-US" sz="3200" b="1">
                <a:solidFill>
                  <a:srgbClr val="408000"/>
                </a:solidFill>
              </a:rPr>
              <a:t>(Spend 1 minute discussing with your group)</a:t>
            </a:r>
            <a:endParaRPr sz="3200" b="1">
              <a:solidFill>
                <a:srgbClr val="408000"/>
              </a:solidFill>
            </a:endParaRPr>
          </a:p>
          <a:p>
            <a:pPr marL="0" lvl="0" indent="0" algn="l" rtl="0">
              <a:spcBef>
                <a:spcPts val="2000"/>
              </a:spcBef>
              <a:spcAft>
                <a:spcPts val="0"/>
              </a:spcAft>
              <a:buClr>
                <a:schemeClr val="dk1"/>
              </a:buClr>
              <a:buSzPts val="3200"/>
              <a:buNone/>
            </a:pPr>
            <a:r>
              <a:rPr lang="en-US" sz="3200" b="1"/>
              <a:t>   </a:t>
            </a:r>
            <a:endParaRPr sz="3200" b="1"/>
          </a:p>
        </p:txBody>
      </p:sp>
      <p:sp>
        <p:nvSpPr>
          <p:cNvPr id="298" name="Google Shape;298;p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5"/>
          <p:cNvSpPr txBox="1">
            <a:spLocks noGrp="1"/>
          </p:cNvSpPr>
          <p:nvPr>
            <p:ph type="ctrTitle"/>
          </p:nvPr>
        </p:nvSpPr>
        <p:spPr>
          <a:xfrm>
            <a:off x="685800" y="114550"/>
            <a:ext cx="7772400" cy="989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408000"/>
                </a:solidFill>
              </a:rPr>
              <a:t>Thyme Plant Observations</a:t>
            </a:r>
            <a:endParaRPr>
              <a:solidFill>
                <a:srgbClr val="408000"/>
              </a:solidFill>
            </a:endParaRPr>
          </a:p>
        </p:txBody>
      </p:sp>
      <p:sp>
        <p:nvSpPr>
          <p:cNvPr id="108" name="Google Shape;108;p15"/>
          <p:cNvSpPr txBox="1">
            <a:spLocks noGrp="1"/>
          </p:cNvSpPr>
          <p:nvPr>
            <p:ph type="subTitle" idx="1"/>
          </p:nvPr>
        </p:nvSpPr>
        <p:spPr>
          <a:xfrm>
            <a:off x="548850" y="982700"/>
            <a:ext cx="8046300" cy="5171100"/>
          </a:xfrm>
          <a:prstGeom prst="rect">
            <a:avLst/>
          </a:prstGeom>
        </p:spPr>
        <p:txBody>
          <a:bodyPr spcFirstLastPara="1" wrap="square" lIns="91425" tIns="45700" rIns="91425" bIns="45700" anchor="t" anchorCtr="0">
            <a:noAutofit/>
          </a:bodyPr>
          <a:lstStyle/>
          <a:p>
            <a:pPr marL="457200" lvl="0" indent="-431800" algn="l" rtl="0">
              <a:spcBef>
                <a:spcPts val="640"/>
              </a:spcBef>
              <a:spcAft>
                <a:spcPts val="0"/>
              </a:spcAft>
              <a:buClr>
                <a:schemeClr val="dk1"/>
              </a:buClr>
              <a:buSzPts val="3200"/>
              <a:buChar char="❖"/>
            </a:pPr>
            <a:r>
              <a:rPr lang="en-US">
                <a:solidFill>
                  <a:schemeClr val="dk1"/>
                </a:solidFill>
              </a:rPr>
              <a:t>Two minutes per plant specimen (5 total)</a:t>
            </a:r>
            <a:endParaRPr>
              <a:solidFill>
                <a:schemeClr val="dk1"/>
              </a:solidFill>
            </a:endParaRPr>
          </a:p>
          <a:p>
            <a:pPr marL="457200" lvl="0" indent="-431800" algn="l" rtl="0">
              <a:spcBef>
                <a:spcPts val="0"/>
              </a:spcBef>
              <a:spcAft>
                <a:spcPts val="0"/>
              </a:spcAft>
              <a:buClr>
                <a:schemeClr val="dk1"/>
              </a:buClr>
              <a:buSzPts val="3200"/>
              <a:buChar char="❖"/>
            </a:pPr>
            <a:r>
              <a:rPr lang="en-US">
                <a:solidFill>
                  <a:schemeClr val="dk1"/>
                </a:solidFill>
              </a:rPr>
              <a:t>Record your observations for:</a:t>
            </a:r>
            <a:endParaRPr>
              <a:solidFill>
                <a:schemeClr val="dk1"/>
              </a:solidFill>
            </a:endParaRPr>
          </a:p>
          <a:p>
            <a:pPr marL="914400" lvl="1" indent="-419100" algn="l" rtl="0">
              <a:spcBef>
                <a:spcPts val="0"/>
              </a:spcBef>
              <a:spcAft>
                <a:spcPts val="0"/>
              </a:spcAft>
              <a:buClr>
                <a:srgbClr val="408000"/>
              </a:buClr>
              <a:buSzPts val="3000"/>
              <a:buChar char="➢"/>
            </a:pPr>
            <a:r>
              <a:rPr lang="en-US" sz="3000">
                <a:solidFill>
                  <a:srgbClr val="408000"/>
                </a:solidFill>
              </a:rPr>
              <a:t>Thyme variety name</a:t>
            </a:r>
            <a:endParaRPr sz="3000">
              <a:solidFill>
                <a:srgbClr val="408000"/>
              </a:solidFill>
            </a:endParaRPr>
          </a:p>
          <a:p>
            <a:pPr marL="914400" lvl="1" indent="-419100" algn="l" rtl="0">
              <a:spcBef>
                <a:spcPts val="0"/>
              </a:spcBef>
              <a:spcAft>
                <a:spcPts val="0"/>
              </a:spcAft>
              <a:buClr>
                <a:srgbClr val="408000"/>
              </a:buClr>
              <a:buSzPts val="3000"/>
              <a:buChar char="➢"/>
            </a:pPr>
            <a:r>
              <a:rPr lang="en-US" sz="3000">
                <a:solidFill>
                  <a:srgbClr val="408000"/>
                </a:solidFill>
              </a:rPr>
              <a:t>Growth habit</a:t>
            </a:r>
            <a:r>
              <a:rPr lang="en-US" sz="3000">
                <a:solidFill>
                  <a:schemeClr val="dk1"/>
                </a:solidFill>
              </a:rPr>
              <a:t> (branching pattern, leaf type, relative leaf size, relative plant height)</a:t>
            </a:r>
            <a:endParaRPr sz="3000">
              <a:solidFill>
                <a:schemeClr val="dk1"/>
              </a:solidFill>
            </a:endParaRPr>
          </a:p>
          <a:p>
            <a:pPr marL="914400" lvl="1" indent="-419100" algn="l" rtl="0">
              <a:spcBef>
                <a:spcPts val="0"/>
              </a:spcBef>
              <a:spcAft>
                <a:spcPts val="0"/>
              </a:spcAft>
              <a:buClr>
                <a:srgbClr val="408000"/>
              </a:buClr>
              <a:buSzPts val="3000"/>
              <a:buChar char="➢"/>
            </a:pPr>
            <a:r>
              <a:rPr lang="en-US" sz="3000">
                <a:solidFill>
                  <a:srgbClr val="408000"/>
                </a:solidFill>
              </a:rPr>
              <a:t>Overall scent of plant</a:t>
            </a:r>
            <a:endParaRPr sz="3000">
              <a:solidFill>
                <a:srgbClr val="408000"/>
              </a:solidFill>
            </a:endParaRPr>
          </a:p>
          <a:p>
            <a:pPr marL="914400" lvl="1" indent="-419100" algn="l" rtl="0">
              <a:spcBef>
                <a:spcPts val="0"/>
              </a:spcBef>
              <a:spcAft>
                <a:spcPts val="0"/>
              </a:spcAft>
              <a:buClr>
                <a:srgbClr val="408000"/>
              </a:buClr>
              <a:buSzPts val="3000"/>
              <a:buChar char="➢"/>
            </a:pPr>
            <a:r>
              <a:rPr lang="en-US" sz="3000">
                <a:solidFill>
                  <a:srgbClr val="408000"/>
                </a:solidFill>
              </a:rPr>
              <a:t>Leaf texture</a:t>
            </a:r>
            <a:endParaRPr sz="3000">
              <a:solidFill>
                <a:srgbClr val="408000"/>
              </a:solidFill>
            </a:endParaRPr>
          </a:p>
          <a:p>
            <a:pPr marL="914400" lvl="1" indent="-419100" algn="l" rtl="0">
              <a:spcBef>
                <a:spcPts val="0"/>
              </a:spcBef>
              <a:spcAft>
                <a:spcPts val="0"/>
              </a:spcAft>
              <a:buClr>
                <a:srgbClr val="408000"/>
              </a:buClr>
              <a:buSzPts val="3000"/>
              <a:buChar char="➢"/>
            </a:pPr>
            <a:r>
              <a:rPr lang="en-US" sz="3000">
                <a:solidFill>
                  <a:srgbClr val="408000"/>
                </a:solidFill>
              </a:rPr>
              <a:t>Scent of a crushed leaf</a:t>
            </a:r>
            <a:r>
              <a:rPr lang="en-US" sz="3000">
                <a:solidFill>
                  <a:srgbClr val="134F5C"/>
                </a:solidFill>
              </a:rPr>
              <a:t> </a:t>
            </a:r>
            <a:r>
              <a:rPr lang="en-US" sz="3000">
                <a:solidFill>
                  <a:srgbClr val="CC0000"/>
                </a:solidFill>
              </a:rPr>
              <a:t>(crush only 1-2 leaves per group)</a:t>
            </a:r>
            <a:endParaRPr sz="3000">
              <a:solidFill>
                <a:srgbClr val="CC0000"/>
              </a:solidFill>
            </a:endParaRPr>
          </a:p>
          <a:p>
            <a:pPr marL="914400" lvl="1" indent="-419100" algn="l" rtl="0">
              <a:spcBef>
                <a:spcPts val="0"/>
              </a:spcBef>
              <a:spcAft>
                <a:spcPts val="0"/>
              </a:spcAft>
              <a:buClr>
                <a:srgbClr val="408000"/>
              </a:buClr>
              <a:buSzPts val="3000"/>
              <a:buChar char="➢"/>
            </a:pPr>
            <a:r>
              <a:rPr lang="en-US" sz="3000">
                <a:solidFill>
                  <a:srgbClr val="408000"/>
                </a:solidFill>
              </a:rPr>
              <a:t>Other observations?</a:t>
            </a:r>
            <a:endParaRPr sz="3000">
              <a:solidFill>
                <a:srgbClr val="408000"/>
              </a:solidFill>
            </a:endParaRPr>
          </a:p>
          <a:p>
            <a:pPr marL="457200" lvl="0" indent="-419100" algn="l" rtl="0">
              <a:spcBef>
                <a:spcPts val="0"/>
              </a:spcBef>
              <a:spcAft>
                <a:spcPts val="0"/>
              </a:spcAft>
              <a:buClr>
                <a:srgbClr val="1155CC"/>
              </a:buClr>
              <a:buSzPts val="3000"/>
              <a:buChar char="❖"/>
            </a:pPr>
            <a:r>
              <a:rPr lang="en-US" sz="3000">
                <a:solidFill>
                  <a:srgbClr val="1155CC"/>
                </a:solidFill>
              </a:rPr>
              <a:t>SAVE your observations for reference!</a:t>
            </a:r>
            <a:endParaRPr sz="3000">
              <a:solidFill>
                <a:srgbClr val="1155CC"/>
              </a:solidFill>
            </a:endParaRPr>
          </a:p>
        </p:txBody>
      </p:sp>
      <p:sp>
        <p:nvSpPr>
          <p:cNvPr id="109" name="Google Shape;109;p1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2"/>
          <p:cNvSpPr txBox="1">
            <a:spLocks noGrp="1"/>
          </p:cNvSpPr>
          <p:nvPr>
            <p:ph type="title"/>
          </p:nvPr>
        </p:nvSpPr>
        <p:spPr>
          <a:xfrm>
            <a:off x="457200" y="7620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8000"/>
              </a:buClr>
              <a:buSzPts val="5400"/>
              <a:buFont typeface="Calibri"/>
              <a:buNone/>
            </a:pPr>
            <a:r>
              <a:rPr lang="en-US" sz="5400" b="1">
                <a:solidFill>
                  <a:srgbClr val="008000"/>
                </a:solidFill>
              </a:rPr>
              <a:t> PhytoChem Labs</a:t>
            </a:r>
            <a:endParaRPr sz="5400" b="1">
              <a:solidFill>
                <a:srgbClr val="008000"/>
              </a:solidFill>
            </a:endParaRPr>
          </a:p>
        </p:txBody>
      </p:sp>
      <p:sp>
        <p:nvSpPr>
          <p:cNvPr id="305" name="Google Shape;305;p42"/>
          <p:cNvSpPr/>
          <p:nvPr/>
        </p:nvSpPr>
        <p:spPr>
          <a:xfrm>
            <a:off x="0" y="1280319"/>
            <a:ext cx="9144000" cy="91200"/>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6" name="Google Shape;306;p42"/>
          <p:cNvSpPr txBox="1">
            <a:spLocks noGrp="1"/>
          </p:cNvSpPr>
          <p:nvPr>
            <p:ph type="body" idx="2"/>
          </p:nvPr>
        </p:nvSpPr>
        <p:spPr>
          <a:xfrm>
            <a:off x="381000" y="1600200"/>
            <a:ext cx="8458200" cy="46482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240"/>
              <a:buNone/>
            </a:pPr>
            <a:r>
              <a:rPr lang="en-US" sz="2240" b="1"/>
              <a:t>“Hello,” Dr. Williams said as she and one of her technicians walked into the conference room. “Welcome to the thyme lab.”</a:t>
            </a:r>
            <a:endParaRPr/>
          </a:p>
          <a:p>
            <a:pPr marL="0" lvl="0" indent="0" algn="l" rtl="0">
              <a:lnSpc>
                <a:spcPct val="80000"/>
              </a:lnSpc>
              <a:spcBef>
                <a:spcPts val="238"/>
              </a:spcBef>
              <a:spcAft>
                <a:spcPts val="0"/>
              </a:spcAft>
              <a:buClr>
                <a:schemeClr val="dk1"/>
              </a:buClr>
              <a:buSzPts val="1190"/>
              <a:buNone/>
            </a:pPr>
            <a:endParaRPr sz="1190" b="1"/>
          </a:p>
          <a:p>
            <a:pPr marL="0" lvl="0" indent="0" algn="l" rtl="0">
              <a:lnSpc>
                <a:spcPct val="80000"/>
              </a:lnSpc>
              <a:spcBef>
                <a:spcPts val="448"/>
              </a:spcBef>
              <a:spcAft>
                <a:spcPts val="0"/>
              </a:spcAft>
              <a:buClr>
                <a:schemeClr val="dk1"/>
              </a:buClr>
              <a:buSzPts val="2240"/>
              <a:buNone/>
            </a:pPr>
            <a:r>
              <a:rPr lang="en-US" sz="2240" b="1"/>
              <a:t>“Thyme? I know that plant. It tastes great,” said Allie, one of the other interns. </a:t>
            </a:r>
            <a:endParaRPr/>
          </a:p>
          <a:p>
            <a:pPr marL="0" lvl="0" indent="0" algn="l" rtl="0">
              <a:lnSpc>
                <a:spcPct val="80000"/>
              </a:lnSpc>
              <a:spcBef>
                <a:spcPts val="238"/>
              </a:spcBef>
              <a:spcAft>
                <a:spcPts val="0"/>
              </a:spcAft>
              <a:buClr>
                <a:schemeClr val="dk1"/>
              </a:buClr>
              <a:buSzPts val="1190"/>
              <a:buNone/>
            </a:pPr>
            <a:endParaRPr sz="1190" b="1"/>
          </a:p>
          <a:p>
            <a:pPr marL="0" lvl="0" indent="0" algn="l" rtl="0">
              <a:lnSpc>
                <a:spcPct val="80000"/>
              </a:lnSpc>
              <a:spcBef>
                <a:spcPts val="448"/>
              </a:spcBef>
              <a:spcAft>
                <a:spcPts val="0"/>
              </a:spcAft>
              <a:buClr>
                <a:schemeClr val="dk1"/>
              </a:buClr>
              <a:buSzPts val="2240"/>
              <a:buNone/>
            </a:pPr>
            <a:r>
              <a:rPr lang="en-US" sz="2240" b="1"/>
              <a:t>“Well it does to you, but you might have a different opinion if you were a slug or a goat,” joked Dr. Williams. “Here, let me tell you about the plants we work with. It will be a good starting point since you are about to have a lot of thyme on your hands.”</a:t>
            </a:r>
            <a:endParaRPr/>
          </a:p>
          <a:p>
            <a:pPr marL="0" lvl="0" indent="0" algn="l" rtl="0">
              <a:lnSpc>
                <a:spcPct val="80000"/>
              </a:lnSpc>
              <a:spcBef>
                <a:spcPts val="238"/>
              </a:spcBef>
              <a:spcAft>
                <a:spcPts val="0"/>
              </a:spcAft>
              <a:buClr>
                <a:schemeClr val="dk1"/>
              </a:buClr>
              <a:buSzPts val="1190"/>
              <a:buNone/>
            </a:pPr>
            <a:endParaRPr sz="1190" b="1"/>
          </a:p>
          <a:p>
            <a:pPr marL="0" lvl="0" indent="0" algn="l" rtl="0">
              <a:lnSpc>
                <a:spcPct val="80000"/>
              </a:lnSpc>
              <a:spcBef>
                <a:spcPts val="448"/>
              </a:spcBef>
              <a:spcAft>
                <a:spcPts val="0"/>
              </a:spcAft>
              <a:buClr>
                <a:schemeClr val="dk1"/>
              </a:buClr>
              <a:buSzPts val="2240"/>
              <a:buNone/>
            </a:pPr>
            <a:r>
              <a:rPr lang="en-US" sz="2240" b="1"/>
              <a:t>The interns groaned at the pun, and the technician shook his head at hearing the joke once more. And with that, Dr. Williams began her introduction to their work with thyme. </a:t>
            </a:r>
            <a:endParaRPr/>
          </a:p>
        </p:txBody>
      </p:sp>
      <p:sp>
        <p:nvSpPr>
          <p:cNvPr id="307" name="Google Shape;307;p4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3"/>
          <p:cNvSpPr txBox="1">
            <a:spLocks noGrp="1"/>
          </p:cNvSpPr>
          <p:nvPr>
            <p:ph type="title"/>
          </p:nvPr>
        </p:nvSpPr>
        <p:spPr>
          <a:xfrm>
            <a:off x="457200" y="7620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8000"/>
              </a:buClr>
              <a:buSzPts val="5400"/>
              <a:buFont typeface="Calibri"/>
              <a:buNone/>
            </a:pPr>
            <a:r>
              <a:rPr lang="en-US" sz="5400" b="1">
                <a:solidFill>
                  <a:srgbClr val="008000"/>
                </a:solidFill>
              </a:rPr>
              <a:t>Mediterranean Plants </a:t>
            </a:r>
            <a:endParaRPr sz="5400" b="1">
              <a:solidFill>
                <a:srgbClr val="008000"/>
              </a:solidFill>
            </a:endParaRPr>
          </a:p>
        </p:txBody>
      </p:sp>
      <p:sp>
        <p:nvSpPr>
          <p:cNvPr id="314" name="Google Shape;314;p43"/>
          <p:cNvSpPr/>
          <p:nvPr/>
        </p:nvSpPr>
        <p:spPr>
          <a:xfrm>
            <a:off x="0" y="1280319"/>
            <a:ext cx="9144000" cy="91200"/>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5" name="Google Shape;315;p43"/>
          <p:cNvSpPr txBox="1">
            <a:spLocks noGrp="1"/>
          </p:cNvSpPr>
          <p:nvPr>
            <p:ph type="body" idx="2"/>
          </p:nvPr>
        </p:nvSpPr>
        <p:spPr>
          <a:xfrm>
            <a:off x="228600" y="1828800"/>
            <a:ext cx="4191000" cy="4495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220"/>
              <a:buNone/>
            </a:pPr>
            <a:r>
              <a:rPr lang="en-US" sz="2220" b="1"/>
              <a:t>Plants in the Mediterranean region must cope with nutrient poor soils, heat, and seasonal drought. </a:t>
            </a:r>
            <a:endParaRPr/>
          </a:p>
          <a:p>
            <a:pPr marL="0" lvl="0" indent="0" algn="l" rtl="0">
              <a:spcBef>
                <a:spcPts val="240"/>
              </a:spcBef>
              <a:spcAft>
                <a:spcPts val="0"/>
              </a:spcAft>
              <a:buClr>
                <a:schemeClr val="dk1"/>
              </a:buClr>
              <a:buSzPts val="1202"/>
              <a:buNone/>
            </a:pPr>
            <a:endParaRPr sz="1202" b="1"/>
          </a:p>
          <a:p>
            <a:pPr marL="0" lvl="0" indent="0" algn="l" rtl="0">
              <a:spcBef>
                <a:spcPts val="444"/>
              </a:spcBef>
              <a:spcAft>
                <a:spcPts val="0"/>
              </a:spcAft>
              <a:buClr>
                <a:schemeClr val="dk1"/>
              </a:buClr>
              <a:buSzPts val="2220"/>
              <a:buNone/>
            </a:pPr>
            <a:r>
              <a:rPr lang="en-US" sz="2220" b="1"/>
              <a:t>Their leaves are typically tough, evergreen, and have relatively low photosynthetic rates.</a:t>
            </a:r>
            <a:endParaRPr/>
          </a:p>
          <a:p>
            <a:pPr marL="0" lvl="0" indent="0" algn="l" rtl="0">
              <a:spcBef>
                <a:spcPts val="240"/>
              </a:spcBef>
              <a:spcAft>
                <a:spcPts val="0"/>
              </a:spcAft>
              <a:buClr>
                <a:schemeClr val="dk1"/>
              </a:buClr>
              <a:buSzPts val="1202"/>
              <a:buNone/>
            </a:pPr>
            <a:endParaRPr sz="1202" b="1"/>
          </a:p>
          <a:p>
            <a:pPr marL="0" lvl="0" indent="0" algn="l" rtl="0">
              <a:spcBef>
                <a:spcPts val="444"/>
              </a:spcBef>
              <a:spcAft>
                <a:spcPts val="0"/>
              </a:spcAft>
              <a:buClr>
                <a:schemeClr val="dk1"/>
              </a:buClr>
              <a:buSzPts val="2220"/>
              <a:buNone/>
            </a:pPr>
            <a:r>
              <a:rPr lang="en-US" sz="2220" b="1"/>
              <a:t>High construction costs for leaves mean plants must protect and  use them for a long time to show a “profit” on their “investment.” </a:t>
            </a:r>
            <a:endParaRPr sz="2220" b="1"/>
          </a:p>
        </p:txBody>
      </p:sp>
      <p:pic>
        <p:nvPicPr>
          <p:cNvPr id="316" name="Google Shape;316;p43" descr="mediterranean plants.jpg"/>
          <p:cNvPicPr preferRelativeResize="0"/>
          <p:nvPr/>
        </p:nvPicPr>
        <p:blipFill rotWithShape="1">
          <a:blip r:embed="rId3">
            <a:alphaModFix/>
          </a:blip>
          <a:srcRect/>
          <a:stretch/>
        </p:blipFill>
        <p:spPr>
          <a:xfrm>
            <a:off x="4474914" y="3754338"/>
            <a:ext cx="4440486" cy="2907130"/>
          </a:xfrm>
          <a:prstGeom prst="rect">
            <a:avLst/>
          </a:prstGeom>
          <a:noFill/>
          <a:ln w="44450" cap="flat" cmpd="sng">
            <a:solidFill>
              <a:srgbClr val="008000"/>
            </a:solidFill>
            <a:prstDash val="solid"/>
            <a:round/>
            <a:headEnd type="none" w="sm" len="sm"/>
            <a:tailEnd type="none" w="sm" len="sm"/>
          </a:ln>
        </p:spPr>
      </p:pic>
      <p:pic>
        <p:nvPicPr>
          <p:cNvPr id="317" name="Google Shape;317;p43" descr="1024px-Mediterranean_Relief.jpg"/>
          <p:cNvPicPr preferRelativeResize="0"/>
          <p:nvPr/>
        </p:nvPicPr>
        <p:blipFill rotWithShape="1">
          <a:blip r:embed="rId4">
            <a:alphaModFix/>
          </a:blip>
          <a:srcRect/>
          <a:stretch/>
        </p:blipFill>
        <p:spPr>
          <a:xfrm>
            <a:off x="4474913" y="1524000"/>
            <a:ext cx="4440486" cy="2489101"/>
          </a:xfrm>
          <a:prstGeom prst="rect">
            <a:avLst/>
          </a:prstGeom>
          <a:noFill/>
          <a:ln w="41275" cap="flat" cmpd="sng">
            <a:solidFill>
              <a:srgbClr val="008000"/>
            </a:solidFill>
            <a:prstDash val="solid"/>
            <a:round/>
            <a:headEnd type="none" w="sm" len="sm"/>
            <a:tailEnd type="none" w="sm" len="sm"/>
          </a:ln>
        </p:spPr>
      </p:pic>
      <p:sp>
        <p:nvSpPr>
          <p:cNvPr id="318" name="Google Shape;318;p4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4"/>
          <p:cNvSpPr txBox="1">
            <a:spLocks noGrp="1"/>
          </p:cNvSpPr>
          <p:nvPr>
            <p:ph type="body" idx="1"/>
          </p:nvPr>
        </p:nvSpPr>
        <p:spPr>
          <a:xfrm>
            <a:off x="381000" y="1798637"/>
            <a:ext cx="4267200" cy="45261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480"/>
              <a:buNone/>
            </a:pPr>
            <a:r>
              <a:rPr lang="en-US" sz="2480" b="1"/>
              <a:t>Many Mediterranean plants produce essential oils. </a:t>
            </a:r>
            <a:endParaRPr/>
          </a:p>
          <a:p>
            <a:pPr marL="0" lvl="0" indent="0" algn="l" rtl="0">
              <a:lnSpc>
                <a:spcPct val="80000"/>
              </a:lnSpc>
              <a:spcBef>
                <a:spcPts val="496"/>
              </a:spcBef>
              <a:spcAft>
                <a:spcPts val="0"/>
              </a:spcAft>
              <a:buClr>
                <a:schemeClr val="dk1"/>
              </a:buClr>
              <a:buSzPts val="2480"/>
              <a:buNone/>
            </a:pPr>
            <a:r>
              <a:rPr lang="en-US" sz="2480" b="1"/>
              <a:t>In fact, approximately 50% of the plant genera that produce essential oils are native to Mediterranean ecosystems. </a:t>
            </a:r>
            <a:endParaRPr/>
          </a:p>
          <a:p>
            <a:pPr marL="0" lvl="0" indent="0" algn="l" rtl="0">
              <a:lnSpc>
                <a:spcPct val="80000"/>
              </a:lnSpc>
              <a:spcBef>
                <a:spcPts val="496"/>
              </a:spcBef>
              <a:spcAft>
                <a:spcPts val="0"/>
              </a:spcAft>
              <a:buClr>
                <a:schemeClr val="dk1"/>
              </a:buClr>
              <a:buSzPts val="2480"/>
              <a:buNone/>
            </a:pPr>
            <a:r>
              <a:rPr lang="en-US" sz="2480" b="1"/>
              <a:t>Many are in the Lamiaceae (the Mint Family), which includes culinary herbs such as oregano, basil, rosemary, and thyme. </a:t>
            </a:r>
            <a:endParaRPr/>
          </a:p>
          <a:p>
            <a:pPr marL="0" lvl="0" indent="0" algn="l" rtl="0">
              <a:lnSpc>
                <a:spcPct val="80000"/>
              </a:lnSpc>
              <a:spcBef>
                <a:spcPts val="496"/>
              </a:spcBef>
              <a:spcAft>
                <a:spcPts val="0"/>
              </a:spcAft>
              <a:buClr>
                <a:schemeClr val="dk1"/>
              </a:buClr>
              <a:buSzPts val="2480"/>
              <a:buNone/>
            </a:pPr>
            <a:r>
              <a:rPr lang="en-US" sz="2480" b="1"/>
              <a:t>  </a:t>
            </a:r>
            <a:endParaRPr sz="2480" b="1"/>
          </a:p>
        </p:txBody>
      </p:sp>
      <p:sp>
        <p:nvSpPr>
          <p:cNvPr id="324" name="Google Shape;324;p44"/>
          <p:cNvSpPr txBox="1">
            <a:spLocks noGrp="1"/>
          </p:cNvSpPr>
          <p:nvPr>
            <p:ph type="title"/>
          </p:nvPr>
        </p:nvSpPr>
        <p:spPr>
          <a:xfrm>
            <a:off x="457200" y="7620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8000"/>
              </a:buClr>
              <a:buSzPts val="4400"/>
              <a:buFont typeface="Calibri"/>
              <a:buNone/>
            </a:pPr>
            <a:r>
              <a:rPr lang="en-US" b="1">
                <a:solidFill>
                  <a:srgbClr val="008000"/>
                </a:solidFill>
              </a:rPr>
              <a:t>Aromatic Mediterranean Herbs</a:t>
            </a:r>
            <a:endParaRPr b="1">
              <a:solidFill>
                <a:srgbClr val="008000"/>
              </a:solidFill>
            </a:endParaRPr>
          </a:p>
        </p:txBody>
      </p:sp>
      <p:sp>
        <p:nvSpPr>
          <p:cNvPr id="325" name="Google Shape;325;p44"/>
          <p:cNvSpPr/>
          <p:nvPr/>
        </p:nvSpPr>
        <p:spPr>
          <a:xfrm>
            <a:off x="0" y="1280319"/>
            <a:ext cx="9144000" cy="91200"/>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26" name="Google Shape;326;p44" descr="Rosemary_bush.jpg"/>
          <p:cNvPicPr preferRelativeResize="0"/>
          <p:nvPr/>
        </p:nvPicPr>
        <p:blipFill rotWithShape="1">
          <a:blip r:embed="rId3">
            <a:alphaModFix/>
          </a:blip>
          <a:srcRect/>
          <a:stretch/>
        </p:blipFill>
        <p:spPr>
          <a:xfrm>
            <a:off x="4573284" y="2362200"/>
            <a:ext cx="4113516" cy="2743201"/>
          </a:xfrm>
          <a:prstGeom prst="rect">
            <a:avLst/>
          </a:prstGeom>
          <a:noFill/>
          <a:ln w="44450" cap="flat" cmpd="sng">
            <a:solidFill>
              <a:srgbClr val="008000"/>
            </a:solidFill>
            <a:prstDash val="solid"/>
            <a:round/>
            <a:headEnd type="none" w="sm" len="sm"/>
            <a:tailEnd type="none" w="sm" len="sm"/>
          </a:ln>
        </p:spPr>
      </p:pic>
      <p:sp>
        <p:nvSpPr>
          <p:cNvPr id="327" name="Google Shape;327;p4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5"/>
          <p:cNvSpPr txBox="1">
            <a:spLocks noGrp="1"/>
          </p:cNvSpPr>
          <p:nvPr>
            <p:ph type="title"/>
          </p:nvPr>
        </p:nvSpPr>
        <p:spPr>
          <a:xfrm>
            <a:off x="457200" y="7620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8000"/>
              </a:buClr>
              <a:buSzPts val="5400"/>
              <a:buFont typeface="Calibri"/>
              <a:buNone/>
            </a:pPr>
            <a:r>
              <a:rPr lang="en-US" sz="5400" b="1" i="1">
                <a:solidFill>
                  <a:srgbClr val="008000"/>
                </a:solidFill>
              </a:rPr>
              <a:t>Thymus vulgaris</a:t>
            </a:r>
            <a:r>
              <a:rPr lang="en-US" sz="5400" b="1">
                <a:solidFill>
                  <a:srgbClr val="008000"/>
                </a:solidFill>
              </a:rPr>
              <a:t> - Thyme</a:t>
            </a:r>
            <a:endParaRPr sz="5400" b="1" i="1">
              <a:solidFill>
                <a:srgbClr val="008000"/>
              </a:solidFill>
            </a:endParaRPr>
          </a:p>
        </p:txBody>
      </p:sp>
      <p:sp>
        <p:nvSpPr>
          <p:cNvPr id="334" name="Google Shape;334;p45"/>
          <p:cNvSpPr txBox="1">
            <a:spLocks noGrp="1"/>
          </p:cNvSpPr>
          <p:nvPr>
            <p:ph type="body" idx="1"/>
          </p:nvPr>
        </p:nvSpPr>
        <p:spPr>
          <a:xfrm>
            <a:off x="457200" y="1600200"/>
            <a:ext cx="4038600" cy="4611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2400" b="1"/>
              <a:t>Thyme is a woody perennial that grows throughout the Mediterranean region.</a:t>
            </a:r>
            <a:endParaRPr sz="2400"/>
          </a:p>
          <a:p>
            <a:pPr marL="0" lvl="0" indent="0" algn="l" rtl="0">
              <a:lnSpc>
                <a:spcPct val="90000"/>
              </a:lnSpc>
              <a:spcBef>
                <a:spcPts val="240"/>
              </a:spcBef>
              <a:spcAft>
                <a:spcPts val="0"/>
              </a:spcAft>
              <a:buClr>
                <a:schemeClr val="dk1"/>
              </a:buClr>
              <a:buSzPts val="1200"/>
              <a:buNone/>
            </a:pPr>
            <a:endParaRPr sz="1200" b="1"/>
          </a:p>
          <a:p>
            <a:pPr marL="0" lvl="0" indent="0" algn="l" rtl="0">
              <a:lnSpc>
                <a:spcPct val="90000"/>
              </a:lnSpc>
              <a:spcBef>
                <a:spcPts val="560"/>
              </a:spcBef>
              <a:spcAft>
                <a:spcPts val="0"/>
              </a:spcAft>
              <a:buClr>
                <a:schemeClr val="dk1"/>
              </a:buClr>
              <a:buSzPts val="2800"/>
              <a:buNone/>
            </a:pPr>
            <a:r>
              <a:rPr lang="en-US" sz="2400" b="1"/>
              <a:t>Like other members of the Lamiaceae, it produces aromatic compounds in specialized hairs, called </a:t>
            </a:r>
            <a:r>
              <a:rPr lang="en-US" sz="2400" b="1">
                <a:solidFill>
                  <a:srgbClr val="008000"/>
                </a:solidFill>
              </a:rPr>
              <a:t>trichomes</a:t>
            </a:r>
            <a:r>
              <a:rPr lang="en-US" sz="2400" b="1"/>
              <a:t>, on its leaves.</a:t>
            </a:r>
            <a:endParaRPr sz="2400" b="1"/>
          </a:p>
          <a:p>
            <a:pPr marL="0" lvl="0" indent="0" algn="l" rtl="0">
              <a:lnSpc>
                <a:spcPct val="90000"/>
              </a:lnSpc>
              <a:spcBef>
                <a:spcPts val="560"/>
              </a:spcBef>
              <a:spcAft>
                <a:spcPts val="0"/>
              </a:spcAft>
              <a:buClr>
                <a:schemeClr val="dk1"/>
              </a:buClr>
              <a:buSzPts val="2800"/>
              <a:buNone/>
            </a:pPr>
            <a:endParaRPr sz="1400" b="1"/>
          </a:p>
          <a:p>
            <a:pPr marL="0" lvl="0" indent="0" algn="l" rtl="0">
              <a:lnSpc>
                <a:spcPct val="90000"/>
              </a:lnSpc>
              <a:spcBef>
                <a:spcPts val="560"/>
              </a:spcBef>
              <a:spcAft>
                <a:spcPts val="0"/>
              </a:spcAft>
              <a:buClr>
                <a:schemeClr val="dk1"/>
              </a:buClr>
              <a:buSzPts val="2800"/>
              <a:buNone/>
            </a:pPr>
            <a:r>
              <a:rPr lang="en-US" sz="2400" b="1">
                <a:solidFill>
                  <a:srgbClr val="7945B8"/>
                </a:solidFill>
              </a:rPr>
              <a:t>Fun fact: Google “trichomes”, and look at the captions for the top pics… why?</a:t>
            </a:r>
            <a:endParaRPr sz="2400" b="1">
              <a:solidFill>
                <a:srgbClr val="7945B8"/>
              </a:solidFill>
            </a:endParaRPr>
          </a:p>
        </p:txBody>
      </p:sp>
      <p:sp>
        <p:nvSpPr>
          <p:cNvPr id="335" name="Google Shape;335;p45"/>
          <p:cNvSpPr/>
          <p:nvPr/>
        </p:nvSpPr>
        <p:spPr>
          <a:xfrm>
            <a:off x="0" y="1326357"/>
            <a:ext cx="9144000" cy="91200"/>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36" name="Google Shape;336;p45" descr="rocky thyme.jpg"/>
          <p:cNvPicPr preferRelativeResize="0">
            <a:picLocks noGrp="1"/>
          </p:cNvPicPr>
          <p:nvPr>
            <p:ph type="body" idx="2"/>
          </p:nvPr>
        </p:nvPicPr>
        <p:blipFill rotWithShape="1">
          <a:blip r:embed="rId3">
            <a:alphaModFix/>
          </a:blip>
          <a:srcRect/>
          <a:stretch/>
        </p:blipFill>
        <p:spPr>
          <a:xfrm>
            <a:off x="4716780" y="2281269"/>
            <a:ext cx="3901500" cy="3163800"/>
          </a:xfrm>
          <a:prstGeom prst="rect">
            <a:avLst/>
          </a:prstGeom>
          <a:noFill/>
          <a:ln>
            <a:noFill/>
          </a:ln>
        </p:spPr>
      </p:pic>
      <p:sp>
        <p:nvSpPr>
          <p:cNvPr id="337" name="Google Shape;337;p4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8000"/>
              </a:buClr>
              <a:buSzPts val="4800"/>
              <a:buFont typeface="Calibri"/>
              <a:buNone/>
            </a:pPr>
            <a:r>
              <a:rPr lang="en-US" sz="4800" b="1">
                <a:solidFill>
                  <a:srgbClr val="008000"/>
                </a:solidFill>
              </a:rPr>
              <a:t>Trichomes Contain Volatile Oils</a:t>
            </a:r>
            <a:endParaRPr sz="4800" b="1">
              <a:solidFill>
                <a:srgbClr val="008000"/>
              </a:solidFill>
            </a:endParaRPr>
          </a:p>
        </p:txBody>
      </p:sp>
      <p:sp>
        <p:nvSpPr>
          <p:cNvPr id="343" name="Google Shape;343;p46"/>
          <p:cNvSpPr txBox="1">
            <a:spLocks noGrp="1"/>
          </p:cNvSpPr>
          <p:nvPr>
            <p:ph type="body" idx="2"/>
          </p:nvPr>
        </p:nvSpPr>
        <p:spPr>
          <a:xfrm>
            <a:off x="76200" y="1524000"/>
            <a:ext cx="4274400" cy="4859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000"/>
              <a:buNone/>
            </a:pPr>
            <a:r>
              <a:rPr lang="en-US" sz="2000" b="1"/>
              <a:t>Some of the trichomes are glandular and contain cells that secrete volatile oils and store them in the trichome. </a:t>
            </a:r>
            <a:endParaRPr/>
          </a:p>
          <a:p>
            <a:pPr marL="0" lvl="0" indent="0" algn="l" rtl="0">
              <a:spcBef>
                <a:spcPts val="240"/>
              </a:spcBef>
              <a:spcAft>
                <a:spcPts val="0"/>
              </a:spcAft>
              <a:buClr>
                <a:schemeClr val="dk1"/>
              </a:buClr>
              <a:buSzPts val="1200"/>
              <a:buNone/>
            </a:pPr>
            <a:endParaRPr sz="1200" b="1"/>
          </a:p>
          <a:p>
            <a:pPr marL="0" lvl="0" indent="0" algn="l" rtl="0">
              <a:spcBef>
                <a:spcPts val="400"/>
              </a:spcBef>
              <a:spcAft>
                <a:spcPts val="0"/>
              </a:spcAft>
              <a:buClr>
                <a:schemeClr val="dk1"/>
              </a:buClr>
              <a:buSzPts val="2000"/>
              <a:buNone/>
            </a:pPr>
            <a:r>
              <a:rPr lang="en-US" sz="2000" b="1">
                <a:solidFill>
                  <a:srgbClr val="7945B8"/>
                </a:solidFill>
              </a:rPr>
              <a:t>Oils vary in chemical composition, which gives different species or different members of the same species their characteristic scent.</a:t>
            </a:r>
            <a:endParaRPr>
              <a:solidFill>
                <a:srgbClr val="7945B8"/>
              </a:solidFill>
            </a:endParaRPr>
          </a:p>
          <a:p>
            <a:pPr marL="0" lvl="0" indent="0" algn="l" rtl="0">
              <a:spcBef>
                <a:spcPts val="240"/>
              </a:spcBef>
              <a:spcAft>
                <a:spcPts val="0"/>
              </a:spcAft>
              <a:buClr>
                <a:schemeClr val="dk1"/>
              </a:buClr>
              <a:buSzPts val="1200"/>
              <a:buNone/>
            </a:pPr>
            <a:endParaRPr sz="1200" b="1"/>
          </a:p>
          <a:p>
            <a:pPr marL="0" lvl="0" indent="0" algn="l" rtl="0">
              <a:spcBef>
                <a:spcPts val="400"/>
              </a:spcBef>
              <a:spcAft>
                <a:spcPts val="0"/>
              </a:spcAft>
              <a:buClr>
                <a:schemeClr val="dk1"/>
              </a:buClr>
              <a:buSzPts val="2000"/>
              <a:buNone/>
            </a:pPr>
            <a:r>
              <a:rPr lang="en-US" sz="2000" b="1"/>
              <a:t>Chemically different members of the same species are called </a:t>
            </a:r>
            <a:r>
              <a:rPr lang="en-US" sz="2000" b="1">
                <a:solidFill>
                  <a:srgbClr val="008000"/>
                </a:solidFill>
              </a:rPr>
              <a:t>chemotypes</a:t>
            </a:r>
            <a:r>
              <a:rPr lang="en-US" sz="2000" b="1"/>
              <a:t>.</a:t>
            </a:r>
            <a:endParaRPr/>
          </a:p>
          <a:p>
            <a:pPr marL="0" lvl="0" indent="0" algn="l" rtl="0">
              <a:spcBef>
                <a:spcPts val="240"/>
              </a:spcBef>
              <a:spcAft>
                <a:spcPts val="0"/>
              </a:spcAft>
              <a:buClr>
                <a:schemeClr val="dk1"/>
              </a:buClr>
              <a:buSzPts val="1200"/>
              <a:buNone/>
            </a:pPr>
            <a:endParaRPr sz="1200" b="1"/>
          </a:p>
          <a:p>
            <a:pPr marL="0" lvl="0" indent="0" algn="l" rtl="0">
              <a:spcBef>
                <a:spcPts val="400"/>
              </a:spcBef>
              <a:spcAft>
                <a:spcPts val="0"/>
              </a:spcAft>
              <a:buClr>
                <a:schemeClr val="dk1"/>
              </a:buClr>
              <a:buSzPts val="2000"/>
              <a:buNone/>
            </a:pPr>
            <a:r>
              <a:rPr lang="en-US" sz="2000" b="1"/>
              <a:t>Different thyme chemotypes differ in the dominant </a:t>
            </a:r>
            <a:r>
              <a:rPr lang="en-US" sz="2000" b="1">
                <a:solidFill>
                  <a:srgbClr val="008000"/>
                </a:solidFill>
              </a:rPr>
              <a:t>monoterpene</a:t>
            </a:r>
            <a:r>
              <a:rPr lang="en-US" sz="2000" b="1"/>
              <a:t> found in the aromatic oils they produce. </a:t>
            </a:r>
            <a:endParaRPr/>
          </a:p>
        </p:txBody>
      </p:sp>
      <p:sp>
        <p:nvSpPr>
          <p:cNvPr id="344" name="Google Shape;344;p46"/>
          <p:cNvSpPr/>
          <p:nvPr/>
        </p:nvSpPr>
        <p:spPr>
          <a:xfrm>
            <a:off x="0" y="1326357"/>
            <a:ext cx="9144000" cy="91200"/>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45" name="Google Shape;345;p46" descr="thyme leaf.jpg"/>
          <p:cNvPicPr preferRelativeResize="0"/>
          <p:nvPr/>
        </p:nvPicPr>
        <p:blipFill rotWithShape="1">
          <a:blip r:embed="rId3">
            <a:alphaModFix/>
          </a:blip>
          <a:srcRect/>
          <a:stretch/>
        </p:blipFill>
        <p:spPr>
          <a:xfrm>
            <a:off x="4191000" y="1676400"/>
            <a:ext cx="2225040" cy="1676400"/>
          </a:xfrm>
          <a:prstGeom prst="rect">
            <a:avLst/>
          </a:prstGeom>
          <a:noFill/>
          <a:ln w="44450" cap="flat" cmpd="sng">
            <a:solidFill>
              <a:srgbClr val="408000"/>
            </a:solidFill>
            <a:prstDash val="solid"/>
            <a:round/>
            <a:headEnd type="none" w="sm" len="sm"/>
            <a:tailEnd type="none" w="sm" len="sm"/>
          </a:ln>
        </p:spPr>
      </p:pic>
      <p:pic>
        <p:nvPicPr>
          <p:cNvPr id="346" name="Google Shape;346;p46" descr="Thyme glands.jpg"/>
          <p:cNvPicPr preferRelativeResize="0"/>
          <p:nvPr/>
        </p:nvPicPr>
        <p:blipFill rotWithShape="1">
          <a:blip r:embed="rId4">
            <a:alphaModFix/>
          </a:blip>
          <a:srcRect/>
          <a:stretch/>
        </p:blipFill>
        <p:spPr>
          <a:xfrm>
            <a:off x="6416040" y="1676400"/>
            <a:ext cx="2529840" cy="1682496"/>
          </a:xfrm>
          <a:prstGeom prst="rect">
            <a:avLst/>
          </a:prstGeom>
          <a:noFill/>
          <a:ln w="44450" cap="flat" cmpd="sng">
            <a:solidFill>
              <a:srgbClr val="408000"/>
            </a:solidFill>
            <a:prstDash val="solid"/>
            <a:round/>
            <a:headEnd type="none" w="sm" len="sm"/>
            <a:tailEnd type="none" w="sm" len="sm"/>
          </a:ln>
        </p:spPr>
      </p:pic>
      <p:pic>
        <p:nvPicPr>
          <p:cNvPr id="347" name="Google Shape;347;p46" descr="trichome close up.jpg"/>
          <p:cNvPicPr preferRelativeResize="0"/>
          <p:nvPr/>
        </p:nvPicPr>
        <p:blipFill rotWithShape="1">
          <a:blip r:embed="rId5">
            <a:alphaModFix/>
          </a:blip>
          <a:srcRect/>
          <a:stretch/>
        </p:blipFill>
        <p:spPr>
          <a:xfrm>
            <a:off x="4876800" y="3581400"/>
            <a:ext cx="3530600" cy="2802414"/>
          </a:xfrm>
          <a:prstGeom prst="rect">
            <a:avLst/>
          </a:prstGeom>
          <a:noFill/>
          <a:ln w="44450" cap="flat" cmpd="sng">
            <a:solidFill>
              <a:srgbClr val="408000"/>
            </a:solidFill>
            <a:prstDash val="solid"/>
            <a:round/>
            <a:headEnd type="none" w="sm" len="sm"/>
            <a:tailEnd type="none" w="sm" len="sm"/>
          </a:ln>
        </p:spPr>
      </p:pic>
      <p:sp>
        <p:nvSpPr>
          <p:cNvPr id="348" name="Google Shape;348;p46"/>
          <p:cNvSpPr txBox="1"/>
          <p:nvPr/>
        </p:nvSpPr>
        <p:spPr>
          <a:xfrm>
            <a:off x="4807788" y="3733800"/>
            <a:ext cx="1531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dk1"/>
                </a:solidFill>
                <a:latin typeface="Calibri"/>
                <a:ea typeface="Calibri"/>
                <a:cs typeface="Calibri"/>
                <a:sym typeface="Calibri"/>
              </a:rPr>
              <a:t>glandular cells</a:t>
            </a:r>
            <a:endParaRPr sz="1800">
              <a:solidFill>
                <a:schemeClr val="dk1"/>
              </a:solidFill>
              <a:latin typeface="Calibri"/>
              <a:ea typeface="Calibri"/>
              <a:cs typeface="Calibri"/>
              <a:sym typeface="Calibri"/>
            </a:endParaRPr>
          </a:p>
        </p:txBody>
      </p:sp>
      <p:cxnSp>
        <p:nvCxnSpPr>
          <p:cNvPr id="349" name="Google Shape;349;p46"/>
          <p:cNvCxnSpPr>
            <a:stCxn id="348" idx="2"/>
          </p:cNvCxnSpPr>
          <p:nvPr/>
        </p:nvCxnSpPr>
        <p:spPr>
          <a:xfrm>
            <a:off x="5573388" y="4103100"/>
            <a:ext cx="1056000" cy="773700"/>
          </a:xfrm>
          <a:prstGeom prst="straightConnector1">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650"/>
              </a:srgbClr>
            </a:outerShdw>
          </a:effectLst>
        </p:spPr>
      </p:cxnSp>
      <p:sp>
        <p:nvSpPr>
          <p:cNvPr id="350" name="Google Shape;350;p4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4"/>
        <p:cNvGrpSpPr/>
        <p:nvPr/>
      </p:nvGrpSpPr>
      <p:grpSpPr>
        <a:xfrm>
          <a:off x="0" y="0"/>
          <a:ext cx="0" cy="0"/>
          <a:chOff x="0" y="0"/>
          <a:chExt cx="0" cy="0"/>
        </a:xfrm>
      </p:grpSpPr>
      <p:pic>
        <p:nvPicPr>
          <p:cNvPr id="355" name="Google Shape;355;p47"/>
          <p:cNvPicPr preferRelativeResize="0"/>
          <p:nvPr/>
        </p:nvPicPr>
        <p:blipFill rotWithShape="1">
          <a:blip r:embed="rId3">
            <a:alphaModFix/>
          </a:blip>
          <a:srcRect/>
          <a:stretch/>
        </p:blipFill>
        <p:spPr>
          <a:xfrm>
            <a:off x="1905000" y="1600200"/>
            <a:ext cx="5365752" cy="4709736"/>
          </a:xfrm>
          <a:prstGeom prst="rect">
            <a:avLst/>
          </a:prstGeom>
          <a:noFill/>
          <a:ln>
            <a:noFill/>
          </a:ln>
        </p:spPr>
      </p:pic>
      <p:sp>
        <p:nvSpPr>
          <p:cNvPr id="356" name="Google Shape;356;p47"/>
          <p:cNvSpPr/>
          <p:nvPr/>
        </p:nvSpPr>
        <p:spPr>
          <a:xfrm>
            <a:off x="4648200" y="3200400"/>
            <a:ext cx="4191000" cy="3509700"/>
          </a:xfrm>
          <a:prstGeom prst="rect">
            <a:avLst/>
          </a:prstGeom>
          <a:noFill/>
          <a:ln w="38100" cap="flat" cmpd="sng">
            <a:solidFill>
              <a:srgbClr val="0000FF"/>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7" name="Google Shape;357;p47"/>
          <p:cNvSpPr txBox="1">
            <a:spLocks noGrp="1"/>
          </p:cNvSpPr>
          <p:nvPr>
            <p:ph type="title"/>
          </p:nvPr>
        </p:nvSpPr>
        <p:spPr>
          <a:xfrm>
            <a:off x="457200" y="147935"/>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8000"/>
              </a:buClr>
              <a:buSzPts val="6600"/>
              <a:buFont typeface="Calibri"/>
              <a:buNone/>
            </a:pPr>
            <a:r>
              <a:rPr lang="en-US" sz="6600" b="1">
                <a:solidFill>
                  <a:srgbClr val="008000"/>
                </a:solidFill>
              </a:rPr>
              <a:t>6 Thyme Chemotypes</a:t>
            </a:r>
            <a:endParaRPr sz="6600" b="1">
              <a:solidFill>
                <a:srgbClr val="008000"/>
              </a:solidFill>
            </a:endParaRPr>
          </a:p>
        </p:txBody>
      </p:sp>
      <p:sp>
        <p:nvSpPr>
          <p:cNvPr id="358" name="Google Shape;358;p47"/>
          <p:cNvSpPr txBox="1"/>
          <p:nvPr/>
        </p:nvSpPr>
        <p:spPr>
          <a:xfrm>
            <a:off x="5334000" y="6246540"/>
            <a:ext cx="15786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Thymol = T</a:t>
            </a:r>
            <a:endParaRPr sz="2400" b="1">
              <a:solidFill>
                <a:schemeClr val="dk1"/>
              </a:solidFill>
              <a:latin typeface="Calibri"/>
              <a:ea typeface="Calibri"/>
              <a:cs typeface="Calibri"/>
              <a:sym typeface="Calibri"/>
            </a:endParaRPr>
          </a:p>
        </p:txBody>
      </p:sp>
      <p:sp>
        <p:nvSpPr>
          <p:cNvPr id="359" name="Google Shape;359;p47"/>
          <p:cNvSpPr txBox="1"/>
          <p:nvPr/>
        </p:nvSpPr>
        <p:spPr>
          <a:xfrm>
            <a:off x="5334000" y="4396476"/>
            <a:ext cx="18354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Carvacrol = C</a:t>
            </a:r>
            <a:endParaRPr sz="2400" b="1">
              <a:solidFill>
                <a:schemeClr val="dk1"/>
              </a:solidFill>
              <a:latin typeface="Calibri"/>
              <a:ea typeface="Calibri"/>
              <a:cs typeface="Calibri"/>
              <a:sym typeface="Calibri"/>
            </a:endParaRPr>
          </a:p>
        </p:txBody>
      </p:sp>
      <p:sp>
        <p:nvSpPr>
          <p:cNvPr id="360" name="Google Shape;360;p47"/>
          <p:cNvSpPr txBox="1"/>
          <p:nvPr/>
        </p:nvSpPr>
        <p:spPr>
          <a:xfrm>
            <a:off x="2004336" y="2648712"/>
            <a:ext cx="17607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Geraniol = G</a:t>
            </a:r>
            <a:endParaRPr sz="2400" b="1">
              <a:solidFill>
                <a:schemeClr val="dk1"/>
              </a:solidFill>
              <a:latin typeface="Calibri"/>
              <a:ea typeface="Calibri"/>
              <a:cs typeface="Calibri"/>
              <a:sym typeface="Calibri"/>
            </a:endParaRPr>
          </a:p>
        </p:txBody>
      </p:sp>
      <p:sp>
        <p:nvSpPr>
          <p:cNvPr id="361" name="Google Shape;361;p47"/>
          <p:cNvSpPr txBox="1"/>
          <p:nvPr/>
        </p:nvSpPr>
        <p:spPr>
          <a:xfrm>
            <a:off x="5334000" y="2648712"/>
            <a:ext cx="16122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Linalool = L</a:t>
            </a:r>
            <a:endParaRPr sz="2400" b="1">
              <a:solidFill>
                <a:schemeClr val="dk1"/>
              </a:solidFill>
              <a:latin typeface="Calibri"/>
              <a:ea typeface="Calibri"/>
              <a:cs typeface="Calibri"/>
              <a:sym typeface="Calibri"/>
            </a:endParaRPr>
          </a:p>
        </p:txBody>
      </p:sp>
      <p:sp>
        <p:nvSpPr>
          <p:cNvPr id="362" name="Google Shape;362;p47"/>
          <p:cNvSpPr txBox="1"/>
          <p:nvPr/>
        </p:nvSpPr>
        <p:spPr>
          <a:xfrm>
            <a:off x="7169509" y="4673024"/>
            <a:ext cx="1644000" cy="584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accent6"/>
                </a:solidFill>
                <a:latin typeface="Calibri"/>
                <a:ea typeface="Calibri"/>
                <a:cs typeface="Calibri"/>
                <a:sym typeface="Calibri"/>
              </a:rPr>
              <a:t>Phenolic</a:t>
            </a:r>
            <a:endParaRPr sz="3200" b="1">
              <a:solidFill>
                <a:schemeClr val="accent6"/>
              </a:solidFill>
              <a:latin typeface="Calibri"/>
              <a:ea typeface="Calibri"/>
              <a:cs typeface="Calibri"/>
              <a:sym typeface="Calibri"/>
            </a:endParaRPr>
          </a:p>
        </p:txBody>
      </p:sp>
      <p:sp>
        <p:nvSpPr>
          <p:cNvPr id="363" name="Google Shape;363;p47"/>
          <p:cNvSpPr txBox="1"/>
          <p:nvPr/>
        </p:nvSpPr>
        <p:spPr>
          <a:xfrm>
            <a:off x="261000" y="2656582"/>
            <a:ext cx="1644000" cy="107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accent6"/>
                </a:solidFill>
                <a:latin typeface="Calibri"/>
                <a:ea typeface="Calibri"/>
                <a:cs typeface="Calibri"/>
                <a:sym typeface="Calibri"/>
              </a:rPr>
              <a:t>Non-</a:t>
            </a:r>
            <a:endParaRPr>
              <a:solidFill>
                <a:schemeClr val="accent6"/>
              </a:solidFill>
            </a:endParaRPr>
          </a:p>
          <a:p>
            <a:pPr marL="0" marR="0" lvl="0" indent="0" algn="l" rtl="0">
              <a:spcBef>
                <a:spcPts val="0"/>
              </a:spcBef>
              <a:spcAft>
                <a:spcPts val="0"/>
              </a:spcAft>
              <a:buNone/>
            </a:pPr>
            <a:r>
              <a:rPr lang="en-US" sz="3200" b="1">
                <a:solidFill>
                  <a:schemeClr val="accent6"/>
                </a:solidFill>
                <a:latin typeface="Calibri"/>
                <a:ea typeface="Calibri"/>
                <a:cs typeface="Calibri"/>
                <a:sym typeface="Calibri"/>
              </a:rPr>
              <a:t>Phenolic</a:t>
            </a:r>
            <a:endParaRPr sz="3200" b="1">
              <a:solidFill>
                <a:schemeClr val="accent6"/>
              </a:solidFill>
              <a:latin typeface="Calibri"/>
              <a:ea typeface="Calibri"/>
              <a:cs typeface="Calibri"/>
              <a:sym typeface="Calibri"/>
            </a:endParaRPr>
          </a:p>
        </p:txBody>
      </p:sp>
      <p:sp>
        <p:nvSpPr>
          <p:cNvPr id="364" name="Google Shape;364;p47"/>
          <p:cNvSpPr/>
          <p:nvPr/>
        </p:nvSpPr>
        <p:spPr>
          <a:xfrm>
            <a:off x="0" y="1326357"/>
            <a:ext cx="9144000" cy="91200"/>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5" name="Google Shape;365;p47"/>
          <p:cNvSpPr txBox="1"/>
          <p:nvPr/>
        </p:nvSpPr>
        <p:spPr>
          <a:xfrm>
            <a:off x="1656735" y="4396476"/>
            <a:ext cx="21084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α −Terpinol = A</a:t>
            </a:r>
            <a:endParaRPr sz="2400" b="1">
              <a:solidFill>
                <a:schemeClr val="dk1"/>
              </a:solidFill>
              <a:latin typeface="Calibri"/>
              <a:ea typeface="Calibri"/>
              <a:cs typeface="Calibri"/>
              <a:sym typeface="Calibri"/>
            </a:endParaRPr>
          </a:p>
        </p:txBody>
      </p:sp>
      <p:sp>
        <p:nvSpPr>
          <p:cNvPr id="366" name="Google Shape;366;p47"/>
          <p:cNvSpPr txBox="1"/>
          <p:nvPr/>
        </p:nvSpPr>
        <p:spPr>
          <a:xfrm>
            <a:off x="1905000" y="6246540"/>
            <a:ext cx="18600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Thuyanol = U</a:t>
            </a:r>
            <a:endParaRPr sz="2400" b="1">
              <a:solidFill>
                <a:schemeClr val="dk1"/>
              </a:solidFill>
              <a:latin typeface="Calibri"/>
              <a:ea typeface="Calibri"/>
              <a:cs typeface="Calibri"/>
              <a:sym typeface="Calibri"/>
            </a:endParaRPr>
          </a:p>
        </p:txBody>
      </p:sp>
      <p:sp>
        <p:nvSpPr>
          <p:cNvPr id="367" name="Google Shape;367;p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8"/>
          <p:cNvSpPr txBox="1">
            <a:spLocks noGrp="1"/>
          </p:cNvSpPr>
          <p:nvPr>
            <p:ph type="body" idx="1"/>
          </p:nvPr>
        </p:nvSpPr>
        <p:spPr>
          <a:xfrm>
            <a:off x="457200" y="1600200"/>
            <a:ext cx="7848600" cy="6399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3200"/>
              <a:buNone/>
            </a:pPr>
            <a:r>
              <a:rPr lang="en-US" sz="3200"/>
              <a:t>Different Chemotypes Have Different Scents</a:t>
            </a:r>
            <a:endParaRPr sz="3200"/>
          </a:p>
        </p:txBody>
      </p:sp>
      <p:sp>
        <p:nvSpPr>
          <p:cNvPr id="373" name="Google Shape;373;p48"/>
          <p:cNvSpPr txBox="1">
            <a:spLocks noGrp="1"/>
          </p:cNvSpPr>
          <p:nvPr>
            <p:ph type="body" idx="2"/>
          </p:nvPr>
        </p:nvSpPr>
        <p:spPr>
          <a:xfrm>
            <a:off x="304800" y="2297112"/>
            <a:ext cx="8610600" cy="39513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Char char="•"/>
            </a:pPr>
            <a:r>
              <a:rPr lang="en-US" b="1"/>
              <a:t>Geraniol = Lemon scent</a:t>
            </a:r>
            <a:endParaRPr/>
          </a:p>
          <a:p>
            <a:pPr marL="342900" lvl="0" indent="-342900" algn="l" rtl="0">
              <a:spcBef>
                <a:spcPts val="480"/>
              </a:spcBef>
              <a:spcAft>
                <a:spcPts val="0"/>
              </a:spcAft>
              <a:buClr>
                <a:schemeClr val="dk1"/>
              </a:buClr>
              <a:buSzPts val="2400"/>
              <a:buChar char="•"/>
            </a:pPr>
            <a:r>
              <a:rPr lang="en-US" b="1"/>
              <a:t>Linalool = Similar to lavender</a:t>
            </a:r>
            <a:endParaRPr/>
          </a:p>
          <a:p>
            <a:pPr marL="342900" lvl="0" indent="-342900" algn="l" rtl="0">
              <a:spcBef>
                <a:spcPts val="480"/>
              </a:spcBef>
              <a:spcAft>
                <a:spcPts val="0"/>
              </a:spcAft>
              <a:buClr>
                <a:schemeClr val="dk1"/>
              </a:buClr>
              <a:buSzPts val="2400"/>
              <a:buChar char="•"/>
            </a:pPr>
            <a:r>
              <a:rPr lang="en-US" b="1"/>
              <a:t>Thymol and carvacrol = “Thyme” scent, indistinguishable by humans (“herbal” scent)</a:t>
            </a:r>
            <a:endParaRPr/>
          </a:p>
          <a:p>
            <a:pPr marL="342900" lvl="0" indent="-190500" algn="l" rtl="0">
              <a:spcBef>
                <a:spcPts val="480"/>
              </a:spcBef>
              <a:spcAft>
                <a:spcPts val="0"/>
              </a:spcAft>
              <a:buClr>
                <a:schemeClr val="dk1"/>
              </a:buClr>
              <a:buSzPts val="2400"/>
              <a:buNone/>
            </a:pPr>
            <a:endParaRPr b="1"/>
          </a:p>
          <a:p>
            <a:pPr marL="0" lvl="0" indent="0" algn="l" rtl="0">
              <a:spcBef>
                <a:spcPts val="480"/>
              </a:spcBef>
              <a:spcAft>
                <a:spcPts val="0"/>
              </a:spcAft>
              <a:buClr>
                <a:schemeClr val="dk1"/>
              </a:buClr>
              <a:buSzPts val="2400"/>
              <a:buNone/>
            </a:pPr>
            <a:r>
              <a:rPr lang="en-US" b="1"/>
              <a:t>Thymol and carvacrol are commonly used in cooking. Geraniol and linalol are used in perfumes. Mixtures of chemotypes are used in frozen foods and in herbal teas.</a:t>
            </a:r>
            <a:endParaRPr b="1"/>
          </a:p>
        </p:txBody>
      </p:sp>
      <p:sp>
        <p:nvSpPr>
          <p:cNvPr id="374" name="Google Shape;374;p48"/>
          <p:cNvSpPr txBox="1">
            <a:spLocks noGrp="1"/>
          </p:cNvSpPr>
          <p:nvPr>
            <p:ph type="title"/>
          </p:nvPr>
        </p:nvSpPr>
        <p:spPr>
          <a:xfrm>
            <a:off x="0" y="147935"/>
            <a:ext cx="9144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8000"/>
              </a:buClr>
              <a:buSzPts val="5000"/>
              <a:buFont typeface="Calibri"/>
              <a:buNone/>
            </a:pPr>
            <a:r>
              <a:rPr lang="en-US" sz="5000" b="1">
                <a:solidFill>
                  <a:srgbClr val="008000"/>
                </a:solidFill>
              </a:rPr>
              <a:t>Scents of Different Chemotypes</a:t>
            </a:r>
            <a:endParaRPr sz="5000" b="1">
              <a:solidFill>
                <a:srgbClr val="008000"/>
              </a:solidFill>
            </a:endParaRPr>
          </a:p>
        </p:txBody>
      </p:sp>
      <p:sp>
        <p:nvSpPr>
          <p:cNvPr id="375" name="Google Shape;375;p48"/>
          <p:cNvSpPr/>
          <p:nvPr/>
        </p:nvSpPr>
        <p:spPr>
          <a:xfrm>
            <a:off x="0" y="1326357"/>
            <a:ext cx="9144000" cy="91200"/>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6" name="Google Shape;376;p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cxnSp>
        <p:nvCxnSpPr>
          <p:cNvPr id="381" name="Google Shape;381;p49"/>
          <p:cNvCxnSpPr/>
          <p:nvPr/>
        </p:nvCxnSpPr>
        <p:spPr>
          <a:xfrm rot="5400000">
            <a:off x="891971" y="4068307"/>
            <a:ext cx="448200" cy="0"/>
          </a:xfrm>
          <a:prstGeom prst="straightConnector1">
            <a:avLst/>
          </a:prstGeom>
          <a:noFill/>
          <a:ln w="53975" cap="flat" cmpd="sng">
            <a:solidFill>
              <a:srgbClr val="0000FF"/>
            </a:solidFill>
            <a:prstDash val="solid"/>
            <a:round/>
            <a:headEnd type="none" w="sm" len="sm"/>
            <a:tailEnd type="stealth" w="med" len="med"/>
          </a:ln>
          <a:effectLst>
            <a:outerShdw blurRad="40000" dist="20000" dir="5400000" rotWithShape="0">
              <a:srgbClr val="000000">
                <a:alpha val="37650"/>
              </a:srgbClr>
            </a:outerShdw>
          </a:effectLst>
        </p:spPr>
      </p:cxnSp>
      <p:sp>
        <p:nvSpPr>
          <p:cNvPr id="382" name="Google Shape;382;p49"/>
          <p:cNvSpPr txBox="1">
            <a:spLocks noGrp="1"/>
          </p:cNvSpPr>
          <p:nvPr>
            <p:ph type="title"/>
          </p:nvPr>
        </p:nvSpPr>
        <p:spPr>
          <a:xfrm>
            <a:off x="457200" y="147935"/>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8000"/>
              </a:buClr>
              <a:buSzPts val="6600"/>
              <a:buFont typeface="Calibri"/>
              <a:buNone/>
            </a:pPr>
            <a:r>
              <a:rPr lang="en-US" sz="6600" b="1">
                <a:solidFill>
                  <a:srgbClr val="008000"/>
                </a:solidFill>
              </a:rPr>
              <a:t>Thyme Chemotypes</a:t>
            </a:r>
            <a:endParaRPr sz="6600" b="1">
              <a:solidFill>
                <a:srgbClr val="008000"/>
              </a:solidFill>
            </a:endParaRPr>
          </a:p>
        </p:txBody>
      </p:sp>
      <p:sp>
        <p:nvSpPr>
          <p:cNvPr id="383" name="Google Shape;383;p49"/>
          <p:cNvSpPr txBox="1"/>
          <p:nvPr/>
        </p:nvSpPr>
        <p:spPr>
          <a:xfrm>
            <a:off x="7400556" y="5939135"/>
            <a:ext cx="11337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Thymol</a:t>
            </a:r>
            <a:endParaRPr sz="2400" b="1">
              <a:solidFill>
                <a:schemeClr val="dk1"/>
              </a:solidFill>
              <a:latin typeface="Calibri"/>
              <a:ea typeface="Calibri"/>
              <a:cs typeface="Calibri"/>
              <a:sym typeface="Calibri"/>
            </a:endParaRPr>
          </a:p>
        </p:txBody>
      </p:sp>
      <p:sp>
        <p:nvSpPr>
          <p:cNvPr id="384" name="Google Shape;384;p49"/>
          <p:cNvSpPr txBox="1"/>
          <p:nvPr/>
        </p:nvSpPr>
        <p:spPr>
          <a:xfrm>
            <a:off x="7382845" y="5362591"/>
            <a:ext cx="13803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Carvacrol</a:t>
            </a:r>
            <a:endParaRPr sz="2400" b="1">
              <a:solidFill>
                <a:schemeClr val="dk1"/>
              </a:solidFill>
              <a:latin typeface="Calibri"/>
              <a:ea typeface="Calibri"/>
              <a:cs typeface="Calibri"/>
              <a:sym typeface="Calibri"/>
            </a:endParaRPr>
          </a:p>
        </p:txBody>
      </p:sp>
      <p:sp>
        <p:nvSpPr>
          <p:cNvPr id="385" name="Google Shape;385;p49"/>
          <p:cNvSpPr txBox="1"/>
          <p:nvPr/>
        </p:nvSpPr>
        <p:spPr>
          <a:xfrm>
            <a:off x="762000" y="1552591"/>
            <a:ext cx="12720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Geraniol</a:t>
            </a:r>
            <a:endParaRPr sz="2400" b="1">
              <a:solidFill>
                <a:schemeClr val="dk1"/>
              </a:solidFill>
              <a:latin typeface="Calibri"/>
              <a:ea typeface="Calibri"/>
              <a:cs typeface="Calibri"/>
              <a:sym typeface="Calibri"/>
            </a:endParaRPr>
          </a:p>
        </p:txBody>
      </p:sp>
      <p:sp>
        <p:nvSpPr>
          <p:cNvPr id="386" name="Google Shape;386;p49"/>
          <p:cNvSpPr txBox="1"/>
          <p:nvPr/>
        </p:nvSpPr>
        <p:spPr>
          <a:xfrm>
            <a:off x="2558851" y="1624269"/>
            <a:ext cx="11895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Linalool</a:t>
            </a:r>
            <a:endParaRPr sz="2400" b="1">
              <a:solidFill>
                <a:schemeClr val="dk1"/>
              </a:solidFill>
              <a:latin typeface="Calibri"/>
              <a:ea typeface="Calibri"/>
              <a:cs typeface="Calibri"/>
              <a:sym typeface="Calibri"/>
            </a:endParaRPr>
          </a:p>
        </p:txBody>
      </p:sp>
      <p:sp>
        <p:nvSpPr>
          <p:cNvPr id="387" name="Google Shape;387;p49"/>
          <p:cNvSpPr txBox="1"/>
          <p:nvPr/>
        </p:nvSpPr>
        <p:spPr>
          <a:xfrm>
            <a:off x="533400" y="3061025"/>
            <a:ext cx="21234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Geranyl </a:t>
            </a:r>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Pyrophosphate</a:t>
            </a:r>
            <a:endParaRPr sz="2400" b="1">
              <a:solidFill>
                <a:schemeClr val="dk1"/>
              </a:solidFill>
              <a:latin typeface="Calibri"/>
              <a:ea typeface="Calibri"/>
              <a:cs typeface="Calibri"/>
              <a:sym typeface="Calibri"/>
            </a:endParaRPr>
          </a:p>
        </p:txBody>
      </p:sp>
      <p:sp>
        <p:nvSpPr>
          <p:cNvPr id="388" name="Google Shape;388;p49"/>
          <p:cNvSpPr/>
          <p:nvPr/>
        </p:nvSpPr>
        <p:spPr>
          <a:xfrm>
            <a:off x="0" y="1326357"/>
            <a:ext cx="9144000" cy="91200"/>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9" name="Google Shape;389;p49"/>
          <p:cNvSpPr txBox="1"/>
          <p:nvPr/>
        </p:nvSpPr>
        <p:spPr>
          <a:xfrm>
            <a:off x="5873282" y="2885572"/>
            <a:ext cx="16266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α −Terpinol</a:t>
            </a:r>
            <a:endParaRPr sz="2400" b="1">
              <a:solidFill>
                <a:schemeClr val="dk1"/>
              </a:solidFill>
              <a:latin typeface="Calibri"/>
              <a:ea typeface="Calibri"/>
              <a:cs typeface="Calibri"/>
              <a:sym typeface="Calibri"/>
            </a:endParaRPr>
          </a:p>
        </p:txBody>
      </p:sp>
      <p:cxnSp>
        <p:nvCxnSpPr>
          <p:cNvPr id="390" name="Google Shape;390;p49"/>
          <p:cNvCxnSpPr/>
          <p:nvPr/>
        </p:nvCxnSpPr>
        <p:spPr>
          <a:xfrm rot="-5400000">
            <a:off x="750221" y="2451826"/>
            <a:ext cx="1063500" cy="331800"/>
          </a:xfrm>
          <a:prstGeom prst="straightConnector1">
            <a:avLst/>
          </a:prstGeom>
          <a:noFill/>
          <a:ln w="53975" cap="flat" cmpd="sng">
            <a:solidFill>
              <a:srgbClr val="0000FF"/>
            </a:solidFill>
            <a:prstDash val="solid"/>
            <a:round/>
            <a:headEnd type="none" w="sm" len="sm"/>
            <a:tailEnd type="stealth" w="med" len="med"/>
          </a:ln>
          <a:effectLst>
            <a:outerShdw blurRad="40000" dist="20000" dir="5400000" rotWithShape="0">
              <a:srgbClr val="000000">
                <a:alpha val="37650"/>
              </a:srgbClr>
            </a:outerShdw>
          </a:effectLst>
        </p:spPr>
      </p:cxnSp>
      <p:cxnSp>
        <p:nvCxnSpPr>
          <p:cNvPr id="391" name="Google Shape;391;p49"/>
          <p:cNvCxnSpPr/>
          <p:nvPr/>
        </p:nvCxnSpPr>
        <p:spPr>
          <a:xfrm rot="10800000" flipH="1">
            <a:off x="1116072" y="2085975"/>
            <a:ext cx="1540800" cy="1063500"/>
          </a:xfrm>
          <a:prstGeom prst="straightConnector1">
            <a:avLst/>
          </a:prstGeom>
          <a:noFill/>
          <a:ln w="53975" cap="flat" cmpd="sng">
            <a:solidFill>
              <a:srgbClr val="0000FF"/>
            </a:solidFill>
            <a:prstDash val="solid"/>
            <a:round/>
            <a:headEnd type="none" w="sm" len="sm"/>
            <a:tailEnd type="stealth" w="med" len="med"/>
          </a:ln>
          <a:effectLst>
            <a:outerShdw blurRad="40000" dist="20000" dir="5400000" rotWithShape="0">
              <a:srgbClr val="000000">
                <a:alpha val="37650"/>
              </a:srgbClr>
            </a:outerShdw>
          </a:effectLst>
        </p:spPr>
      </p:cxnSp>
      <p:cxnSp>
        <p:nvCxnSpPr>
          <p:cNvPr id="392" name="Google Shape;392;p49"/>
          <p:cNvCxnSpPr/>
          <p:nvPr/>
        </p:nvCxnSpPr>
        <p:spPr>
          <a:xfrm rot="10800000" flipH="1">
            <a:off x="1513848" y="4219837"/>
            <a:ext cx="946500" cy="391200"/>
          </a:xfrm>
          <a:prstGeom prst="straightConnector1">
            <a:avLst/>
          </a:prstGeom>
          <a:noFill/>
          <a:ln w="53975" cap="flat" cmpd="sng">
            <a:solidFill>
              <a:srgbClr val="0000FF"/>
            </a:solidFill>
            <a:prstDash val="solid"/>
            <a:round/>
            <a:headEnd type="none" w="sm" len="sm"/>
            <a:tailEnd type="stealth" w="med" len="med"/>
          </a:ln>
          <a:effectLst>
            <a:outerShdw blurRad="40000" dist="20000" dir="5400000" rotWithShape="0">
              <a:srgbClr val="000000">
                <a:alpha val="37650"/>
              </a:srgbClr>
            </a:outerShdw>
          </a:effectLst>
        </p:spPr>
      </p:cxnSp>
      <p:cxnSp>
        <p:nvCxnSpPr>
          <p:cNvPr id="393" name="Google Shape;393;p49"/>
          <p:cNvCxnSpPr/>
          <p:nvPr/>
        </p:nvCxnSpPr>
        <p:spPr>
          <a:xfrm>
            <a:off x="1447801" y="5110781"/>
            <a:ext cx="762000" cy="705600"/>
          </a:xfrm>
          <a:prstGeom prst="straightConnector1">
            <a:avLst/>
          </a:prstGeom>
          <a:noFill/>
          <a:ln w="53975" cap="flat" cmpd="sng">
            <a:solidFill>
              <a:srgbClr val="0000FF"/>
            </a:solidFill>
            <a:prstDash val="solid"/>
            <a:round/>
            <a:headEnd type="none" w="sm" len="sm"/>
            <a:tailEnd type="stealth" w="med" len="med"/>
          </a:ln>
          <a:effectLst>
            <a:outerShdw blurRad="40000" dist="20000" dir="5400000" rotWithShape="0">
              <a:srgbClr val="000000">
                <a:alpha val="37650"/>
              </a:srgbClr>
            </a:outerShdw>
          </a:effectLst>
        </p:spPr>
      </p:cxnSp>
      <p:sp>
        <p:nvSpPr>
          <p:cNvPr id="394" name="Google Shape;394;p49"/>
          <p:cNvSpPr txBox="1"/>
          <p:nvPr/>
        </p:nvSpPr>
        <p:spPr>
          <a:xfrm>
            <a:off x="533400" y="4219807"/>
            <a:ext cx="21234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Naryl </a:t>
            </a:r>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Pyrophosphate</a:t>
            </a:r>
            <a:endParaRPr sz="2400" b="1">
              <a:solidFill>
                <a:schemeClr val="dk1"/>
              </a:solidFill>
              <a:latin typeface="Calibri"/>
              <a:ea typeface="Calibri"/>
              <a:cs typeface="Calibri"/>
              <a:sym typeface="Calibri"/>
            </a:endParaRPr>
          </a:p>
        </p:txBody>
      </p:sp>
      <p:cxnSp>
        <p:nvCxnSpPr>
          <p:cNvPr id="395" name="Google Shape;395;p49"/>
          <p:cNvCxnSpPr/>
          <p:nvPr/>
        </p:nvCxnSpPr>
        <p:spPr>
          <a:xfrm rot="10800000" flipH="1">
            <a:off x="3907074" y="3149384"/>
            <a:ext cx="1960200" cy="677100"/>
          </a:xfrm>
          <a:prstGeom prst="straightConnector1">
            <a:avLst/>
          </a:prstGeom>
          <a:noFill/>
          <a:ln w="53975" cap="flat" cmpd="sng">
            <a:solidFill>
              <a:srgbClr val="0000FF"/>
            </a:solidFill>
            <a:prstDash val="solid"/>
            <a:round/>
            <a:headEnd type="none" w="sm" len="sm"/>
            <a:tailEnd type="stealth" w="med" len="med"/>
          </a:ln>
          <a:effectLst>
            <a:outerShdw blurRad="40000" dist="20000" dir="5400000" rotWithShape="0">
              <a:srgbClr val="000000">
                <a:alpha val="37650"/>
              </a:srgbClr>
            </a:outerShdw>
          </a:effectLst>
        </p:spPr>
      </p:cxnSp>
      <p:sp>
        <p:nvSpPr>
          <p:cNvPr id="396" name="Google Shape;396;p49"/>
          <p:cNvSpPr txBox="1"/>
          <p:nvPr/>
        </p:nvSpPr>
        <p:spPr>
          <a:xfrm>
            <a:off x="2209800" y="5662125"/>
            <a:ext cx="14934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Terpinyl-4</a:t>
            </a:r>
            <a:endParaRPr sz="2400" b="1">
              <a:solidFill>
                <a:schemeClr val="dk1"/>
              </a:solidFill>
              <a:latin typeface="Calibri"/>
              <a:ea typeface="Calibri"/>
              <a:cs typeface="Calibri"/>
              <a:sym typeface="Calibri"/>
            </a:endParaRPr>
          </a:p>
        </p:txBody>
      </p:sp>
      <p:sp>
        <p:nvSpPr>
          <p:cNvPr id="397" name="Google Shape;397;p49"/>
          <p:cNvSpPr txBox="1"/>
          <p:nvPr/>
        </p:nvSpPr>
        <p:spPr>
          <a:xfrm>
            <a:off x="5150948" y="5517278"/>
            <a:ext cx="14328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Gamma</a:t>
            </a:r>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terpinene</a:t>
            </a:r>
            <a:endParaRPr sz="2400" b="1">
              <a:solidFill>
                <a:schemeClr val="dk1"/>
              </a:solidFill>
              <a:latin typeface="Calibri"/>
              <a:ea typeface="Calibri"/>
              <a:cs typeface="Calibri"/>
              <a:sym typeface="Calibri"/>
            </a:endParaRPr>
          </a:p>
        </p:txBody>
      </p:sp>
      <p:sp>
        <p:nvSpPr>
          <p:cNvPr id="398" name="Google Shape;398;p49"/>
          <p:cNvSpPr txBox="1"/>
          <p:nvPr/>
        </p:nvSpPr>
        <p:spPr>
          <a:xfrm>
            <a:off x="2460350" y="3828075"/>
            <a:ext cx="14934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Terpinyl-8</a:t>
            </a:r>
            <a:endParaRPr sz="2400" b="1">
              <a:solidFill>
                <a:schemeClr val="dk1"/>
              </a:solidFill>
              <a:latin typeface="Calibri"/>
              <a:ea typeface="Calibri"/>
              <a:cs typeface="Calibri"/>
              <a:sym typeface="Calibri"/>
            </a:endParaRPr>
          </a:p>
        </p:txBody>
      </p:sp>
      <p:cxnSp>
        <p:nvCxnSpPr>
          <p:cNvPr id="399" name="Google Shape;399;p49"/>
          <p:cNvCxnSpPr/>
          <p:nvPr/>
        </p:nvCxnSpPr>
        <p:spPr>
          <a:xfrm>
            <a:off x="3656530" y="5892675"/>
            <a:ext cx="1449000" cy="1500"/>
          </a:xfrm>
          <a:prstGeom prst="straightConnector1">
            <a:avLst/>
          </a:prstGeom>
          <a:noFill/>
          <a:ln w="53975" cap="flat" cmpd="sng">
            <a:solidFill>
              <a:srgbClr val="0000FF"/>
            </a:solidFill>
            <a:prstDash val="solid"/>
            <a:round/>
            <a:headEnd type="none" w="sm" len="sm"/>
            <a:tailEnd type="stealth" w="med" len="med"/>
          </a:ln>
          <a:effectLst>
            <a:outerShdw blurRad="40000" dist="20000" dir="5400000" rotWithShape="0">
              <a:srgbClr val="000000">
                <a:alpha val="37650"/>
              </a:srgbClr>
            </a:outerShdw>
          </a:effectLst>
        </p:spPr>
      </p:cxnSp>
      <p:cxnSp>
        <p:nvCxnSpPr>
          <p:cNvPr id="400" name="Google Shape;400;p49"/>
          <p:cNvCxnSpPr>
            <a:stCxn id="396" idx="3"/>
          </p:cNvCxnSpPr>
          <p:nvPr/>
        </p:nvCxnSpPr>
        <p:spPr>
          <a:xfrm rot="10800000" flipH="1">
            <a:off x="3703200" y="4611075"/>
            <a:ext cx="1449000" cy="1281900"/>
          </a:xfrm>
          <a:prstGeom prst="straightConnector1">
            <a:avLst/>
          </a:prstGeom>
          <a:noFill/>
          <a:ln w="53975" cap="flat" cmpd="sng">
            <a:solidFill>
              <a:srgbClr val="0000FF"/>
            </a:solidFill>
            <a:prstDash val="solid"/>
            <a:round/>
            <a:headEnd type="none" w="sm" len="sm"/>
            <a:tailEnd type="stealth" w="med" len="med"/>
          </a:ln>
          <a:effectLst>
            <a:outerShdw blurRad="40000" dist="20000" dir="5400000" rotWithShape="0">
              <a:srgbClr val="000000">
                <a:alpha val="37650"/>
              </a:srgbClr>
            </a:outerShdw>
          </a:effectLst>
        </p:spPr>
      </p:cxnSp>
      <p:cxnSp>
        <p:nvCxnSpPr>
          <p:cNvPr id="401" name="Google Shape;401;p49"/>
          <p:cNvCxnSpPr/>
          <p:nvPr/>
        </p:nvCxnSpPr>
        <p:spPr>
          <a:xfrm rot="10800000" flipH="1">
            <a:off x="6400800" y="5666977"/>
            <a:ext cx="915900" cy="265800"/>
          </a:xfrm>
          <a:prstGeom prst="straightConnector1">
            <a:avLst/>
          </a:prstGeom>
          <a:noFill/>
          <a:ln w="53975" cap="flat" cmpd="sng">
            <a:solidFill>
              <a:srgbClr val="0000FF"/>
            </a:solidFill>
            <a:prstDash val="solid"/>
            <a:round/>
            <a:headEnd type="none" w="sm" len="sm"/>
            <a:tailEnd type="stealth" w="med" len="med"/>
          </a:ln>
          <a:effectLst>
            <a:outerShdw blurRad="40000" dist="20000" dir="5400000" rotWithShape="0">
              <a:srgbClr val="000000">
                <a:alpha val="37650"/>
              </a:srgbClr>
            </a:outerShdw>
          </a:effectLst>
        </p:spPr>
      </p:cxnSp>
      <p:cxnSp>
        <p:nvCxnSpPr>
          <p:cNvPr id="402" name="Google Shape;402;p49"/>
          <p:cNvCxnSpPr/>
          <p:nvPr/>
        </p:nvCxnSpPr>
        <p:spPr>
          <a:xfrm>
            <a:off x="6400800" y="5932777"/>
            <a:ext cx="915900" cy="237300"/>
          </a:xfrm>
          <a:prstGeom prst="straightConnector1">
            <a:avLst/>
          </a:prstGeom>
          <a:noFill/>
          <a:ln w="53975" cap="flat" cmpd="sng">
            <a:solidFill>
              <a:srgbClr val="0000FF"/>
            </a:solidFill>
            <a:prstDash val="solid"/>
            <a:round/>
            <a:headEnd type="none" w="sm" len="sm"/>
            <a:tailEnd type="stealth" w="med" len="med"/>
          </a:ln>
          <a:effectLst>
            <a:outerShdw blurRad="40000" dist="20000" dir="5400000" rotWithShape="0">
              <a:srgbClr val="000000">
                <a:alpha val="37650"/>
              </a:srgbClr>
            </a:outerShdw>
          </a:effectLst>
        </p:spPr>
      </p:cxnSp>
      <p:sp>
        <p:nvSpPr>
          <p:cNvPr id="403" name="Google Shape;403;p49"/>
          <p:cNvSpPr txBox="1"/>
          <p:nvPr/>
        </p:nvSpPr>
        <p:spPr>
          <a:xfrm>
            <a:off x="5105400" y="4148071"/>
            <a:ext cx="13665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Thuyanol</a:t>
            </a:r>
            <a:endParaRPr sz="2400" b="1">
              <a:solidFill>
                <a:schemeClr val="dk1"/>
              </a:solidFill>
              <a:latin typeface="Calibri"/>
              <a:ea typeface="Calibri"/>
              <a:cs typeface="Calibri"/>
              <a:sym typeface="Calibri"/>
            </a:endParaRPr>
          </a:p>
        </p:txBody>
      </p:sp>
      <p:sp>
        <p:nvSpPr>
          <p:cNvPr id="404" name="Google Shape;404;p4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37</a:t>
            </a:fld>
            <a:endParaRPr/>
          </a:p>
        </p:txBody>
      </p:sp>
      <p:sp>
        <p:nvSpPr>
          <p:cNvPr id="405" name="Google Shape;405;p49"/>
          <p:cNvSpPr txBox="1"/>
          <p:nvPr/>
        </p:nvSpPr>
        <p:spPr>
          <a:xfrm>
            <a:off x="4497700" y="1645063"/>
            <a:ext cx="3849300" cy="101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B45F06"/>
                </a:solidFill>
                <a:latin typeface="Calibri"/>
                <a:ea typeface="Calibri"/>
                <a:cs typeface="Calibri"/>
                <a:sym typeface="Calibri"/>
              </a:rPr>
              <a:t>All 6 chemotypes are derived from </a:t>
            </a:r>
            <a:r>
              <a:rPr lang="en-US" sz="2400" b="1">
                <a:solidFill>
                  <a:srgbClr val="B45F06"/>
                </a:solidFill>
                <a:latin typeface="Calibri"/>
                <a:ea typeface="Calibri"/>
                <a:cs typeface="Calibri"/>
                <a:sym typeface="Calibri"/>
              </a:rPr>
              <a:t>one </a:t>
            </a:r>
            <a:r>
              <a:rPr lang="en-US" sz="2400">
                <a:solidFill>
                  <a:srgbClr val="B45F06"/>
                </a:solidFill>
                <a:latin typeface="Calibri"/>
                <a:ea typeface="Calibri"/>
                <a:cs typeface="Calibri"/>
                <a:sym typeface="Calibri"/>
              </a:rPr>
              <a:t>starting compound</a:t>
            </a:r>
            <a:endParaRPr sz="2400">
              <a:solidFill>
                <a:srgbClr val="B45F06"/>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0"/>
          <p:cNvSpPr txBox="1">
            <a:spLocks noGrp="1"/>
          </p:cNvSpPr>
          <p:nvPr>
            <p:ph type="body" idx="1"/>
          </p:nvPr>
        </p:nvSpPr>
        <p:spPr>
          <a:xfrm>
            <a:off x="457200" y="1600200"/>
            <a:ext cx="7848600" cy="6399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1"/>
              </a:buClr>
              <a:buSzPts val="3200"/>
              <a:buNone/>
            </a:pPr>
            <a:r>
              <a:rPr lang="en-US" sz="3200"/>
              <a:t>Different Chemotypes Have Different Scents</a:t>
            </a:r>
            <a:endParaRPr sz="3200"/>
          </a:p>
        </p:txBody>
      </p:sp>
      <p:sp>
        <p:nvSpPr>
          <p:cNvPr id="411" name="Google Shape;411;p50"/>
          <p:cNvSpPr txBox="1">
            <a:spLocks noGrp="1"/>
          </p:cNvSpPr>
          <p:nvPr>
            <p:ph type="body" idx="2"/>
          </p:nvPr>
        </p:nvSpPr>
        <p:spPr>
          <a:xfrm>
            <a:off x="325050" y="2195800"/>
            <a:ext cx="8610600" cy="4114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400"/>
              <a:buChar char="•"/>
            </a:pPr>
            <a:r>
              <a:rPr lang="en-US" b="1"/>
              <a:t>Geraniol = Lemon scent</a:t>
            </a:r>
            <a:endParaRPr/>
          </a:p>
          <a:p>
            <a:pPr marL="342900" lvl="0" indent="-342900" algn="l" rtl="0">
              <a:spcBef>
                <a:spcPts val="480"/>
              </a:spcBef>
              <a:spcAft>
                <a:spcPts val="0"/>
              </a:spcAft>
              <a:buClr>
                <a:schemeClr val="dk1"/>
              </a:buClr>
              <a:buSzPts val="2400"/>
              <a:buChar char="•"/>
            </a:pPr>
            <a:r>
              <a:rPr lang="en-US" b="1"/>
              <a:t>Linalool = Similar to lavender</a:t>
            </a:r>
            <a:endParaRPr/>
          </a:p>
          <a:p>
            <a:pPr marL="342900" lvl="0" indent="-342900" algn="l" rtl="0">
              <a:spcBef>
                <a:spcPts val="480"/>
              </a:spcBef>
              <a:spcAft>
                <a:spcPts val="0"/>
              </a:spcAft>
              <a:buClr>
                <a:schemeClr val="dk1"/>
              </a:buClr>
              <a:buSzPts val="2400"/>
              <a:buChar char="•"/>
            </a:pPr>
            <a:r>
              <a:rPr lang="en-US" b="1"/>
              <a:t>Thymol and carvacrol = “Thyme” scent, indistinguishable by humans (herbal)</a:t>
            </a:r>
            <a:endParaRPr b="1"/>
          </a:p>
          <a:p>
            <a:pPr marL="342900" lvl="0" indent="-342900" algn="l" rtl="0">
              <a:spcBef>
                <a:spcPts val="480"/>
              </a:spcBef>
              <a:spcAft>
                <a:spcPts val="0"/>
              </a:spcAft>
              <a:buSzPts val="2400"/>
              <a:buChar char="•"/>
            </a:pPr>
            <a:r>
              <a:rPr lang="en-US" b="1"/>
              <a:t>Thuyanol = herbal/earthy/peppery</a:t>
            </a:r>
            <a:endParaRPr b="1"/>
          </a:p>
          <a:p>
            <a:pPr marL="342900" lvl="0" indent="-342900" algn="l" rtl="0">
              <a:spcBef>
                <a:spcPts val="0"/>
              </a:spcBef>
              <a:spcAft>
                <a:spcPts val="0"/>
              </a:spcAft>
              <a:buSzPts val="2400"/>
              <a:buChar char="•"/>
            </a:pPr>
            <a:r>
              <a:rPr lang="en-US" b="1"/>
              <a:t>α −Terpinol = lilac to minty</a:t>
            </a:r>
            <a:endParaRPr b="1"/>
          </a:p>
          <a:p>
            <a:pPr marL="342900" lvl="0" indent="-190500" algn="l" rtl="0">
              <a:spcBef>
                <a:spcPts val="480"/>
              </a:spcBef>
              <a:spcAft>
                <a:spcPts val="0"/>
              </a:spcAft>
              <a:buClr>
                <a:schemeClr val="dk1"/>
              </a:buClr>
              <a:buSzPts val="2400"/>
              <a:buNone/>
            </a:pPr>
            <a:endParaRPr sz="1200" b="1"/>
          </a:p>
          <a:p>
            <a:pPr marL="0" lvl="0" indent="0" algn="l" rtl="0">
              <a:spcBef>
                <a:spcPts val="480"/>
              </a:spcBef>
              <a:spcAft>
                <a:spcPts val="0"/>
              </a:spcAft>
              <a:buClr>
                <a:schemeClr val="dk1"/>
              </a:buClr>
              <a:buSzPts val="2400"/>
              <a:buNone/>
            </a:pPr>
            <a:r>
              <a:rPr lang="en-US" sz="3000" b="1">
                <a:solidFill>
                  <a:srgbClr val="7945B8"/>
                </a:solidFill>
              </a:rPr>
              <a:t>LOOK BACK AT YOUR OBSERVATIONS</a:t>
            </a:r>
            <a:r>
              <a:rPr lang="en-US" sz="3000" b="1"/>
              <a:t> for the five different thyme plants: which chemotype do you suspect for each plant?</a:t>
            </a:r>
            <a:endParaRPr sz="3000" b="1"/>
          </a:p>
        </p:txBody>
      </p:sp>
      <p:sp>
        <p:nvSpPr>
          <p:cNvPr id="412" name="Google Shape;412;p50"/>
          <p:cNvSpPr txBox="1">
            <a:spLocks noGrp="1"/>
          </p:cNvSpPr>
          <p:nvPr>
            <p:ph type="title"/>
          </p:nvPr>
        </p:nvSpPr>
        <p:spPr>
          <a:xfrm>
            <a:off x="0" y="147935"/>
            <a:ext cx="91440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8000"/>
              </a:buClr>
              <a:buSzPts val="5000"/>
              <a:buFont typeface="Calibri"/>
              <a:buNone/>
            </a:pPr>
            <a:r>
              <a:rPr lang="en-US" sz="5000" b="1">
                <a:solidFill>
                  <a:srgbClr val="008000"/>
                </a:solidFill>
              </a:rPr>
              <a:t>Scents of Different Chemotypes</a:t>
            </a:r>
            <a:endParaRPr sz="5000" b="1">
              <a:solidFill>
                <a:srgbClr val="008000"/>
              </a:solidFill>
            </a:endParaRPr>
          </a:p>
        </p:txBody>
      </p:sp>
      <p:sp>
        <p:nvSpPr>
          <p:cNvPr id="413" name="Google Shape;413;p50"/>
          <p:cNvSpPr/>
          <p:nvPr/>
        </p:nvSpPr>
        <p:spPr>
          <a:xfrm>
            <a:off x="0" y="1326357"/>
            <a:ext cx="9144000" cy="91200"/>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4" name="Google Shape;414;p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51"/>
          <p:cNvSpPr txBox="1">
            <a:spLocks noGrp="1"/>
          </p:cNvSpPr>
          <p:nvPr>
            <p:ph type="title"/>
          </p:nvPr>
        </p:nvSpPr>
        <p:spPr>
          <a:xfrm>
            <a:off x="376175" y="1348413"/>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END DAY 1</a:t>
            </a:r>
            <a:endParaRPr/>
          </a:p>
        </p:txBody>
      </p:sp>
      <p:sp>
        <p:nvSpPr>
          <p:cNvPr id="421" name="Google Shape;421;p5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6" descr="Untitled.png"/>
          <p:cNvPicPr preferRelativeResize="0"/>
          <p:nvPr/>
        </p:nvPicPr>
        <p:blipFill rotWithShape="1">
          <a:blip r:embed="rId3">
            <a:alphaModFix amt="73000"/>
          </a:blip>
          <a:srcRect/>
          <a:stretch/>
        </p:blipFill>
        <p:spPr>
          <a:xfrm>
            <a:off x="345350" y="638200"/>
            <a:ext cx="8447475" cy="5237300"/>
          </a:xfrm>
          <a:prstGeom prst="rect">
            <a:avLst/>
          </a:prstGeom>
          <a:noFill/>
          <a:ln w="41275" cap="flat" cmpd="sng">
            <a:solidFill>
              <a:srgbClr val="008000"/>
            </a:solidFill>
            <a:prstDash val="solid"/>
            <a:round/>
            <a:headEnd type="none" w="sm" len="sm"/>
            <a:tailEnd type="none" w="sm" len="sm"/>
          </a:ln>
        </p:spPr>
      </p:pic>
      <p:sp>
        <p:nvSpPr>
          <p:cNvPr id="116" name="Google Shape;116;p16"/>
          <p:cNvSpPr txBox="1">
            <a:spLocks noGrp="1"/>
          </p:cNvSpPr>
          <p:nvPr>
            <p:ph type="ctrTitle"/>
          </p:nvPr>
        </p:nvSpPr>
        <p:spPr>
          <a:xfrm>
            <a:off x="70900" y="2130425"/>
            <a:ext cx="9005400" cy="147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3000" b="1">
                <a:latin typeface="Times New Roman"/>
                <a:ea typeface="Times New Roman"/>
                <a:cs typeface="Times New Roman"/>
                <a:sym typeface="Times New Roman"/>
              </a:rPr>
              <a:t>“Don’t Eat the Plants” </a:t>
            </a:r>
            <a:endParaRPr sz="3000" b="1">
              <a:latin typeface="Times New Roman"/>
              <a:ea typeface="Times New Roman"/>
              <a:cs typeface="Times New Roman"/>
              <a:sym typeface="Times New Roman"/>
            </a:endParaRPr>
          </a:p>
          <a:p>
            <a:pPr marL="0" lvl="0" indent="0" algn="ctr" rtl="0">
              <a:spcBef>
                <a:spcPts val="1400"/>
              </a:spcBef>
              <a:spcAft>
                <a:spcPts val="0"/>
              </a:spcAft>
              <a:buNone/>
            </a:pPr>
            <a:r>
              <a:rPr lang="en-US" sz="3000" b="1">
                <a:latin typeface="Times New Roman"/>
                <a:ea typeface="Times New Roman"/>
                <a:cs typeface="Times New Roman"/>
                <a:sym typeface="Times New Roman"/>
              </a:rPr>
              <a:t>and </a:t>
            </a:r>
            <a:endParaRPr sz="3000" b="1">
              <a:latin typeface="Times New Roman"/>
              <a:ea typeface="Times New Roman"/>
              <a:cs typeface="Times New Roman"/>
              <a:sym typeface="Times New Roman"/>
            </a:endParaRPr>
          </a:p>
          <a:p>
            <a:pPr marL="0" lvl="0" indent="0" algn="ctr" rtl="0">
              <a:spcBef>
                <a:spcPts val="1400"/>
              </a:spcBef>
              <a:spcAft>
                <a:spcPts val="0"/>
              </a:spcAft>
              <a:buNone/>
            </a:pPr>
            <a:r>
              <a:rPr lang="en-US" sz="3000" b="1">
                <a:latin typeface="Times New Roman"/>
                <a:ea typeface="Times New Roman"/>
                <a:cs typeface="Times New Roman"/>
                <a:sym typeface="Times New Roman"/>
              </a:rPr>
              <a:t>“Mediterranean Vegetation - How Plants Survive”</a:t>
            </a:r>
            <a:endParaRPr sz="3000" b="1">
              <a:latin typeface="Times New Roman"/>
              <a:ea typeface="Times New Roman"/>
              <a:cs typeface="Times New Roman"/>
              <a:sym typeface="Times New Roman"/>
            </a:endParaRPr>
          </a:p>
          <a:p>
            <a:pPr marL="0" lvl="0" indent="0" algn="ctr" rtl="0">
              <a:spcBef>
                <a:spcPts val="1400"/>
              </a:spcBef>
              <a:spcAft>
                <a:spcPts val="0"/>
              </a:spcAft>
              <a:buNone/>
            </a:pPr>
            <a:endParaRPr sz="3000" b="1">
              <a:latin typeface="Times New Roman"/>
              <a:ea typeface="Times New Roman"/>
              <a:cs typeface="Times New Roman"/>
              <a:sym typeface="Times New Roman"/>
            </a:endParaRPr>
          </a:p>
          <a:p>
            <a:pPr marL="0" lvl="0" indent="0" algn="ctr" rtl="0">
              <a:spcBef>
                <a:spcPts val="1400"/>
              </a:spcBef>
              <a:spcAft>
                <a:spcPts val="1400"/>
              </a:spcAft>
              <a:buClr>
                <a:schemeClr val="dk1"/>
              </a:buClr>
              <a:buSzPts val="1100"/>
              <a:buFont typeface="Arial"/>
              <a:buNone/>
            </a:pPr>
            <a:r>
              <a:rPr lang="en-US" sz="3000" b="1">
                <a:latin typeface="Times New Roman"/>
                <a:ea typeface="Times New Roman"/>
                <a:cs typeface="Times New Roman"/>
                <a:sym typeface="Times New Roman"/>
              </a:rPr>
              <a:t> Video Discussion</a:t>
            </a:r>
            <a:endParaRPr sz="3000"/>
          </a:p>
        </p:txBody>
      </p:sp>
      <p:sp>
        <p:nvSpPr>
          <p:cNvPr id="117" name="Google Shape;117;p1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8761D"/>
        </a:solidFill>
        <a:effectLst/>
      </p:bgPr>
    </p:bg>
    <p:spTree>
      <p:nvGrpSpPr>
        <p:cNvPr id="1" name="Shape 426"/>
        <p:cNvGrpSpPr/>
        <p:nvPr/>
      </p:nvGrpSpPr>
      <p:grpSpPr>
        <a:xfrm>
          <a:off x="0" y="0"/>
          <a:ext cx="0" cy="0"/>
          <a:chOff x="0" y="0"/>
          <a:chExt cx="0" cy="0"/>
        </a:xfrm>
      </p:grpSpPr>
      <p:sp>
        <p:nvSpPr>
          <p:cNvPr id="427" name="Google Shape;427;p52"/>
          <p:cNvSpPr txBox="1">
            <a:spLocks noGrp="1"/>
          </p:cNvSpPr>
          <p:nvPr>
            <p:ph type="title"/>
          </p:nvPr>
        </p:nvSpPr>
        <p:spPr>
          <a:xfrm>
            <a:off x="325500" y="21284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6000">
                <a:solidFill>
                  <a:srgbClr val="FFFF00"/>
                </a:solidFill>
              </a:rPr>
              <a:t>DAY 2</a:t>
            </a:r>
            <a:endParaRPr sz="6000">
              <a:solidFill>
                <a:srgbClr val="FFFF00"/>
              </a:solidFill>
            </a:endParaRPr>
          </a:p>
        </p:txBody>
      </p:sp>
      <p:sp>
        <p:nvSpPr>
          <p:cNvPr id="428" name="Google Shape;428;p5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3"/>
          <p:cNvSpPr txBox="1">
            <a:spLocks noGrp="1"/>
          </p:cNvSpPr>
          <p:nvPr>
            <p:ph type="ctrTitle"/>
          </p:nvPr>
        </p:nvSpPr>
        <p:spPr>
          <a:xfrm>
            <a:off x="16397" y="1447800"/>
            <a:ext cx="9143100" cy="808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8000"/>
              </a:buClr>
              <a:buSzPts val="5400"/>
              <a:buFont typeface="Calibri"/>
              <a:buNone/>
            </a:pPr>
            <a:r>
              <a:rPr lang="en-US" sz="5400" b="1" cap="none">
                <a:solidFill>
                  <a:srgbClr val="008000"/>
                </a:solidFill>
              </a:rPr>
              <a:t>HOW MANY MORE THYMES?</a:t>
            </a:r>
            <a:endParaRPr sz="5400" b="1" cap="none">
              <a:solidFill>
                <a:srgbClr val="008000"/>
              </a:solidFill>
            </a:endParaRPr>
          </a:p>
        </p:txBody>
      </p:sp>
      <p:sp>
        <p:nvSpPr>
          <p:cNvPr id="434" name="Google Shape;434;p53"/>
          <p:cNvSpPr txBox="1">
            <a:spLocks noGrp="1"/>
          </p:cNvSpPr>
          <p:nvPr>
            <p:ph type="subTitle" idx="1"/>
          </p:nvPr>
        </p:nvSpPr>
        <p:spPr>
          <a:xfrm>
            <a:off x="228600" y="5715000"/>
            <a:ext cx="8686800" cy="1143000"/>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008000"/>
              </a:buClr>
              <a:buSzPts val="1615"/>
              <a:buNone/>
            </a:pPr>
            <a:r>
              <a:rPr lang="en-US" sz="1615" b="1">
                <a:solidFill>
                  <a:srgbClr val="008000"/>
                </a:solidFill>
                <a:latin typeface="Corsiva"/>
                <a:ea typeface="Corsiva"/>
                <a:cs typeface="Corsiva"/>
                <a:sym typeface="Corsiva"/>
              </a:rPr>
              <a:t>by</a:t>
            </a:r>
            <a:endParaRPr/>
          </a:p>
          <a:p>
            <a:pPr marL="0" lvl="0" indent="0" algn="ctr" rtl="0">
              <a:lnSpc>
                <a:spcPct val="80000"/>
              </a:lnSpc>
              <a:spcBef>
                <a:spcPts val="340"/>
              </a:spcBef>
              <a:spcAft>
                <a:spcPts val="0"/>
              </a:spcAft>
              <a:buClr>
                <a:srgbClr val="008000"/>
              </a:buClr>
              <a:buSzPts val="1700"/>
              <a:buNone/>
            </a:pPr>
            <a:r>
              <a:rPr lang="en-US" sz="1700" b="1">
                <a:solidFill>
                  <a:srgbClr val="008000"/>
                </a:solidFill>
              </a:rPr>
              <a:t>J. Phil Gibson</a:t>
            </a:r>
            <a:endParaRPr/>
          </a:p>
          <a:p>
            <a:pPr marL="0" lvl="0" indent="0" algn="ctr" rtl="0">
              <a:lnSpc>
                <a:spcPct val="80000"/>
              </a:lnSpc>
              <a:spcBef>
                <a:spcPts val="340"/>
              </a:spcBef>
              <a:spcAft>
                <a:spcPts val="0"/>
              </a:spcAft>
              <a:buClr>
                <a:srgbClr val="008000"/>
              </a:buClr>
              <a:buSzPts val="1700"/>
              <a:buNone/>
            </a:pPr>
            <a:r>
              <a:rPr lang="en-US" sz="1700" b="1">
                <a:solidFill>
                  <a:srgbClr val="008000"/>
                </a:solidFill>
              </a:rPr>
              <a:t>Department of Microbiology &amp; Plant Biology and Department of Biology</a:t>
            </a:r>
            <a:endParaRPr/>
          </a:p>
          <a:p>
            <a:pPr marL="0" lvl="0" indent="0" algn="ctr" rtl="0">
              <a:lnSpc>
                <a:spcPct val="80000"/>
              </a:lnSpc>
              <a:spcBef>
                <a:spcPts val="340"/>
              </a:spcBef>
              <a:spcAft>
                <a:spcPts val="0"/>
              </a:spcAft>
              <a:buClr>
                <a:srgbClr val="008000"/>
              </a:buClr>
              <a:buSzPts val="1700"/>
              <a:buNone/>
            </a:pPr>
            <a:r>
              <a:rPr lang="en-US" sz="1700" b="1">
                <a:solidFill>
                  <a:srgbClr val="008000"/>
                </a:solidFill>
              </a:rPr>
              <a:t>University of Oklahoma, Norman, OK</a:t>
            </a:r>
            <a:endParaRPr/>
          </a:p>
        </p:txBody>
      </p:sp>
      <p:pic>
        <p:nvPicPr>
          <p:cNvPr id="435" name="Google Shape;435;p53" descr="Untitled.png"/>
          <p:cNvPicPr preferRelativeResize="0"/>
          <p:nvPr/>
        </p:nvPicPr>
        <p:blipFill rotWithShape="1">
          <a:blip r:embed="rId3">
            <a:alphaModFix/>
          </a:blip>
          <a:srcRect/>
          <a:stretch/>
        </p:blipFill>
        <p:spPr>
          <a:xfrm>
            <a:off x="2476500" y="2971800"/>
            <a:ext cx="4191000" cy="2598362"/>
          </a:xfrm>
          <a:prstGeom prst="rect">
            <a:avLst/>
          </a:prstGeom>
          <a:noFill/>
          <a:ln w="41275" cap="flat" cmpd="sng">
            <a:solidFill>
              <a:srgbClr val="008000"/>
            </a:solidFill>
            <a:prstDash val="solid"/>
            <a:round/>
            <a:headEnd type="none" w="sm" len="sm"/>
            <a:tailEnd type="none" w="sm" len="sm"/>
          </a:ln>
        </p:spPr>
      </p:pic>
      <p:pic>
        <p:nvPicPr>
          <p:cNvPr id="436" name="Google Shape;436;p53"/>
          <p:cNvPicPr preferRelativeResize="0"/>
          <p:nvPr/>
        </p:nvPicPr>
        <p:blipFill rotWithShape="1">
          <a:blip r:embed="rId4">
            <a:alphaModFix/>
          </a:blip>
          <a:srcRect/>
          <a:stretch/>
        </p:blipFill>
        <p:spPr>
          <a:xfrm>
            <a:off x="0" y="-49530"/>
            <a:ext cx="9144001" cy="1421129"/>
          </a:xfrm>
          <a:prstGeom prst="rect">
            <a:avLst/>
          </a:prstGeom>
          <a:noFill/>
          <a:ln>
            <a:noFill/>
          </a:ln>
        </p:spPr>
      </p:pic>
      <p:sp>
        <p:nvSpPr>
          <p:cNvPr id="437" name="Google Shape;437;p53"/>
          <p:cNvSpPr/>
          <p:nvPr/>
        </p:nvSpPr>
        <p:spPr>
          <a:xfrm>
            <a:off x="16398" y="2133600"/>
            <a:ext cx="9143100" cy="70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i="0" u="none" strike="noStrike" cap="none">
                <a:solidFill>
                  <a:srgbClr val="C4BD97"/>
                </a:solidFill>
                <a:latin typeface="Calibri"/>
                <a:ea typeface="Calibri"/>
                <a:cs typeface="Calibri"/>
                <a:sym typeface="Calibri"/>
              </a:rPr>
              <a:t>A Case of Phytochemical Defense</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4"/>
          <p:cNvSpPr txBox="1">
            <a:spLocks noGrp="1"/>
          </p:cNvSpPr>
          <p:nvPr>
            <p:ph type="title"/>
          </p:nvPr>
        </p:nvSpPr>
        <p:spPr>
          <a:xfrm>
            <a:off x="457200" y="152400"/>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8000"/>
              </a:buClr>
              <a:buSzPts val="4800"/>
              <a:buFont typeface="Calibri"/>
              <a:buNone/>
            </a:pPr>
            <a:r>
              <a:rPr lang="en-US" sz="4800" b="1">
                <a:solidFill>
                  <a:srgbClr val="008000"/>
                </a:solidFill>
              </a:rPr>
              <a:t>Epistasis &amp; Thyme Chemotypes</a:t>
            </a:r>
            <a:endParaRPr sz="4800" b="1">
              <a:solidFill>
                <a:srgbClr val="008000"/>
              </a:solidFill>
            </a:endParaRPr>
          </a:p>
        </p:txBody>
      </p:sp>
      <p:sp>
        <p:nvSpPr>
          <p:cNvPr id="443" name="Google Shape;443;p54"/>
          <p:cNvSpPr/>
          <p:nvPr/>
        </p:nvSpPr>
        <p:spPr>
          <a:xfrm>
            <a:off x="0" y="1326357"/>
            <a:ext cx="9144000" cy="91281"/>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444" name="Google Shape;444;p54"/>
          <p:cNvGraphicFramePr/>
          <p:nvPr/>
        </p:nvGraphicFramePr>
        <p:xfrm>
          <a:off x="228600" y="1981200"/>
          <a:ext cx="3000000" cy="3000000"/>
        </p:xfrm>
        <a:graphic>
          <a:graphicData uri="http://schemas.openxmlformats.org/drawingml/2006/table">
            <a:tbl>
              <a:tblPr firstRow="1" bandRow="1">
                <a:noFill/>
                <a:tableStyleId>{36A49A27-32ED-45A6-A74B-97FE8C5E31DD}</a:tableStyleId>
              </a:tblPr>
              <a:tblGrid>
                <a:gridCol w="1422400">
                  <a:extLst>
                    <a:ext uri="{9D8B030D-6E8A-4147-A177-3AD203B41FA5}">
                      <a16:colId xmlns:a16="http://schemas.microsoft.com/office/drawing/2014/main" val="20000"/>
                    </a:ext>
                  </a:extLst>
                </a:gridCol>
                <a:gridCol w="1422400">
                  <a:extLst>
                    <a:ext uri="{9D8B030D-6E8A-4147-A177-3AD203B41FA5}">
                      <a16:colId xmlns:a16="http://schemas.microsoft.com/office/drawing/2014/main" val="20001"/>
                    </a:ext>
                  </a:extLst>
                </a:gridCol>
                <a:gridCol w="1422400">
                  <a:extLst>
                    <a:ext uri="{9D8B030D-6E8A-4147-A177-3AD203B41FA5}">
                      <a16:colId xmlns:a16="http://schemas.microsoft.com/office/drawing/2014/main" val="20002"/>
                    </a:ext>
                  </a:extLst>
                </a:gridCol>
                <a:gridCol w="1422400">
                  <a:extLst>
                    <a:ext uri="{9D8B030D-6E8A-4147-A177-3AD203B41FA5}">
                      <a16:colId xmlns:a16="http://schemas.microsoft.com/office/drawing/2014/main" val="20003"/>
                    </a:ext>
                  </a:extLst>
                </a:gridCol>
                <a:gridCol w="1244600">
                  <a:extLst>
                    <a:ext uri="{9D8B030D-6E8A-4147-A177-3AD203B41FA5}">
                      <a16:colId xmlns:a16="http://schemas.microsoft.com/office/drawing/2014/main" val="20004"/>
                    </a:ext>
                  </a:extLst>
                </a:gridCol>
                <a:gridCol w="1828800">
                  <a:extLst>
                    <a:ext uri="{9D8B030D-6E8A-4147-A177-3AD203B41FA5}">
                      <a16:colId xmlns:a16="http://schemas.microsoft.com/office/drawing/2014/main" val="20005"/>
                    </a:ext>
                  </a:extLst>
                </a:gridCol>
              </a:tblGrid>
              <a:tr h="370850">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G-locus</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A-locus</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U-locus</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L-locus</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C-locus</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US" sz="2400" b="1" u="none" strike="noStrike" cap="none">
                          <a:solidFill>
                            <a:srgbClr val="000000"/>
                          </a:solidFill>
                          <a:latin typeface="Calibri"/>
                          <a:ea typeface="Calibri"/>
                          <a:cs typeface="Calibri"/>
                          <a:sym typeface="Calibri"/>
                        </a:rPr>
                        <a:t>Chemotype</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GG or Gg</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 −</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a:solidFill>
                            <a:srgbClr val="000000"/>
                          </a:solidFill>
                          <a:latin typeface="Calibri"/>
                          <a:ea typeface="Calibri"/>
                          <a:cs typeface="Calibri"/>
                          <a:sym typeface="Calibri"/>
                        </a:rPr>
                        <a:t>− −</a:t>
                      </a:r>
                      <a:endParaRPr/>
                    </a:p>
                    <a:p>
                      <a:pPr marL="0" marR="0" lvl="0" indent="0" algn="ctr" rtl="0">
                        <a:spcBef>
                          <a:spcPts val="0"/>
                        </a:spcBef>
                        <a:spcAft>
                          <a:spcPts val="0"/>
                        </a:spcAft>
                        <a:buNone/>
                      </a:pP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a:solidFill>
                            <a:srgbClr val="000000"/>
                          </a:solidFill>
                          <a:latin typeface="Calibri"/>
                          <a:ea typeface="Calibri"/>
                          <a:cs typeface="Calibri"/>
                          <a:sym typeface="Calibri"/>
                        </a:rPr>
                        <a:t>− −</a:t>
                      </a:r>
                      <a:endParaRPr/>
                    </a:p>
                    <a:p>
                      <a:pPr marL="0" marR="0" lvl="0" indent="0" algn="ctr" rtl="0">
                        <a:spcBef>
                          <a:spcPts val="0"/>
                        </a:spcBef>
                        <a:spcAft>
                          <a:spcPts val="0"/>
                        </a:spcAft>
                        <a:buNone/>
                      </a:pP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a:solidFill>
                            <a:srgbClr val="000000"/>
                          </a:solidFill>
                          <a:latin typeface="Calibri"/>
                          <a:ea typeface="Calibri"/>
                          <a:cs typeface="Calibri"/>
                          <a:sym typeface="Calibri"/>
                        </a:rPr>
                        <a:t>− −</a:t>
                      </a:r>
                      <a:endParaRPr/>
                    </a:p>
                    <a:p>
                      <a:pPr marL="0" marR="0" lvl="0" indent="0" algn="ctr" rtl="0">
                        <a:spcBef>
                          <a:spcPts val="0"/>
                        </a:spcBef>
                        <a:spcAft>
                          <a:spcPts val="0"/>
                        </a:spcAft>
                        <a:buNone/>
                      </a:pP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400" b="1" u="none" strike="noStrike" cap="none">
                          <a:solidFill>
                            <a:srgbClr val="000000"/>
                          </a:solidFill>
                          <a:latin typeface="Calibri"/>
                          <a:ea typeface="Calibri"/>
                          <a:cs typeface="Calibri"/>
                          <a:sym typeface="Calibri"/>
                        </a:rPr>
                        <a:t>Geraniol</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gg</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AA or Aa</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a:solidFill>
                            <a:srgbClr val="000000"/>
                          </a:solidFill>
                          <a:latin typeface="Calibri"/>
                          <a:ea typeface="Calibri"/>
                          <a:cs typeface="Calibri"/>
                          <a:sym typeface="Calibri"/>
                        </a:rPr>
                        <a:t>− −</a:t>
                      </a:r>
                      <a:endParaRPr/>
                    </a:p>
                    <a:p>
                      <a:pPr marL="0" marR="0" lvl="0" indent="0" algn="ctr" rtl="0">
                        <a:spcBef>
                          <a:spcPts val="0"/>
                        </a:spcBef>
                        <a:spcAft>
                          <a:spcPts val="0"/>
                        </a:spcAft>
                        <a:buNone/>
                      </a:pP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a:solidFill>
                            <a:srgbClr val="000000"/>
                          </a:solidFill>
                          <a:latin typeface="Calibri"/>
                          <a:ea typeface="Calibri"/>
                          <a:cs typeface="Calibri"/>
                          <a:sym typeface="Calibri"/>
                        </a:rPr>
                        <a:t>− −</a:t>
                      </a:r>
                      <a:endParaRPr/>
                    </a:p>
                    <a:p>
                      <a:pPr marL="0" marR="0" lvl="0" indent="0" algn="ctr" rtl="0">
                        <a:spcBef>
                          <a:spcPts val="0"/>
                        </a:spcBef>
                        <a:spcAft>
                          <a:spcPts val="0"/>
                        </a:spcAft>
                        <a:buNone/>
                      </a:pP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a:solidFill>
                            <a:srgbClr val="000000"/>
                          </a:solidFill>
                          <a:latin typeface="Calibri"/>
                          <a:ea typeface="Calibri"/>
                          <a:cs typeface="Calibri"/>
                          <a:sym typeface="Calibri"/>
                        </a:rPr>
                        <a:t>− −</a:t>
                      </a:r>
                      <a:endParaRPr/>
                    </a:p>
                    <a:p>
                      <a:pPr marL="0" marR="0" lvl="0" indent="0" algn="ctr" rtl="0">
                        <a:spcBef>
                          <a:spcPts val="0"/>
                        </a:spcBef>
                        <a:spcAft>
                          <a:spcPts val="0"/>
                        </a:spcAft>
                        <a:buNone/>
                      </a:pP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400" b="1" u="none" strike="noStrike" cap="none"/>
                        <a:t>α −Terpineol </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gg</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aa</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UU or Uu</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a:solidFill>
                            <a:srgbClr val="000000"/>
                          </a:solidFill>
                          <a:latin typeface="Calibri"/>
                          <a:ea typeface="Calibri"/>
                          <a:cs typeface="Calibri"/>
                          <a:sym typeface="Calibri"/>
                        </a:rPr>
                        <a:t>− −</a:t>
                      </a:r>
                      <a:endParaRPr/>
                    </a:p>
                    <a:p>
                      <a:pPr marL="0" marR="0" lvl="0" indent="0" algn="ctr" rtl="0">
                        <a:spcBef>
                          <a:spcPts val="0"/>
                        </a:spcBef>
                        <a:spcAft>
                          <a:spcPts val="0"/>
                        </a:spcAft>
                        <a:buNone/>
                      </a:pP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a:solidFill>
                            <a:srgbClr val="000000"/>
                          </a:solidFill>
                          <a:latin typeface="Calibri"/>
                          <a:ea typeface="Calibri"/>
                          <a:cs typeface="Calibri"/>
                          <a:sym typeface="Calibri"/>
                        </a:rPr>
                        <a:t>− −</a:t>
                      </a:r>
                      <a:endParaRPr/>
                    </a:p>
                    <a:p>
                      <a:pPr marL="0" marR="0" lvl="0" indent="0" algn="ctr" rtl="0">
                        <a:spcBef>
                          <a:spcPts val="0"/>
                        </a:spcBef>
                        <a:spcAft>
                          <a:spcPts val="0"/>
                        </a:spcAft>
                        <a:buNone/>
                      </a:pP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400" b="1" u="none" strike="noStrike" cap="none">
                          <a:solidFill>
                            <a:srgbClr val="000000"/>
                          </a:solidFill>
                          <a:latin typeface="Calibri"/>
                          <a:ea typeface="Calibri"/>
                          <a:cs typeface="Calibri"/>
                          <a:sym typeface="Calibri"/>
                        </a:rPr>
                        <a:t>Thuyanol</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gg</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aa</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uu</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LL or Ll</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Calibri"/>
                        <a:buNone/>
                      </a:pPr>
                      <a:r>
                        <a:rPr lang="en-US" sz="2400" b="1" u="none" strike="noStrike" cap="none">
                          <a:solidFill>
                            <a:srgbClr val="000000"/>
                          </a:solidFill>
                          <a:latin typeface="Calibri"/>
                          <a:ea typeface="Calibri"/>
                          <a:cs typeface="Calibri"/>
                          <a:sym typeface="Calibri"/>
                        </a:rPr>
                        <a:t>− −</a:t>
                      </a:r>
                      <a:endParaRPr/>
                    </a:p>
                    <a:p>
                      <a:pPr marL="0" marR="0" lvl="0" indent="0" algn="ctr" rtl="0">
                        <a:spcBef>
                          <a:spcPts val="0"/>
                        </a:spcBef>
                        <a:spcAft>
                          <a:spcPts val="0"/>
                        </a:spcAft>
                        <a:buNone/>
                      </a:pP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400" b="1" u="none" strike="noStrike" cap="none">
                          <a:solidFill>
                            <a:srgbClr val="000000"/>
                          </a:solidFill>
                          <a:latin typeface="Calibri"/>
                          <a:ea typeface="Calibri"/>
                          <a:cs typeface="Calibri"/>
                          <a:sym typeface="Calibri"/>
                        </a:rPr>
                        <a:t>Linalool</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gg</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aa</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uu</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ll</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CC or Cc</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400" b="1" u="none" strike="noStrike" cap="none">
                          <a:solidFill>
                            <a:srgbClr val="000000"/>
                          </a:solidFill>
                          <a:latin typeface="Calibri"/>
                          <a:ea typeface="Calibri"/>
                          <a:cs typeface="Calibri"/>
                          <a:sym typeface="Calibri"/>
                        </a:rPr>
                        <a:t>Carvacrol</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70850">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gg</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aa</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uu</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ll</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00000"/>
                          </a:solidFill>
                          <a:latin typeface="Calibri"/>
                          <a:ea typeface="Calibri"/>
                          <a:cs typeface="Calibri"/>
                          <a:sym typeface="Calibri"/>
                        </a:rPr>
                        <a:t>cc</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r>
                        <a:rPr lang="en-US" sz="2400" b="1" u="none" strike="noStrike" cap="none">
                          <a:solidFill>
                            <a:srgbClr val="000000"/>
                          </a:solidFill>
                          <a:latin typeface="Calibri"/>
                          <a:ea typeface="Calibri"/>
                          <a:cs typeface="Calibri"/>
                          <a:sym typeface="Calibri"/>
                        </a:rPr>
                        <a:t>Thymol</a:t>
                      </a:r>
                      <a:endParaRPr sz="2400" b="1" u="none" strike="noStrike" cap="none">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2400" b="1">
                        <a:solidFill>
                          <a:srgbClr val="000000"/>
                        </a:solidFill>
                        <a:latin typeface="Calibri"/>
                        <a:ea typeface="Calibri"/>
                        <a:cs typeface="Calibri"/>
                        <a:sym typeface="Calibri"/>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445" name="Google Shape;445;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5"/>
          <p:cNvSpPr txBox="1">
            <a:spLocks noGrp="1"/>
          </p:cNvSpPr>
          <p:nvPr>
            <p:ph type="title"/>
          </p:nvPr>
        </p:nvSpPr>
        <p:spPr>
          <a:xfrm>
            <a:off x="457200" y="147935"/>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8000"/>
              </a:buClr>
              <a:buSzPts val="4860"/>
              <a:buFont typeface="Calibri"/>
              <a:buNone/>
            </a:pPr>
            <a:r>
              <a:rPr lang="en-US" sz="4860" b="1">
                <a:solidFill>
                  <a:srgbClr val="008000"/>
                </a:solidFill>
              </a:rPr>
              <a:t>What Thyme Is It?</a:t>
            </a:r>
            <a:br>
              <a:rPr lang="en-US" sz="4860" b="1">
                <a:solidFill>
                  <a:srgbClr val="008000"/>
                </a:solidFill>
              </a:rPr>
            </a:br>
            <a:r>
              <a:rPr lang="en-US" sz="3600" b="1">
                <a:solidFill>
                  <a:srgbClr val="008000"/>
                </a:solidFill>
              </a:rPr>
              <a:t>Question #1</a:t>
            </a:r>
            <a:endParaRPr sz="3600" b="1">
              <a:solidFill>
                <a:srgbClr val="008000"/>
              </a:solidFill>
            </a:endParaRPr>
          </a:p>
        </p:txBody>
      </p:sp>
      <p:sp>
        <p:nvSpPr>
          <p:cNvPr id="451" name="Google Shape;451;p55"/>
          <p:cNvSpPr/>
          <p:nvPr/>
        </p:nvSpPr>
        <p:spPr>
          <a:xfrm>
            <a:off x="0" y="1326357"/>
            <a:ext cx="9144000" cy="91281"/>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2" name="Google Shape;452;p55"/>
          <p:cNvSpPr txBox="1"/>
          <p:nvPr/>
        </p:nvSpPr>
        <p:spPr>
          <a:xfrm>
            <a:off x="751592" y="1752600"/>
            <a:ext cx="7325608" cy="5509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What chemotype will be produced by the genotype below?</a:t>
            </a:r>
            <a:endParaRPr/>
          </a:p>
          <a:p>
            <a:pPr marL="0" marR="0" lvl="0" indent="0" algn="ctr" rtl="0">
              <a:spcBef>
                <a:spcPts val="0"/>
              </a:spcBef>
              <a:spcAft>
                <a:spcPts val="0"/>
              </a:spcAft>
              <a:buNone/>
            </a:pPr>
            <a:r>
              <a:rPr lang="en-US" sz="3200" b="1">
                <a:solidFill>
                  <a:schemeClr val="dk1"/>
                </a:solidFill>
                <a:latin typeface="Calibri"/>
                <a:ea typeface="Calibri"/>
                <a:cs typeface="Calibri"/>
                <a:sym typeface="Calibri"/>
              </a:rPr>
              <a:t> gg aa UU ll CC Tt</a:t>
            </a:r>
            <a:endParaRPr sz="3200" b="1">
              <a:solidFill>
                <a:schemeClr val="dk1"/>
              </a:solidFill>
              <a:latin typeface="Calibri"/>
              <a:ea typeface="Calibri"/>
              <a:cs typeface="Calibri"/>
              <a:sym typeface="Calibri"/>
            </a:endParaRPr>
          </a:p>
          <a:p>
            <a:pPr marL="0" marR="0" lvl="0" indent="0" algn="l" rtl="0">
              <a:spcBef>
                <a:spcPts val="0"/>
              </a:spcBef>
              <a:spcAft>
                <a:spcPts val="0"/>
              </a:spcAft>
              <a:buNone/>
            </a:pPr>
            <a:endParaRPr sz="3200" b="1">
              <a:solidFill>
                <a:schemeClr val="dk1"/>
              </a:solidFill>
              <a:latin typeface="Calibri"/>
              <a:ea typeface="Calibri"/>
              <a:cs typeface="Calibri"/>
              <a:sym typeface="Calibri"/>
            </a:endParaRPr>
          </a:p>
          <a:p>
            <a:pPr marL="514350" marR="0" lvl="0" indent="-514350" algn="l" rtl="0">
              <a:spcBef>
                <a:spcPts val="0"/>
              </a:spcBef>
              <a:spcAft>
                <a:spcPts val="0"/>
              </a:spcAft>
              <a:buClr>
                <a:schemeClr val="dk1"/>
              </a:buClr>
              <a:buSzPts val="3200"/>
              <a:buFont typeface="Calibri"/>
              <a:buAutoNum type="alphaUcPeriod"/>
            </a:pPr>
            <a:r>
              <a:rPr lang="en-US" sz="3200" b="1">
                <a:solidFill>
                  <a:schemeClr val="dk1"/>
                </a:solidFill>
                <a:latin typeface="Calibri"/>
                <a:ea typeface="Calibri"/>
                <a:cs typeface="Calibri"/>
                <a:sym typeface="Calibri"/>
              </a:rPr>
              <a:t>Geraniol</a:t>
            </a:r>
            <a:endParaRPr sz="3200" b="1">
              <a:solidFill>
                <a:schemeClr val="dk1"/>
              </a:solidFill>
              <a:latin typeface="Calibri"/>
              <a:ea typeface="Calibri"/>
              <a:cs typeface="Calibri"/>
              <a:sym typeface="Calibri"/>
            </a:endParaRPr>
          </a:p>
          <a:p>
            <a:pPr marL="514350" marR="0" lvl="0" indent="-514350" algn="l" rtl="0">
              <a:spcBef>
                <a:spcPts val="0"/>
              </a:spcBef>
              <a:spcAft>
                <a:spcPts val="0"/>
              </a:spcAft>
              <a:buClr>
                <a:schemeClr val="dk1"/>
              </a:buClr>
              <a:buSzPts val="3200"/>
              <a:buFont typeface="Calibri"/>
              <a:buAutoNum type="alphaUcPeriod"/>
            </a:pPr>
            <a:r>
              <a:rPr lang="en-US" sz="3200" b="1">
                <a:solidFill>
                  <a:schemeClr val="dk1"/>
                </a:solidFill>
                <a:latin typeface="Calibri"/>
                <a:ea typeface="Calibri"/>
                <a:cs typeface="Calibri"/>
                <a:sym typeface="Calibri"/>
              </a:rPr>
              <a:t>α −Terpineol</a:t>
            </a:r>
            <a:endParaRPr sz="3200" b="1">
              <a:solidFill>
                <a:schemeClr val="dk1"/>
              </a:solidFill>
              <a:latin typeface="Calibri"/>
              <a:ea typeface="Calibri"/>
              <a:cs typeface="Calibri"/>
              <a:sym typeface="Calibri"/>
            </a:endParaRPr>
          </a:p>
          <a:p>
            <a:pPr marL="514350" marR="0" lvl="0" indent="-514350" algn="l" rtl="0">
              <a:spcBef>
                <a:spcPts val="0"/>
              </a:spcBef>
              <a:spcAft>
                <a:spcPts val="0"/>
              </a:spcAft>
              <a:buClr>
                <a:schemeClr val="dk1"/>
              </a:buClr>
              <a:buSzPts val="3200"/>
              <a:buFont typeface="Calibri"/>
              <a:buAutoNum type="alphaUcPeriod"/>
            </a:pPr>
            <a:r>
              <a:rPr lang="en-US" sz="3200" b="1">
                <a:solidFill>
                  <a:schemeClr val="dk1"/>
                </a:solidFill>
                <a:latin typeface="Calibri"/>
                <a:ea typeface="Calibri"/>
                <a:cs typeface="Calibri"/>
                <a:sym typeface="Calibri"/>
              </a:rPr>
              <a:t>Thuyanol</a:t>
            </a:r>
            <a:endParaRPr sz="3200" b="1">
              <a:solidFill>
                <a:schemeClr val="dk1"/>
              </a:solidFill>
              <a:latin typeface="Calibri"/>
              <a:ea typeface="Calibri"/>
              <a:cs typeface="Calibri"/>
              <a:sym typeface="Calibri"/>
            </a:endParaRPr>
          </a:p>
          <a:p>
            <a:pPr marL="514350" marR="0" lvl="0" indent="-514350" algn="l" rtl="0">
              <a:spcBef>
                <a:spcPts val="0"/>
              </a:spcBef>
              <a:spcAft>
                <a:spcPts val="0"/>
              </a:spcAft>
              <a:buClr>
                <a:schemeClr val="dk1"/>
              </a:buClr>
              <a:buSzPts val="3200"/>
              <a:buFont typeface="Calibri"/>
              <a:buAutoNum type="alphaUcPeriod"/>
            </a:pPr>
            <a:r>
              <a:rPr lang="en-US" sz="3200" b="1">
                <a:solidFill>
                  <a:schemeClr val="dk1"/>
                </a:solidFill>
                <a:latin typeface="Calibri"/>
                <a:ea typeface="Calibri"/>
                <a:cs typeface="Calibri"/>
                <a:sym typeface="Calibri"/>
              </a:rPr>
              <a:t>Linalool</a:t>
            </a:r>
            <a:endParaRPr/>
          </a:p>
          <a:p>
            <a:pPr marL="514350" marR="0" lvl="0" indent="-514350" algn="l" rtl="0">
              <a:spcBef>
                <a:spcPts val="0"/>
              </a:spcBef>
              <a:spcAft>
                <a:spcPts val="0"/>
              </a:spcAft>
              <a:buClr>
                <a:schemeClr val="dk1"/>
              </a:buClr>
              <a:buSzPts val="3200"/>
              <a:buFont typeface="Calibri"/>
              <a:buAutoNum type="alphaUcPeriod"/>
            </a:pPr>
            <a:r>
              <a:rPr lang="en-US" sz="3200" b="1">
                <a:solidFill>
                  <a:schemeClr val="dk1"/>
                </a:solidFill>
                <a:latin typeface="Calibri"/>
                <a:ea typeface="Calibri"/>
                <a:cs typeface="Calibri"/>
                <a:sym typeface="Calibri"/>
              </a:rPr>
              <a:t>Thymol </a:t>
            </a:r>
            <a:endParaRPr sz="3200" b="1">
              <a:solidFill>
                <a:srgbClr val="000000"/>
              </a:solidFill>
              <a:latin typeface="Calibri"/>
              <a:ea typeface="Calibri"/>
              <a:cs typeface="Calibri"/>
              <a:sym typeface="Calibri"/>
            </a:endParaRPr>
          </a:p>
          <a:p>
            <a:pPr marL="514350" marR="0" lvl="0" indent="-311150" algn="l" rtl="0">
              <a:spcBef>
                <a:spcPts val="0"/>
              </a:spcBef>
              <a:spcAft>
                <a:spcPts val="0"/>
              </a:spcAft>
              <a:buClr>
                <a:schemeClr val="dk1"/>
              </a:buClr>
              <a:buSzPts val="3200"/>
              <a:buFont typeface="Calibri"/>
              <a:buNone/>
            </a:pPr>
            <a:endParaRPr sz="3200" b="1">
              <a:solidFill>
                <a:schemeClr val="dk1"/>
              </a:solidFill>
              <a:latin typeface="Calibri"/>
              <a:ea typeface="Calibri"/>
              <a:cs typeface="Calibri"/>
              <a:sym typeface="Calibri"/>
            </a:endParaRPr>
          </a:p>
          <a:p>
            <a:pPr marL="514350" marR="0" lvl="0" indent="-311150" algn="l" rtl="0">
              <a:spcBef>
                <a:spcPts val="0"/>
              </a:spcBef>
              <a:spcAft>
                <a:spcPts val="0"/>
              </a:spcAft>
              <a:buClr>
                <a:schemeClr val="dk1"/>
              </a:buClr>
              <a:buSzPts val="3200"/>
              <a:buFont typeface="Calibri"/>
              <a:buNone/>
            </a:pPr>
            <a:endParaRPr sz="3200" b="1">
              <a:solidFill>
                <a:schemeClr val="dk1"/>
              </a:solidFill>
              <a:latin typeface="Calibri"/>
              <a:ea typeface="Calibri"/>
              <a:cs typeface="Calibri"/>
              <a:sym typeface="Calibri"/>
            </a:endParaRPr>
          </a:p>
        </p:txBody>
      </p:sp>
      <p:sp>
        <p:nvSpPr>
          <p:cNvPr id="453" name="Google Shape;453;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56"/>
          <p:cNvSpPr txBox="1">
            <a:spLocks noGrp="1"/>
          </p:cNvSpPr>
          <p:nvPr>
            <p:ph type="title"/>
          </p:nvPr>
        </p:nvSpPr>
        <p:spPr>
          <a:xfrm>
            <a:off x="457200" y="138854"/>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8000"/>
              </a:buClr>
              <a:buSzPts val="3959"/>
              <a:buFont typeface="Calibri"/>
              <a:buNone/>
            </a:pPr>
            <a:r>
              <a:rPr lang="en-US" sz="3959" b="1">
                <a:solidFill>
                  <a:srgbClr val="008000"/>
                </a:solidFill>
              </a:rPr>
              <a:t>Thyme for Another Question</a:t>
            </a:r>
            <a:r>
              <a:rPr lang="en-US" sz="4320" b="1">
                <a:solidFill>
                  <a:srgbClr val="008000"/>
                </a:solidFill>
              </a:rPr>
              <a:t/>
            </a:r>
            <a:br>
              <a:rPr lang="en-US" sz="4320" b="1">
                <a:solidFill>
                  <a:srgbClr val="008000"/>
                </a:solidFill>
              </a:rPr>
            </a:br>
            <a:r>
              <a:rPr lang="en-US" sz="3600" b="1">
                <a:solidFill>
                  <a:srgbClr val="008000"/>
                </a:solidFill>
              </a:rPr>
              <a:t>Question #2</a:t>
            </a:r>
            <a:endParaRPr sz="3600" b="1">
              <a:solidFill>
                <a:srgbClr val="008000"/>
              </a:solidFill>
            </a:endParaRPr>
          </a:p>
        </p:txBody>
      </p:sp>
      <p:sp>
        <p:nvSpPr>
          <p:cNvPr id="459" name="Google Shape;459;p56"/>
          <p:cNvSpPr/>
          <p:nvPr/>
        </p:nvSpPr>
        <p:spPr>
          <a:xfrm>
            <a:off x="0" y="1326357"/>
            <a:ext cx="9144000" cy="91281"/>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0" name="Google Shape;460;p56"/>
          <p:cNvSpPr txBox="1"/>
          <p:nvPr/>
        </p:nvSpPr>
        <p:spPr>
          <a:xfrm>
            <a:off x="304800" y="1612643"/>
            <a:ext cx="8686800" cy="45243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A plant that is GgaauullCc is crossed with another plant that is GgaauuLlcc. What chemotypes are possible from this cross?</a:t>
            </a:r>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800"/>
              <a:buFont typeface="Calibri"/>
              <a:buAutoNum type="alphaUcPeriod"/>
            </a:pPr>
            <a:r>
              <a:rPr lang="en-US" sz="2800" b="1">
                <a:solidFill>
                  <a:schemeClr val="dk1"/>
                </a:solidFill>
                <a:latin typeface="Calibri"/>
                <a:ea typeface="Calibri"/>
                <a:cs typeface="Calibri"/>
                <a:sym typeface="Calibri"/>
              </a:rPr>
              <a:t>Geraniol, Linalool, Thymol, Carvacrol</a:t>
            </a:r>
            <a:endParaRPr sz="2800" b="1">
              <a:solidFill>
                <a:schemeClr val="dk1"/>
              </a:solidFill>
              <a:latin typeface="Calibri"/>
              <a:ea typeface="Calibri"/>
              <a:cs typeface="Calibri"/>
              <a:sym typeface="Calibri"/>
            </a:endParaRPr>
          </a:p>
          <a:p>
            <a:pPr marL="457200" marR="0" lvl="0" indent="-457200" algn="l" rtl="0">
              <a:spcBef>
                <a:spcPts val="600"/>
              </a:spcBef>
              <a:spcAft>
                <a:spcPts val="0"/>
              </a:spcAft>
              <a:buClr>
                <a:schemeClr val="dk1"/>
              </a:buClr>
              <a:buSzPts val="2800"/>
              <a:buFont typeface="Calibri"/>
              <a:buAutoNum type="alphaUcPeriod"/>
            </a:pPr>
            <a:r>
              <a:rPr lang="en-US" sz="2800" b="1">
                <a:solidFill>
                  <a:schemeClr val="dk1"/>
                </a:solidFill>
                <a:latin typeface="Calibri"/>
                <a:ea typeface="Calibri"/>
                <a:cs typeface="Calibri"/>
                <a:sym typeface="Calibri"/>
              </a:rPr>
              <a:t>Geraniol, Thymol, α −Terpineol, Carvacrol </a:t>
            </a:r>
            <a:endParaRPr/>
          </a:p>
          <a:p>
            <a:pPr marL="457200" marR="0" lvl="0" indent="-457200" algn="l" rtl="0">
              <a:spcBef>
                <a:spcPts val="600"/>
              </a:spcBef>
              <a:spcAft>
                <a:spcPts val="0"/>
              </a:spcAft>
              <a:buClr>
                <a:schemeClr val="dk1"/>
              </a:buClr>
              <a:buSzPts val="2800"/>
              <a:buFont typeface="Calibri"/>
              <a:buAutoNum type="alphaUcPeriod"/>
            </a:pPr>
            <a:r>
              <a:rPr lang="en-US" sz="2800" b="1">
                <a:solidFill>
                  <a:schemeClr val="dk1"/>
                </a:solidFill>
                <a:latin typeface="Calibri"/>
                <a:ea typeface="Calibri"/>
                <a:cs typeface="Calibri"/>
                <a:sym typeface="Calibri"/>
              </a:rPr>
              <a:t>Geraniol, Thuyanaol, Linalool, Carvacrol, Thymol</a:t>
            </a:r>
            <a:endParaRPr sz="2800" b="1">
              <a:solidFill>
                <a:schemeClr val="dk1"/>
              </a:solidFill>
              <a:latin typeface="Calibri"/>
              <a:ea typeface="Calibri"/>
              <a:cs typeface="Calibri"/>
              <a:sym typeface="Calibri"/>
            </a:endParaRPr>
          </a:p>
          <a:p>
            <a:pPr marL="457200" marR="0" lvl="0" indent="-457200" algn="l" rtl="0">
              <a:spcBef>
                <a:spcPts val="600"/>
              </a:spcBef>
              <a:spcAft>
                <a:spcPts val="0"/>
              </a:spcAft>
              <a:buClr>
                <a:schemeClr val="dk1"/>
              </a:buClr>
              <a:buSzPts val="2800"/>
              <a:buFont typeface="Calibri"/>
              <a:buAutoNum type="alphaUcPeriod"/>
            </a:pPr>
            <a:r>
              <a:rPr lang="en-US" sz="2800" b="1">
                <a:solidFill>
                  <a:schemeClr val="dk1"/>
                </a:solidFill>
                <a:latin typeface="Calibri"/>
                <a:ea typeface="Calibri"/>
                <a:cs typeface="Calibri"/>
                <a:sym typeface="Calibri"/>
              </a:rPr>
              <a:t>Geraniol, </a:t>
            </a:r>
            <a:r>
              <a:rPr lang="en-US" sz="2800" b="1">
                <a:solidFill>
                  <a:srgbClr val="000000"/>
                </a:solidFill>
                <a:latin typeface="Calibri"/>
                <a:ea typeface="Calibri"/>
                <a:cs typeface="Calibri"/>
                <a:sym typeface="Calibri"/>
              </a:rPr>
              <a:t>Carvacrol, Linalool, Thymol</a:t>
            </a:r>
            <a:endParaRPr sz="2800" b="1">
              <a:solidFill>
                <a:srgbClr val="000000"/>
              </a:solidFill>
              <a:latin typeface="Calibri"/>
              <a:ea typeface="Calibri"/>
              <a:cs typeface="Calibri"/>
              <a:sym typeface="Calibri"/>
            </a:endParaRPr>
          </a:p>
          <a:p>
            <a:pPr marL="457200" marR="0" lvl="0" indent="-457200" algn="l" rtl="0">
              <a:spcBef>
                <a:spcPts val="600"/>
              </a:spcBef>
              <a:spcAft>
                <a:spcPts val="0"/>
              </a:spcAft>
              <a:buClr>
                <a:schemeClr val="dk1"/>
              </a:buClr>
              <a:buSzPts val="2800"/>
              <a:buFont typeface="Calibri"/>
              <a:buAutoNum type="alphaUcPeriod"/>
            </a:pPr>
            <a:r>
              <a:rPr lang="en-US" sz="2800" b="1">
                <a:solidFill>
                  <a:schemeClr val="dk1"/>
                </a:solidFill>
                <a:latin typeface="Calibri"/>
                <a:ea typeface="Calibri"/>
                <a:cs typeface="Calibri"/>
                <a:sym typeface="Calibri"/>
              </a:rPr>
              <a:t>Geraniol, Linalool, Carvacrol   </a:t>
            </a:r>
            <a:endParaRPr sz="2800" b="1">
              <a:solidFill>
                <a:schemeClr val="dk1"/>
              </a:solidFill>
              <a:latin typeface="Calibri"/>
              <a:ea typeface="Calibri"/>
              <a:cs typeface="Calibri"/>
              <a:sym typeface="Calibri"/>
            </a:endParaRPr>
          </a:p>
        </p:txBody>
      </p:sp>
      <p:sp>
        <p:nvSpPr>
          <p:cNvPr id="461" name="Google Shape;461;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7"/>
          <p:cNvSpPr/>
          <p:nvPr/>
        </p:nvSpPr>
        <p:spPr>
          <a:xfrm>
            <a:off x="0" y="1326357"/>
            <a:ext cx="9144000" cy="91281"/>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7" name="Google Shape;467;p57"/>
          <p:cNvSpPr txBox="1"/>
          <p:nvPr/>
        </p:nvSpPr>
        <p:spPr>
          <a:xfrm>
            <a:off x="381026" y="1712417"/>
            <a:ext cx="8305774" cy="45243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Botanists and ecologists have wondered why plants such as thyme would have so many chemotypes.</a:t>
            </a:r>
            <a:endParaRPr sz="2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 </a:t>
            </a:r>
            <a:endParaRPr/>
          </a:p>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Why do you think a species might have multiple chemotypes? </a:t>
            </a:r>
            <a:endParaRPr/>
          </a:p>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What would be the benefits of multiple chemotypes? </a:t>
            </a:r>
            <a:endParaRPr/>
          </a:p>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Are there any potential limitations to producing multiple chemotypes? </a:t>
            </a:r>
            <a:endParaRPr/>
          </a:p>
          <a:p>
            <a:pPr marL="342900" marR="0" lvl="0" indent="-342900" algn="l" rtl="0">
              <a:spcBef>
                <a:spcPts val="0"/>
              </a:spcBef>
              <a:spcAft>
                <a:spcPts val="0"/>
              </a:spcAft>
              <a:buClr>
                <a:schemeClr val="dk1"/>
              </a:buClr>
              <a:buSzPts val="2400"/>
              <a:buFont typeface="Arial"/>
              <a:buChar char="•"/>
            </a:pPr>
            <a:r>
              <a:rPr lang="en-US" sz="2400" b="1">
                <a:solidFill>
                  <a:schemeClr val="dk1"/>
                </a:solidFill>
                <a:latin typeface="Calibri"/>
                <a:ea typeface="Calibri"/>
                <a:cs typeface="Calibri"/>
                <a:sym typeface="Calibri"/>
              </a:rPr>
              <a:t>How could you investigate this topic? </a:t>
            </a:r>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Working in teams, </a:t>
            </a:r>
            <a:r>
              <a:rPr lang="en-US" sz="2400" b="1">
                <a:solidFill>
                  <a:srgbClr val="008000"/>
                </a:solidFill>
                <a:latin typeface="Calibri"/>
                <a:ea typeface="Calibri"/>
                <a:cs typeface="Calibri"/>
                <a:sym typeface="Calibri"/>
              </a:rPr>
              <a:t>generate hypotheses</a:t>
            </a:r>
            <a:r>
              <a:rPr lang="en-US" sz="2400" b="1">
                <a:solidFill>
                  <a:schemeClr val="dk1"/>
                </a:solidFill>
                <a:latin typeface="Calibri"/>
                <a:ea typeface="Calibri"/>
                <a:cs typeface="Calibri"/>
                <a:sym typeface="Calibri"/>
              </a:rPr>
              <a:t> and </a:t>
            </a:r>
            <a:r>
              <a:rPr lang="en-US" sz="2400" b="1">
                <a:solidFill>
                  <a:srgbClr val="008000"/>
                </a:solidFill>
                <a:latin typeface="Calibri"/>
                <a:ea typeface="Calibri"/>
                <a:cs typeface="Calibri"/>
                <a:sym typeface="Calibri"/>
              </a:rPr>
              <a:t>design the experiments</a:t>
            </a:r>
            <a:r>
              <a:rPr lang="en-US" sz="2400" b="1">
                <a:solidFill>
                  <a:schemeClr val="dk1"/>
                </a:solidFill>
                <a:latin typeface="Calibri"/>
                <a:ea typeface="Calibri"/>
                <a:cs typeface="Calibri"/>
                <a:sym typeface="Calibri"/>
              </a:rPr>
              <a:t> you would conduct to test those hypotheses. </a:t>
            </a:r>
            <a:endParaRPr sz="2400" b="1">
              <a:solidFill>
                <a:schemeClr val="dk1"/>
              </a:solidFill>
              <a:latin typeface="Calibri"/>
              <a:ea typeface="Calibri"/>
              <a:cs typeface="Calibri"/>
              <a:sym typeface="Calibri"/>
            </a:endParaRPr>
          </a:p>
        </p:txBody>
      </p:sp>
      <p:sp>
        <p:nvSpPr>
          <p:cNvPr id="468" name="Google Shape;468;p57"/>
          <p:cNvSpPr txBox="1"/>
          <p:nvPr/>
        </p:nvSpPr>
        <p:spPr>
          <a:xfrm>
            <a:off x="457200" y="147935"/>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8000"/>
              </a:buClr>
              <a:buSzPts val="4590"/>
              <a:buFont typeface="Calibri"/>
              <a:buNone/>
            </a:pPr>
            <a:r>
              <a:rPr lang="en-US" sz="4590" b="1" i="0" u="none" strike="noStrike">
                <a:solidFill>
                  <a:srgbClr val="008000"/>
                </a:solidFill>
                <a:latin typeface="Calibri"/>
                <a:ea typeface="Calibri"/>
                <a:cs typeface="Calibri"/>
                <a:sym typeface="Calibri"/>
              </a:rPr>
              <a:t>Too Much Thyme On Our Hands?</a:t>
            </a:r>
            <a:endParaRPr sz="4590" b="1" i="0" u="none" strike="noStrike">
              <a:solidFill>
                <a:srgbClr val="008000"/>
              </a:solidFill>
              <a:latin typeface="Calibri"/>
              <a:ea typeface="Calibri"/>
              <a:cs typeface="Calibri"/>
              <a:sym typeface="Calibri"/>
            </a:endParaRPr>
          </a:p>
        </p:txBody>
      </p:sp>
      <p:sp>
        <p:nvSpPr>
          <p:cNvPr id="469" name="Google Shape;469;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8"/>
          <p:cNvSpPr txBox="1"/>
          <p:nvPr/>
        </p:nvSpPr>
        <p:spPr>
          <a:xfrm>
            <a:off x="228600" y="1454290"/>
            <a:ext cx="4190974" cy="378565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A research team investigated this topic by testing deterrence of different chemotypes by offering snails (</a:t>
            </a:r>
            <a:r>
              <a:rPr lang="en-US" sz="2400" b="1" i="1">
                <a:solidFill>
                  <a:schemeClr val="dk1"/>
                </a:solidFill>
                <a:latin typeface="Calibri"/>
                <a:ea typeface="Calibri"/>
                <a:cs typeface="Calibri"/>
                <a:sym typeface="Calibri"/>
              </a:rPr>
              <a:t>Helix aspera</a:t>
            </a:r>
            <a:r>
              <a:rPr lang="en-US" sz="2400" b="1">
                <a:solidFill>
                  <a:schemeClr val="dk1"/>
                </a:solidFill>
                <a:latin typeface="Calibri"/>
                <a:ea typeface="Calibri"/>
                <a:cs typeface="Calibri"/>
                <a:sym typeface="Calibri"/>
              </a:rPr>
              <a:t>)  a choice of different chemotypes as plants, gels that contained leaf material from different chemotypes, and gels that contained the scent of the different chemotypes . </a:t>
            </a:r>
            <a:endParaRPr sz="2400" b="1">
              <a:solidFill>
                <a:schemeClr val="dk1"/>
              </a:solidFill>
              <a:latin typeface="Calibri"/>
              <a:ea typeface="Calibri"/>
              <a:cs typeface="Calibri"/>
              <a:sym typeface="Calibri"/>
            </a:endParaRPr>
          </a:p>
        </p:txBody>
      </p:sp>
      <p:sp>
        <p:nvSpPr>
          <p:cNvPr id="476" name="Google Shape;476;p58"/>
          <p:cNvSpPr txBox="1"/>
          <p:nvPr/>
        </p:nvSpPr>
        <p:spPr>
          <a:xfrm>
            <a:off x="457200" y="147935"/>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8000"/>
              </a:buClr>
              <a:buSzPts val="6600"/>
              <a:buFont typeface="Calibri"/>
              <a:buNone/>
            </a:pPr>
            <a:r>
              <a:rPr lang="en-US" sz="6600" b="1" i="0" u="none" strike="noStrike">
                <a:solidFill>
                  <a:srgbClr val="008000"/>
                </a:solidFill>
                <a:latin typeface="Calibri"/>
                <a:ea typeface="Calibri"/>
                <a:cs typeface="Calibri"/>
                <a:sym typeface="Calibri"/>
              </a:rPr>
              <a:t>Chemotype Cafeteria</a:t>
            </a:r>
            <a:endParaRPr sz="6600" b="1" i="0" u="none" strike="noStrike">
              <a:solidFill>
                <a:srgbClr val="008000"/>
              </a:solidFill>
              <a:latin typeface="Calibri"/>
              <a:ea typeface="Calibri"/>
              <a:cs typeface="Calibri"/>
              <a:sym typeface="Calibri"/>
            </a:endParaRPr>
          </a:p>
        </p:txBody>
      </p:sp>
      <p:sp>
        <p:nvSpPr>
          <p:cNvPr id="477" name="Google Shape;477;p58"/>
          <p:cNvSpPr/>
          <p:nvPr/>
        </p:nvSpPr>
        <p:spPr>
          <a:xfrm>
            <a:off x="0" y="1326357"/>
            <a:ext cx="9144000" cy="91281"/>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8" name="Google Shape;478;p58"/>
          <p:cNvSpPr txBox="1"/>
          <p:nvPr/>
        </p:nvSpPr>
        <p:spPr>
          <a:xfrm>
            <a:off x="609600" y="5417403"/>
            <a:ext cx="797629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What do you think was their rationale for this experiment? What do you predict they might observe? Why?</a:t>
            </a:r>
            <a:endParaRPr sz="2400" b="1">
              <a:solidFill>
                <a:schemeClr val="dk1"/>
              </a:solidFill>
              <a:latin typeface="Calibri"/>
              <a:ea typeface="Calibri"/>
              <a:cs typeface="Calibri"/>
              <a:sym typeface="Calibri"/>
            </a:endParaRPr>
          </a:p>
        </p:txBody>
      </p:sp>
      <p:pic>
        <p:nvPicPr>
          <p:cNvPr id="479" name="Google Shape;479;p58" descr="snail"/>
          <p:cNvPicPr preferRelativeResize="0"/>
          <p:nvPr/>
        </p:nvPicPr>
        <p:blipFill rotWithShape="1">
          <a:blip r:embed="rId3">
            <a:alphaModFix/>
          </a:blip>
          <a:srcRect/>
          <a:stretch/>
        </p:blipFill>
        <p:spPr>
          <a:xfrm>
            <a:off x="4591446" y="2217510"/>
            <a:ext cx="4323954" cy="2887890"/>
          </a:xfrm>
          <a:prstGeom prst="rect">
            <a:avLst/>
          </a:prstGeom>
          <a:noFill/>
          <a:ln w="44450" cap="flat" cmpd="sng">
            <a:solidFill>
              <a:srgbClr val="408000"/>
            </a:solidFill>
            <a:prstDash val="solid"/>
            <a:miter lim="800000"/>
            <a:headEnd type="none" w="sm" len="sm"/>
            <a:tailEnd type="none" w="sm" len="sm"/>
          </a:ln>
        </p:spPr>
      </p:pic>
      <p:sp>
        <p:nvSpPr>
          <p:cNvPr id="480" name="Google Shape;480;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9"/>
          <p:cNvSpPr txBox="1"/>
          <p:nvPr/>
        </p:nvSpPr>
        <p:spPr>
          <a:xfrm>
            <a:off x="5410200" y="5655944"/>
            <a:ext cx="2590800"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Chemo	</a:t>
            </a:r>
            <a:r>
              <a:rPr lang="en-US" sz="1800" i="1">
                <a:solidFill>
                  <a:schemeClr val="dk1"/>
                </a:solidFill>
                <a:latin typeface="Calibri"/>
                <a:ea typeface="Calibri"/>
                <a:cs typeface="Calibri"/>
                <a:sym typeface="Calibri"/>
              </a:rPr>
              <a:t>p</a:t>
            </a:r>
            <a:r>
              <a:rPr lang="en-US" sz="1800">
                <a:solidFill>
                  <a:schemeClr val="dk1"/>
                </a:solidFill>
                <a:latin typeface="Calibri"/>
                <a:ea typeface="Calibri"/>
                <a:cs typeface="Calibri"/>
                <a:sym typeface="Calibri"/>
              </a:rPr>
              <a:t> = 0.002</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Snail	</a:t>
            </a:r>
            <a:r>
              <a:rPr lang="en-US" sz="1800" i="1">
                <a:solidFill>
                  <a:schemeClr val="dk1"/>
                </a:solidFill>
                <a:latin typeface="Calibri"/>
                <a:ea typeface="Calibri"/>
                <a:cs typeface="Calibri"/>
                <a:sym typeface="Calibri"/>
              </a:rPr>
              <a:t>p</a:t>
            </a:r>
            <a:r>
              <a:rPr lang="en-US" sz="1800">
                <a:solidFill>
                  <a:schemeClr val="dk1"/>
                </a:solidFill>
                <a:latin typeface="Calibri"/>
                <a:ea typeface="Calibri"/>
                <a:cs typeface="Calibri"/>
                <a:sym typeface="Calibri"/>
              </a:rPr>
              <a:t> = 0.543</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C X S	</a:t>
            </a:r>
            <a:r>
              <a:rPr lang="en-US" sz="1800" i="1">
                <a:solidFill>
                  <a:schemeClr val="dk1"/>
                </a:solidFill>
                <a:latin typeface="Calibri"/>
                <a:ea typeface="Calibri"/>
                <a:cs typeface="Calibri"/>
                <a:sym typeface="Calibri"/>
              </a:rPr>
              <a:t>p</a:t>
            </a:r>
            <a:r>
              <a:rPr lang="en-US" sz="1800">
                <a:solidFill>
                  <a:schemeClr val="dk1"/>
                </a:solidFill>
                <a:latin typeface="Calibri"/>
                <a:ea typeface="Calibri"/>
                <a:cs typeface="Calibri"/>
                <a:sym typeface="Calibri"/>
              </a:rPr>
              <a:t> = 0.470</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59"/>
          <p:cNvSpPr txBox="1"/>
          <p:nvPr/>
        </p:nvSpPr>
        <p:spPr>
          <a:xfrm>
            <a:off x="548480" y="1752600"/>
            <a:ext cx="184666"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Calibri"/>
              <a:ea typeface="Calibri"/>
              <a:cs typeface="Calibri"/>
              <a:sym typeface="Calibri"/>
            </a:endParaRPr>
          </a:p>
        </p:txBody>
      </p:sp>
      <p:sp>
        <p:nvSpPr>
          <p:cNvPr id="488" name="Google Shape;488;p59"/>
          <p:cNvSpPr/>
          <p:nvPr/>
        </p:nvSpPr>
        <p:spPr>
          <a:xfrm>
            <a:off x="0" y="1326357"/>
            <a:ext cx="9144000" cy="91281"/>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89" name="Google Shape;489;p59"/>
          <p:cNvPicPr preferRelativeResize="0"/>
          <p:nvPr/>
        </p:nvPicPr>
        <p:blipFill rotWithShape="1">
          <a:blip r:embed="rId3">
            <a:alphaModFix/>
          </a:blip>
          <a:srcRect/>
          <a:stretch/>
        </p:blipFill>
        <p:spPr>
          <a:xfrm>
            <a:off x="1249362" y="1561436"/>
            <a:ext cx="6142038" cy="4124036"/>
          </a:xfrm>
          <a:prstGeom prst="rect">
            <a:avLst/>
          </a:prstGeom>
          <a:noFill/>
          <a:ln>
            <a:noFill/>
          </a:ln>
        </p:spPr>
      </p:pic>
      <p:sp>
        <p:nvSpPr>
          <p:cNvPr id="490" name="Google Shape;490;p59"/>
          <p:cNvSpPr txBox="1"/>
          <p:nvPr/>
        </p:nvSpPr>
        <p:spPr>
          <a:xfrm rot="-5400000">
            <a:off x="134892" y="3294109"/>
            <a:ext cx="1534194" cy="58477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 Eaten</a:t>
            </a:r>
            <a:endParaRPr sz="3200" b="1">
              <a:solidFill>
                <a:schemeClr val="dk1"/>
              </a:solidFill>
              <a:latin typeface="Calibri"/>
              <a:ea typeface="Calibri"/>
              <a:cs typeface="Calibri"/>
              <a:sym typeface="Calibri"/>
            </a:endParaRPr>
          </a:p>
        </p:txBody>
      </p:sp>
      <p:sp>
        <p:nvSpPr>
          <p:cNvPr id="491" name="Google Shape;491;p59"/>
          <p:cNvSpPr txBox="1"/>
          <p:nvPr/>
        </p:nvSpPr>
        <p:spPr>
          <a:xfrm>
            <a:off x="3429000" y="5685472"/>
            <a:ext cx="4297362"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Chemo </a:t>
            </a:r>
            <a:r>
              <a:rPr lang="en-US" sz="1800" i="1">
                <a:solidFill>
                  <a:schemeClr val="dk1"/>
                </a:solidFill>
                <a:latin typeface="Calibri"/>
                <a:ea typeface="Calibri"/>
                <a:cs typeface="Calibri"/>
                <a:sym typeface="Calibri"/>
              </a:rPr>
              <a:t>p</a:t>
            </a:r>
            <a:r>
              <a:rPr lang="en-US" sz="1800">
                <a:solidFill>
                  <a:schemeClr val="dk1"/>
                </a:solidFill>
                <a:latin typeface="Calibri"/>
                <a:ea typeface="Calibri"/>
                <a:cs typeface="Calibri"/>
                <a:sym typeface="Calibri"/>
              </a:rPr>
              <a:t> = 0.00001</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Snail	</a:t>
            </a:r>
            <a:r>
              <a:rPr lang="en-US" sz="1800" i="1">
                <a:solidFill>
                  <a:schemeClr val="dk1"/>
                </a:solidFill>
                <a:latin typeface="Calibri"/>
                <a:ea typeface="Calibri"/>
                <a:cs typeface="Calibri"/>
                <a:sym typeface="Calibri"/>
              </a:rPr>
              <a:t>p</a:t>
            </a:r>
            <a:r>
              <a:rPr lang="en-US" sz="1800">
                <a:solidFill>
                  <a:schemeClr val="dk1"/>
                </a:solidFill>
                <a:latin typeface="Calibri"/>
                <a:ea typeface="Calibri"/>
                <a:cs typeface="Calibri"/>
                <a:sym typeface="Calibri"/>
              </a:rPr>
              <a:t> = 0.126</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C X S	</a:t>
            </a:r>
            <a:r>
              <a:rPr lang="en-US" sz="1800" i="1">
                <a:solidFill>
                  <a:schemeClr val="dk1"/>
                </a:solidFill>
                <a:latin typeface="Calibri"/>
                <a:ea typeface="Calibri"/>
                <a:cs typeface="Calibri"/>
                <a:sym typeface="Calibri"/>
              </a:rPr>
              <a:t>p</a:t>
            </a:r>
            <a:r>
              <a:rPr lang="en-US" sz="1800">
                <a:solidFill>
                  <a:schemeClr val="dk1"/>
                </a:solidFill>
                <a:latin typeface="Calibri"/>
                <a:ea typeface="Calibri"/>
                <a:cs typeface="Calibri"/>
                <a:sym typeface="Calibri"/>
              </a:rPr>
              <a:t> = 0.097</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59"/>
          <p:cNvSpPr txBox="1"/>
          <p:nvPr/>
        </p:nvSpPr>
        <p:spPr>
          <a:xfrm>
            <a:off x="1524000" y="5655944"/>
            <a:ext cx="2209799"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Chemo </a:t>
            </a:r>
            <a:r>
              <a:rPr lang="en-US" sz="1800" i="1">
                <a:solidFill>
                  <a:schemeClr val="dk1"/>
                </a:solidFill>
                <a:latin typeface="Calibri"/>
                <a:ea typeface="Calibri"/>
                <a:cs typeface="Calibri"/>
                <a:sym typeface="Calibri"/>
              </a:rPr>
              <a:t>p</a:t>
            </a:r>
            <a:r>
              <a:rPr lang="en-US" sz="1800">
                <a:solidFill>
                  <a:schemeClr val="dk1"/>
                </a:solidFill>
                <a:latin typeface="Calibri"/>
                <a:ea typeface="Calibri"/>
                <a:cs typeface="Calibri"/>
                <a:sym typeface="Calibri"/>
              </a:rPr>
              <a:t> = 0.0001</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Snail	</a:t>
            </a:r>
            <a:r>
              <a:rPr lang="en-US" sz="1800" i="1">
                <a:solidFill>
                  <a:schemeClr val="dk1"/>
                </a:solidFill>
                <a:latin typeface="Calibri"/>
                <a:ea typeface="Calibri"/>
                <a:cs typeface="Calibri"/>
                <a:sym typeface="Calibri"/>
              </a:rPr>
              <a:t>p</a:t>
            </a:r>
            <a:r>
              <a:rPr lang="en-US" sz="1800">
                <a:solidFill>
                  <a:schemeClr val="dk1"/>
                </a:solidFill>
                <a:latin typeface="Calibri"/>
                <a:ea typeface="Calibri"/>
                <a:cs typeface="Calibri"/>
                <a:sym typeface="Calibri"/>
              </a:rPr>
              <a:t> = 0.00001</a:t>
            </a:r>
            <a:endParaRPr/>
          </a:p>
          <a:p>
            <a:pPr marL="0" marR="0" lvl="0" indent="0" algn="l" rtl="0">
              <a:spcBef>
                <a:spcPts val="0"/>
              </a:spcBef>
              <a:spcAft>
                <a:spcPts val="0"/>
              </a:spcAft>
              <a:buNone/>
            </a:pPr>
            <a:r>
              <a:rPr lang="en-US" sz="1800">
                <a:solidFill>
                  <a:schemeClr val="dk1"/>
                </a:solidFill>
                <a:latin typeface="Calibri"/>
                <a:ea typeface="Calibri"/>
                <a:cs typeface="Calibri"/>
                <a:sym typeface="Calibri"/>
              </a:rPr>
              <a:t>C X S	</a:t>
            </a:r>
            <a:r>
              <a:rPr lang="en-US" sz="1800" i="1">
                <a:solidFill>
                  <a:schemeClr val="dk1"/>
                </a:solidFill>
                <a:latin typeface="Calibri"/>
                <a:ea typeface="Calibri"/>
                <a:cs typeface="Calibri"/>
                <a:sym typeface="Calibri"/>
              </a:rPr>
              <a:t>p</a:t>
            </a:r>
            <a:r>
              <a:rPr lang="en-US" sz="1800">
                <a:solidFill>
                  <a:schemeClr val="dk1"/>
                </a:solidFill>
                <a:latin typeface="Calibri"/>
                <a:ea typeface="Calibri"/>
                <a:cs typeface="Calibri"/>
                <a:sym typeface="Calibri"/>
              </a:rPr>
              <a:t> = 0.009</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 name="Google Shape;493;p59"/>
          <p:cNvSpPr txBox="1"/>
          <p:nvPr/>
        </p:nvSpPr>
        <p:spPr>
          <a:xfrm>
            <a:off x="457200" y="147935"/>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8000"/>
              </a:buClr>
              <a:buSzPts val="5400"/>
              <a:buFont typeface="Calibri"/>
              <a:buNone/>
            </a:pPr>
            <a:r>
              <a:rPr lang="en-US" sz="5400" b="1" i="0" u="none" strike="noStrike">
                <a:solidFill>
                  <a:srgbClr val="008000"/>
                </a:solidFill>
                <a:latin typeface="Calibri"/>
                <a:ea typeface="Calibri"/>
                <a:cs typeface="Calibri"/>
                <a:sym typeface="Calibri"/>
              </a:rPr>
              <a:t>Good Thymes, Bad Thymes</a:t>
            </a:r>
            <a:endParaRPr sz="5400" b="1" i="0" u="none" strike="noStrike">
              <a:solidFill>
                <a:srgbClr val="008000"/>
              </a:solidFill>
              <a:latin typeface="Calibri"/>
              <a:ea typeface="Calibri"/>
              <a:cs typeface="Calibri"/>
              <a:sym typeface="Calibri"/>
            </a:endParaRPr>
          </a:p>
        </p:txBody>
      </p:sp>
      <p:sp>
        <p:nvSpPr>
          <p:cNvPr id="494" name="Google Shape;494;p59"/>
          <p:cNvSpPr txBox="1"/>
          <p:nvPr/>
        </p:nvSpPr>
        <p:spPr>
          <a:xfrm>
            <a:off x="228600" y="6521450"/>
            <a:ext cx="2524148"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Linhart and Thompson 1995</a:t>
            </a:r>
            <a:endParaRPr sz="1600">
              <a:solidFill>
                <a:schemeClr val="dk1"/>
              </a:solidFill>
              <a:latin typeface="Calibri"/>
              <a:ea typeface="Calibri"/>
              <a:cs typeface="Calibri"/>
              <a:sym typeface="Calibri"/>
            </a:endParaRPr>
          </a:p>
        </p:txBody>
      </p:sp>
      <p:sp>
        <p:nvSpPr>
          <p:cNvPr id="495" name="Google Shape;495;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60"/>
          <p:cNvSpPr txBox="1"/>
          <p:nvPr/>
        </p:nvSpPr>
        <p:spPr>
          <a:xfrm>
            <a:off x="4022725" y="6589713"/>
            <a:ext cx="184150" cy="36671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60"/>
          <p:cNvSpPr txBox="1"/>
          <p:nvPr/>
        </p:nvSpPr>
        <p:spPr>
          <a:xfrm rot="-5400000">
            <a:off x="-1034831" y="3689569"/>
            <a:ext cx="3193552"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Relative Deterrent Value (%)</a:t>
            </a:r>
            <a:endParaRPr sz="2000">
              <a:solidFill>
                <a:schemeClr val="dk1"/>
              </a:solidFill>
              <a:latin typeface="Calibri"/>
              <a:ea typeface="Calibri"/>
              <a:cs typeface="Calibri"/>
              <a:sym typeface="Calibri"/>
            </a:endParaRPr>
          </a:p>
        </p:txBody>
      </p:sp>
      <p:sp>
        <p:nvSpPr>
          <p:cNvPr id="503" name="Google Shape;503;p60"/>
          <p:cNvSpPr txBox="1"/>
          <p:nvPr/>
        </p:nvSpPr>
        <p:spPr>
          <a:xfrm>
            <a:off x="304800" y="6491288"/>
            <a:ext cx="184150" cy="36671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60"/>
          <p:cNvSpPr txBox="1"/>
          <p:nvPr/>
        </p:nvSpPr>
        <p:spPr>
          <a:xfrm>
            <a:off x="228600" y="6521450"/>
            <a:ext cx="2524148"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Linhart and Thompson 1999</a:t>
            </a:r>
            <a:endParaRPr/>
          </a:p>
        </p:txBody>
      </p:sp>
      <p:sp>
        <p:nvSpPr>
          <p:cNvPr id="505" name="Google Shape;505;p60"/>
          <p:cNvSpPr txBox="1"/>
          <p:nvPr/>
        </p:nvSpPr>
        <p:spPr>
          <a:xfrm>
            <a:off x="457200" y="1524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8000"/>
              </a:buClr>
              <a:buSzPts val="6105"/>
              <a:buFont typeface="Calibri"/>
              <a:buNone/>
            </a:pPr>
            <a:r>
              <a:rPr lang="en-US" sz="6105" b="1" i="0" u="none" strike="noStrike">
                <a:solidFill>
                  <a:srgbClr val="008000"/>
                </a:solidFill>
                <a:latin typeface="Calibri"/>
                <a:ea typeface="Calibri"/>
                <a:cs typeface="Calibri"/>
                <a:sym typeface="Calibri"/>
              </a:rPr>
              <a:t>Mammalian Vertebrates</a:t>
            </a:r>
            <a:endParaRPr sz="6105" b="1" i="0" u="none" strike="noStrike">
              <a:solidFill>
                <a:srgbClr val="008000"/>
              </a:solidFill>
              <a:latin typeface="Calibri"/>
              <a:ea typeface="Calibri"/>
              <a:cs typeface="Calibri"/>
              <a:sym typeface="Calibri"/>
            </a:endParaRPr>
          </a:p>
        </p:txBody>
      </p:sp>
      <p:sp>
        <p:nvSpPr>
          <p:cNvPr id="506" name="Google Shape;506;p60"/>
          <p:cNvSpPr/>
          <p:nvPr/>
        </p:nvSpPr>
        <p:spPr>
          <a:xfrm>
            <a:off x="0" y="1326357"/>
            <a:ext cx="9144000" cy="91281"/>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7" name="Google Shape;507;p60"/>
          <p:cNvPicPr preferRelativeResize="0"/>
          <p:nvPr/>
        </p:nvPicPr>
        <p:blipFill rotWithShape="1">
          <a:blip r:embed="rId3">
            <a:alphaModFix/>
          </a:blip>
          <a:srcRect/>
          <a:stretch/>
        </p:blipFill>
        <p:spPr>
          <a:xfrm>
            <a:off x="749300" y="1574800"/>
            <a:ext cx="7645400" cy="4749800"/>
          </a:xfrm>
          <a:prstGeom prst="rect">
            <a:avLst/>
          </a:prstGeom>
          <a:noFill/>
          <a:ln>
            <a:noFill/>
          </a:ln>
        </p:spPr>
      </p:pic>
      <p:sp>
        <p:nvSpPr>
          <p:cNvPr id="508" name="Google Shape;508;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1"/>
          <p:cNvSpPr txBox="1"/>
          <p:nvPr/>
        </p:nvSpPr>
        <p:spPr>
          <a:xfrm>
            <a:off x="4022725" y="6589713"/>
            <a:ext cx="184150" cy="36671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p61"/>
          <p:cNvSpPr txBox="1"/>
          <p:nvPr/>
        </p:nvSpPr>
        <p:spPr>
          <a:xfrm rot="-5400000">
            <a:off x="-1034831" y="3689569"/>
            <a:ext cx="3193552"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Relative Deterrent Value (%)</a:t>
            </a:r>
            <a:endParaRPr sz="2000">
              <a:solidFill>
                <a:schemeClr val="dk1"/>
              </a:solidFill>
              <a:latin typeface="Calibri"/>
              <a:ea typeface="Calibri"/>
              <a:cs typeface="Calibri"/>
              <a:sym typeface="Calibri"/>
            </a:endParaRPr>
          </a:p>
        </p:txBody>
      </p:sp>
      <p:sp>
        <p:nvSpPr>
          <p:cNvPr id="516" name="Google Shape;516;p61"/>
          <p:cNvSpPr txBox="1"/>
          <p:nvPr/>
        </p:nvSpPr>
        <p:spPr>
          <a:xfrm>
            <a:off x="304800" y="6491288"/>
            <a:ext cx="184150" cy="36671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17" name="Google Shape;517;p61"/>
          <p:cNvSpPr txBox="1"/>
          <p:nvPr/>
        </p:nvSpPr>
        <p:spPr>
          <a:xfrm>
            <a:off x="228600" y="6521450"/>
            <a:ext cx="2524148"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Linhart and Thompson 1999</a:t>
            </a:r>
            <a:endParaRPr/>
          </a:p>
        </p:txBody>
      </p:sp>
      <p:sp>
        <p:nvSpPr>
          <p:cNvPr id="518" name="Google Shape;518;p61"/>
          <p:cNvSpPr txBox="1"/>
          <p:nvPr/>
        </p:nvSpPr>
        <p:spPr>
          <a:xfrm>
            <a:off x="457200" y="147935"/>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8000"/>
              </a:buClr>
              <a:buSzPts val="6600"/>
              <a:buFont typeface="Calibri"/>
              <a:buNone/>
            </a:pPr>
            <a:r>
              <a:rPr lang="en-US" sz="6600" b="1" i="0" u="none" strike="noStrike">
                <a:solidFill>
                  <a:srgbClr val="008000"/>
                </a:solidFill>
                <a:latin typeface="Calibri"/>
                <a:ea typeface="Calibri"/>
                <a:cs typeface="Calibri"/>
                <a:sym typeface="Calibri"/>
              </a:rPr>
              <a:t>Invertebrates</a:t>
            </a:r>
            <a:endParaRPr sz="6600" b="1" i="0" u="none" strike="noStrike">
              <a:solidFill>
                <a:srgbClr val="008000"/>
              </a:solidFill>
              <a:latin typeface="Calibri"/>
              <a:ea typeface="Calibri"/>
              <a:cs typeface="Calibri"/>
              <a:sym typeface="Calibri"/>
            </a:endParaRPr>
          </a:p>
        </p:txBody>
      </p:sp>
      <p:sp>
        <p:nvSpPr>
          <p:cNvPr id="519" name="Google Shape;519;p61"/>
          <p:cNvSpPr/>
          <p:nvPr/>
        </p:nvSpPr>
        <p:spPr>
          <a:xfrm>
            <a:off x="0" y="1326357"/>
            <a:ext cx="9144000" cy="91281"/>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20" name="Google Shape;520;p61"/>
          <p:cNvPicPr preferRelativeResize="0"/>
          <p:nvPr/>
        </p:nvPicPr>
        <p:blipFill rotWithShape="1">
          <a:blip r:embed="rId3">
            <a:alphaModFix/>
          </a:blip>
          <a:srcRect/>
          <a:stretch/>
        </p:blipFill>
        <p:spPr>
          <a:xfrm>
            <a:off x="711200" y="1536700"/>
            <a:ext cx="7721600" cy="4940300"/>
          </a:xfrm>
          <a:prstGeom prst="rect">
            <a:avLst/>
          </a:prstGeom>
          <a:noFill/>
          <a:ln>
            <a:noFill/>
          </a:ln>
        </p:spPr>
      </p:pic>
      <p:sp>
        <p:nvSpPr>
          <p:cNvPr id="521" name="Google Shape;521;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
        <p:nvSpPr>
          <p:cNvPr id="124" name="Google Shape;124;p17"/>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000">
                <a:solidFill>
                  <a:schemeClr val="dk1"/>
                </a:solidFill>
                <a:latin typeface="Times New Roman"/>
                <a:ea typeface="Times New Roman"/>
                <a:cs typeface="Times New Roman"/>
                <a:sym typeface="Times New Roman"/>
              </a:rPr>
              <a:t>1. What are the two general categories of plant defenses? </a:t>
            </a:r>
            <a:endParaRPr sz="3000">
              <a:solidFill>
                <a:schemeClr val="dk1"/>
              </a:solidFill>
              <a:latin typeface="Times New Roman"/>
              <a:ea typeface="Times New Roman"/>
              <a:cs typeface="Times New Roman"/>
              <a:sym typeface="Times New Roman"/>
            </a:endParaRPr>
          </a:p>
          <a:p>
            <a:pPr marL="0" lvl="0" indent="0" algn="l" rtl="0">
              <a:spcBef>
                <a:spcPts val="1400"/>
              </a:spcBef>
              <a:spcAft>
                <a:spcPts val="1400"/>
              </a:spcAft>
              <a:buNone/>
            </a:pPr>
            <a:endParaRPr sz="3000">
              <a:solidFill>
                <a:schemeClr val="dk1"/>
              </a:solidFill>
              <a:latin typeface="Times New Roman"/>
              <a:ea typeface="Times New Roman"/>
              <a:cs typeface="Times New Roman"/>
              <a:sym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2"/>
          <p:cNvSpPr txBox="1"/>
          <p:nvPr/>
        </p:nvSpPr>
        <p:spPr>
          <a:xfrm>
            <a:off x="4022725" y="6589713"/>
            <a:ext cx="184150" cy="36671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28" name="Google Shape;528;p62"/>
          <p:cNvSpPr txBox="1"/>
          <p:nvPr/>
        </p:nvSpPr>
        <p:spPr>
          <a:xfrm rot="-5400000">
            <a:off x="-1034831" y="3689569"/>
            <a:ext cx="3193552"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latin typeface="Calibri"/>
                <a:ea typeface="Calibri"/>
                <a:cs typeface="Calibri"/>
                <a:sym typeface="Calibri"/>
              </a:rPr>
              <a:t>Relative Deterrent Value (%)</a:t>
            </a:r>
            <a:endParaRPr sz="2000">
              <a:solidFill>
                <a:schemeClr val="dk1"/>
              </a:solidFill>
              <a:latin typeface="Calibri"/>
              <a:ea typeface="Calibri"/>
              <a:cs typeface="Calibri"/>
              <a:sym typeface="Calibri"/>
            </a:endParaRPr>
          </a:p>
        </p:txBody>
      </p:sp>
      <p:sp>
        <p:nvSpPr>
          <p:cNvPr id="529" name="Google Shape;529;p62"/>
          <p:cNvSpPr txBox="1"/>
          <p:nvPr/>
        </p:nvSpPr>
        <p:spPr>
          <a:xfrm>
            <a:off x="304800" y="6491288"/>
            <a:ext cx="184150" cy="36671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62"/>
          <p:cNvSpPr txBox="1"/>
          <p:nvPr/>
        </p:nvSpPr>
        <p:spPr>
          <a:xfrm>
            <a:off x="228600" y="6521450"/>
            <a:ext cx="2524148"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Linhart and Thompson 1999</a:t>
            </a:r>
            <a:endParaRPr/>
          </a:p>
        </p:txBody>
      </p:sp>
      <p:sp>
        <p:nvSpPr>
          <p:cNvPr id="531" name="Google Shape;531;p62"/>
          <p:cNvSpPr txBox="1"/>
          <p:nvPr/>
        </p:nvSpPr>
        <p:spPr>
          <a:xfrm>
            <a:off x="457200" y="147935"/>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008000"/>
              </a:buClr>
              <a:buSzPts val="5115"/>
              <a:buFont typeface="Calibri"/>
              <a:buNone/>
            </a:pPr>
            <a:r>
              <a:rPr lang="en-US" sz="5115" b="1" i="0" u="none" strike="noStrike">
                <a:solidFill>
                  <a:srgbClr val="008000"/>
                </a:solidFill>
                <a:latin typeface="Calibri"/>
                <a:ea typeface="Calibri"/>
                <a:cs typeface="Calibri"/>
                <a:sym typeface="Calibri"/>
              </a:rPr>
              <a:t>Fungal &amp; Bacterial Pathogens</a:t>
            </a:r>
            <a:endParaRPr sz="5115" b="1" i="0" u="none" strike="noStrike">
              <a:solidFill>
                <a:srgbClr val="008000"/>
              </a:solidFill>
              <a:latin typeface="Calibri"/>
              <a:ea typeface="Calibri"/>
              <a:cs typeface="Calibri"/>
              <a:sym typeface="Calibri"/>
            </a:endParaRPr>
          </a:p>
        </p:txBody>
      </p:sp>
      <p:sp>
        <p:nvSpPr>
          <p:cNvPr id="532" name="Google Shape;532;p62"/>
          <p:cNvSpPr/>
          <p:nvPr/>
        </p:nvSpPr>
        <p:spPr>
          <a:xfrm>
            <a:off x="0" y="1326357"/>
            <a:ext cx="9144000" cy="91281"/>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33" name="Google Shape;533;p62"/>
          <p:cNvPicPr preferRelativeResize="0"/>
          <p:nvPr/>
        </p:nvPicPr>
        <p:blipFill rotWithShape="1">
          <a:blip r:embed="rId3">
            <a:alphaModFix/>
          </a:blip>
          <a:srcRect/>
          <a:stretch/>
        </p:blipFill>
        <p:spPr>
          <a:xfrm>
            <a:off x="939800" y="1828800"/>
            <a:ext cx="7264400" cy="4521200"/>
          </a:xfrm>
          <a:prstGeom prst="rect">
            <a:avLst/>
          </a:prstGeom>
          <a:noFill/>
          <a:ln>
            <a:noFill/>
          </a:ln>
        </p:spPr>
      </p:pic>
      <p:sp>
        <p:nvSpPr>
          <p:cNvPr id="534" name="Google Shape;534;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63"/>
          <p:cNvSpPr txBox="1"/>
          <p:nvPr/>
        </p:nvSpPr>
        <p:spPr>
          <a:xfrm>
            <a:off x="609600" y="1676400"/>
            <a:ext cx="7772400" cy="45243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dk1"/>
                </a:solidFill>
                <a:latin typeface="Calibri"/>
                <a:ea typeface="Calibri"/>
                <a:cs typeface="Calibri"/>
                <a:sym typeface="Calibri"/>
              </a:rPr>
              <a:t>Some plants produce chemicals that inhibit the seed germination of the same or different species (allelopathy.)</a:t>
            </a:r>
            <a:endParaRPr/>
          </a:p>
          <a:p>
            <a:pPr marL="0" marR="0" lvl="0" indent="0" algn="l" rtl="0">
              <a:spcBef>
                <a:spcPts val="0"/>
              </a:spcBef>
              <a:spcAft>
                <a:spcPts val="0"/>
              </a:spcAft>
              <a:buNone/>
            </a:pPr>
            <a:r>
              <a:rPr lang="en-US" sz="3600" b="1">
                <a:solidFill>
                  <a:schemeClr val="dk1"/>
                </a:solidFill>
                <a:latin typeface="Calibri"/>
                <a:ea typeface="Calibri"/>
                <a:cs typeface="Calibri"/>
                <a:sym typeface="Calibri"/>
              </a:rPr>
              <a:t>The researchers next decided to investigate whether chemotypes have allelopathic effects.</a:t>
            </a:r>
            <a:endParaRPr/>
          </a:p>
          <a:p>
            <a:pPr marL="0" marR="0" lvl="0" indent="0" algn="l" rtl="0">
              <a:spcBef>
                <a:spcPts val="0"/>
              </a:spcBef>
              <a:spcAft>
                <a:spcPts val="0"/>
              </a:spcAft>
              <a:buNone/>
            </a:pPr>
            <a:r>
              <a:rPr lang="en-US" sz="3600" b="1">
                <a:solidFill>
                  <a:schemeClr val="dk1"/>
                </a:solidFill>
                <a:latin typeface="Calibri"/>
                <a:ea typeface="Calibri"/>
                <a:cs typeface="Calibri"/>
                <a:sym typeface="Calibri"/>
              </a:rPr>
              <a:t>How would you investigate whether thyme chemotypes are allelopathic? </a:t>
            </a:r>
            <a:endParaRPr sz="3600" b="1">
              <a:solidFill>
                <a:schemeClr val="dk1"/>
              </a:solidFill>
              <a:latin typeface="Calibri"/>
              <a:ea typeface="Calibri"/>
              <a:cs typeface="Calibri"/>
              <a:sym typeface="Calibri"/>
            </a:endParaRPr>
          </a:p>
        </p:txBody>
      </p:sp>
      <p:sp>
        <p:nvSpPr>
          <p:cNvPr id="541" name="Google Shape;541;p63"/>
          <p:cNvSpPr txBox="1"/>
          <p:nvPr/>
        </p:nvSpPr>
        <p:spPr>
          <a:xfrm>
            <a:off x="457200" y="147935"/>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8000"/>
              </a:buClr>
              <a:buSzPts val="6600"/>
              <a:buFont typeface="Calibri"/>
              <a:buNone/>
            </a:pPr>
            <a:r>
              <a:rPr lang="en-US" sz="6600" b="1" i="0" u="none" strike="noStrike">
                <a:solidFill>
                  <a:srgbClr val="008000"/>
                </a:solidFill>
                <a:latin typeface="Calibri"/>
                <a:ea typeface="Calibri"/>
                <a:cs typeface="Calibri"/>
                <a:sym typeface="Calibri"/>
              </a:rPr>
              <a:t>Allelopathy</a:t>
            </a:r>
            <a:endParaRPr sz="6600" b="1" i="0" u="none" strike="noStrike">
              <a:solidFill>
                <a:srgbClr val="008000"/>
              </a:solidFill>
              <a:latin typeface="Calibri"/>
              <a:ea typeface="Calibri"/>
              <a:cs typeface="Calibri"/>
              <a:sym typeface="Calibri"/>
            </a:endParaRPr>
          </a:p>
        </p:txBody>
      </p:sp>
      <p:sp>
        <p:nvSpPr>
          <p:cNvPr id="542" name="Google Shape;542;p63"/>
          <p:cNvSpPr/>
          <p:nvPr/>
        </p:nvSpPr>
        <p:spPr>
          <a:xfrm>
            <a:off x="0" y="1326357"/>
            <a:ext cx="9144000" cy="91281"/>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3" name="Google Shape;543;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graphicFrame>
        <p:nvGraphicFramePr>
          <p:cNvPr id="549" name="Google Shape;549;p64"/>
          <p:cNvGraphicFramePr/>
          <p:nvPr/>
        </p:nvGraphicFramePr>
        <p:xfrm>
          <a:off x="431907" y="1462835"/>
          <a:ext cx="3000000" cy="3000000"/>
        </p:xfrm>
        <a:graphic>
          <a:graphicData uri="http://schemas.openxmlformats.org/drawingml/2006/table">
            <a:tbl>
              <a:tblPr firstRow="1" bandRow="1">
                <a:noFill/>
                <a:tableStyleId>{9E67FCD3-3E95-42DB-B385-ECD04930895B}</a:tableStyleId>
              </a:tblPr>
              <a:tblGrid>
                <a:gridCol w="1615450">
                  <a:extLst>
                    <a:ext uri="{9D8B030D-6E8A-4147-A177-3AD203B41FA5}">
                      <a16:colId xmlns:a16="http://schemas.microsoft.com/office/drawing/2014/main" val="20000"/>
                    </a:ext>
                  </a:extLst>
                </a:gridCol>
                <a:gridCol w="1615450">
                  <a:extLst>
                    <a:ext uri="{9D8B030D-6E8A-4147-A177-3AD203B41FA5}">
                      <a16:colId xmlns:a16="http://schemas.microsoft.com/office/drawing/2014/main" val="20001"/>
                    </a:ext>
                  </a:extLst>
                </a:gridCol>
                <a:gridCol w="1615450">
                  <a:extLst>
                    <a:ext uri="{9D8B030D-6E8A-4147-A177-3AD203B41FA5}">
                      <a16:colId xmlns:a16="http://schemas.microsoft.com/office/drawing/2014/main" val="20002"/>
                    </a:ext>
                  </a:extLst>
                </a:gridCol>
                <a:gridCol w="1615450">
                  <a:extLst>
                    <a:ext uri="{9D8B030D-6E8A-4147-A177-3AD203B41FA5}">
                      <a16:colId xmlns:a16="http://schemas.microsoft.com/office/drawing/2014/main" val="20003"/>
                    </a:ext>
                  </a:extLst>
                </a:gridCol>
                <a:gridCol w="1615450">
                  <a:extLst>
                    <a:ext uri="{9D8B030D-6E8A-4147-A177-3AD203B41FA5}">
                      <a16:colId xmlns:a16="http://schemas.microsoft.com/office/drawing/2014/main" val="20004"/>
                    </a:ext>
                  </a:extLst>
                </a:gridCol>
              </a:tblGrid>
              <a:tr h="836475">
                <a:tc>
                  <a:txBody>
                    <a:bodyPr/>
                    <a:lstStyle/>
                    <a:p>
                      <a:pPr marL="0" marR="0" lvl="0" indent="0" algn="ctr" rtl="0">
                        <a:spcBef>
                          <a:spcPts val="0"/>
                        </a:spcBef>
                        <a:spcAft>
                          <a:spcPts val="0"/>
                        </a:spcAft>
                        <a:buNone/>
                      </a:pPr>
                      <a:r>
                        <a:rPr lang="en-US" sz="2800" b="1" i="1"/>
                        <a:t>Plant Species</a:t>
                      </a:r>
                      <a:endParaRPr sz="2800" b="1" i="1"/>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1">
                          <a:solidFill>
                            <a:srgbClr val="800080"/>
                          </a:solidFill>
                        </a:rPr>
                        <a:t>G</a:t>
                      </a:r>
                      <a:endParaRPr sz="3200" b="1" i="1">
                        <a:solidFill>
                          <a:srgbClr val="80008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1">
                          <a:solidFill>
                            <a:srgbClr val="008000"/>
                          </a:solidFill>
                        </a:rPr>
                        <a:t>U</a:t>
                      </a:r>
                      <a:endParaRPr sz="3200" b="1" i="1">
                        <a:solidFill>
                          <a:srgbClr val="00800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1">
                          <a:solidFill>
                            <a:srgbClr val="FFFF00"/>
                          </a:solidFill>
                        </a:rPr>
                        <a:t>T</a:t>
                      </a:r>
                      <a:endParaRPr sz="3200" b="1" i="1">
                        <a:solidFill>
                          <a:srgbClr val="FFFF0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1">
                          <a:solidFill>
                            <a:srgbClr val="FF0000"/>
                          </a:solidFill>
                        </a:rPr>
                        <a:t>C</a:t>
                      </a:r>
                      <a:endParaRPr sz="3200" b="1" i="1">
                        <a:solidFill>
                          <a:srgbClr val="FF0000"/>
                        </a:solidFill>
                      </a:endParaRPr>
                    </a:p>
                  </a:txBody>
                  <a:tcPr marL="91450" marR="91450" marT="45725" marB="45725">
                    <a:solidFill>
                      <a:schemeClr val="dk1"/>
                    </a:solidFill>
                  </a:tcPr>
                </a:tc>
                <a:extLst>
                  <a:ext uri="{0D108BD9-81ED-4DB2-BD59-A6C34878D82A}">
                    <a16:rowId xmlns:a16="http://schemas.microsoft.com/office/drawing/2014/main" val="10000"/>
                  </a:ext>
                </a:extLst>
              </a:tr>
              <a:tr h="645475">
                <a:tc>
                  <a:txBody>
                    <a:bodyPr/>
                    <a:lstStyle/>
                    <a:p>
                      <a:pPr marL="0" marR="0" lvl="0" indent="0" algn="l" rtl="0">
                        <a:spcBef>
                          <a:spcPts val="0"/>
                        </a:spcBef>
                        <a:spcAft>
                          <a:spcPts val="0"/>
                        </a:spcAft>
                        <a:buNone/>
                      </a:pPr>
                      <a:r>
                        <a:rPr lang="en-US" sz="2000" b="1" i="1">
                          <a:solidFill>
                            <a:schemeClr val="lt1"/>
                          </a:solidFill>
                        </a:rPr>
                        <a:t>Bromus lanceolatus </a:t>
                      </a:r>
                      <a:endParaRPr sz="2000" b="1" i="1">
                        <a:solidFill>
                          <a:schemeClr val="lt1"/>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800080"/>
                          </a:solidFill>
                        </a:rPr>
                        <a:t>0</a:t>
                      </a:r>
                      <a:endParaRPr sz="3200" b="1" i="0">
                        <a:solidFill>
                          <a:srgbClr val="80008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008000"/>
                          </a:solidFill>
                        </a:rPr>
                        <a:t>0</a:t>
                      </a:r>
                      <a:endParaRPr sz="3200" b="1" i="0">
                        <a:solidFill>
                          <a:srgbClr val="00800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FFFF00"/>
                          </a:solidFill>
                        </a:rPr>
                        <a:t>0</a:t>
                      </a:r>
                      <a:endParaRPr sz="3200" b="1" i="0">
                        <a:solidFill>
                          <a:srgbClr val="FFFF0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FF0000"/>
                          </a:solidFill>
                        </a:rPr>
                        <a:t>0</a:t>
                      </a:r>
                      <a:endParaRPr sz="3200" b="1" i="0">
                        <a:solidFill>
                          <a:srgbClr val="FF0000"/>
                        </a:solidFill>
                      </a:endParaRPr>
                    </a:p>
                  </a:txBody>
                  <a:tcPr marL="91450" marR="91450" marT="45725" marB="45725">
                    <a:solidFill>
                      <a:schemeClr val="dk1"/>
                    </a:solidFill>
                  </a:tcPr>
                </a:tc>
                <a:extLst>
                  <a:ext uri="{0D108BD9-81ED-4DB2-BD59-A6C34878D82A}">
                    <a16:rowId xmlns:a16="http://schemas.microsoft.com/office/drawing/2014/main" val="10001"/>
                  </a:ext>
                </a:extLst>
              </a:tr>
              <a:tr h="645475">
                <a:tc>
                  <a:txBody>
                    <a:bodyPr/>
                    <a:lstStyle/>
                    <a:p>
                      <a:pPr marL="0" marR="0" lvl="0" indent="0" algn="l" rtl="0">
                        <a:spcBef>
                          <a:spcPts val="0"/>
                        </a:spcBef>
                        <a:spcAft>
                          <a:spcPts val="0"/>
                        </a:spcAft>
                        <a:buNone/>
                      </a:pPr>
                      <a:r>
                        <a:rPr lang="en-US" sz="2000" b="1" i="1">
                          <a:solidFill>
                            <a:schemeClr val="lt1"/>
                          </a:solidFill>
                        </a:rPr>
                        <a:t>Bromus madriensis</a:t>
                      </a:r>
                      <a:endParaRPr sz="2000" b="1" i="1">
                        <a:solidFill>
                          <a:schemeClr val="lt1"/>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800080"/>
                          </a:solidFill>
                        </a:rPr>
                        <a:t>0</a:t>
                      </a:r>
                      <a:endParaRPr sz="3200" b="1" i="0">
                        <a:solidFill>
                          <a:srgbClr val="80008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008000"/>
                          </a:solidFill>
                        </a:rPr>
                        <a:t>0</a:t>
                      </a:r>
                      <a:endParaRPr sz="3200" b="1" i="0">
                        <a:solidFill>
                          <a:srgbClr val="00800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FFFF00"/>
                          </a:solidFill>
                        </a:rPr>
                        <a:t>−</a:t>
                      </a:r>
                      <a:endParaRPr sz="3200" b="1" i="0">
                        <a:solidFill>
                          <a:srgbClr val="FFFF0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FF0000"/>
                          </a:solidFill>
                        </a:rPr>
                        <a:t>− −</a:t>
                      </a:r>
                      <a:endParaRPr sz="3200" b="1" i="0">
                        <a:solidFill>
                          <a:srgbClr val="FF0000"/>
                        </a:solidFill>
                      </a:endParaRPr>
                    </a:p>
                  </a:txBody>
                  <a:tcPr marL="91450" marR="91450" marT="45725" marB="45725">
                    <a:solidFill>
                      <a:schemeClr val="dk1"/>
                    </a:solidFill>
                  </a:tcPr>
                </a:tc>
                <a:extLst>
                  <a:ext uri="{0D108BD9-81ED-4DB2-BD59-A6C34878D82A}">
                    <a16:rowId xmlns:a16="http://schemas.microsoft.com/office/drawing/2014/main" val="10002"/>
                  </a:ext>
                </a:extLst>
              </a:tr>
              <a:tr h="645475">
                <a:tc>
                  <a:txBody>
                    <a:bodyPr/>
                    <a:lstStyle/>
                    <a:p>
                      <a:pPr marL="0" marR="0" lvl="0" indent="0" algn="l" rtl="0">
                        <a:spcBef>
                          <a:spcPts val="0"/>
                        </a:spcBef>
                        <a:spcAft>
                          <a:spcPts val="0"/>
                        </a:spcAft>
                        <a:buNone/>
                      </a:pPr>
                      <a:r>
                        <a:rPr lang="en-US" sz="2000" b="1" i="1">
                          <a:solidFill>
                            <a:schemeClr val="lt1"/>
                          </a:solidFill>
                        </a:rPr>
                        <a:t>Picris. hieracioides</a:t>
                      </a:r>
                      <a:endParaRPr sz="2000" b="1" i="1">
                        <a:solidFill>
                          <a:schemeClr val="lt1"/>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800080"/>
                          </a:solidFill>
                        </a:rPr>
                        <a:t>−</a:t>
                      </a:r>
                      <a:endParaRPr sz="3200" b="1" i="0">
                        <a:solidFill>
                          <a:srgbClr val="80008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008000"/>
                          </a:solidFill>
                        </a:rPr>
                        <a:t>−</a:t>
                      </a:r>
                      <a:endParaRPr sz="3200" b="1" i="0">
                        <a:solidFill>
                          <a:srgbClr val="00800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FFFF00"/>
                          </a:solidFill>
                        </a:rPr>
                        <a:t>− −</a:t>
                      </a:r>
                      <a:endParaRPr sz="3200" b="1" i="0">
                        <a:solidFill>
                          <a:srgbClr val="FFFF0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FF0000"/>
                          </a:solidFill>
                        </a:rPr>
                        <a:t>− −</a:t>
                      </a:r>
                      <a:endParaRPr sz="3200" b="1" i="0">
                        <a:solidFill>
                          <a:srgbClr val="FF0000"/>
                        </a:solidFill>
                      </a:endParaRPr>
                    </a:p>
                  </a:txBody>
                  <a:tcPr marL="91450" marR="91450" marT="45725" marB="45725">
                    <a:solidFill>
                      <a:schemeClr val="dk1"/>
                    </a:solidFill>
                  </a:tcPr>
                </a:tc>
                <a:extLst>
                  <a:ext uri="{0D108BD9-81ED-4DB2-BD59-A6C34878D82A}">
                    <a16:rowId xmlns:a16="http://schemas.microsoft.com/office/drawing/2014/main" val="10003"/>
                  </a:ext>
                </a:extLst>
              </a:tr>
              <a:tr h="645475">
                <a:tc>
                  <a:txBody>
                    <a:bodyPr/>
                    <a:lstStyle/>
                    <a:p>
                      <a:pPr marL="0" marR="0" lvl="0" indent="0" algn="l" rtl="0">
                        <a:spcBef>
                          <a:spcPts val="0"/>
                        </a:spcBef>
                        <a:spcAft>
                          <a:spcPts val="0"/>
                        </a:spcAft>
                        <a:buNone/>
                      </a:pPr>
                      <a:r>
                        <a:rPr lang="en-US" sz="2000" b="1" i="1">
                          <a:solidFill>
                            <a:schemeClr val="lt1"/>
                          </a:solidFill>
                        </a:rPr>
                        <a:t>Nigella damascena</a:t>
                      </a:r>
                      <a:endParaRPr sz="2000" b="1" i="1">
                        <a:solidFill>
                          <a:schemeClr val="lt1"/>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800080"/>
                          </a:solidFill>
                        </a:rPr>
                        <a:t>0</a:t>
                      </a:r>
                      <a:endParaRPr sz="3200" b="1" i="0">
                        <a:solidFill>
                          <a:srgbClr val="80008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008000"/>
                          </a:solidFill>
                        </a:rPr>
                        <a:t>−</a:t>
                      </a:r>
                      <a:endParaRPr sz="3200" b="1" i="0">
                        <a:solidFill>
                          <a:srgbClr val="00800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FFFF00"/>
                          </a:solidFill>
                        </a:rPr>
                        <a:t>0</a:t>
                      </a:r>
                      <a:endParaRPr sz="3200" b="1" i="0">
                        <a:solidFill>
                          <a:srgbClr val="FFFF0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FF0000"/>
                          </a:solidFill>
                        </a:rPr>
                        <a:t>−</a:t>
                      </a:r>
                      <a:endParaRPr sz="3200" b="1" i="0">
                        <a:solidFill>
                          <a:srgbClr val="FF0000"/>
                        </a:solidFill>
                      </a:endParaRPr>
                    </a:p>
                  </a:txBody>
                  <a:tcPr marL="91450" marR="91450" marT="45725" marB="45725">
                    <a:solidFill>
                      <a:schemeClr val="dk1"/>
                    </a:solidFill>
                  </a:tcPr>
                </a:tc>
                <a:extLst>
                  <a:ext uri="{0D108BD9-81ED-4DB2-BD59-A6C34878D82A}">
                    <a16:rowId xmlns:a16="http://schemas.microsoft.com/office/drawing/2014/main" val="10004"/>
                  </a:ext>
                </a:extLst>
              </a:tr>
              <a:tr h="645475">
                <a:tc>
                  <a:txBody>
                    <a:bodyPr/>
                    <a:lstStyle/>
                    <a:p>
                      <a:pPr marL="0" marR="0" lvl="0" indent="0" algn="l" rtl="0">
                        <a:spcBef>
                          <a:spcPts val="0"/>
                        </a:spcBef>
                        <a:spcAft>
                          <a:spcPts val="0"/>
                        </a:spcAft>
                        <a:buNone/>
                      </a:pPr>
                      <a:r>
                        <a:rPr lang="en-US" sz="2000" b="1" i="1">
                          <a:solidFill>
                            <a:schemeClr val="lt1"/>
                          </a:solidFill>
                        </a:rPr>
                        <a:t>Daucus </a:t>
                      </a:r>
                      <a:endParaRPr/>
                    </a:p>
                    <a:p>
                      <a:pPr marL="0" marR="0" lvl="0" indent="0" algn="l" rtl="0">
                        <a:spcBef>
                          <a:spcPts val="0"/>
                        </a:spcBef>
                        <a:spcAft>
                          <a:spcPts val="0"/>
                        </a:spcAft>
                        <a:buNone/>
                      </a:pPr>
                      <a:r>
                        <a:rPr lang="en-US" sz="2000" b="1" i="1">
                          <a:solidFill>
                            <a:schemeClr val="lt1"/>
                          </a:solidFill>
                        </a:rPr>
                        <a:t>carota</a:t>
                      </a:r>
                      <a:endParaRPr sz="2000" b="1" i="1">
                        <a:solidFill>
                          <a:schemeClr val="lt1"/>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800080"/>
                          </a:solidFill>
                        </a:rPr>
                        <a:t>0</a:t>
                      </a:r>
                      <a:endParaRPr sz="3200" b="1" i="0">
                        <a:solidFill>
                          <a:srgbClr val="80008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008000"/>
                          </a:solidFill>
                        </a:rPr>
                        <a:t>0</a:t>
                      </a:r>
                      <a:endParaRPr sz="3200" b="1" i="0">
                        <a:solidFill>
                          <a:srgbClr val="00800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FFFF00"/>
                          </a:solidFill>
                        </a:rPr>
                        <a:t> − −</a:t>
                      </a:r>
                      <a:endParaRPr sz="3200" b="1" i="0">
                        <a:solidFill>
                          <a:srgbClr val="FFFF0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FF0000"/>
                          </a:solidFill>
                        </a:rPr>
                        <a:t>−</a:t>
                      </a:r>
                      <a:endParaRPr sz="3200" b="1" i="0">
                        <a:solidFill>
                          <a:srgbClr val="FF0000"/>
                        </a:solidFill>
                      </a:endParaRPr>
                    </a:p>
                  </a:txBody>
                  <a:tcPr marL="91450" marR="91450" marT="45725" marB="45725">
                    <a:solidFill>
                      <a:schemeClr val="dk1"/>
                    </a:solidFill>
                  </a:tcPr>
                </a:tc>
                <a:extLst>
                  <a:ext uri="{0D108BD9-81ED-4DB2-BD59-A6C34878D82A}">
                    <a16:rowId xmlns:a16="http://schemas.microsoft.com/office/drawing/2014/main" val="10005"/>
                  </a:ext>
                </a:extLst>
              </a:tr>
              <a:tr h="645475">
                <a:tc>
                  <a:txBody>
                    <a:bodyPr/>
                    <a:lstStyle/>
                    <a:p>
                      <a:pPr marL="0" marR="0" lvl="0" indent="0" algn="l" rtl="0">
                        <a:spcBef>
                          <a:spcPts val="0"/>
                        </a:spcBef>
                        <a:spcAft>
                          <a:spcPts val="0"/>
                        </a:spcAft>
                        <a:buNone/>
                      </a:pPr>
                      <a:r>
                        <a:rPr lang="en-US" sz="2000" b="1" i="1">
                          <a:solidFill>
                            <a:schemeClr val="lt1"/>
                          </a:solidFill>
                        </a:rPr>
                        <a:t>Thymus vulgaris</a:t>
                      </a:r>
                      <a:endParaRPr sz="2000" b="1" i="1">
                        <a:solidFill>
                          <a:schemeClr val="lt1"/>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800080"/>
                          </a:solidFill>
                        </a:rPr>
                        <a:t>−</a:t>
                      </a:r>
                      <a:endParaRPr sz="3200" b="1" i="0">
                        <a:solidFill>
                          <a:srgbClr val="80008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008000"/>
                          </a:solidFill>
                        </a:rPr>
                        <a:t>−</a:t>
                      </a:r>
                      <a:endParaRPr sz="3200" b="1" i="0">
                        <a:solidFill>
                          <a:srgbClr val="00800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FFFF00"/>
                          </a:solidFill>
                        </a:rPr>
                        <a:t>−</a:t>
                      </a:r>
                      <a:endParaRPr sz="3200" b="1" i="0">
                        <a:solidFill>
                          <a:srgbClr val="FFFF00"/>
                        </a:solidFill>
                      </a:endParaRPr>
                    </a:p>
                  </a:txBody>
                  <a:tcPr marL="91450" marR="91450" marT="45725" marB="45725">
                    <a:solidFill>
                      <a:schemeClr val="dk1"/>
                    </a:solidFill>
                  </a:tcPr>
                </a:tc>
                <a:tc>
                  <a:txBody>
                    <a:bodyPr/>
                    <a:lstStyle/>
                    <a:p>
                      <a:pPr marL="0" marR="0" lvl="0" indent="0" algn="ctr" rtl="0">
                        <a:spcBef>
                          <a:spcPts val="0"/>
                        </a:spcBef>
                        <a:spcAft>
                          <a:spcPts val="0"/>
                        </a:spcAft>
                        <a:buNone/>
                      </a:pPr>
                      <a:r>
                        <a:rPr lang="en-US" sz="3200" b="1" i="0">
                          <a:solidFill>
                            <a:srgbClr val="FF0000"/>
                          </a:solidFill>
                        </a:rPr>
                        <a:t>−</a:t>
                      </a:r>
                      <a:endParaRPr sz="3200" b="1" i="0">
                        <a:solidFill>
                          <a:srgbClr val="FF0000"/>
                        </a:solidFill>
                      </a:endParaRPr>
                    </a:p>
                  </a:txBody>
                  <a:tcPr marL="91450" marR="91450" marT="45725" marB="45725">
                    <a:solidFill>
                      <a:schemeClr val="dk1"/>
                    </a:solidFill>
                  </a:tcPr>
                </a:tc>
                <a:extLst>
                  <a:ext uri="{0D108BD9-81ED-4DB2-BD59-A6C34878D82A}">
                    <a16:rowId xmlns:a16="http://schemas.microsoft.com/office/drawing/2014/main" val="10006"/>
                  </a:ext>
                </a:extLst>
              </a:tr>
            </a:tbl>
          </a:graphicData>
        </a:graphic>
      </p:graphicFrame>
      <p:sp>
        <p:nvSpPr>
          <p:cNvPr id="550" name="Google Shape;550;p64"/>
          <p:cNvSpPr txBox="1"/>
          <p:nvPr/>
        </p:nvSpPr>
        <p:spPr>
          <a:xfrm>
            <a:off x="457200" y="762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8000"/>
              </a:buClr>
              <a:buSzPts val="6600"/>
              <a:buFont typeface="Calibri"/>
              <a:buNone/>
            </a:pPr>
            <a:r>
              <a:rPr lang="en-US" sz="6600" b="1" i="0" u="none" strike="noStrike">
                <a:solidFill>
                  <a:srgbClr val="008000"/>
                </a:solidFill>
                <a:latin typeface="Calibri"/>
                <a:ea typeface="Calibri"/>
                <a:cs typeface="Calibri"/>
                <a:sym typeface="Calibri"/>
              </a:rPr>
              <a:t>Allelopathy</a:t>
            </a:r>
            <a:endParaRPr sz="6600" b="1" i="0" u="none" strike="noStrike">
              <a:solidFill>
                <a:srgbClr val="008000"/>
              </a:solidFill>
              <a:latin typeface="Calibri"/>
              <a:ea typeface="Calibri"/>
              <a:cs typeface="Calibri"/>
              <a:sym typeface="Calibri"/>
            </a:endParaRPr>
          </a:p>
        </p:txBody>
      </p:sp>
      <p:sp>
        <p:nvSpPr>
          <p:cNvPr id="551" name="Google Shape;551;p64"/>
          <p:cNvSpPr/>
          <p:nvPr/>
        </p:nvSpPr>
        <p:spPr>
          <a:xfrm>
            <a:off x="0" y="1326357"/>
            <a:ext cx="9144000" cy="91281"/>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2" name="Google Shape;552;p64"/>
          <p:cNvSpPr txBox="1"/>
          <p:nvPr/>
        </p:nvSpPr>
        <p:spPr>
          <a:xfrm>
            <a:off x="381000" y="6553200"/>
            <a:ext cx="2524148"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Linhart and Thompson 1999</a:t>
            </a:r>
            <a:endParaRPr/>
          </a:p>
        </p:txBody>
      </p:sp>
      <p:sp>
        <p:nvSpPr>
          <p:cNvPr id="553" name="Google Shape;553;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5"/>
          <p:cNvSpPr txBox="1"/>
          <p:nvPr/>
        </p:nvSpPr>
        <p:spPr>
          <a:xfrm>
            <a:off x="457200" y="1794808"/>
            <a:ext cx="8229600"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Another avenue of research looked at the whether different chemotypes are associated with particular habitats.</a:t>
            </a:r>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 </a:t>
            </a:r>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What environmental variables might be important in shaping the geographic distribution of thyme?</a:t>
            </a:r>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p:txBody>
      </p:sp>
      <p:sp>
        <p:nvSpPr>
          <p:cNvPr id="560" name="Google Shape;560;p65"/>
          <p:cNvSpPr txBox="1"/>
          <p:nvPr/>
        </p:nvSpPr>
        <p:spPr>
          <a:xfrm>
            <a:off x="457200" y="1524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8000"/>
              </a:buClr>
              <a:buSzPts val="6600"/>
              <a:buFont typeface="Calibri"/>
              <a:buNone/>
            </a:pPr>
            <a:r>
              <a:rPr lang="en-US" sz="6600" b="1" i="0" u="none" strike="noStrike">
                <a:solidFill>
                  <a:srgbClr val="008000"/>
                </a:solidFill>
                <a:latin typeface="Calibri"/>
                <a:ea typeface="Calibri"/>
                <a:cs typeface="Calibri"/>
                <a:sym typeface="Calibri"/>
              </a:rPr>
              <a:t>Thyme &amp; Space</a:t>
            </a:r>
            <a:endParaRPr sz="6600" b="1" i="0" u="none" strike="noStrike">
              <a:solidFill>
                <a:srgbClr val="008000"/>
              </a:solidFill>
              <a:latin typeface="Calibri"/>
              <a:ea typeface="Calibri"/>
              <a:cs typeface="Calibri"/>
              <a:sym typeface="Calibri"/>
            </a:endParaRPr>
          </a:p>
        </p:txBody>
      </p:sp>
      <p:sp>
        <p:nvSpPr>
          <p:cNvPr id="561" name="Google Shape;561;p65"/>
          <p:cNvSpPr/>
          <p:nvPr/>
        </p:nvSpPr>
        <p:spPr>
          <a:xfrm>
            <a:off x="0" y="1326357"/>
            <a:ext cx="9144000" cy="91281"/>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62" name="Google Shape;562;p65" descr="rocky thyme.jpg"/>
          <p:cNvPicPr preferRelativeResize="0"/>
          <p:nvPr/>
        </p:nvPicPr>
        <p:blipFill rotWithShape="1">
          <a:blip r:embed="rId3">
            <a:alphaModFix/>
          </a:blip>
          <a:srcRect/>
          <a:stretch/>
        </p:blipFill>
        <p:spPr>
          <a:xfrm>
            <a:off x="5029200" y="3694176"/>
            <a:ext cx="3901440" cy="3163824"/>
          </a:xfrm>
          <a:prstGeom prst="rect">
            <a:avLst/>
          </a:prstGeom>
          <a:noFill/>
          <a:ln>
            <a:noFill/>
          </a:ln>
        </p:spPr>
      </p:pic>
      <p:sp>
        <p:nvSpPr>
          <p:cNvPr id="563" name="Google Shape;563;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66"/>
          <p:cNvSpPr txBox="1">
            <a:spLocks noGrp="1"/>
          </p:cNvSpPr>
          <p:nvPr>
            <p:ph type="title"/>
          </p:nvPr>
        </p:nvSpPr>
        <p:spPr>
          <a:xfrm>
            <a:off x="457200" y="147935"/>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8000"/>
              </a:buClr>
              <a:buSzPts val="4800"/>
              <a:buFont typeface="Calibri"/>
              <a:buNone/>
            </a:pPr>
            <a:r>
              <a:rPr lang="en-US" sz="4800" b="1">
                <a:solidFill>
                  <a:srgbClr val="008000"/>
                </a:solidFill>
              </a:rPr>
              <a:t>Another Thyme, Another Place</a:t>
            </a:r>
            <a:endParaRPr sz="4800" b="1">
              <a:solidFill>
                <a:srgbClr val="008000"/>
              </a:solidFill>
            </a:endParaRPr>
          </a:p>
        </p:txBody>
      </p:sp>
      <p:sp>
        <p:nvSpPr>
          <p:cNvPr id="569" name="Google Shape;569;p66"/>
          <p:cNvSpPr/>
          <p:nvPr/>
        </p:nvSpPr>
        <p:spPr>
          <a:xfrm>
            <a:off x="0" y="1326357"/>
            <a:ext cx="9144000" cy="91281"/>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0" name="Google Shape;570;p66"/>
          <p:cNvSpPr/>
          <p:nvPr/>
        </p:nvSpPr>
        <p:spPr>
          <a:xfrm>
            <a:off x="304800" y="1938277"/>
            <a:ext cx="4267200" cy="39703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The phenolic chemotypes are more common in northern Spain and southern France in areas close to the Mediterranean. Non-phenolics are more common inland and at higher latitudes.</a:t>
            </a:r>
            <a:endParaRPr/>
          </a:p>
          <a:p>
            <a:pPr marL="0" marR="0" lvl="0" indent="0" algn="l" rtl="0">
              <a:spcBef>
                <a:spcPts val="0"/>
              </a:spcBef>
              <a:spcAft>
                <a:spcPts val="0"/>
              </a:spcAft>
              <a:buNone/>
            </a:pPr>
            <a:endParaRPr sz="1200" b="1">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a:solidFill>
                  <a:schemeClr val="dk1"/>
                </a:solidFill>
                <a:latin typeface="Calibri"/>
                <a:ea typeface="Calibri"/>
                <a:cs typeface="Calibri"/>
                <a:sym typeface="Calibri"/>
              </a:rPr>
              <a:t>How do these habitats potentially differ ecologically?</a:t>
            </a:r>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p:txBody>
      </p:sp>
      <p:pic>
        <p:nvPicPr>
          <p:cNvPr id="571" name="Google Shape;571;p66" descr="1024px-Mediterranean_Relief.jpg"/>
          <p:cNvPicPr preferRelativeResize="0"/>
          <p:nvPr/>
        </p:nvPicPr>
        <p:blipFill rotWithShape="1">
          <a:blip r:embed="rId3">
            <a:alphaModFix/>
          </a:blip>
          <a:srcRect r="62887" b="46665"/>
          <a:stretch/>
        </p:blipFill>
        <p:spPr>
          <a:xfrm>
            <a:off x="4572000" y="1938277"/>
            <a:ext cx="4191000" cy="3376083"/>
          </a:xfrm>
          <a:prstGeom prst="rect">
            <a:avLst/>
          </a:prstGeom>
          <a:noFill/>
          <a:ln w="41275" cap="flat" cmpd="sng">
            <a:solidFill>
              <a:srgbClr val="008000"/>
            </a:solidFill>
            <a:prstDash val="solid"/>
            <a:round/>
            <a:headEnd type="none" w="sm" len="sm"/>
            <a:tailEnd type="none" w="sm" len="sm"/>
          </a:ln>
        </p:spPr>
      </p:pic>
      <p:sp>
        <p:nvSpPr>
          <p:cNvPr id="572" name="Google Shape;572;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67"/>
          <p:cNvSpPr/>
          <p:nvPr/>
        </p:nvSpPr>
        <p:spPr>
          <a:xfrm>
            <a:off x="457200" y="1507153"/>
            <a:ext cx="8534400" cy="45243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Based on large-scale patterns of distribution, researchers wondered about distribution on a smaller scale. They looked at the chemotype distribution in the St-Martin-de-Lourdes basin. What chemotypes would you predict to observe in the cooler hillsides in the basin and  the warmer plateau regions around the basin?</a:t>
            </a:r>
            <a:endParaRPr/>
          </a:p>
          <a:p>
            <a:pPr marL="0" marR="0" lvl="0" indent="0" algn="l" rtl="0">
              <a:spcBef>
                <a:spcPts val="0"/>
              </a:spcBef>
              <a:spcAft>
                <a:spcPts val="0"/>
              </a:spcAft>
              <a:buNone/>
            </a:pPr>
            <a:endParaRPr sz="2400" b="1">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400"/>
              <a:buFont typeface="Calibri"/>
              <a:buAutoNum type="alphaUcPeriod"/>
            </a:pPr>
            <a:r>
              <a:rPr lang="en-US" sz="2400" b="1">
                <a:solidFill>
                  <a:schemeClr val="dk1"/>
                </a:solidFill>
                <a:latin typeface="Calibri"/>
                <a:ea typeface="Calibri"/>
                <a:cs typeface="Calibri"/>
                <a:sym typeface="Calibri"/>
              </a:rPr>
              <a:t>Mostly phenolics in the basin and the others on the plateaus.</a:t>
            </a:r>
            <a:endParaRPr/>
          </a:p>
          <a:p>
            <a:pPr marL="342900" marR="0" lvl="0" indent="-342900" algn="l" rtl="0">
              <a:spcBef>
                <a:spcPts val="0"/>
              </a:spcBef>
              <a:spcAft>
                <a:spcPts val="0"/>
              </a:spcAft>
              <a:buClr>
                <a:schemeClr val="dk1"/>
              </a:buClr>
              <a:buSzPts val="2400"/>
              <a:buFont typeface="Calibri"/>
              <a:buAutoNum type="alphaUcPeriod"/>
            </a:pPr>
            <a:r>
              <a:rPr lang="en-US" sz="2400" b="1">
                <a:solidFill>
                  <a:schemeClr val="dk1"/>
                </a:solidFill>
                <a:latin typeface="Calibri"/>
                <a:ea typeface="Calibri"/>
                <a:cs typeface="Calibri"/>
                <a:sym typeface="Calibri"/>
              </a:rPr>
              <a:t>C and T on the plateaus and the others in the basin.</a:t>
            </a:r>
            <a:endParaRPr/>
          </a:p>
          <a:p>
            <a:pPr marL="342900" marR="0" lvl="0" indent="-342900" algn="l" rtl="0">
              <a:spcBef>
                <a:spcPts val="0"/>
              </a:spcBef>
              <a:spcAft>
                <a:spcPts val="0"/>
              </a:spcAft>
              <a:buClr>
                <a:schemeClr val="dk1"/>
              </a:buClr>
              <a:buSzPts val="2400"/>
              <a:buFont typeface="Calibri"/>
              <a:buAutoNum type="alphaUcPeriod"/>
            </a:pPr>
            <a:r>
              <a:rPr lang="en-US" sz="2400" b="1">
                <a:solidFill>
                  <a:schemeClr val="dk1"/>
                </a:solidFill>
                <a:latin typeface="Calibri"/>
                <a:ea typeface="Calibri"/>
                <a:cs typeface="Calibri"/>
                <a:sym typeface="Calibri"/>
              </a:rPr>
              <a:t>Mostly A, U, and G, in the plateaus and L or T in the basin</a:t>
            </a:r>
            <a:endParaRPr/>
          </a:p>
          <a:p>
            <a:pPr marL="342900" marR="0" lvl="0" indent="-342900" algn="l" rtl="0">
              <a:spcBef>
                <a:spcPts val="0"/>
              </a:spcBef>
              <a:spcAft>
                <a:spcPts val="0"/>
              </a:spcAft>
              <a:buClr>
                <a:schemeClr val="dk1"/>
              </a:buClr>
              <a:buSzPts val="2400"/>
              <a:buFont typeface="Calibri"/>
              <a:buAutoNum type="alphaUcPeriod"/>
            </a:pPr>
            <a:r>
              <a:rPr lang="en-US" sz="2400" b="1">
                <a:solidFill>
                  <a:schemeClr val="dk1"/>
                </a:solidFill>
                <a:latin typeface="Calibri"/>
                <a:ea typeface="Calibri"/>
                <a:cs typeface="Calibri"/>
                <a:sym typeface="Calibri"/>
              </a:rPr>
              <a:t>C and T in the basin and plateaus.</a:t>
            </a:r>
            <a:endParaRPr/>
          </a:p>
          <a:p>
            <a:pPr marL="342900" marR="0" lvl="0" indent="-342900" algn="l" rtl="0">
              <a:spcBef>
                <a:spcPts val="0"/>
              </a:spcBef>
              <a:spcAft>
                <a:spcPts val="0"/>
              </a:spcAft>
              <a:buClr>
                <a:schemeClr val="dk1"/>
              </a:buClr>
              <a:buSzPts val="2400"/>
              <a:buFont typeface="Calibri"/>
              <a:buAutoNum type="alphaUcPeriod"/>
            </a:pPr>
            <a:r>
              <a:rPr lang="en-US" sz="2400" b="1">
                <a:solidFill>
                  <a:schemeClr val="dk1"/>
                </a:solidFill>
                <a:latin typeface="Calibri"/>
                <a:ea typeface="Calibri"/>
                <a:cs typeface="Calibri"/>
                <a:sym typeface="Calibri"/>
              </a:rPr>
              <a:t>Can’t make a prediction from the data.</a:t>
            </a:r>
            <a:endParaRPr sz="2400" b="1">
              <a:solidFill>
                <a:schemeClr val="dk1"/>
              </a:solidFill>
              <a:latin typeface="Calibri"/>
              <a:ea typeface="Calibri"/>
              <a:cs typeface="Calibri"/>
              <a:sym typeface="Calibri"/>
            </a:endParaRPr>
          </a:p>
        </p:txBody>
      </p:sp>
      <p:sp>
        <p:nvSpPr>
          <p:cNvPr id="578" name="Google Shape;578;p67"/>
          <p:cNvSpPr txBox="1">
            <a:spLocks noGrp="1"/>
          </p:cNvSpPr>
          <p:nvPr>
            <p:ph type="title"/>
          </p:nvPr>
        </p:nvSpPr>
        <p:spPr>
          <a:xfrm>
            <a:off x="457200" y="147935"/>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008000"/>
              </a:buClr>
              <a:buSzPts val="3200"/>
              <a:buFont typeface="Calibri"/>
              <a:buNone/>
            </a:pPr>
            <a:r>
              <a:rPr lang="en-US" sz="3200" b="1">
                <a:solidFill>
                  <a:srgbClr val="008000"/>
                </a:solidFill>
              </a:rPr>
              <a:t>Just A Clicker Question, No Pun This Thyme</a:t>
            </a:r>
            <a:br>
              <a:rPr lang="en-US" sz="3200" b="1">
                <a:solidFill>
                  <a:srgbClr val="008000"/>
                </a:solidFill>
              </a:rPr>
            </a:br>
            <a:r>
              <a:rPr lang="en-US" sz="3200" b="1">
                <a:solidFill>
                  <a:srgbClr val="008000"/>
                </a:solidFill>
              </a:rPr>
              <a:t>Question #3</a:t>
            </a:r>
            <a:endParaRPr sz="3200" b="1">
              <a:solidFill>
                <a:srgbClr val="008000"/>
              </a:solidFill>
            </a:endParaRPr>
          </a:p>
        </p:txBody>
      </p:sp>
      <p:sp>
        <p:nvSpPr>
          <p:cNvPr id="579" name="Google Shape;579;p67"/>
          <p:cNvSpPr/>
          <p:nvPr/>
        </p:nvSpPr>
        <p:spPr>
          <a:xfrm>
            <a:off x="0" y="1326357"/>
            <a:ext cx="9144000" cy="91281"/>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0" name="Google Shape;58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68" descr="thyme map.jpg"/>
          <p:cNvPicPr preferRelativeResize="0"/>
          <p:nvPr/>
        </p:nvPicPr>
        <p:blipFill rotWithShape="1">
          <a:blip r:embed="rId3">
            <a:alphaModFix/>
          </a:blip>
          <a:srcRect/>
          <a:stretch/>
        </p:blipFill>
        <p:spPr>
          <a:xfrm>
            <a:off x="762000" y="1752600"/>
            <a:ext cx="7543800" cy="4910785"/>
          </a:xfrm>
          <a:prstGeom prst="rect">
            <a:avLst/>
          </a:prstGeom>
          <a:noFill/>
          <a:ln>
            <a:noFill/>
          </a:ln>
        </p:spPr>
      </p:pic>
      <p:sp>
        <p:nvSpPr>
          <p:cNvPr id="587" name="Google Shape;587;p68"/>
          <p:cNvSpPr txBox="1"/>
          <p:nvPr/>
        </p:nvSpPr>
        <p:spPr>
          <a:xfrm>
            <a:off x="457200" y="1524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8000"/>
              </a:buClr>
              <a:buSzPts val="6600"/>
              <a:buFont typeface="Calibri"/>
              <a:buNone/>
            </a:pPr>
            <a:r>
              <a:rPr lang="en-US" sz="6600" b="1" i="0" u="none" strike="noStrike">
                <a:solidFill>
                  <a:srgbClr val="008000"/>
                </a:solidFill>
                <a:latin typeface="Calibri"/>
                <a:ea typeface="Calibri"/>
                <a:cs typeface="Calibri"/>
                <a:sym typeface="Calibri"/>
              </a:rPr>
              <a:t>Thyme Distribution</a:t>
            </a:r>
            <a:endParaRPr sz="6600" b="1" i="0" u="none" strike="noStrike">
              <a:solidFill>
                <a:srgbClr val="008000"/>
              </a:solidFill>
              <a:latin typeface="Calibri"/>
              <a:ea typeface="Calibri"/>
              <a:cs typeface="Calibri"/>
              <a:sym typeface="Calibri"/>
            </a:endParaRPr>
          </a:p>
        </p:txBody>
      </p:sp>
      <p:sp>
        <p:nvSpPr>
          <p:cNvPr id="588" name="Google Shape;588;p68"/>
          <p:cNvSpPr/>
          <p:nvPr/>
        </p:nvSpPr>
        <p:spPr>
          <a:xfrm>
            <a:off x="0" y="1326357"/>
            <a:ext cx="9144000" cy="91281"/>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9" name="Google Shape;589;p68"/>
          <p:cNvSpPr/>
          <p:nvPr/>
        </p:nvSpPr>
        <p:spPr>
          <a:xfrm>
            <a:off x="2590800" y="1524000"/>
            <a:ext cx="228600" cy="182562"/>
          </a:xfrm>
          <a:prstGeom prst="rect">
            <a:avLst/>
          </a:prstGeom>
          <a:solidFill>
            <a:srgbClr val="800080"/>
          </a:solidFill>
          <a:ln w="9525" cap="flat" cmpd="sng">
            <a:solidFill>
              <a:srgbClr val="80008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68"/>
          <p:cNvSpPr/>
          <p:nvPr/>
        </p:nvSpPr>
        <p:spPr>
          <a:xfrm>
            <a:off x="3276600" y="1524000"/>
            <a:ext cx="228600" cy="182562"/>
          </a:xfrm>
          <a:prstGeom prst="rect">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1" name="Google Shape;591;p68"/>
          <p:cNvSpPr/>
          <p:nvPr/>
        </p:nvSpPr>
        <p:spPr>
          <a:xfrm>
            <a:off x="4038600" y="1524000"/>
            <a:ext cx="228600" cy="182562"/>
          </a:xfrm>
          <a:prstGeom prst="rect">
            <a:avLst/>
          </a:prstGeom>
          <a:solidFill>
            <a:srgbClr val="0000FF"/>
          </a:solidFill>
          <a:ln w="9525" cap="flat" cmpd="sng">
            <a:solidFill>
              <a:srgbClr val="3366F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2" name="Google Shape;592;p68"/>
          <p:cNvSpPr/>
          <p:nvPr/>
        </p:nvSpPr>
        <p:spPr>
          <a:xfrm>
            <a:off x="4800600" y="1524000"/>
            <a:ext cx="228600" cy="182562"/>
          </a:xfrm>
          <a:prstGeom prst="rect">
            <a:avLst/>
          </a:prstGeom>
          <a:solidFill>
            <a:srgbClr val="008000"/>
          </a:solidFill>
          <a:ln w="9525" cap="flat" cmpd="sng">
            <a:solidFill>
              <a:srgbClr val="408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3" name="Google Shape;593;p68"/>
          <p:cNvSpPr/>
          <p:nvPr/>
        </p:nvSpPr>
        <p:spPr>
          <a:xfrm>
            <a:off x="5486400" y="1524000"/>
            <a:ext cx="228600" cy="182562"/>
          </a:xfrm>
          <a:prstGeom prst="rect">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4" name="Google Shape;594;p68"/>
          <p:cNvSpPr/>
          <p:nvPr/>
        </p:nvSpPr>
        <p:spPr>
          <a:xfrm>
            <a:off x="6130736" y="1524000"/>
            <a:ext cx="228600" cy="182562"/>
          </a:xfrm>
          <a:prstGeom prst="rect">
            <a:avLst/>
          </a:prstGeom>
          <a:solidFill>
            <a:srgbClr val="FFFF00"/>
          </a:solidFill>
          <a:ln w="9525" cap="flat" cmpd="sng">
            <a:solidFill>
              <a:srgbClr val="FFFF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5" name="Google Shape;595;p68"/>
          <p:cNvSpPr txBox="1"/>
          <p:nvPr/>
        </p:nvSpPr>
        <p:spPr>
          <a:xfrm>
            <a:off x="2132241" y="1367135"/>
            <a:ext cx="4136018"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Calibri"/>
                <a:ea typeface="Calibri"/>
                <a:cs typeface="Calibri"/>
                <a:sym typeface="Calibri"/>
              </a:rPr>
              <a:t> G        L        A        U        C       T</a:t>
            </a:r>
            <a:endParaRPr sz="2400" b="1">
              <a:solidFill>
                <a:schemeClr val="dk1"/>
              </a:solidFill>
              <a:latin typeface="Calibri"/>
              <a:ea typeface="Calibri"/>
              <a:cs typeface="Calibri"/>
              <a:sym typeface="Calibri"/>
            </a:endParaRPr>
          </a:p>
        </p:txBody>
      </p:sp>
      <p:sp>
        <p:nvSpPr>
          <p:cNvPr id="596" name="Google Shape;596;p68"/>
          <p:cNvSpPr txBox="1"/>
          <p:nvPr/>
        </p:nvSpPr>
        <p:spPr>
          <a:xfrm>
            <a:off x="228600" y="6521450"/>
            <a:ext cx="1992853"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Thomspon et al. 1998</a:t>
            </a:r>
            <a:endParaRPr sz="1600">
              <a:solidFill>
                <a:schemeClr val="dk1"/>
              </a:solidFill>
              <a:latin typeface="Calibri"/>
              <a:ea typeface="Calibri"/>
              <a:cs typeface="Calibri"/>
              <a:sym typeface="Calibri"/>
            </a:endParaRPr>
          </a:p>
        </p:txBody>
      </p:sp>
      <p:sp>
        <p:nvSpPr>
          <p:cNvPr id="597" name="Google Shape;597;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69"/>
          <p:cNvSpPr txBox="1"/>
          <p:nvPr/>
        </p:nvSpPr>
        <p:spPr>
          <a:xfrm>
            <a:off x="457200" y="1624548"/>
            <a:ext cx="8229600" cy="56938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As climates have warmed, some chemotypes have become more common in areas where other chemotypes once dominated. Which chemotype(s) would you predict is becoming more common as areas become warmer and dryer.</a:t>
            </a:r>
            <a:endParaRPr/>
          </a:p>
          <a:p>
            <a:pPr marL="0" marR="0" lvl="0" indent="0" algn="l" rtl="0">
              <a:spcBef>
                <a:spcPts val="0"/>
              </a:spcBef>
              <a:spcAft>
                <a:spcPts val="0"/>
              </a:spcAft>
              <a:buNone/>
            </a:pPr>
            <a:endParaRPr sz="1800" b="1">
              <a:solidFill>
                <a:schemeClr val="dk1"/>
              </a:solidFill>
              <a:latin typeface="Calibri"/>
              <a:ea typeface="Calibri"/>
              <a:cs typeface="Calibri"/>
              <a:sym typeface="Calibri"/>
            </a:endParaRPr>
          </a:p>
          <a:p>
            <a:pPr marL="457200" marR="0" lvl="0" indent="-457200" algn="l" rtl="0">
              <a:spcBef>
                <a:spcPts val="0"/>
              </a:spcBef>
              <a:spcAft>
                <a:spcPts val="0"/>
              </a:spcAft>
              <a:buClr>
                <a:schemeClr val="dk1"/>
              </a:buClr>
              <a:buSzPts val="2800"/>
              <a:buFont typeface="Calibri"/>
              <a:buAutoNum type="alphaUcPeriod"/>
            </a:pPr>
            <a:r>
              <a:rPr lang="en-US" sz="2800" b="1">
                <a:solidFill>
                  <a:schemeClr val="dk1"/>
                </a:solidFill>
                <a:latin typeface="Calibri"/>
                <a:ea typeface="Calibri"/>
                <a:cs typeface="Calibri"/>
                <a:sym typeface="Calibri"/>
              </a:rPr>
              <a:t>G and T</a:t>
            </a:r>
            <a:endParaRPr/>
          </a:p>
          <a:p>
            <a:pPr marL="457200" marR="0" lvl="0" indent="-457200" algn="l" rtl="0">
              <a:spcBef>
                <a:spcPts val="0"/>
              </a:spcBef>
              <a:spcAft>
                <a:spcPts val="0"/>
              </a:spcAft>
              <a:buClr>
                <a:schemeClr val="dk1"/>
              </a:buClr>
              <a:buSzPts val="2800"/>
              <a:buFont typeface="Calibri"/>
              <a:buAutoNum type="alphaUcPeriod"/>
            </a:pPr>
            <a:r>
              <a:rPr lang="en-US" sz="2800" b="1">
                <a:solidFill>
                  <a:schemeClr val="dk1"/>
                </a:solidFill>
                <a:latin typeface="Calibri"/>
                <a:ea typeface="Calibri"/>
                <a:cs typeface="Calibri"/>
                <a:sym typeface="Calibri"/>
              </a:rPr>
              <a:t>A and L</a:t>
            </a:r>
            <a:endParaRPr/>
          </a:p>
          <a:p>
            <a:pPr marL="457200" marR="0" lvl="0" indent="-457200" algn="l" rtl="0">
              <a:spcBef>
                <a:spcPts val="0"/>
              </a:spcBef>
              <a:spcAft>
                <a:spcPts val="0"/>
              </a:spcAft>
              <a:buClr>
                <a:schemeClr val="dk1"/>
              </a:buClr>
              <a:buSzPts val="2800"/>
              <a:buFont typeface="Calibri"/>
              <a:buAutoNum type="alphaUcPeriod"/>
            </a:pPr>
            <a:r>
              <a:rPr lang="en-US" sz="2800" b="1">
                <a:solidFill>
                  <a:schemeClr val="dk1"/>
                </a:solidFill>
                <a:latin typeface="Calibri"/>
                <a:ea typeface="Calibri"/>
                <a:cs typeface="Calibri"/>
                <a:sym typeface="Calibri"/>
              </a:rPr>
              <a:t>U and C</a:t>
            </a:r>
            <a:endParaRPr/>
          </a:p>
          <a:p>
            <a:pPr marL="457200" marR="0" lvl="0" indent="-457200" algn="l" rtl="0">
              <a:spcBef>
                <a:spcPts val="0"/>
              </a:spcBef>
              <a:spcAft>
                <a:spcPts val="0"/>
              </a:spcAft>
              <a:buClr>
                <a:schemeClr val="dk1"/>
              </a:buClr>
              <a:buSzPts val="2800"/>
              <a:buFont typeface="Calibri"/>
              <a:buAutoNum type="alphaUcPeriod"/>
            </a:pPr>
            <a:r>
              <a:rPr lang="en-US" sz="2800" b="1">
                <a:solidFill>
                  <a:schemeClr val="dk1"/>
                </a:solidFill>
                <a:latin typeface="Calibri"/>
                <a:ea typeface="Calibri"/>
                <a:cs typeface="Calibri"/>
                <a:sym typeface="Calibri"/>
              </a:rPr>
              <a:t>C and T</a:t>
            </a:r>
            <a:endParaRPr/>
          </a:p>
          <a:p>
            <a:pPr marL="457200" marR="0" lvl="0" indent="-457200" algn="l" rtl="0">
              <a:spcBef>
                <a:spcPts val="0"/>
              </a:spcBef>
              <a:spcAft>
                <a:spcPts val="0"/>
              </a:spcAft>
              <a:buClr>
                <a:schemeClr val="dk1"/>
              </a:buClr>
              <a:buSzPts val="2800"/>
              <a:buFont typeface="Calibri"/>
              <a:buAutoNum type="alphaUcPeriod"/>
            </a:pPr>
            <a:r>
              <a:rPr lang="en-US" sz="2800" b="1">
                <a:solidFill>
                  <a:schemeClr val="dk1"/>
                </a:solidFill>
                <a:latin typeface="Calibri"/>
                <a:ea typeface="Calibri"/>
                <a:cs typeface="Calibri"/>
                <a:sym typeface="Calibri"/>
              </a:rPr>
              <a:t>L and T</a:t>
            </a:r>
            <a:endParaRPr/>
          </a:p>
          <a:p>
            <a:pPr marL="457200" marR="0" lvl="0" indent="-279400" algn="l" rtl="0">
              <a:spcBef>
                <a:spcPts val="0"/>
              </a:spcBef>
              <a:spcAft>
                <a:spcPts val="0"/>
              </a:spcAft>
              <a:buClr>
                <a:schemeClr val="dk1"/>
              </a:buClr>
              <a:buSzPts val="2800"/>
              <a:buFont typeface="Calibri"/>
              <a:buNone/>
            </a:pPr>
            <a:endParaRPr sz="2800" b="1">
              <a:solidFill>
                <a:schemeClr val="dk1"/>
              </a:solidFill>
              <a:latin typeface="Calibri"/>
              <a:ea typeface="Calibri"/>
              <a:cs typeface="Calibri"/>
              <a:sym typeface="Calibri"/>
            </a:endParaRPr>
          </a:p>
          <a:p>
            <a:pPr marL="0" marR="0" lvl="0" indent="0" algn="l" rtl="0">
              <a:spcBef>
                <a:spcPts val="0"/>
              </a:spcBef>
              <a:spcAft>
                <a:spcPts val="0"/>
              </a:spcAft>
              <a:buNone/>
            </a:pPr>
            <a:endParaRPr sz="2800" b="1">
              <a:solidFill>
                <a:schemeClr val="dk1"/>
              </a:solidFill>
              <a:latin typeface="Calibri"/>
              <a:ea typeface="Calibri"/>
              <a:cs typeface="Calibri"/>
              <a:sym typeface="Calibri"/>
            </a:endParaRPr>
          </a:p>
        </p:txBody>
      </p:sp>
      <p:sp>
        <p:nvSpPr>
          <p:cNvPr id="604" name="Google Shape;604;p69"/>
          <p:cNvSpPr txBox="1"/>
          <p:nvPr/>
        </p:nvSpPr>
        <p:spPr>
          <a:xfrm>
            <a:off x="457200" y="147935"/>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008000"/>
              </a:buClr>
              <a:buSzPts val="4125"/>
              <a:buFont typeface="Calibri"/>
              <a:buNone/>
            </a:pPr>
            <a:r>
              <a:rPr lang="en-US" sz="4125" b="1" i="0" u="none" strike="noStrike">
                <a:solidFill>
                  <a:srgbClr val="008000"/>
                </a:solidFill>
                <a:latin typeface="Calibri"/>
                <a:ea typeface="Calibri"/>
                <a:cs typeface="Calibri"/>
                <a:sym typeface="Calibri"/>
              </a:rPr>
              <a:t>A Thyme of Change?</a:t>
            </a:r>
            <a:endParaRPr/>
          </a:p>
          <a:p>
            <a:pPr marL="0" marR="0" lvl="0" indent="0" algn="ctr" rtl="0">
              <a:lnSpc>
                <a:spcPct val="80000"/>
              </a:lnSpc>
              <a:spcBef>
                <a:spcPts val="0"/>
              </a:spcBef>
              <a:spcAft>
                <a:spcPts val="0"/>
              </a:spcAft>
              <a:buClr>
                <a:srgbClr val="008000"/>
              </a:buClr>
              <a:buSzPts val="3625"/>
              <a:buFont typeface="Calibri"/>
              <a:buNone/>
            </a:pPr>
            <a:r>
              <a:rPr lang="en-US" sz="3625" b="1">
                <a:solidFill>
                  <a:srgbClr val="008000"/>
                </a:solidFill>
                <a:latin typeface="Calibri"/>
                <a:ea typeface="Calibri"/>
                <a:cs typeface="Calibri"/>
                <a:sym typeface="Calibri"/>
              </a:rPr>
              <a:t>Question #4</a:t>
            </a:r>
            <a:endParaRPr sz="3625" b="1" i="0" u="none" strike="noStrike">
              <a:solidFill>
                <a:srgbClr val="008000"/>
              </a:solidFill>
              <a:latin typeface="Calibri"/>
              <a:ea typeface="Calibri"/>
              <a:cs typeface="Calibri"/>
              <a:sym typeface="Calibri"/>
            </a:endParaRPr>
          </a:p>
        </p:txBody>
      </p:sp>
      <p:sp>
        <p:nvSpPr>
          <p:cNvPr id="605" name="Google Shape;605;p69"/>
          <p:cNvSpPr/>
          <p:nvPr/>
        </p:nvSpPr>
        <p:spPr>
          <a:xfrm>
            <a:off x="0" y="1326357"/>
            <a:ext cx="9144000" cy="91281"/>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6" name="Google Shape;606;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70"/>
          <p:cNvSpPr/>
          <p:nvPr/>
        </p:nvSpPr>
        <p:spPr>
          <a:xfrm>
            <a:off x="3152775" y="3246438"/>
            <a:ext cx="2840038" cy="36671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Relative deterrence value</a:t>
            </a:r>
            <a:endParaRPr/>
          </a:p>
        </p:txBody>
      </p:sp>
      <p:pic>
        <p:nvPicPr>
          <p:cNvPr id="613" name="Google Shape;613;p70" descr="deter copy"/>
          <p:cNvPicPr preferRelativeResize="0"/>
          <p:nvPr/>
        </p:nvPicPr>
        <p:blipFill rotWithShape="1">
          <a:blip r:embed="rId3">
            <a:alphaModFix/>
          </a:blip>
          <a:srcRect t="21031"/>
          <a:stretch/>
        </p:blipFill>
        <p:spPr>
          <a:xfrm>
            <a:off x="1066800" y="1676400"/>
            <a:ext cx="7086600" cy="4864100"/>
          </a:xfrm>
          <a:prstGeom prst="rect">
            <a:avLst/>
          </a:prstGeom>
          <a:noFill/>
          <a:ln>
            <a:noFill/>
          </a:ln>
        </p:spPr>
      </p:pic>
      <p:sp>
        <p:nvSpPr>
          <p:cNvPr id="614" name="Google Shape;614;p70"/>
          <p:cNvSpPr txBox="1"/>
          <p:nvPr/>
        </p:nvSpPr>
        <p:spPr>
          <a:xfrm>
            <a:off x="457200" y="1524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8000"/>
              </a:buClr>
              <a:buSzPts val="6105"/>
              <a:buFont typeface="Calibri"/>
              <a:buNone/>
            </a:pPr>
            <a:r>
              <a:rPr lang="en-US" sz="6105" b="1" i="0" u="none" strike="noStrike">
                <a:solidFill>
                  <a:srgbClr val="008000"/>
                </a:solidFill>
                <a:latin typeface="Calibri"/>
                <a:ea typeface="Calibri"/>
                <a:cs typeface="Calibri"/>
                <a:sym typeface="Calibri"/>
              </a:rPr>
              <a:t>Chemotype Distribution</a:t>
            </a:r>
            <a:endParaRPr sz="6105" b="1" i="0" u="none" strike="noStrike">
              <a:solidFill>
                <a:srgbClr val="008000"/>
              </a:solidFill>
              <a:latin typeface="Calibri"/>
              <a:ea typeface="Calibri"/>
              <a:cs typeface="Calibri"/>
              <a:sym typeface="Calibri"/>
            </a:endParaRPr>
          </a:p>
        </p:txBody>
      </p:sp>
      <p:sp>
        <p:nvSpPr>
          <p:cNvPr id="615" name="Google Shape;615;p70"/>
          <p:cNvSpPr/>
          <p:nvPr/>
        </p:nvSpPr>
        <p:spPr>
          <a:xfrm>
            <a:off x="0" y="1326357"/>
            <a:ext cx="9144000" cy="91281"/>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6" name="Google Shape;616;p70"/>
          <p:cNvSpPr txBox="1"/>
          <p:nvPr/>
        </p:nvSpPr>
        <p:spPr>
          <a:xfrm>
            <a:off x="228600" y="6521450"/>
            <a:ext cx="1992853"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Thomspon et al. 1998</a:t>
            </a:r>
            <a:endParaRPr sz="1600">
              <a:solidFill>
                <a:schemeClr val="dk1"/>
              </a:solidFill>
              <a:latin typeface="Calibri"/>
              <a:ea typeface="Calibri"/>
              <a:cs typeface="Calibri"/>
              <a:sym typeface="Calibri"/>
            </a:endParaRPr>
          </a:p>
        </p:txBody>
      </p:sp>
      <p:sp>
        <p:nvSpPr>
          <p:cNvPr id="617" name="Google Shape;61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71"/>
          <p:cNvSpPr txBox="1"/>
          <p:nvPr/>
        </p:nvSpPr>
        <p:spPr>
          <a:xfrm>
            <a:off x="457200" y="1624548"/>
            <a:ext cx="8229600" cy="206210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dk1"/>
                </a:solidFill>
                <a:latin typeface="Calibri"/>
                <a:ea typeface="Calibri"/>
                <a:cs typeface="Calibri"/>
                <a:sym typeface="Calibri"/>
              </a:rPr>
              <a:t>Based on the results of the experiments described in this case study, summarize how they provide an answer(s) to the question of why thyme has so many different chemotypes.</a:t>
            </a:r>
            <a:endParaRPr sz="3200" b="1">
              <a:solidFill>
                <a:schemeClr val="dk1"/>
              </a:solidFill>
              <a:latin typeface="Calibri"/>
              <a:ea typeface="Calibri"/>
              <a:cs typeface="Calibri"/>
              <a:sym typeface="Calibri"/>
            </a:endParaRPr>
          </a:p>
        </p:txBody>
      </p:sp>
      <p:sp>
        <p:nvSpPr>
          <p:cNvPr id="624" name="Google Shape;624;p71"/>
          <p:cNvSpPr txBox="1"/>
          <p:nvPr/>
        </p:nvSpPr>
        <p:spPr>
          <a:xfrm>
            <a:off x="457200" y="147935"/>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8000"/>
              </a:buClr>
              <a:buSzPts val="6600"/>
              <a:buFont typeface="Calibri"/>
              <a:buNone/>
            </a:pPr>
            <a:r>
              <a:rPr lang="en-US" sz="6600" b="1" i="0" u="none" strike="noStrike">
                <a:solidFill>
                  <a:srgbClr val="008000"/>
                </a:solidFill>
                <a:latin typeface="Calibri"/>
                <a:ea typeface="Calibri"/>
                <a:cs typeface="Calibri"/>
                <a:sym typeface="Calibri"/>
              </a:rPr>
              <a:t>Thyme to Summarize</a:t>
            </a:r>
            <a:endParaRPr sz="6600" b="1" i="0" u="none" strike="noStrike">
              <a:solidFill>
                <a:srgbClr val="008000"/>
              </a:solidFill>
              <a:latin typeface="Calibri"/>
              <a:ea typeface="Calibri"/>
              <a:cs typeface="Calibri"/>
              <a:sym typeface="Calibri"/>
            </a:endParaRPr>
          </a:p>
        </p:txBody>
      </p:sp>
      <p:sp>
        <p:nvSpPr>
          <p:cNvPr id="625" name="Google Shape;625;p71"/>
          <p:cNvSpPr/>
          <p:nvPr/>
        </p:nvSpPr>
        <p:spPr>
          <a:xfrm>
            <a:off x="0" y="1326357"/>
            <a:ext cx="9144000" cy="91281"/>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26" name="Google Shape;626;p71" descr="Untitled.png"/>
          <p:cNvPicPr preferRelativeResize="0"/>
          <p:nvPr/>
        </p:nvPicPr>
        <p:blipFill rotWithShape="1">
          <a:blip r:embed="rId3">
            <a:alphaModFix/>
          </a:blip>
          <a:srcRect/>
          <a:stretch/>
        </p:blipFill>
        <p:spPr>
          <a:xfrm>
            <a:off x="2161010" y="3733800"/>
            <a:ext cx="4468390" cy="2971800"/>
          </a:xfrm>
          <a:prstGeom prst="rect">
            <a:avLst/>
          </a:prstGeom>
          <a:noFill/>
          <a:ln w="41275" cap="flat" cmpd="sng">
            <a:solidFill>
              <a:srgbClr val="008000"/>
            </a:solidFill>
            <a:prstDash val="solid"/>
            <a:round/>
            <a:headEnd type="none" w="sm" len="sm"/>
            <a:tailEnd type="none" w="sm" len="sm"/>
          </a:ln>
        </p:spPr>
      </p:pic>
      <p:sp>
        <p:nvSpPr>
          <p:cNvPr id="627" name="Google Shape;627;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131" name="Google Shape;131;p18"/>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000">
                <a:solidFill>
                  <a:schemeClr val="dk1"/>
                </a:solidFill>
                <a:latin typeface="Times New Roman"/>
                <a:ea typeface="Times New Roman"/>
                <a:cs typeface="Times New Roman"/>
                <a:sym typeface="Times New Roman"/>
              </a:rPr>
              <a:t>1. What are the two general categories of plant defenses?</a:t>
            </a:r>
            <a:endParaRPr sz="3000">
              <a:solidFill>
                <a:schemeClr val="dk1"/>
              </a:solidFill>
              <a:latin typeface="Times New Roman"/>
              <a:ea typeface="Times New Roman"/>
              <a:cs typeface="Times New Roman"/>
              <a:sym typeface="Times New Roman"/>
            </a:endParaRPr>
          </a:p>
          <a:p>
            <a:pPr marL="457200" lvl="0" indent="-419100" algn="l" rtl="0">
              <a:spcBef>
                <a:spcPts val="1400"/>
              </a:spcBef>
              <a:spcAft>
                <a:spcPts val="0"/>
              </a:spcAft>
              <a:buClr>
                <a:srgbClr val="7945B8"/>
              </a:buClr>
              <a:buSzPts val="3000"/>
              <a:buFont typeface="Times New Roman"/>
              <a:buChar char="●"/>
            </a:pPr>
            <a:r>
              <a:rPr lang="en-US" sz="3000">
                <a:solidFill>
                  <a:srgbClr val="7945B8"/>
                </a:solidFill>
                <a:latin typeface="Times New Roman"/>
                <a:ea typeface="Times New Roman"/>
                <a:cs typeface="Times New Roman"/>
                <a:sym typeface="Times New Roman"/>
              </a:rPr>
              <a:t>Chemical</a:t>
            </a:r>
            <a:endParaRPr sz="3000">
              <a:solidFill>
                <a:srgbClr val="7945B8"/>
              </a:solidFill>
              <a:latin typeface="Times New Roman"/>
              <a:ea typeface="Times New Roman"/>
              <a:cs typeface="Times New Roman"/>
              <a:sym typeface="Times New Roman"/>
            </a:endParaRPr>
          </a:p>
          <a:p>
            <a:pPr marL="457200" lvl="0" indent="-419100" algn="l" rtl="0">
              <a:spcBef>
                <a:spcPts val="0"/>
              </a:spcBef>
              <a:spcAft>
                <a:spcPts val="0"/>
              </a:spcAft>
              <a:buClr>
                <a:srgbClr val="7945B8"/>
              </a:buClr>
              <a:buSzPts val="3000"/>
              <a:buFont typeface="Times New Roman"/>
              <a:buChar char="●"/>
            </a:pPr>
            <a:r>
              <a:rPr lang="en-US" sz="3000">
                <a:solidFill>
                  <a:srgbClr val="7945B8"/>
                </a:solidFill>
                <a:latin typeface="Times New Roman"/>
                <a:ea typeface="Times New Roman"/>
                <a:cs typeface="Times New Roman"/>
                <a:sym typeface="Times New Roman"/>
              </a:rPr>
              <a:t>Mechanical</a:t>
            </a:r>
            <a:endParaRPr sz="3000">
              <a:solidFill>
                <a:srgbClr val="7945B8"/>
              </a:solidFill>
              <a:latin typeface="Times New Roman"/>
              <a:ea typeface="Times New Roman"/>
              <a:cs typeface="Times New Roman"/>
              <a:sym typeface="Times New Roman"/>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72"/>
          <p:cNvSpPr txBox="1">
            <a:spLocks noGrp="1"/>
          </p:cNvSpPr>
          <p:nvPr>
            <p:ph type="title"/>
          </p:nvPr>
        </p:nvSpPr>
        <p:spPr>
          <a:xfrm>
            <a:off x="376175" y="1348413"/>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END DAY 2</a:t>
            </a:r>
            <a:endParaRPr/>
          </a:p>
        </p:txBody>
      </p:sp>
      <p:sp>
        <p:nvSpPr>
          <p:cNvPr id="634" name="Google Shape;634;p72"/>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38761D"/>
        </a:solidFill>
        <a:effectLst/>
      </p:bgPr>
    </p:bg>
    <p:spTree>
      <p:nvGrpSpPr>
        <p:cNvPr id="1" name="Shape 639"/>
        <p:cNvGrpSpPr/>
        <p:nvPr/>
      </p:nvGrpSpPr>
      <p:grpSpPr>
        <a:xfrm>
          <a:off x="0" y="0"/>
          <a:ext cx="0" cy="0"/>
          <a:chOff x="0" y="0"/>
          <a:chExt cx="0" cy="0"/>
        </a:xfrm>
      </p:grpSpPr>
      <p:sp>
        <p:nvSpPr>
          <p:cNvPr id="640" name="Google Shape;640;p73"/>
          <p:cNvSpPr txBox="1">
            <a:spLocks noGrp="1"/>
          </p:cNvSpPr>
          <p:nvPr>
            <p:ph type="title"/>
          </p:nvPr>
        </p:nvSpPr>
        <p:spPr>
          <a:xfrm>
            <a:off x="325500" y="21284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6000">
                <a:solidFill>
                  <a:srgbClr val="FFFF00"/>
                </a:solidFill>
              </a:rPr>
              <a:t>DAY 3</a:t>
            </a:r>
            <a:endParaRPr sz="6000">
              <a:solidFill>
                <a:srgbClr val="FFFF00"/>
              </a:solidFill>
            </a:endParaRPr>
          </a:p>
        </p:txBody>
      </p:sp>
      <p:sp>
        <p:nvSpPr>
          <p:cNvPr id="641" name="Google Shape;641;p73"/>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74"/>
          <p:cNvSpPr txBox="1">
            <a:spLocks noGrp="1"/>
          </p:cNvSpPr>
          <p:nvPr>
            <p:ph type="title"/>
          </p:nvPr>
        </p:nvSpPr>
        <p:spPr>
          <a:xfrm>
            <a:off x="457200" y="274646"/>
            <a:ext cx="8229600" cy="763200"/>
          </a:xfrm>
          <a:prstGeom prst="rect">
            <a:avLst/>
          </a:prstGeom>
        </p:spPr>
        <p:txBody>
          <a:bodyPr spcFirstLastPara="1" wrap="square" lIns="91425" tIns="45700" rIns="91425" bIns="45700" anchor="ctr" anchorCtr="0">
            <a:noAutofit/>
          </a:bodyPr>
          <a:lstStyle/>
          <a:p>
            <a:pPr marL="0" lvl="0" indent="0" algn="l" rtl="0">
              <a:spcBef>
                <a:spcPts val="360"/>
              </a:spcBef>
              <a:spcAft>
                <a:spcPts val="0"/>
              </a:spcAft>
              <a:buClr>
                <a:schemeClr val="dk1"/>
              </a:buClr>
              <a:buSzPts val="1100"/>
              <a:buFont typeface="Arial"/>
              <a:buNone/>
            </a:pPr>
            <a:r>
              <a:rPr lang="en-US" sz="3600">
                <a:latin typeface="Arial"/>
                <a:ea typeface="Arial"/>
                <a:cs typeface="Arial"/>
                <a:sym typeface="Arial"/>
              </a:rPr>
              <a:t>Reading Questions Discussion</a:t>
            </a:r>
            <a:endParaRPr sz="3600"/>
          </a:p>
        </p:txBody>
      </p:sp>
      <p:sp>
        <p:nvSpPr>
          <p:cNvPr id="648" name="Google Shape;648;p74"/>
          <p:cNvSpPr txBox="1">
            <a:spLocks noGrp="1"/>
          </p:cNvSpPr>
          <p:nvPr>
            <p:ph type="body" idx="1"/>
          </p:nvPr>
        </p:nvSpPr>
        <p:spPr>
          <a:xfrm>
            <a:off x="457200" y="1089750"/>
            <a:ext cx="8229600" cy="53484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2400">
                <a:latin typeface="Arial"/>
                <a:ea typeface="Arial"/>
                <a:cs typeface="Arial"/>
                <a:sym typeface="Arial"/>
              </a:rPr>
              <a:t>1.	What is the benefit to </a:t>
            </a:r>
            <a:r>
              <a:rPr lang="en-US" sz="2400" i="1">
                <a:latin typeface="Arial"/>
                <a:ea typeface="Arial"/>
                <a:cs typeface="Arial"/>
                <a:sym typeface="Arial"/>
              </a:rPr>
              <a:t>Nicotiana attenuata</a:t>
            </a:r>
            <a:r>
              <a:rPr lang="en-US" sz="2400">
                <a:latin typeface="Arial"/>
                <a:ea typeface="Arial"/>
                <a:cs typeface="Arial"/>
                <a:sym typeface="Arial"/>
              </a:rPr>
              <a:t> of emitting (E)-α-bergamotene in its flowers? Why / how does this work?</a:t>
            </a:r>
            <a:endParaRPr sz="2400">
              <a:latin typeface="Arial"/>
              <a:ea typeface="Arial"/>
              <a:cs typeface="Arial"/>
              <a:sym typeface="Arial"/>
            </a:endParaRPr>
          </a:p>
          <a:p>
            <a:pPr marL="0" lvl="0" indent="0" algn="l" rtl="0">
              <a:spcBef>
                <a:spcPts val="360"/>
              </a:spcBef>
              <a:spcAft>
                <a:spcPts val="0"/>
              </a:spcAft>
              <a:buClr>
                <a:schemeClr val="dk1"/>
              </a:buClr>
              <a:buSzPts val="1100"/>
              <a:buFont typeface="Arial"/>
              <a:buNone/>
            </a:pPr>
            <a:endParaRPr sz="1000">
              <a:latin typeface="Arial"/>
              <a:ea typeface="Arial"/>
              <a:cs typeface="Arial"/>
              <a:sym typeface="Arial"/>
            </a:endParaRPr>
          </a:p>
          <a:p>
            <a:pPr marL="0" lvl="0" indent="0" algn="l" rtl="0">
              <a:spcBef>
                <a:spcPts val="360"/>
              </a:spcBef>
              <a:spcAft>
                <a:spcPts val="0"/>
              </a:spcAft>
              <a:buNone/>
            </a:pPr>
            <a:r>
              <a:rPr lang="en-US" sz="2400">
                <a:latin typeface="Arial"/>
                <a:ea typeface="Arial"/>
                <a:cs typeface="Arial"/>
                <a:sym typeface="Arial"/>
              </a:rPr>
              <a:t>2.	What is the benefit to </a:t>
            </a:r>
            <a:r>
              <a:rPr lang="en-US" sz="2400" i="1">
                <a:latin typeface="Arial"/>
                <a:ea typeface="Arial"/>
                <a:cs typeface="Arial"/>
                <a:sym typeface="Arial"/>
              </a:rPr>
              <a:t>Nicotiana attenuata</a:t>
            </a:r>
            <a:r>
              <a:rPr lang="en-US" sz="2400">
                <a:latin typeface="Arial"/>
                <a:ea typeface="Arial"/>
                <a:cs typeface="Arial"/>
                <a:sym typeface="Arial"/>
              </a:rPr>
              <a:t> of emitting (E)-α-bergamotene in its leaves? Why / how does this work?</a:t>
            </a:r>
            <a:endParaRPr sz="2400">
              <a:latin typeface="Arial"/>
              <a:ea typeface="Arial"/>
              <a:cs typeface="Arial"/>
              <a:sym typeface="Arial"/>
            </a:endParaRPr>
          </a:p>
          <a:p>
            <a:pPr marL="0" lvl="0" indent="0" algn="l" rtl="0">
              <a:spcBef>
                <a:spcPts val="360"/>
              </a:spcBef>
              <a:spcAft>
                <a:spcPts val="0"/>
              </a:spcAft>
              <a:buClr>
                <a:schemeClr val="dk1"/>
              </a:buClr>
              <a:buSzPts val="1100"/>
              <a:buFont typeface="Arial"/>
              <a:buNone/>
            </a:pPr>
            <a:endParaRPr sz="1000">
              <a:latin typeface="Arial"/>
              <a:ea typeface="Arial"/>
              <a:cs typeface="Arial"/>
              <a:sym typeface="Arial"/>
            </a:endParaRPr>
          </a:p>
          <a:p>
            <a:pPr marL="0" lvl="0" indent="0" algn="l" rtl="0">
              <a:spcBef>
                <a:spcPts val="360"/>
              </a:spcBef>
              <a:spcAft>
                <a:spcPts val="0"/>
              </a:spcAft>
              <a:buNone/>
            </a:pPr>
            <a:r>
              <a:rPr lang="en-US" sz="2400">
                <a:latin typeface="Arial"/>
                <a:ea typeface="Arial"/>
                <a:cs typeface="Arial"/>
                <a:sym typeface="Arial"/>
              </a:rPr>
              <a:t>3.	What is NaTPS38, and what might be the benefit to </a:t>
            </a:r>
            <a:r>
              <a:rPr lang="en-US" sz="2400" i="1">
                <a:latin typeface="Arial"/>
                <a:ea typeface="Arial"/>
                <a:cs typeface="Arial"/>
                <a:sym typeface="Arial"/>
              </a:rPr>
              <a:t>Nicotiana attenuata</a:t>
            </a:r>
            <a:r>
              <a:rPr lang="en-US" sz="2400">
                <a:latin typeface="Arial"/>
                <a:ea typeface="Arial"/>
                <a:cs typeface="Arial"/>
                <a:sym typeface="Arial"/>
              </a:rPr>
              <a:t> of using it to differentially regulate production of a single compound in different tissue types? Give at least three potential benefits.</a:t>
            </a:r>
            <a:endParaRPr sz="2400">
              <a:latin typeface="Arial"/>
              <a:ea typeface="Arial"/>
              <a:cs typeface="Arial"/>
              <a:sym typeface="Arial"/>
            </a:endParaRPr>
          </a:p>
          <a:p>
            <a:pPr marL="0" lvl="0" indent="0" algn="l" rtl="0">
              <a:spcBef>
                <a:spcPts val="360"/>
              </a:spcBef>
              <a:spcAft>
                <a:spcPts val="0"/>
              </a:spcAft>
              <a:buClr>
                <a:schemeClr val="dk1"/>
              </a:buClr>
              <a:buSzPts val="1100"/>
              <a:buFont typeface="Arial"/>
              <a:buNone/>
            </a:pPr>
            <a:endParaRPr sz="1000">
              <a:latin typeface="Arial"/>
              <a:ea typeface="Arial"/>
              <a:cs typeface="Arial"/>
              <a:sym typeface="Arial"/>
            </a:endParaRPr>
          </a:p>
          <a:p>
            <a:pPr marL="0" lvl="0" indent="0" algn="l" rtl="0">
              <a:spcBef>
                <a:spcPts val="360"/>
              </a:spcBef>
              <a:spcAft>
                <a:spcPts val="0"/>
              </a:spcAft>
              <a:buClr>
                <a:schemeClr val="dk1"/>
              </a:buClr>
              <a:buSzPts val="1100"/>
              <a:buFont typeface="Arial"/>
              <a:buNone/>
            </a:pPr>
            <a:r>
              <a:rPr lang="en-US" sz="2400">
                <a:latin typeface="Arial"/>
                <a:ea typeface="Arial"/>
                <a:cs typeface="Arial"/>
                <a:sym typeface="Arial"/>
              </a:rPr>
              <a:t>4.	Explain how (E)-α-bergamotene production in </a:t>
            </a:r>
            <a:r>
              <a:rPr lang="en-US" sz="2400" i="1">
                <a:latin typeface="Arial"/>
                <a:ea typeface="Arial"/>
                <a:cs typeface="Arial"/>
                <a:sym typeface="Arial"/>
              </a:rPr>
              <a:t>Nicotiana attenuata</a:t>
            </a:r>
            <a:r>
              <a:rPr lang="en-US" sz="2400">
                <a:latin typeface="Arial"/>
                <a:ea typeface="Arial"/>
                <a:cs typeface="Arial"/>
                <a:sym typeface="Arial"/>
              </a:rPr>
              <a:t> demonstrates ecological pleiotropy.</a:t>
            </a:r>
            <a:endParaRPr sz="2400">
              <a:latin typeface="Arial"/>
              <a:ea typeface="Arial"/>
              <a:cs typeface="Arial"/>
              <a:sym typeface="Arial"/>
            </a:endParaRPr>
          </a:p>
          <a:p>
            <a:pPr marL="0" lvl="0" indent="0" algn="l" rtl="0">
              <a:spcBef>
                <a:spcPts val="360"/>
              </a:spcBef>
              <a:spcAft>
                <a:spcPts val="0"/>
              </a:spcAft>
              <a:buNone/>
            </a:pPr>
            <a:endParaRPr sz="2400"/>
          </a:p>
        </p:txBody>
      </p:sp>
      <p:sp>
        <p:nvSpPr>
          <p:cNvPr id="649" name="Google Shape;649;p74"/>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5"/>
          <p:cNvSpPr txBox="1">
            <a:spLocks noGrp="1"/>
          </p:cNvSpPr>
          <p:nvPr>
            <p:ph type="title"/>
          </p:nvPr>
        </p:nvSpPr>
        <p:spPr>
          <a:xfrm>
            <a:off x="475100" y="460800"/>
            <a:ext cx="8229600" cy="733800"/>
          </a:xfrm>
          <a:prstGeom prst="rect">
            <a:avLst/>
          </a:prstGeom>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3600" b="1">
                <a:latin typeface="Arial"/>
                <a:ea typeface="Arial"/>
                <a:cs typeface="Arial"/>
                <a:sym typeface="Arial"/>
              </a:rPr>
              <a:t>Bergamotene in </a:t>
            </a:r>
            <a:r>
              <a:rPr lang="en-US" sz="3600" b="1" i="1">
                <a:latin typeface="Arial"/>
                <a:ea typeface="Arial"/>
                <a:cs typeface="Arial"/>
                <a:sym typeface="Arial"/>
              </a:rPr>
              <a:t>Manduca sexta</a:t>
            </a:r>
            <a:endParaRPr sz="3600" b="1" i="1">
              <a:latin typeface="Arial"/>
              <a:ea typeface="Arial"/>
              <a:cs typeface="Arial"/>
              <a:sym typeface="Arial"/>
            </a:endParaRPr>
          </a:p>
          <a:p>
            <a:pPr marL="0" lvl="0" indent="0" algn="ctr" rtl="0">
              <a:spcBef>
                <a:spcPts val="300"/>
              </a:spcBef>
              <a:spcAft>
                <a:spcPts val="0"/>
              </a:spcAft>
              <a:buNone/>
            </a:pPr>
            <a:endParaRPr sz="1200" b="1">
              <a:latin typeface="Arial"/>
              <a:ea typeface="Arial"/>
              <a:cs typeface="Arial"/>
              <a:sym typeface="Arial"/>
            </a:endParaRPr>
          </a:p>
        </p:txBody>
      </p:sp>
      <p:sp>
        <p:nvSpPr>
          <p:cNvPr id="656" name="Google Shape;656;p75"/>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63</a:t>
            </a:fld>
            <a:endParaRPr/>
          </a:p>
        </p:txBody>
      </p:sp>
      <p:sp>
        <p:nvSpPr>
          <p:cNvPr id="657" name="Google Shape;657;p75"/>
          <p:cNvSpPr txBox="1"/>
          <p:nvPr/>
        </p:nvSpPr>
        <p:spPr>
          <a:xfrm>
            <a:off x="520950" y="1219225"/>
            <a:ext cx="8102100" cy="428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dk1"/>
                </a:solidFill>
              </a:rPr>
              <a:t>1)    Re-read the last paragraph of the Phys.org News bergamotene article. State 3 possible environmental factors that might affect local adaptations in </a:t>
            </a:r>
            <a:r>
              <a:rPr lang="en-US" sz="2400" i="1">
                <a:solidFill>
                  <a:schemeClr val="dk1"/>
                </a:solidFill>
              </a:rPr>
              <a:t>Nicotiana attenuata.</a:t>
            </a:r>
            <a:r>
              <a:rPr lang="en-US" sz="2400">
                <a:solidFill>
                  <a:schemeClr val="dk1"/>
                </a:solidFill>
              </a:rPr>
              <a:t> </a:t>
            </a:r>
            <a:endParaRPr sz="2400">
              <a:solidFill>
                <a:schemeClr val="dk1"/>
              </a:solidFill>
            </a:endParaRPr>
          </a:p>
          <a:p>
            <a:pPr marL="0" lvl="0" indent="0" algn="l" rtl="0">
              <a:spcBef>
                <a:spcPts val="0"/>
              </a:spcBef>
              <a:spcAft>
                <a:spcPts val="0"/>
              </a:spcAft>
              <a:buClr>
                <a:schemeClr val="dk1"/>
              </a:buClr>
              <a:buSzPts val="1100"/>
              <a:buFont typeface="Arial"/>
              <a:buNone/>
            </a:pPr>
            <a:endParaRPr sz="2400">
              <a:solidFill>
                <a:schemeClr val="dk1"/>
              </a:solidFill>
            </a:endParaRPr>
          </a:p>
          <a:p>
            <a:pPr marL="0" lvl="0" indent="0" algn="l" rtl="0">
              <a:spcBef>
                <a:spcPts val="0"/>
              </a:spcBef>
              <a:spcAft>
                <a:spcPts val="0"/>
              </a:spcAft>
              <a:buClr>
                <a:schemeClr val="dk1"/>
              </a:buClr>
              <a:buSzPts val="1100"/>
              <a:buFont typeface="Arial"/>
              <a:buNone/>
            </a:pPr>
            <a:r>
              <a:rPr lang="en-US" sz="2400">
                <a:solidFill>
                  <a:schemeClr val="dk1"/>
                </a:solidFill>
              </a:rPr>
              <a:t>2)    Outline a reasonable experiment designed to test the ability of just one of those environmental factors to cause a </a:t>
            </a:r>
            <a:r>
              <a:rPr lang="en-US" sz="2400">
                <a:solidFill>
                  <a:srgbClr val="008000"/>
                </a:solidFill>
              </a:rPr>
              <a:t>localized adaptive response</a:t>
            </a:r>
            <a:r>
              <a:rPr lang="en-US" sz="2400">
                <a:solidFill>
                  <a:schemeClr val="dk1"/>
                </a:solidFill>
              </a:rPr>
              <a:t> in </a:t>
            </a:r>
            <a:r>
              <a:rPr lang="en-US" sz="2400" i="1">
                <a:solidFill>
                  <a:schemeClr val="dk1"/>
                </a:solidFill>
              </a:rPr>
              <a:t>Nicotiana attenuata</a:t>
            </a:r>
            <a:r>
              <a:rPr lang="en-US" sz="2400">
                <a:solidFill>
                  <a:schemeClr val="dk1"/>
                </a:solidFill>
              </a:rPr>
              <a:t>. </a:t>
            </a:r>
            <a:r>
              <a:rPr lang="en-US" sz="2400">
                <a:solidFill>
                  <a:srgbClr val="800080"/>
                </a:solidFill>
              </a:rPr>
              <a:t>Include your hypothesis, rationale, and independent and dependent variable(s).</a:t>
            </a:r>
            <a:endParaRPr sz="2400">
              <a:solidFill>
                <a:srgbClr val="800080"/>
              </a:solidFill>
            </a:endParaRPr>
          </a:p>
          <a:p>
            <a:pPr marL="0" lvl="0" indent="0" algn="l" rtl="0">
              <a:spcBef>
                <a:spcPts val="0"/>
              </a:spcBef>
              <a:spcAft>
                <a:spcPts val="0"/>
              </a:spcAft>
              <a:buNone/>
            </a:pPr>
            <a:endParaRPr>
              <a:latin typeface="Calibri"/>
              <a:ea typeface="Calibri"/>
              <a:cs typeface="Calibri"/>
              <a:sym typeface="Calibri"/>
            </a:endParaRPr>
          </a:p>
        </p:txBody>
      </p:sp>
      <p:pic>
        <p:nvPicPr>
          <p:cNvPr id="658" name="Google Shape;658;p75"/>
          <p:cNvPicPr preferRelativeResize="0"/>
          <p:nvPr/>
        </p:nvPicPr>
        <p:blipFill>
          <a:blip r:embed="rId3">
            <a:alphaModFix/>
          </a:blip>
          <a:stretch>
            <a:fillRect/>
          </a:stretch>
        </p:blipFill>
        <p:spPr>
          <a:xfrm>
            <a:off x="4827825" y="5098250"/>
            <a:ext cx="2697476" cy="1596926"/>
          </a:xfrm>
          <a:prstGeom prst="rect">
            <a:avLst/>
          </a:prstGeom>
          <a:noFill/>
          <a:ln>
            <a:noFill/>
          </a:ln>
        </p:spPr>
      </p:pic>
      <p:pic>
        <p:nvPicPr>
          <p:cNvPr id="659" name="Google Shape;659;p75"/>
          <p:cNvPicPr preferRelativeResize="0"/>
          <p:nvPr/>
        </p:nvPicPr>
        <p:blipFill>
          <a:blip r:embed="rId4">
            <a:alphaModFix/>
          </a:blip>
          <a:stretch>
            <a:fillRect/>
          </a:stretch>
        </p:blipFill>
        <p:spPr>
          <a:xfrm>
            <a:off x="1675300" y="5098250"/>
            <a:ext cx="2395399" cy="15969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76"/>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
        <p:nvSpPr>
          <p:cNvPr id="666" name="Google Shape;666;p76"/>
          <p:cNvSpPr txBox="1"/>
          <p:nvPr/>
        </p:nvSpPr>
        <p:spPr>
          <a:xfrm>
            <a:off x="548625" y="494200"/>
            <a:ext cx="7837800" cy="591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Calibri"/>
                <a:ea typeface="Calibri"/>
                <a:cs typeface="Calibri"/>
                <a:sym typeface="Calibri"/>
              </a:rPr>
              <a:t>The fact that a single gene in Nicotiana attenuata mediates both pollination and defense by producing tissue-specific (E)-alpha-bergamotene is an example of a phenomenon called </a:t>
            </a:r>
            <a:r>
              <a:rPr lang="en-US" sz="2400">
                <a:solidFill>
                  <a:srgbClr val="800080"/>
                </a:solidFill>
                <a:latin typeface="Calibri"/>
                <a:ea typeface="Calibri"/>
                <a:cs typeface="Calibri"/>
                <a:sym typeface="Calibri"/>
              </a:rPr>
              <a:t>ecological pleiotropy</a:t>
            </a:r>
            <a:r>
              <a:rPr lang="en-US" sz="2400">
                <a:latin typeface="Calibri"/>
                <a:ea typeface="Calibri"/>
                <a:cs typeface="Calibri"/>
                <a:sym typeface="Calibri"/>
              </a:rPr>
              <a:t>. </a:t>
            </a: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2400">
                <a:latin typeface="Calibri"/>
                <a:ea typeface="Calibri"/>
                <a:cs typeface="Calibri"/>
                <a:sym typeface="Calibri"/>
              </a:rPr>
              <a:t>"Accumulating evidence suggests that ecological pleiotropy may be quite common in plants. Our work demonstrates that interactions between different ecological factors, such as</a:t>
            </a:r>
            <a:endParaRPr sz="2400">
              <a:latin typeface="Calibri"/>
              <a:ea typeface="Calibri"/>
              <a:cs typeface="Calibri"/>
              <a:sym typeface="Calibri"/>
            </a:endParaRPr>
          </a:p>
          <a:p>
            <a:pPr marL="0" lvl="0" indent="0" algn="l" rtl="0">
              <a:spcBef>
                <a:spcPts val="0"/>
              </a:spcBef>
              <a:spcAft>
                <a:spcPts val="0"/>
              </a:spcAft>
              <a:buNone/>
            </a:pPr>
            <a:r>
              <a:rPr lang="en-US" sz="2400">
                <a:latin typeface="Calibri"/>
                <a:ea typeface="Calibri"/>
                <a:cs typeface="Calibri"/>
                <a:sym typeface="Calibri"/>
              </a:rPr>
              <a:t>pollinators and herbivores, are important for plant evolution. </a:t>
            </a: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a:p>
            <a:pPr marL="0" lvl="0" indent="0" algn="l" rtl="0">
              <a:spcBef>
                <a:spcPts val="0"/>
              </a:spcBef>
              <a:spcAft>
                <a:spcPts val="0"/>
              </a:spcAft>
              <a:buNone/>
            </a:pPr>
            <a:r>
              <a:rPr lang="en-US" sz="2400">
                <a:latin typeface="Calibri"/>
                <a:ea typeface="Calibri"/>
                <a:cs typeface="Calibri"/>
                <a:sym typeface="Calibri"/>
              </a:rPr>
              <a:t>However, we know little about the extent to which these interactions can affect the plant's adaptation to its environment," explains Shuqing Xu. The scientists are currently developing a new research program that aims to address this question systematically.</a:t>
            </a:r>
            <a:endParaRPr sz="2400">
              <a:latin typeface="Calibri"/>
              <a:ea typeface="Calibri"/>
              <a:cs typeface="Calibri"/>
              <a:sym typeface="Calibri"/>
            </a:endParaRPr>
          </a:p>
        </p:txBody>
      </p:sp>
      <p:sp>
        <p:nvSpPr>
          <p:cNvPr id="667" name="Google Shape;667;p76"/>
          <p:cNvSpPr txBox="1"/>
          <p:nvPr/>
        </p:nvSpPr>
        <p:spPr>
          <a:xfrm>
            <a:off x="548625" y="129100"/>
            <a:ext cx="52710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Calibri"/>
                <a:ea typeface="Calibri"/>
                <a:cs typeface="Calibri"/>
                <a:sym typeface="Calibri"/>
              </a:rPr>
              <a:t>(LAST PARAGRAPH OF ARTICLE)</a:t>
            </a:r>
            <a:endParaRPr>
              <a:latin typeface="Calibri"/>
              <a:ea typeface="Calibri"/>
              <a:cs typeface="Calibri"/>
              <a:sym typeface="Calibri"/>
            </a:endParaRPr>
          </a:p>
        </p:txBody>
      </p:sp>
      <p:sp>
        <p:nvSpPr>
          <p:cNvPr id="668" name="Google Shape;668;p76"/>
          <p:cNvSpPr txBox="1"/>
          <p:nvPr/>
        </p:nvSpPr>
        <p:spPr>
          <a:xfrm>
            <a:off x="2214150" y="6162400"/>
            <a:ext cx="5965500" cy="47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t>Bergamotene—alluring and lethal for Manduca sexta (2017, April 20) retrieved 17 February 2019 from https://phys.org/news/2017-04-bergamotenealluring-lethal-manduca-sexta.html</a:t>
            </a:r>
            <a:endParaRPr sz="10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7"/>
          <p:cNvSpPr txBox="1">
            <a:spLocks noGrp="1"/>
          </p:cNvSpPr>
          <p:nvPr>
            <p:ph type="title"/>
          </p:nvPr>
        </p:nvSpPr>
        <p:spPr>
          <a:xfrm>
            <a:off x="475100" y="460800"/>
            <a:ext cx="8229600" cy="733800"/>
          </a:xfrm>
          <a:prstGeom prst="rect">
            <a:avLst/>
          </a:prstGeom>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3600" b="1">
                <a:latin typeface="Arial"/>
                <a:ea typeface="Arial"/>
                <a:cs typeface="Arial"/>
                <a:sym typeface="Arial"/>
              </a:rPr>
              <a:t>Discuss</a:t>
            </a:r>
            <a:endParaRPr sz="3600" b="1" i="1">
              <a:latin typeface="Arial"/>
              <a:ea typeface="Arial"/>
              <a:cs typeface="Arial"/>
              <a:sym typeface="Arial"/>
            </a:endParaRPr>
          </a:p>
          <a:p>
            <a:pPr marL="0" lvl="0" indent="0" algn="ctr" rtl="0">
              <a:spcBef>
                <a:spcPts val="300"/>
              </a:spcBef>
              <a:spcAft>
                <a:spcPts val="0"/>
              </a:spcAft>
              <a:buNone/>
            </a:pPr>
            <a:endParaRPr sz="1200" b="1">
              <a:latin typeface="Arial"/>
              <a:ea typeface="Arial"/>
              <a:cs typeface="Arial"/>
              <a:sym typeface="Arial"/>
            </a:endParaRPr>
          </a:p>
        </p:txBody>
      </p:sp>
      <p:sp>
        <p:nvSpPr>
          <p:cNvPr id="675" name="Google Shape;675;p7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
        <p:nvSpPr>
          <p:cNvPr id="676" name="Google Shape;676;p77"/>
          <p:cNvSpPr txBox="1"/>
          <p:nvPr/>
        </p:nvSpPr>
        <p:spPr>
          <a:xfrm>
            <a:off x="520950" y="1219225"/>
            <a:ext cx="8102100" cy="428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r>
              <a:rPr lang="en-US" sz="2400">
                <a:solidFill>
                  <a:schemeClr val="dk1"/>
                </a:solidFill>
              </a:rPr>
              <a:t>1)    Re-read the last paragraph of the Phys.org News bergamotene article. </a:t>
            </a: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r>
              <a:rPr lang="en-US" sz="2400">
                <a:solidFill>
                  <a:schemeClr val="dk1"/>
                </a:solidFill>
              </a:rPr>
              <a:t>State 3 possible environmental factors that might affect local adaptations in </a:t>
            </a:r>
            <a:r>
              <a:rPr lang="en-US" sz="2400" i="1">
                <a:solidFill>
                  <a:schemeClr val="dk1"/>
                </a:solidFill>
              </a:rPr>
              <a:t>Nicotiana attenuata.</a:t>
            </a:r>
            <a:r>
              <a:rPr lang="en-US" sz="2400">
                <a:solidFill>
                  <a:schemeClr val="dk1"/>
                </a:solidFill>
              </a:rPr>
              <a:t> </a:t>
            </a:r>
            <a:endParaRPr sz="2400">
              <a:solidFill>
                <a:schemeClr val="dk1"/>
              </a:solidFill>
            </a:endParaRPr>
          </a:p>
          <a:p>
            <a:pPr marL="0" lvl="0" indent="0" algn="l" rtl="0">
              <a:spcBef>
                <a:spcPts val="0"/>
              </a:spcBef>
              <a:spcAft>
                <a:spcPts val="0"/>
              </a:spcAft>
              <a:buClr>
                <a:schemeClr val="dk1"/>
              </a:buClr>
              <a:buSzPts val="1100"/>
              <a:buFont typeface="Arial"/>
              <a:buNone/>
            </a:pPr>
            <a:endParaRPr sz="2400">
              <a:solidFill>
                <a:srgbClr val="800080"/>
              </a:solidFill>
            </a:endParaRPr>
          </a:p>
          <a:p>
            <a:pPr marL="0" lvl="0" indent="0" algn="l" rtl="0">
              <a:spcBef>
                <a:spcPts val="0"/>
              </a:spcBef>
              <a:spcAft>
                <a:spcPts val="0"/>
              </a:spcAft>
              <a:buNone/>
            </a:pPr>
            <a:endParaRPr>
              <a:latin typeface="Calibri"/>
              <a:ea typeface="Calibri"/>
              <a:cs typeface="Calibri"/>
              <a:sym typeface="Calibri"/>
            </a:endParaRPr>
          </a:p>
        </p:txBody>
      </p:sp>
      <p:pic>
        <p:nvPicPr>
          <p:cNvPr id="677" name="Google Shape;677;p77"/>
          <p:cNvPicPr preferRelativeResize="0"/>
          <p:nvPr/>
        </p:nvPicPr>
        <p:blipFill>
          <a:blip r:embed="rId3">
            <a:alphaModFix/>
          </a:blip>
          <a:stretch>
            <a:fillRect/>
          </a:stretch>
        </p:blipFill>
        <p:spPr>
          <a:xfrm>
            <a:off x="4827825" y="5098250"/>
            <a:ext cx="2697476" cy="1596926"/>
          </a:xfrm>
          <a:prstGeom prst="rect">
            <a:avLst/>
          </a:prstGeom>
          <a:noFill/>
          <a:ln>
            <a:noFill/>
          </a:ln>
        </p:spPr>
      </p:pic>
      <p:pic>
        <p:nvPicPr>
          <p:cNvPr id="678" name="Google Shape;678;p77"/>
          <p:cNvPicPr preferRelativeResize="0"/>
          <p:nvPr/>
        </p:nvPicPr>
        <p:blipFill>
          <a:blip r:embed="rId4">
            <a:alphaModFix/>
          </a:blip>
          <a:stretch>
            <a:fillRect/>
          </a:stretch>
        </p:blipFill>
        <p:spPr>
          <a:xfrm>
            <a:off x="1675300" y="5098250"/>
            <a:ext cx="2395399" cy="15969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78"/>
          <p:cNvSpPr txBox="1">
            <a:spLocks noGrp="1"/>
          </p:cNvSpPr>
          <p:nvPr>
            <p:ph type="title"/>
          </p:nvPr>
        </p:nvSpPr>
        <p:spPr>
          <a:xfrm>
            <a:off x="475100" y="460800"/>
            <a:ext cx="8229600" cy="733800"/>
          </a:xfrm>
          <a:prstGeom prst="rect">
            <a:avLst/>
          </a:prstGeom>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sz="3600" b="1">
                <a:latin typeface="Arial"/>
                <a:ea typeface="Arial"/>
                <a:cs typeface="Arial"/>
                <a:sym typeface="Arial"/>
              </a:rPr>
              <a:t>Present Ideas and Discuss</a:t>
            </a:r>
            <a:endParaRPr sz="3600" b="1" i="1">
              <a:latin typeface="Arial"/>
              <a:ea typeface="Arial"/>
              <a:cs typeface="Arial"/>
              <a:sym typeface="Arial"/>
            </a:endParaRPr>
          </a:p>
          <a:p>
            <a:pPr marL="0" lvl="0" indent="0" algn="ctr" rtl="0">
              <a:spcBef>
                <a:spcPts val="300"/>
              </a:spcBef>
              <a:spcAft>
                <a:spcPts val="0"/>
              </a:spcAft>
              <a:buNone/>
            </a:pPr>
            <a:endParaRPr sz="1200" b="1">
              <a:latin typeface="Arial"/>
              <a:ea typeface="Arial"/>
              <a:cs typeface="Arial"/>
              <a:sym typeface="Arial"/>
            </a:endParaRPr>
          </a:p>
        </p:txBody>
      </p:sp>
      <p:sp>
        <p:nvSpPr>
          <p:cNvPr id="685" name="Google Shape;685;p78"/>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
        <p:nvSpPr>
          <p:cNvPr id="686" name="Google Shape;686;p78"/>
          <p:cNvSpPr txBox="1"/>
          <p:nvPr/>
        </p:nvSpPr>
        <p:spPr>
          <a:xfrm>
            <a:off x="520950" y="1219225"/>
            <a:ext cx="8102100" cy="428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400">
              <a:solidFill>
                <a:schemeClr val="dk1"/>
              </a:solidFill>
            </a:endParaRPr>
          </a:p>
          <a:p>
            <a:pPr marL="0" lvl="0" indent="0" algn="l" rtl="0">
              <a:spcBef>
                <a:spcPts val="0"/>
              </a:spcBef>
              <a:spcAft>
                <a:spcPts val="0"/>
              </a:spcAft>
              <a:buClr>
                <a:schemeClr val="dk1"/>
              </a:buClr>
              <a:buSzPts val="1100"/>
              <a:buFont typeface="Arial"/>
              <a:buNone/>
            </a:pPr>
            <a:r>
              <a:rPr lang="en-US" sz="2400">
                <a:solidFill>
                  <a:schemeClr val="dk1"/>
                </a:solidFill>
              </a:rPr>
              <a:t>2)    Outline a reasonable experiment designed to test the ability of just one of those environmental factors to cause a </a:t>
            </a:r>
            <a:r>
              <a:rPr lang="en-US" sz="2400">
                <a:solidFill>
                  <a:srgbClr val="008000"/>
                </a:solidFill>
              </a:rPr>
              <a:t>localized adaptive response</a:t>
            </a:r>
            <a:r>
              <a:rPr lang="en-US" sz="2400">
                <a:solidFill>
                  <a:schemeClr val="dk1"/>
                </a:solidFill>
              </a:rPr>
              <a:t> in </a:t>
            </a:r>
            <a:r>
              <a:rPr lang="en-US" sz="2400" i="1">
                <a:solidFill>
                  <a:schemeClr val="dk1"/>
                </a:solidFill>
              </a:rPr>
              <a:t>Nicotiana attenuata</a:t>
            </a:r>
            <a:r>
              <a:rPr lang="en-US" sz="2400">
                <a:solidFill>
                  <a:schemeClr val="dk1"/>
                </a:solidFill>
              </a:rPr>
              <a:t>. </a:t>
            </a:r>
            <a:r>
              <a:rPr lang="en-US" sz="2400">
                <a:solidFill>
                  <a:srgbClr val="800080"/>
                </a:solidFill>
              </a:rPr>
              <a:t>Include your hypothesis, rationale, and independent and dependent variable(s).</a:t>
            </a:r>
            <a:endParaRPr sz="2400">
              <a:solidFill>
                <a:srgbClr val="800080"/>
              </a:solidFill>
            </a:endParaRPr>
          </a:p>
          <a:p>
            <a:pPr marL="0" lvl="0" indent="0" algn="l" rtl="0">
              <a:spcBef>
                <a:spcPts val="0"/>
              </a:spcBef>
              <a:spcAft>
                <a:spcPts val="0"/>
              </a:spcAft>
              <a:buClr>
                <a:schemeClr val="dk1"/>
              </a:buClr>
              <a:buSzPts val="1100"/>
              <a:buFont typeface="Arial"/>
              <a:buNone/>
            </a:pPr>
            <a:endParaRPr sz="2400">
              <a:solidFill>
                <a:srgbClr val="800080"/>
              </a:solidFill>
            </a:endParaRPr>
          </a:p>
          <a:p>
            <a:pPr marL="0" lvl="0" indent="0" algn="l" rtl="0">
              <a:spcBef>
                <a:spcPts val="0"/>
              </a:spcBef>
              <a:spcAft>
                <a:spcPts val="0"/>
              </a:spcAft>
              <a:buClr>
                <a:schemeClr val="dk1"/>
              </a:buClr>
              <a:buSzPts val="1100"/>
              <a:buFont typeface="Arial"/>
              <a:buNone/>
            </a:pPr>
            <a:r>
              <a:rPr lang="en-US" sz="2400">
                <a:solidFill>
                  <a:srgbClr val="274E13"/>
                </a:solidFill>
              </a:rPr>
              <a:t>Which of the proposed experiments do you like best; why?</a:t>
            </a:r>
            <a:endParaRPr sz="2400">
              <a:solidFill>
                <a:srgbClr val="274E13"/>
              </a:solidFill>
            </a:endParaRPr>
          </a:p>
          <a:p>
            <a:pPr marL="0" lvl="0" indent="0" algn="l" rtl="0">
              <a:spcBef>
                <a:spcPts val="0"/>
              </a:spcBef>
              <a:spcAft>
                <a:spcPts val="0"/>
              </a:spcAft>
              <a:buNone/>
            </a:pPr>
            <a:endParaRPr>
              <a:latin typeface="Calibri"/>
              <a:ea typeface="Calibri"/>
              <a:cs typeface="Calibri"/>
              <a:sym typeface="Calibri"/>
            </a:endParaRPr>
          </a:p>
        </p:txBody>
      </p:sp>
      <p:pic>
        <p:nvPicPr>
          <p:cNvPr id="687" name="Google Shape;687;p78"/>
          <p:cNvPicPr preferRelativeResize="0"/>
          <p:nvPr/>
        </p:nvPicPr>
        <p:blipFill>
          <a:blip r:embed="rId3">
            <a:alphaModFix/>
          </a:blip>
          <a:stretch>
            <a:fillRect/>
          </a:stretch>
        </p:blipFill>
        <p:spPr>
          <a:xfrm>
            <a:off x="4827825" y="5098250"/>
            <a:ext cx="2697476" cy="1596926"/>
          </a:xfrm>
          <a:prstGeom prst="rect">
            <a:avLst/>
          </a:prstGeom>
          <a:noFill/>
          <a:ln>
            <a:noFill/>
          </a:ln>
        </p:spPr>
      </p:pic>
      <p:pic>
        <p:nvPicPr>
          <p:cNvPr id="688" name="Google Shape;688;p78"/>
          <p:cNvPicPr preferRelativeResize="0"/>
          <p:nvPr/>
        </p:nvPicPr>
        <p:blipFill>
          <a:blip r:embed="rId4">
            <a:alphaModFix/>
          </a:blip>
          <a:stretch>
            <a:fillRect/>
          </a:stretch>
        </p:blipFill>
        <p:spPr>
          <a:xfrm>
            <a:off x="1675300" y="5098250"/>
            <a:ext cx="2395399" cy="159692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79"/>
          <p:cNvSpPr txBox="1"/>
          <p:nvPr/>
        </p:nvSpPr>
        <p:spPr>
          <a:xfrm>
            <a:off x="457200" y="165350"/>
            <a:ext cx="8229600" cy="52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8000"/>
              </a:buClr>
              <a:buSzPts val="6600"/>
              <a:buFont typeface="Calibri"/>
              <a:buNone/>
            </a:pPr>
            <a:r>
              <a:rPr lang="en-US" sz="4800" b="1">
                <a:solidFill>
                  <a:srgbClr val="008000"/>
                </a:solidFill>
                <a:latin typeface="Calibri"/>
                <a:ea typeface="Calibri"/>
                <a:cs typeface="Calibri"/>
                <a:sym typeface="Calibri"/>
              </a:rPr>
              <a:t>Image Credits</a:t>
            </a:r>
            <a:r>
              <a:rPr lang="en-US" sz="1100">
                <a:latin typeface="Calibri"/>
                <a:ea typeface="Calibri"/>
                <a:cs typeface="Calibri"/>
                <a:sym typeface="Calibri"/>
              </a:rPr>
              <a:t> (Revised from original to include adaptation changes)</a:t>
            </a:r>
            <a:endParaRPr sz="1100" i="0" u="none" strike="noStrike">
              <a:latin typeface="Calibri"/>
              <a:ea typeface="Calibri"/>
              <a:cs typeface="Calibri"/>
              <a:sym typeface="Calibri"/>
            </a:endParaRPr>
          </a:p>
        </p:txBody>
      </p:sp>
      <p:sp>
        <p:nvSpPr>
          <p:cNvPr id="695" name="Google Shape;695;p79"/>
          <p:cNvSpPr/>
          <p:nvPr/>
        </p:nvSpPr>
        <p:spPr>
          <a:xfrm>
            <a:off x="-30975" y="817932"/>
            <a:ext cx="9144000" cy="91200"/>
          </a:xfrm>
          <a:prstGeom prst="rect">
            <a:avLst/>
          </a:prstGeom>
          <a:gradFill>
            <a:gsLst>
              <a:gs pos="0">
                <a:srgbClr val="008000"/>
              </a:gs>
              <a:gs pos="19000">
                <a:srgbClr val="008000"/>
              </a:gs>
              <a:gs pos="63000">
                <a:srgbClr val="00FF00"/>
              </a:gs>
              <a:gs pos="98000">
                <a:schemeClr val="lt1"/>
              </a:gs>
              <a:gs pos="100000">
                <a:schemeClr val="lt1"/>
              </a:gs>
            </a:gsLst>
            <a:lin ang="0" scaled="0"/>
          </a:gra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6" name="Google Shape;696;p79"/>
          <p:cNvSpPr txBox="1"/>
          <p:nvPr/>
        </p:nvSpPr>
        <p:spPr>
          <a:xfrm>
            <a:off x="107775" y="1053900"/>
            <a:ext cx="8866500" cy="5585700"/>
          </a:xfrm>
          <a:prstGeom prst="rect">
            <a:avLst/>
          </a:prstGeom>
          <a:noFill/>
          <a:ln>
            <a:noFill/>
          </a:ln>
        </p:spPr>
        <p:txBody>
          <a:bodyPr spcFirstLastPara="1" wrap="square" lIns="91425" tIns="45700" rIns="91425" bIns="45700" anchor="t" anchorCtr="0">
            <a:noAutofit/>
          </a:bodyPr>
          <a:lstStyle/>
          <a:p>
            <a:pPr marL="457200" marR="0" lvl="0" indent="-457200" algn="l" rtl="0">
              <a:spcBef>
                <a:spcPts val="0"/>
              </a:spcBef>
              <a:spcAft>
                <a:spcPts val="0"/>
              </a:spcAft>
              <a:buNone/>
            </a:pPr>
            <a:r>
              <a:rPr lang="en-US" sz="1100">
                <a:solidFill>
                  <a:schemeClr val="dk1"/>
                </a:solidFill>
                <a:latin typeface="Calibri"/>
                <a:ea typeface="Calibri"/>
                <a:cs typeface="Calibri"/>
                <a:sym typeface="Calibri"/>
              </a:rPr>
              <a:t>Slide 1: Thyme illustration. </a:t>
            </a:r>
            <a:r>
              <a:rPr lang="en-US" sz="1100" u="sng">
                <a:solidFill>
                  <a:schemeClr val="hlink"/>
                </a:solidFill>
                <a:latin typeface="Calibri"/>
                <a:ea typeface="Calibri"/>
                <a:cs typeface="Calibri"/>
                <a:sym typeface="Calibri"/>
                <a:hlinkClick r:id="rId3"/>
              </a:rPr>
              <a:t>https://seedsforgenerations.com/product/thyme-english/</a:t>
            </a:r>
            <a:endParaRPr sz="1100" u="sng">
              <a:solidFill>
                <a:schemeClr val="dk1"/>
              </a:solidFill>
              <a:latin typeface="Calibri"/>
              <a:ea typeface="Calibri"/>
              <a:cs typeface="Calibri"/>
              <a:sym typeface="Calibri"/>
            </a:endParaRPr>
          </a:p>
          <a:p>
            <a:pPr marL="457200" marR="0" lvl="0" indent="-457200" algn="l" rtl="0">
              <a:spcBef>
                <a:spcPts val="0"/>
              </a:spcBef>
              <a:spcAft>
                <a:spcPts val="0"/>
              </a:spcAft>
              <a:buNone/>
            </a:pPr>
            <a:endParaRPr sz="600">
              <a:solidFill>
                <a:schemeClr val="dk1"/>
              </a:solidFill>
              <a:latin typeface="Calibri"/>
              <a:ea typeface="Calibri"/>
              <a:cs typeface="Calibri"/>
              <a:sym typeface="Calibri"/>
            </a:endParaRPr>
          </a:p>
          <a:p>
            <a:pPr marL="457200" marR="0" lvl="0" indent="-457200" algn="l" rtl="0">
              <a:spcBef>
                <a:spcPts val="0"/>
              </a:spcBef>
              <a:spcAft>
                <a:spcPts val="0"/>
              </a:spcAft>
              <a:buNone/>
            </a:pPr>
            <a:r>
              <a:rPr lang="en-US" sz="1100">
                <a:solidFill>
                  <a:schemeClr val="dk1"/>
                </a:solidFill>
                <a:latin typeface="Calibri"/>
                <a:ea typeface="Calibri"/>
                <a:cs typeface="Calibri"/>
                <a:sym typeface="Calibri"/>
              </a:rPr>
              <a:t>Slide 2. Thyme cuttings. </a:t>
            </a:r>
            <a:r>
              <a:rPr lang="en-US" sz="1100" u="sng">
                <a:solidFill>
                  <a:schemeClr val="hlink"/>
                </a:solidFill>
                <a:latin typeface="Calibri"/>
                <a:ea typeface="Calibri"/>
                <a:cs typeface="Calibri"/>
                <a:sym typeface="Calibri"/>
                <a:hlinkClick r:id="rId4"/>
              </a:rPr>
              <a:t>https://en.wikipedia.org/wiki/Thyme</a:t>
            </a:r>
            <a:endParaRPr sz="1100">
              <a:solidFill>
                <a:schemeClr val="dk1"/>
              </a:solidFill>
              <a:latin typeface="Calibri"/>
              <a:ea typeface="Calibri"/>
              <a:cs typeface="Calibri"/>
              <a:sym typeface="Calibri"/>
            </a:endParaRPr>
          </a:p>
          <a:p>
            <a:pPr marL="457200" marR="0" lvl="0" indent="-457200" algn="l" rtl="0">
              <a:spcBef>
                <a:spcPts val="0"/>
              </a:spcBef>
              <a:spcAft>
                <a:spcPts val="0"/>
              </a:spcAft>
              <a:buNone/>
            </a:pPr>
            <a:endParaRPr sz="800">
              <a:solidFill>
                <a:schemeClr val="dk1"/>
              </a:solidFill>
              <a:latin typeface="Calibri"/>
              <a:ea typeface="Calibri"/>
              <a:cs typeface="Calibri"/>
              <a:sym typeface="Calibri"/>
            </a:endParaRPr>
          </a:p>
          <a:p>
            <a:pPr marL="457200" marR="0" lvl="0" indent="-457200" algn="l" rtl="0">
              <a:spcBef>
                <a:spcPts val="0"/>
              </a:spcBef>
              <a:spcAft>
                <a:spcPts val="0"/>
              </a:spcAft>
              <a:buNone/>
            </a:pPr>
            <a:r>
              <a:rPr lang="en-US" sz="1100">
                <a:solidFill>
                  <a:schemeClr val="dk1"/>
                </a:solidFill>
                <a:latin typeface="Calibri"/>
                <a:ea typeface="Calibri"/>
                <a:cs typeface="Calibri"/>
                <a:sym typeface="Calibri"/>
              </a:rPr>
              <a:t>Slide 4, 27, 41, 59. Thyme bush. Copyright © 2009 Yan Linhart</a:t>
            </a:r>
            <a:endParaRPr sz="1100">
              <a:solidFill>
                <a:schemeClr val="dk1"/>
              </a:solidFill>
              <a:latin typeface="Calibri"/>
              <a:ea typeface="Calibri"/>
              <a:cs typeface="Calibri"/>
              <a:sym typeface="Calibri"/>
            </a:endParaRPr>
          </a:p>
          <a:p>
            <a:pPr marL="457200" marR="0" lvl="0" indent="-457200" algn="l" rtl="0">
              <a:spcBef>
                <a:spcPts val="0"/>
              </a:spcBef>
              <a:spcAft>
                <a:spcPts val="0"/>
              </a:spcAft>
              <a:buNone/>
            </a:pPr>
            <a:endParaRPr sz="800"/>
          </a:p>
          <a:p>
            <a:pPr marL="457200" marR="0" lvl="0" indent="-457200" algn="l" rtl="0">
              <a:spcBef>
                <a:spcPts val="0"/>
              </a:spcBef>
              <a:spcAft>
                <a:spcPts val="0"/>
              </a:spcAft>
              <a:buNone/>
            </a:pPr>
            <a:r>
              <a:rPr lang="en-US" sz="1100">
                <a:solidFill>
                  <a:schemeClr val="dk1"/>
                </a:solidFill>
                <a:latin typeface="Calibri"/>
                <a:ea typeface="Calibri"/>
                <a:cs typeface="Calibri"/>
                <a:sym typeface="Calibri"/>
              </a:rPr>
              <a:t>Slide 31, 53, 54. Mediterranean Relief. </a:t>
            </a:r>
            <a:r>
              <a:rPr lang="en-US" sz="1100" i="1" u="sng">
                <a:solidFill>
                  <a:schemeClr val="hlink"/>
                </a:solidFill>
                <a:latin typeface="Calibri"/>
                <a:ea typeface="Calibri"/>
                <a:cs typeface="Calibri"/>
                <a:sym typeface="Calibri"/>
                <a:hlinkClick r:id="rId5"/>
              </a:rPr>
              <a:t>http://commons.wikimedia.org/wiki/File:Mediterranean_Relief.jpg</a:t>
            </a:r>
            <a:r>
              <a:rPr lang="en-US" sz="1100" i="1">
                <a:solidFill>
                  <a:schemeClr val="dk1"/>
                </a:solidFill>
                <a:latin typeface="Calibri"/>
                <a:ea typeface="Calibri"/>
                <a:cs typeface="Calibri"/>
                <a:sym typeface="Calibri"/>
              </a:rPr>
              <a:t> This work is in the </a:t>
            </a:r>
            <a:r>
              <a:rPr lang="en-US" sz="1100" i="1" u="sng">
                <a:solidFill>
                  <a:schemeClr val="hlink"/>
                </a:solidFill>
                <a:latin typeface="Calibri"/>
                <a:ea typeface="Calibri"/>
                <a:cs typeface="Calibri"/>
                <a:sym typeface="Calibri"/>
                <a:hlinkClick r:id="rId6"/>
              </a:rPr>
              <a:t>public domain in the United States because it is a </a:t>
            </a:r>
            <a:r>
              <a:rPr lang="en-US" sz="1100" i="1" u="sng">
                <a:solidFill>
                  <a:schemeClr val="hlink"/>
                </a:solidFill>
                <a:latin typeface="Calibri"/>
                <a:ea typeface="Calibri"/>
                <a:cs typeface="Calibri"/>
                <a:sym typeface="Calibri"/>
                <a:hlinkClick r:id="rId7"/>
              </a:rPr>
              <a:t>work prepared by an officer or employee of the United States Government as part of that person’s official duties under the terms of Title 17, Chapter 1, Section 105 of the </a:t>
            </a:r>
            <a:r>
              <a:rPr lang="en-US" sz="1100" i="1" u="sng">
                <a:solidFill>
                  <a:schemeClr val="hlink"/>
                </a:solidFill>
                <a:latin typeface="Calibri"/>
                <a:ea typeface="Calibri"/>
                <a:cs typeface="Calibri"/>
                <a:sym typeface="Calibri"/>
                <a:hlinkClick r:id="rId8"/>
              </a:rPr>
              <a:t>US Code. See </a:t>
            </a:r>
            <a:r>
              <a:rPr lang="en-US" sz="1100" i="1" u="sng">
                <a:solidFill>
                  <a:schemeClr val="hlink"/>
                </a:solidFill>
                <a:latin typeface="Calibri"/>
                <a:ea typeface="Calibri"/>
                <a:cs typeface="Calibri"/>
                <a:sym typeface="Calibri"/>
                <a:hlinkClick r:id="rId9"/>
              </a:rPr>
              <a:t>Copyright.</a:t>
            </a:r>
            <a:r>
              <a:rPr lang="en-US" sz="1100" i="1">
                <a:solidFill>
                  <a:schemeClr val="dk1"/>
                </a:solidFill>
                <a:latin typeface="Calibri"/>
                <a:ea typeface="Calibri"/>
                <a:cs typeface="Calibri"/>
                <a:sym typeface="Calibri"/>
              </a:rPr>
              <a:t> </a:t>
            </a:r>
            <a:endParaRPr sz="1100">
              <a:solidFill>
                <a:schemeClr val="dk1"/>
              </a:solidFill>
              <a:latin typeface="Calibri"/>
              <a:ea typeface="Calibri"/>
              <a:cs typeface="Calibri"/>
              <a:sym typeface="Calibri"/>
            </a:endParaRPr>
          </a:p>
          <a:p>
            <a:pPr marL="457200" marR="0" lvl="0" indent="-457200" algn="l" rtl="0">
              <a:spcBef>
                <a:spcPts val="0"/>
              </a:spcBef>
              <a:spcAft>
                <a:spcPts val="0"/>
              </a:spcAft>
              <a:buNone/>
            </a:pPr>
            <a:r>
              <a:rPr lang="en-US" sz="1100">
                <a:solidFill>
                  <a:schemeClr val="dk1"/>
                </a:solidFill>
                <a:latin typeface="Calibri"/>
                <a:ea typeface="Calibri"/>
                <a:cs typeface="Calibri"/>
                <a:sym typeface="Calibri"/>
              </a:rPr>
              <a:t>Mediterranean Sea Landscape. http://pixabay.com/p-162714/?no_redirect License Public Domain CC0 </a:t>
            </a:r>
            <a:r>
              <a:rPr lang="en-US" sz="1100" u="sng">
                <a:solidFill>
                  <a:schemeClr val="hlink"/>
                </a:solidFill>
                <a:latin typeface="Calibri"/>
                <a:ea typeface="Calibri"/>
                <a:cs typeface="Calibri"/>
                <a:sym typeface="Calibri"/>
                <a:hlinkClick r:id="rId10"/>
              </a:rPr>
              <a:t>http://pixabay.com/en/sea-mediterranean-sea-nature-162714/</a:t>
            </a:r>
            <a:endParaRPr sz="1100">
              <a:solidFill>
                <a:schemeClr val="dk1"/>
              </a:solidFill>
              <a:latin typeface="Calibri"/>
              <a:ea typeface="Calibri"/>
              <a:cs typeface="Calibri"/>
              <a:sym typeface="Calibri"/>
            </a:endParaRPr>
          </a:p>
          <a:p>
            <a:pPr marL="457200" marR="0" lvl="0" indent="-457200" algn="l" rtl="0">
              <a:spcBef>
                <a:spcPts val="0"/>
              </a:spcBef>
              <a:spcAft>
                <a:spcPts val="0"/>
              </a:spcAft>
              <a:buNone/>
            </a:pPr>
            <a:endParaRPr sz="800">
              <a:solidFill>
                <a:schemeClr val="dk1"/>
              </a:solidFill>
              <a:latin typeface="Calibri"/>
              <a:ea typeface="Calibri"/>
              <a:cs typeface="Calibri"/>
              <a:sym typeface="Calibri"/>
            </a:endParaRPr>
          </a:p>
          <a:p>
            <a:pPr marL="457200" marR="0" lvl="0" indent="-457200" algn="l" rtl="0">
              <a:spcBef>
                <a:spcPts val="0"/>
              </a:spcBef>
              <a:spcAft>
                <a:spcPts val="0"/>
              </a:spcAft>
              <a:buNone/>
            </a:pPr>
            <a:r>
              <a:rPr lang="en-US" sz="1100">
                <a:solidFill>
                  <a:schemeClr val="dk1"/>
                </a:solidFill>
                <a:latin typeface="Calibri"/>
                <a:ea typeface="Calibri"/>
                <a:cs typeface="Calibri"/>
                <a:sym typeface="Calibri"/>
              </a:rPr>
              <a:t>Slide 32: Rosemary bush. </a:t>
            </a:r>
            <a:r>
              <a:rPr lang="en-US" sz="1100" u="sng">
                <a:solidFill>
                  <a:schemeClr val="hlink"/>
                </a:solidFill>
                <a:latin typeface="Calibri"/>
                <a:ea typeface="Calibri"/>
                <a:cs typeface="Calibri"/>
                <a:sym typeface="Calibri"/>
                <a:hlinkClick r:id="rId11"/>
              </a:rPr>
              <a:t>http://en.wikipedia.org/wiki/Rosemary#mediaviewer/File:Rosemary_bush.jpg</a:t>
            </a:r>
            <a:r>
              <a:rPr lang="en-US" sz="1100">
                <a:solidFill>
                  <a:schemeClr val="dk1"/>
                </a:solidFill>
                <a:latin typeface="Calibri"/>
                <a:ea typeface="Calibri"/>
                <a:cs typeface="Calibri"/>
                <a:sym typeface="Calibri"/>
              </a:rPr>
              <a:t> CC BY-NC: you are free to copy, distribute, transmit and adapt this work provided that correct attribution is provided. Attribution must be provided in a prominent location to "Fir0002/Flagstaffotos”  </a:t>
            </a:r>
            <a:endParaRPr/>
          </a:p>
          <a:p>
            <a:pPr marL="457200" marR="0" lvl="0" indent="-457200" algn="l" rtl="0">
              <a:spcBef>
                <a:spcPts val="0"/>
              </a:spcBef>
              <a:spcAft>
                <a:spcPts val="0"/>
              </a:spcAft>
              <a:buNone/>
            </a:pPr>
            <a:endParaRPr sz="800">
              <a:solidFill>
                <a:schemeClr val="dk1"/>
              </a:solidFill>
              <a:latin typeface="Calibri"/>
              <a:ea typeface="Calibri"/>
              <a:cs typeface="Calibri"/>
              <a:sym typeface="Calibri"/>
            </a:endParaRPr>
          </a:p>
          <a:p>
            <a:pPr marL="457200" marR="0" lvl="0" indent="-457200" algn="l" rtl="0">
              <a:spcBef>
                <a:spcPts val="0"/>
              </a:spcBef>
              <a:spcAft>
                <a:spcPts val="0"/>
              </a:spcAft>
              <a:buNone/>
            </a:pPr>
            <a:r>
              <a:rPr lang="en-US" sz="1100">
                <a:solidFill>
                  <a:schemeClr val="dk1"/>
                </a:solidFill>
                <a:latin typeface="Calibri"/>
                <a:ea typeface="Calibri"/>
                <a:cs typeface="Calibri"/>
                <a:sym typeface="Calibri"/>
              </a:rPr>
              <a:t>Slide 33: Garden Thyme (</a:t>
            </a:r>
            <a:r>
              <a:rPr lang="en-US" sz="1100" i="1">
                <a:solidFill>
                  <a:schemeClr val="dk1"/>
                </a:solidFill>
                <a:latin typeface="Calibri"/>
                <a:ea typeface="Calibri"/>
                <a:cs typeface="Calibri"/>
                <a:sym typeface="Calibri"/>
              </a:rPr>
              <a:t>Thymus vulgaris), in France (Bouche du Rhône), </a:t>
            </a:r>
            <a:r>
              <a:rPr lang="en-US" sz="1100" u="sng">
                <a:solidFill>
                  <a:schemeClr val="hlink"/>
                </a:solidFill>
                <a:latin typeface="Calibri"/>
                <a:ea typeface="Calibri"/>
                <a:cs typeface="Calibri"/>
                <a:sym typeface="Calibri"/>
                <a:hlinkClick r:id="rId12"/>
              </a:rPr>
              <a:t>http://commons.wikimedia.org/wiki/File:Thymus_vulgaris1.JPG</a:t>
            </a:r>
            <a:r>
              <a:rPr lang="en-US" sz="1100">
                <a:solidFill>
                  <a:schemeClr val="dk1"/>
                </a:solidFill>
                <a:latin typeface="Calibri"/>
                <a:ea typeface="Calibri"/>
                <a:cs typeface="Calibri"/>
                <a:sym typeface="Calibri"/>
              </a:rPr>
              <a:t> </a:t>
            </a:r>
            <a:r>
              <a:rPr lang="en-US" sz="1100" i="1">
                <a:solidFill>
                  <a:schemeClr val="dk1"/>
                </a:solidFill>
                <a:latin typeface="Calibri"/>
                <a:ea typeface="Calibri"/>
                <a:cs typeface="Calibri"/>
                <a:sym typeface="Calibri"/>
              </a:rPr>
              <a:t> a photograph originating of the internet site </a:t>
            </a:r>
            <a:r>
              <a:rPr lang="en-US" sz="1100" i="1" u="sng">
                <a:solidFill>
                  <a:schemeClr val="hlink"/>
                </a:solidFill>
                <a:latin typeface="Calibri"/>
                <a:ea typeface="Calibri"/>
                <a:cs typeface="Calibri"/>
                <a:sym typeface="Calibri"/>
                <a:hlinkClick r:id="rId13"/>
              </a:rPr>
              <a:t>http://sophy.u-3mrs.fr/. </a:t>
            </a:r>
            <a:r>
              <a:rPr lang="en-US" sz="1100">
                <a:solidFill>
                  <a:schemeClr val="dk1"/>
                </a:solidFill>
                <a:latin typeface="Calibri"/>
                <a:ea typeface="Calibri"/>
                <a:cs typeface="Calibri"/>
                <a:sym typeface="Calibri"/>
              </a:rPr>
              <a:t>Permission is granted to copy, distribute and/or modify this document under the terms of the </a:t>
            </a:r>
            <a:r>
              <a:rPr lang="en-US" sz="1100" u="sng">
                <a:solidFill>
                  <a:schemeClr val="hlink"/>
                </a:solidFill>
                <a:latin typeface="Calibri"/>
                <a:ea typeface="Calibri"/>
                <a:cs typeface="Calibri"/>
                <a:sym typeface="Calibri"/>
                <a:hlinkClick r:id="rId14"/>
              </a:rPr>
              <a:t>GNU Free Documentation License, Version 1.2 or any later version published by the </a:t>
            </a:r>
            <a:r>
              <a:rPr lang="en-US" sz="1100" u="sng">
                <a:solidFill>
                  <a:schemeClr val="hlink"/>
                </a:solidFill>
                <a:latin typeface="Calibri"/>
                <a:ea typeface="Calibri"/>
                <a:cs typeface="Calibri"/>
                <a:sym typeface="Calibri"/>
                <a:hlinkClick r:id="rId15"/>
              </a:rPr>
              <a:t>Free Software Foundation; with no Invariant Sections, no Front-Cover Texts, and no Back-Cover Texts. A copy of the license is included in the section entitled </a:t>
            </a:r>
            <a:r>
              <a:rPr lang="en-US" sz="1100" i="1" u="sng">
                <a:solidFill>
                  <a:schemeClr val="hlink"/>
                </a:solidFill>
                <a:latin typeface="Calibri"/>
                <a:ea typeface="Calibri"/>
                <a:cs typeface="Calibri"/>
                <a:sym typeface="Calibri"/>
                <a:hlinkClick r:id="rId16"/>
              </a:rPr>
              <a:t>GNU Free Documentation License.	</a:t>
            </a:r>
            <a:endParaRPr sz="800">
              <a:solidFill>
                <a:schemeClr val="dk1"/>
              </a:solidFill>
              <a:latin typeface="Calibri"/>
              <a:ea typeface="Calibri"/>
              <a:cs typeface="Calibri"/>
              <a:sym typeface="Calibri"/>
            </a:endParaRPr>
          </a:p>
          <a:p>
            <a:pPr marL="457200" marR="0" lvl="0" indent="-457200" algn="l" rtl="0">
              <a:spcBef>
                <a:spcPts val="0"/>
              </a:spcBef>
              <a:spcAft>
                <a:spcPts val="0"/>
              </a:spcAft>
              <a:buNone/>
            </a:pPr>
            <a:r>
              <a:rPr lang="en-US" sz="1100">
                <a:solidFill>
                  <a:schemeClr val="dk1"/>
                </a:solidFill>
                <a:latin typeface="Calibri"/>
                <a:ea typeface="Calibri"/>
                <a:cs typeface="Calibri"/>
                <a:sym typeface="Calibri"/>
              </a:rPr>
              <a:t>Slide 34: Thyme, whole leaf. Copyright © 2009 Yan Linhart. Thyme leaf trichomes. Copyright © 2009 Yan Linhart. Thyme glandular trichome. Copyright © 2009 Yan Linhart</a:t>
            </a:r>
            <a:endParaRPr sz="1100">
              <a:solidFill>
                <a:schemeClr val="dk1"/>
              </a:solidFill>
              <a:latin typeface="Calibri"/>
              <a:ea typeface="Calibri"/>
              <a:cs typeface="Calibri"/>
              <a:sym typeface="Calibri"/>
            </a:endParaRPr>
          </a:p>
          <a:p>
            <a:pPr marL="457200" lvl="0" indent="-457200" algn="l" rtl="0">
              <a:spcBef>
                <a:spcPts val="0"/>
              </a:spcBef>
              <a:spcAft>
                <a:spcPts val="0"/>
              </a:spcAft>
              <a:buClr>
                <a:schemeClr val="dk1"/>
              </a:buClr>
              <a:buFont typeface="Arial"/>
              <a:buNone/>
            </a:pPr>
            <a:endParaRPr sz="800">
              <a:solidFill>
                <a:schemeClr val="dk1"/>
              </a:solidFill>
              <a:latin typeface="Calibri"/>
              <a:ea typeface="Calibri"/>
              <a:cs typeface="Calibri"/>
              <a:sym typeface="Calibri"/>
            </a:endParaRPr>
          </a:p>
          <a:p>
            <a:pPr marL="457200" lvl="0" indent="-457200" algn="l" rtl="0">
              <a:spcBef>
                <a:spcPts val="0"/>
              </a:spcBef>
              <a:spcAft>
                <a:spcPts val="0"/>
              </a:spcAft>
              <a:buClr>
                <a:schemeClr val="dk1"/>
              </a:buClr>
              <a:buFont typeface="Arial"/>
              <a:buNone/>
            </a:pPr>
            <a:r>
              <a:rPr lang="en-US" sz="1100">
                <a:solidFill>
                  <a:schemeClr val="dk1"/>
                </a:solidFill>
                <a:latin typeface="Calibri"/>
                <a:ea typeface="Calibri"/>
                <a:cs typeface="Calibri"/>
                <a:sym typeface="Calibri"/>
              </a:rPr>
              <a:t>Slide 46: Snail making a choice. Copyright © 2009 Yan Linhart.</a:t>
            </a:r>
            <a:endParaRPr>
              <a:solidFill>
                <a:schemeClr val="dk1"/>
              </a:solidFill>
            </a:endParaRPr>
          </a:p>
          <a:p>
            <a:pPr marL="457200" lvl="0" indent="-457200" algn="l" rtl="0">
              <a:spcBef>
                <a:spcPts val="0"/>
              </a:spcBef>
              <a:spcAft>
                <a:spcPts val="0"/>
              </a:spcAft>
              <a:buClr>
                <a:schemeClr val="dk1"/>
              </a:buClr>
              <a:buFont typeface="Arial"/>
              <a:buNone/>
            </a:pPr>
            <a:endParaRPr sz="800">
              <a:solidFill>
                <a:schemeClr val="dk1"/>
              </a:solidFill>
              <a:latin typeface="Calibri"/>
              <a:ea typeface="Calibri"/>
              <a:cs typeface="Calibri"/>
              <a:sym typeface="Calibri"/>
            </a:endParaRPr>
          </a:p>
          <a:p>
            <a:pPr marL="457200" lvl="0" indent="-457200" algn="l" rtl="0">
              <a:spcBef>
                <a:spcPts val="0"/>
              </a:spcBef>
              <a:spcAft>
                <a:spcPts val="0"/>
              </a:spcAft>
              <a:buClr>
                <a:schemeClr val="dk1"/>
              </a:buClr>
              <a:buFont typeface="Arial"/>
              <a:buNone/>
            </a:pPr>
            <a:r>
              <a:rPr lang="en-US" sz="1100">
                <a:solidFill>
                  <a:schemeClr val="dk1"/>
                </a:solidFill>
                <a:latin typeface="Calibri"/>
                <a:ea typeface="Calibri"/>
                <a:cs typeface="Calibri"/>
                <a:sym typeface="Calibri"/>
              </a:rPr>
              <a:t>Slide 56: Detail from Mediterranean Relief. </a:t>
            </a:r>
            <a:r>
              <a:rPr lang="en-US" sz="1100" i="1" u="sng">
                <a:solidFill>
                  <a:schemeClr val="hlink"/>
                </a:solidFill>
                <a:latin typeface="Calibri"/>
                <a:ea typeface="Calibri"/>
                <a:cs typeface="Calibri"/>
                <a:sym typeface="Calibri"/>
                <a:hlinkClick r:id="rId5"/>
              </a:rPr>
              <a:t>http://commons.wikimedia.org/wiki/File:Mediterranean_Relief.jpg</a:t>
            </a:r>
            <a:r>
              <a:rPr lang="en-US" sz="1100" i="1">
                <a:solidFill>
                  <a:schemeClr val="dk1"/>
                </a:solidFill>
                <a:latin typeface="Calibri"/>
                <a:ea typeface="Calibri"/>
                <a:cs typeface="Calibri"/>
                <a:sym typeface="Calibri"/>
              </a:rPr>
              <a:t> This work is in the </a:t>
            </a:r>
            <a:r>
              <a:rPr lang="en-US" sz="1100" i="1" u="sng">
                <a:solidFill>
                  <a:schemeClr val="hlink"/>
                </a:solidFill>
                <a:latin typeface="Calibri"/>
                <a:ea typeface="Calibri"/>
                <a:cs typeface="Calibri"/>
                <a:sym typeface="Calibri"/>
                <a:hlinkClick r:id="rId6"/>
              </a:rPr>
              <a:t>public domain in the United States because it is a </a:t>
            </a:r>
            <a:r>
              <a:rPr lang="en-US" sz="1100" i="1" u="sng">
                <a:solidFill>
                  <a:schemeClr val="hlink"/>
                </a:solidFill>
                <a:latin typeface="Calibri"/>
                <a:ea typeface="Calibri"/>
                <a:cs typeface="Calibri"/>
                <a:sym typeface="Calibri"/>
                <a:hlinkClick r:id="rId7"/>
              </a:rPr>
              <a:t>work prepared by an officer or employee of the United States Government as part of that person’s official duties under the terms of Title 17, Chapter 1, Section 105 of the </a:t>
            </a:r>
            <a:r>
              <a:rPr lang="en-US" sz="1100" i="1" u="sng">
                <a:solidFill>
                  <a:schemeClr val="hlink"/>
                </a:solidFill>
                <a:latin typeface="Calibri"/>
                <a:ea typeface="Calibri"/>
                <a:cs typeface="Calibri"/>
                <a:sym typeface="Calibri"/>
                <a:hlinkClick r:id="rId8"/>
              </a:rPr>
              <a:t>US Code. See </a:t>
            </a:r>
            <a:r>
              <a:rPr lang="en-US" sz="1100" i="1" u="sng">
                <a:solidFill>
                  <a:schemeClr val="hlink"/>
                </a:solidFill>
                <a:latin typeface="Calibri"/>
                <a:ea typeface="Calibri"/>
                <a:cs typeface="Calibri"/>
                <a:sym typeface="Calibri"/>
                <a:hlinkClick r:id="rId9"/>
              </a:rPr>
              <a:t>Copyright.</a:t>
            </a:r>
            <a:r>
              <a:rPr lang="en-US" sz="1100" i="1">
                <a:solidFill>
                  <a:schemeClr val="dk1"/>
                </a:solidFill>
                <a:latin typeface="Calibri"/>
                <a:ea typeface="Calibri"/>
                <a:cs typeface="Calibri"/>
                <a:sym typeface="Calibri"/>
              </a:rPr>
              <a:t> </a:t>
            </a:r>
            <a:endParaRPr>
              <a:solidFill>
                <a:schemeClr val="dk1"/>
              </a:solidFill>
            </a:endParaRPr>
          </a:p>
          <a:p>
            <a:pPr marL="457200" lvl="0" indent="-457200" algn="l" rtl="0">
              <a:spcBef>
                <a:spcPts val="0"/>
              </a:spcBef>
              <a:spcAft>
                <a:spcPts val="0"/>
              </a:spcAft>
              <a:buClr>
                <a:schemeClr val="dk1"/>
              </a:buClr>
              <a:buFont typeface="Arial"/>
              <a:buNone/>
            </a:pPr>
            <a:endParaRPr sz="800">
              <a:solidFill>
                <a:schemeClr val="dk1"/>
              </a:solidFill>
              <a:latin typeface="Calibri"/>
              <a:ea typeface="Calibri"/>
              <a:cs typeface="Calibri"/>
              <a:sym typeface="Calibri"/>
            </a:endParaRPr>
          </a:p>
          <a:p>
            <a:pPr marL="457200" lvl="0" indent="-457200" algn="l" rtl="0">
              <a:spcBef>
                <a:spcPts val="0"/>
              </a:spcBef>
              <a:spcAft>
                <a:spcPts val="0"/>
              </a:spcAft>
              <a:buClr>
                <a:schemeClr val="dk1"/>
              </a:buClr>
              <a:buFont typeface="Arial"/>
              <a:buNone/>
            </a:pPr>
            <a:r>
              <a:rPr lang="en-US" sz="1100">
                <a:solidFill>
                  <a:schemeClr val="dk1"/>
                </a:solidFill>
                <a:latin typeface="Calibri"/>
                <a:ea typeface="Calibri"/>
                <a:cs typeface="Calibri"/>
                <a:sym typeface="Calibri"/>
              </a:rPr>
              <a:t>Slide 58: Chemotype distribution in Notre Dame de Lordes basin. Copyright © 2009 Yan Linhart.   </a:t>
            </a:r>
            <a:endParaRPr sz="1100">
              <a:solidFill>
                <a:schemeClr val="dk1"/>
              </a:solidFill>
              <a:latin typeface="Calibri"/>
              <a:ea typeface="Calibri"/>
              <a:cs typeface="Calibri"/>
              <a:sym typeface="Calibri"/>
            </a:endParaRPr>
          </a:p>
          <a:p>
            <a:pPr marL="457200" lvl="0" indent="-457200" algn="l" rtl="0">
              <a:spcBef>
                <a:spcPts val="0"/>
              </a:spcBef>
              <a:spcAft>
                <a:spcPts val="0"/>
              </a:spcAft>
              <a:buClr>
                <a:schemeClr val="dk1"/>
              </a:buClr>
              <a:buFont typeface="Arial"/>
              <a:buNone/>
            </a:pPr>
            <a:endParaRPr sz="600">
              <a:solidFill>
                <a:schemeClr val="dk1"/>
              </a:solidFill>
              <a:latin typeface="Calibri"/>
              <a:ea typeface="Calibri"/>
              <a:cs typeface="Calibri"/>
              <a:sym typeface="Calibri"/>
            </a:endParaRPr>
          </a:p>
          <a:p>
            <a:pPr marL="457200" marR="0" lvl="0" indent="-457200" algn="l" rtl="0">
              <a:spcBef>
                <a:spcPts val="0"/>
              </a:spcBef>
              <a:spcAft>
                <a:spcPts val="0"/>
              </a:spcAft>
              <a:buNone/>
            </a:pPr>
            <a:r>
              <a:rPr lang="en-US" sz="1100">
                <a:solidFill>
                  <a:schemeClr val="dk1"/>
                </a:solidFill>
                <a:latin typeface="Calibri"/>
                <a:ea typeface="Calibri"/>
                <a:cs typeface="Calibri"/>
                <a:sym typeface="Calibri"/>
              </a:rPr>
              <a:t>Slide 63, 65, 66: </a:t>
            </a:r>
            <a:r>
              <a:rPr lang="en-US" sz="1100" i="1">
                <a:solidFill>
                  <a:schemeClr val="dk1"/>
                </a:solidFill>
                <a:latin typeface="Calibri"/>
                <a:ea typeface="Calibri"/>
                <a:cs typeface="Calibri"/>
                <a:sym typeface="Calibri"/>
              </a:rPr>
              <a:t>Manduca sexta moth</a:t>
            </a:r>
            <a:r>
              <a:rPr lang="en-US" sz="1100">
                <a:solidFill>
                  <a:schemeClr val="dk1"/>
                </a:solidFill>
                <a:latin typeface="Calibri"/>
                <a:ea typeface="Calibri"/>
                <a:cs typeface="Calibri"/>
                <a:sym typeface="Calibri"/>
              </a:rPr>
              <a:t>, Danny Kessler, Max Planck Institute for Chemical Ecology; </a:t>
            </a:r>
            <a:r>
              <a:rPr lang="en-US" sz="1100" i="1">
                <a:solidFill>
                  <a:schemeClr val="dk1"/>
                </a:solidFill>
                <a:latin typeface="Calibri"/>
                <a:ea typeface="Calibri"/>
                <a:cs typeface="Calibri"/>
                <a:sym typeface="Calibri"/>
              </a:rPr>
              <a:t>Manduca sexta</a:t>
            </a:r>
            <a:r>
              <a:rPr lang="en-US" sz="1100">
                <a:solidFill>
                  <a:schemeClr val="dk1"/>
                </a:solidFill>
                <a:latin typeface="Calibri"/>
                <a:ea typeface="Calibri"/>
                <a:cs typeface="Calibri"/>
                <a:sym typeface="Calibri"/>
              </a:rPr>
              <a:t> larvae, André Kessler, Cornell University   Bergamotene-alluring and lethal for Manduca sexta (2017, April 20) retrieved 17 February 2019 from </a:t>
            </a:r>
            <a:r>
              <a:rPr lang="en-US" sz="1100" u="sng">
                <a:solidFill>
                  <a:schemeClr val="hlink"/>
                </a:solidFill>
                <a:latin typeface="Calibri"/>
                <a:ea typeface="Calibri"/>
                <a:cs typeface="Calibri"/>
                <a:sym typeface="Calibri"/>
                <a:hlinkClick r:id="rId17"/>
              </a:rPr>
              <a:t>https://phys.org/news/2017-04-bergamotenealluring-lethal-manduca-sexta.html</a:t>
            </a: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a:p>
        </p:txBody>
      </p:sp>
      <p:sp>
        <p:nvSpPr>
          <p:cNvPr id="697" name="Google Shape;697;p7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9"/>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138" name="Google Shape;138;p19"/>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000">
                <a:solidFill>
                  <a:schemeClr val="dk1"/>
                </a:solidFill>
                <a:latin typeface="Times New Roman"/>
                <a:ea typeface="Times New Roman"/>
                <a:cs typeface="Times New Roman"/>
                <a:sym typeface="Times New Roman"/>
              </a:rPr>
              <a:t>2. Name the two different types of physical structures or adaptations plants use for defense.</a:t>
            </a:r>
            <a:endParaRPr sz="3000">
              <a:solidFill>
                <a:schemeClr val="dk1"/>
              </a:solidFill>
              <a:latin typeface="Times New Roman"/>
              <a:ea typeface="Times New Roman"/>
              <a:cs typeface="Times New Roman"/>
              <a:sym typeface="Times New Roman"/>
            </a:endParaRPr>
          </a:p>
          <a:p>
            <a:pPr marL="0" lvl="0" indent="0" algn="l" rtl="0">
              <a:spcBef>
                <a:spcPts val="1400"/>
              </a:spcBef>
              <a:spcAft>
                <a:spcPts val="1400"/>
              </a:spcAft>
              <a:buNone/>
            </a:pPr>
            <a:endParaRPr sz="3000">
              <a:solidFill>
                <a:schemeClr val="dk1"/>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0"/>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145" name="Google Shape;145;p20"/>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000">
                <a:solidFill>
                  <a:schemeClr val="dk1"/>
                </a:solidFill>
                <a:latin typeface="Times New Roman"/>
                <a:ea typeface="Times New Roman"/>
                <a:cs typeface="Times New Roman"/>
                <a:sym typeface="Times New Roman"/>
              </a:rPr>
              <a:t>2. Name the two different types of physical structures or adaptations plants use for defense.</a:t>
            </a:r>
            <a:endParaRPr sz="3000">
              <a:solidFill>
                <a:schemeClr val="dk1"/>
              </a:solidFill>
              <a:latin typeface="Times New Roman"/>
              <a:ea typeface="Times New Roman"/>
              <a:cs typeface="Times New Roman"/>
              <a:sym typeface="Times New Roman"/>
            </a:endParaRPr>
          </a:p>
          <a:p>
            <a:pPr marL="457200" lvl="0" indent="-419100" algn="l" rtl="0">
              <a:spcBef>
                <a:spcPts val="1400"/>
              </a:spcBef>
              <a:spcAft>
                <a:spcPts val="0"/>
              </a:spcAft>
              <a:buClr>
                <a:srgbClr val="7945B8"/>
              </a:buClr>
              <a:buSzPts val="3000"/>
              <a:buFont typeface="Times New Roman"/>
              <a:buChar char="●"/>
            </a:pPr>
            <a:r>
              <a:rPr lang="en-US" sz="3000">
                <a:solidFill>
                  <a:srgbClr val="7945B8"/>
                </a:solidFill>
                <a:latin typeface="Times New Roman"/>
                <a:ea typeface="Times New Roman"/>
                <a:cs typeface="Times New Roman"/>
                <a:sym typeface="Times New Roman"/>
              </a:rPr>
              <a:t>Hairs </a:t>
            </a:r>
            <a:endParaRPr sz="3000">
              <a:solidFill>
                <a:srgbClr val="7945B8"/>
              </a:solidFill>
              <a:latin typeface="Times New Roman"/>
              <a:ea typeface="Times New Roman"/>
              <a:cs typeface="Times New Roman"/>
              <a:sym typeface="Times New Roman"/>
            </a:endParaRPr>
          </a:p>
          <a:p>
            <a:pPr marL="457200" lvl="0" indent="-419100" algn="l" rtl="0">
              <a:spcBef>
                <a:spcPts val="0"/>
              </a:spcBef>
              <a:spcAft>
                <a:spcPts val="0"/>
              </a:spcAft>
              <a:buClr>
                <a:srgbClr val="7945B8"/>
              </a:buClr>
              <a:buSzPts val="3000"/>
              <a:buFont typeface="Times New Roman"/>
              <a:buChar char="●"/>
            </a:pPr>
            <a:r>
              <a:rPr lang="en-US" sz="3000">
                <a:solidFill>
                  <a:srgbClr val="7945B8"/>
                </a:solidFill>
                <a:latin typeface="Times New Roman"/>
                <a:ea typeface="Times New Roman"/>
                <a:cs typeface="Times New Roman"/>
                <a:sym typeface="Times New Roman"/>
              </a:rPr>
              <a:t>Spines</a:t>
            </a:r>
            <a:endParaRPr sz="3000">
              <a:solidFill>
                <a:srgbClr val="7945B8"/>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1"/>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152" name="Google Shape;152;p21"/>
          <p:cNvSpPr txBox="1"/>
          <p:nvPr/>
        </p:nvSpPr>
        <p:spPr>
          <a:xfrm>
            <a:off x="577400" y="668550"/>
            <a:ext cx="8043300" cy="5520900"/>
          </a:xfrm>
          <a:prstGeom prst="rect">
            <a:avLst/>
          </a:prstGeom>
          <a:noFill/>
          <a:ln>
            <a:noFill/>
          </a:ln>
        </p:spPr>
        <p:txBody>
          <a:bodyPr spcFirstLastPara="1" wrap="square" lIns="91425" tIns="91425" rIns="91425" bIns="91425" anchor="t" anchorCtr="0">
            <a:noAutofit/>
          </a:bodyPr>
          <a:lstStyle/>
          <a:p>
            <a:pPr marL="0" lvl="0" indent="0" algn="l" rtl="0">
              <a:spcBef>
                <a:spcPts val="1400"/>
              </a:spcBef>
              <a:spcAft>
                <a:spcPts val="0"/>
              </a:spcAft>
              <a:buNone/>
            </a:pPr>
            <a:r>
              <a:rPr lang="en-US" sz="3000">
                <a:solidFill>
                  <a:schemeClr val="dk1"/>
                </a:solidFill>
                <a:latin typeface="Times New Roman"/>
                <a:ea typeface="Times New Roman"/>
                <a:cs typeface="Times New Roman"/>
                <a:sym typeface="Times New Roman"/>
              </a:rPr>
              <a:t>3. What is the sticky defensive sap used by some plants for protection?</a:t>
            </a:r>
            <a:endParaRPr sz="3000">
              <a:solidFill>
                <a:schemeClr val="dk1"/>
              </a:solidFill>
              <a:latin typeface="Times New Roman"/>
              <a:ea typeface="Times New Roman"/>
              <a:cs typeface="Times New Roman"/>
              <a:sym typeface="Times New Roman"/>
            </a:endParaRPr>
          </a:p>
          <a:p>
            <a:pPr marL="0" lvl="0" indent="0" algn="l" rtl="0">
              <a:spcBef>
                <a:spcPts val="1400"/>
              </a:spcBef>
              <a:spcAft>
                <a:spcPts val="1400"/>
              </a:spcAft>
              <a:buNone/>
            </a:pPr>
            <a:endParaRPr sz="3000">
              <a:solidFill>
                <a:schemeClr val="dk1"/>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2912</Words>
  <Application>Microsoft Office PowerPoint</Application>
  <PresentationFormat>On-screen Show (4:3)</PresentationFormat>
  <Paragraphs>527</Paragraphs>
  <Slides>67</Slides>
  <Notes>67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Corsiva</vt:lpstr>
      <vt:lpstr>Times New Roman</vt:lpstr>
      <vt:lpstr>Calibri</vt:lpstr>
      <vt:lpstr>Office Theme</vt:lpstr>
      <vt:lpstr>PowerPoint Presentation</vt:lpstr>
      <vt:lpstr>How Many More Thymes?  Case Study Day 1</vt:lpstr>
      <vt:lpstr>Thyme Plant Observations</vt:lpstr>
      <vt:lpstr>“Don’t Eat the Plants”  and  “Mediterranean Vegetation - How Plants Survive”   Video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MANY MORE THYMES?</vt:lpstr>
      <vt:lpstr> An Internship</vt:lpstr>
      <vt:lpstr> PhytoChem Labs</vt:lpstr>
      <vt:lpstr> PhytoChem Labs</vt:lpstr>
      <vt:lpstr>Mediterranean Plants </vt:lpstr>
      <vt:lpstr>Aromatic Mediterranean Herbs</vt:lpstr>
      <vt:lpstr>Thymus vulgaris - Thyme</vt:lpstr>
      <vt:lpstr>Trichomes Contain Volatile Oils</vt:lpstr>
      <vt:lpstr>6 Thyme Chemotypes</vt:lpstr>
      <vt:lpstr>Scents of Different Chemotypes</vt:lpstr>
      <vt:lpstr>Thyme Chemotypes</vt:lpstr>
      <vt:lpstr>Scents of Different Chemotypes</vt:lpstr>
      <vt:lpstr>END DAY 1</vt:lpstr>
      <vt:lpstr>DAY 2</vt:lpstr>
      <vt:lpstr>HOW MANY MORE THYMES?</vt:lpstr>
      <vt:lpstr>Epistasis &amp; Thyme Chemotypes</vt:lpstr>
      <vt:lpstr>What Thyme Is It? Question #1</vt:lpstr>
      <vt:lpstr>Thyme for Another Question Question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Another Thyme, Another Place</vt:lpstr>
      <vt:lpstr>Just A Clicker Question, No Pun This Thyme Question #3</vt:lpstr>
      <vt:lpstr>PowerPoint Presentation</vt:lpstr>
      <vt:lpstr>PowerPoint Presentation</vt:lpstr>
      <vt:lpstr>PowerPoint Presentation</vt:lpstr>
      <vt:lpstr>PowerPoint Presentation</vt:lpstr>
      <vt:lpstr>END DAY 2</vt:lpstr>
      <vt:lpstr>DAY 3</vt:lpstr>
      <vt:lpstr>Reading Questions Discussion</vt:lpstr>
      <vt:lpstr>Bergamotene in Manduca sexta </vt:lpstr>
      <vt:lpstr>PowerPoint Presentation</vt:lpstr>
      <vt:lpstr>Discuss </vt:lpstr>
      <vt:lpstr>Present Ideas and Discuss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skonrad</dc:creator>
  <cp:lastModifiedBy>Windows User</cp:lastModifiedBy>
  <cp:revision>1</cp:revision>
  <dcterms:modified xsi:type="dcterms:W3CDTF">2019-05-13T21:30:51Z</dcterms:modified>
</cp:coreProperties>
</file>