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9" r:id="rId4"/>
    <p:sldId id="258" r:id="rId5"/>
    <p:sldId id="261" r:id="rId6"/>
    <p:sldId id="262" r:id="rId7"/>
    <p:sldId id="260"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79" autoAdjust="0"/>
  </p:normalViewPr>
  <p:slideViewPr>
    <p:cSldViewPr snapToGrid="0" snapToObjects="1">
      <p:cViewPr varScale="1">
        <p:scale>
          <a:sx n="59" d="100"/>
          <a:sy n="59" d="100"/>
        </p:scale>
        <p:origin x="-112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CA304-0782-EB49-9F81-D3E44D649B3F}" type="datetimeFigureOut">
              <a:rPr lang="en-US" smtClean="0"/>
              <a:t>5/16/19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F8793-88BE-484A-BEEC-29CA826F41E7}" type="slidenum">
              <a:rPr lang="en-US" smtClean="0"/>
              <a:t>‹#›</a:t>
            </a:fld>
            <a:endParaRPr lang="en-US"/>
          </a:p>
        </p:txBody>
      </p:sp>
    </p:spTree>
    <p:extLst>
      <p:ext uri="{BB962C8B-B14F-4D97-AF65-F5344CB8AC3E}">
        <p14:creationId xmlns:p14="http://schemas.microsoft.com/office/powerpoint/2010/main" val="38220919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sz="1200" kern="1200" dirty="0" smtClean="0">
                <a:solidFill>
                  <a:schemeClr val="tx1"/>
                </a:solidFill>
                <a:effectLst/>
                <a:latin typeface="+mn-lt"/>
                <a:ea typeface="+mn-ea"/>
                <a:cs typeface="+mn-cs"/>
              </a:rPr>
              <a:t>No problem! We are in the data rich era of science. Environmental data and data from natural history collections, professional scientists, and long-term weather stations provide the information that is necessary to investigate </a:t>
            </a:r>
            <a:r>
              <a:rPr lang="en-US" sz="1200" kern="1200" dirty="0" err="1" smtClean="0">
                <a:solidFill>
                  <a:schemeClr val="tx1"/>
                </a:solidFill>
                <a:effectLst/>
                <a:latin typeface="+mn-lt"/>
                <a:ea typeface="+mn-ea"/>
                <a:cs typeface="+mn-cs"/>
              </a:rPr>
              <a:t>phenological</a:t>
            </a:r>
            <a:r>
              <a:rPr lang="en-US" sz="1200" kern="1200" dirty="0" smtClean="0">
                <a:solidFill>
                  <a:schemeClr val="tx1"/>
                </a:solidFill>
                <a:effectLst/>
                <a:latin typeface="+mn-lt"/>
                <a:ea typeface="+mn-ea"/>
                <a:cs typeface="+mn-cs"/>
              </a:rPr>
              <a:t> changes. </a:t>
            </a:r>
            <a:endParaRPr lang="en-US" dirty="0"/>
          </a:p>
        </p:txBody>
      </p:sp>
      <p:sp>
        <p:nvSpPr>
          <p:cNvPr id="4" name="Slide Number Placeholder 3"/>
          <p:cNvSpPr>
            <a:spLocks noGrp="1"/>
          </p:cNvSpPr>
          <p:nvPr>
            <p:ph type="sldNum" sz="quarter" idx="10"/>
          </p:nvPr>
        </p:nvSpPr>
        <p:spPr/>
        <p:txBody>
          <a:bodyPr/>
          <a:lstStyle/>
          <a:p>
            <a:fld id="{C85F8793-88BE-484A-BEEC-29CA826F41E7}" type="slidenum">
              <a:rPr lang="en-US" smtClean="0"/>
              <a:t>4</a:t>
            </a:fld>
            <a:endParaRPr lang="en-US"/>
          </a:p>
        </p:txBody>
      </p:sp>
    </p:spTree>
    <p:extLst>
      <p:ext uri="{BB962C8B-B14F-4D97-AF65-F5344CB8AC3E}">
        <p14:creationId xmlns:p14="http://schemas.microsoft.com/office/powerpoint/2010/main" val="113629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sz="1200" kern="1200" dirty="0" smtClean="0">
                <a:solidFill>
                  <a:schemeClr val="tx1"/>
                </a:solidFill>
                <a:effectLst/>
                <a:latin typeface="+mn-lt"/>
                <a:ea typeface="+mn-ea"/>
                <a:cs typeface="+mn-cs"/>
              </a:rPr>
              <a:t>No problem! We are in the data rich era of science. Environmental data and data from natural history collections, professional scientists, and long-term weather stations provide the information that is necessary to investigate </a:t>
            </a:r>
            <a:r>
              <a:rPr lang="en-US" sz="1200" kern="1200" dirty="0" err="1" smtClean="0">
                <a:solidFill>
                  <a:schemeClr val="tx1"/>
                </a:solidFill>
                <a:effectLst/>
                <a:latin typeface="+mn-lt"/>
                <a:ea typeface="+mn-ea"/>
                <a:cs typeface="+mn-cs"/>
              </a:rPr>
              <a:t>phenological</a:t>
            </a:r>
            <a:r>
              <a:rPr lang="en-US" sz="1200" kern="1200" dirty="0" smtClean="0">
                <a:solidFill>
                  <a:schemeClr val="tx1"/>
                </a:solidFill>
                <a:effectLst/>
                <a:latin typeface="+mn-lt"/>
                <a:ea typeface="+mn-ea"/>
                <a:cs typeface="+mn-cs"/>
              </a:rPr>
              <a:t> changes. </a:t>
            </a:r>
            <a:endParaRPr lang="en-US" dirty="0"/>
          </a:p>
        </p:txBody>
      </p:sp>
      <p:sp>
        <p:nvSpPr>
          <p:cNvPr id="4" name="Slide Number Placeholder 3"/>
          <p:cNvSpPr>
            <a:spLocks noGrp="1"/>
          </p:cNvSpPr>
          <p:nvPr>
            <p:ph type="sldNum" sz="quarter" idx="10"/>
          </p:nvPr>
        </p:nvSpPr>
        <p:spPr/>
        <p:txBody>
          <a:bodyPr/>
          <a:lstStyle/>
          <a:p>
            <a:fld id="{C85F8793-88BE-484A-BEEC-29CA826F41E7}" type="slidenum">
              <a:rPr lang="en-US" smtClean="0"/>
              <a:t>5</a:t>
            </a:fld>
            <a:endParaRPr lang="en-US"/>
          </a:p>
        </p:txBody>
      </p:sp>
    </p:spTree>
    <p:extLst>
      <p:ext uri="{BB962C8B-B14F-4D97-AF65-F5344CB8AC3E}">
        <p14:creationId xmlns:p14="http://schemas.microsoft.com/office/powerpoint/2010/main" val="113629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recent technological advances allow researchers to use specimens to study past biological phenomena such as molecular variation, historical environmental conditions, presence of environmental toxins, and host parasite assemblages; topics or approaches that were generally not imagined when the original specimen was collected. Natural history collections provide a source of biodiversity data that is unequaled in temporal, geographic, and taxonomic complexity and unique in its ability to allow researchers to verify and expand the data by returning to the physical specimens on which they are based. Further, these data can be combined with other data sources to inform research questions. For example, climate data can provide information on historic temperature and precipitation, citizen science observations can provide contemporary species occurrence information, and genetic data can provide information about evolutionary history.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5F8793-88BE-484A-BEEC-29CA826F41E7}" type="slidenum">
              <a:rPr lang="en-US" smtClean="0"/>
              <a:t>6</a:t>
            </a:fld>
            <a:endParaRPr lang="en-US"/>
          </a:p>
        </p:txBody>
      </p:sp>
    </p:spTree>
    <p:extLst>
      <p:ext uri="{BB962C8B-B14F-4D97-AF65-F5344CB8AC3E}">
        <p14:creationId xmlns:p14="http://schemas.microsoft.com/office/powerpoint/2010/main" val="113629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F8793-88BE-484A-BEEC-29CA826F41E7}" type="slidenum">
              <a:rPr lang="en-US" smtClean="0"/>
              <a:t>7</a:t>
            </a:fld>
            <a:endParaRPr lang="en-US"/>
          </a:p>
        </p:txBody>
      </p:sp>
    </p:spTree>
    <p:extLst>
      <p:ext uri="{BB962C8B-B14F-4D97-AF65-F5344CB8AC3E}">
        <p14:creationId xmlns:p14="http://schemas.microsoft.com/office/powerpoint/2010/main" val="317607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F8793-88BE-484A-BEEC-29CA826F41E7}" type="slidenum">
              <a:rPr lang="en-US" smtClean="0"/>
              <a:t>8</a:t>
            </a:fld>
            <a:endParaRPr lang="en-US"/>
          </a:p>
        </p:txBody>
      </p:sp>
    </p:spTree>
    <p:extLst>
      <p:ext uri="{BB962C8B-B14F-4D97-AF65-F5344CB8AC3E}">
        <p14:creationId xmlns:p14="http://schemas.microsoft.com/office/powerpoint/2010/main" val="317607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4D7BA5-BB47-994A-AAD8-A81378E0014B}"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297649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4D7BA5-BB47-994A-AAD8-A81378E0014B}"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421558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4D7BA5-BB47-994A-AAD8-A81378E0014B}"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83572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4D7BA5-BB47-994A-AAD8-A81378E0014B}"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319216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4D7BA5-BB47-994A-AAD8-A81378E0014B}" type="datetimeFigureOut">
              <a:rPr lang="en-US" smtClean="0"/>
              <a:t>5/16/19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64427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4D7BA5-BB47-994A-AAD8-A81378E0014B}" type="datetimeFigureOut">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413388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4D7BA5-BB47-994A-AAD8-A81378E0014B}" type="datetimeFigureOut">
              <a:rPr lang="en-US" smtClean="0"/>
              <a:t>5/16/19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56195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4D7BA5-BB47-994A-AAD8-A81378E0014B}" type="datetimeFigureOut">
              <a:rPr lang="en-US" smtClean="0"/>
              <a:t>5/16/19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56928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D7BA5-BB47-994A-AAD8-A81378E0014B}" type="datetimeFigureOut">
              <a:rPr lang="en-US" smtClean="0"/>
              <a:t>5/16/19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1592344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4D7BA5-BB47-994A-AAD8-A81378E0014B}" type="datetimeFigureOut">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1657300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4D7BA5-BB47-994A-AAD8-A81378E0014B}" type="datetimeFigureOut">
              <a:rPr lang="en-US" smtClean="0"/>
              <a:t>5/16/19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3076E7-FA7B-A14B-B857-7B439C80EA06}" type="slidenum">
              <a:rPr lang="en-US" smtClean="0"/>
              <a:t>‹#›</a:t>
            </a:fld>
            <a:endParaRPr lang="en-US"/>
          </a:p>
        </p:txBody>
      </p:sp>
    </p:spTree>
    <p:extLst>
      <p:ext uri="{BB962C8B-B14F-4D97-AF65-F5344CB8AC3E}">
        <p14:creationId xmlns:p14="http://schemas.microsoft.com/office/powerpoint/2010/main" val="349143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D7BA5-BB47-994A-AAD8-A81378E0014B}" type="datetimeFigureOut">
              <a:rPr lang="en-US" smtClean="0"/>
              <a:t>5/16/19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076E7-FA7B-A14B-B857-7B439C80EA06}" type="slidenum">
              <a:rPr lang="en-US" smtClean="0"/>
              <a:t>‹#›</a:t>
            </a:fld>
            <a:endParaRPr lang="en-US"/>
          </a:p>
        </p:txBody>
      </p:sp>
    </p:spTree>
    <p:extLst>
      <p:ext uri="{BB962C8B-B14F-4D97-AF65-F5344CB8AC3E}">
        <p14:creationId xmlns:p14="http://schemas.microsoft.com/office/powerpoint/2010/main" val="3567875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The Effect of Climate Change on Butterfly Phenology</a:t>
            </a:r>
            <a:r>
              <a:rPr lang="en-US" dirty="0" smtClean="0">
                <a:effectLst/>
              </a:rPr>
              <a:t> </a:t>
            </a:r>
            <a:endParaRPr lang="en-US" dirty="0"/>
          </a:p>
        </p:txBody>
      </p:sp>
      <p:sp>
        <p:nvSpPr>
          <p:cNvPr id="3" name="Subtitle 2"/>
          <p:cNvSpPr>
            <a:spLocks noGrp="1"/>
          </p:cNvSpPr>
          <p:nvPr>
            <p:ph type="subTitle" idx="1"/>
          </p:nvPr>
        </p:nvSpPr>
        <p:spPr/>
        <p:txBody>
          <a:bodyPr>
            <a:normAutofit fontScale="70000" lnSpcReduction="20000"/>
          </a:bodyPr>
          <a:lstStyle/>
          <a:p>
            <a:r>
              <a:rPr lang="en-US" i="1" dirty="0"/>
              <a:t>TIEE</a:t>
            </a:r>
            <a:r>
              <a:rPr lang="en-US" dirty="0"/>
              <a:t>, Volume 13 © 2018 – Debra Linton, Anna </a:t>
            </a:r>
            <a:r>
              <a:rPr lang="en-US" dirty="0" err="1"/>
              <a:t>Monfils</a:t>
            </a:r>
            <a:r>
              <a:rPr lang="en-US" dirty="0"/>
              <a:t>, Molly Phillips, Elizabeth R. Ellwood, and the Ecological Society of America. </a:t>
            </a:r>
            <a:r>
              <a:rPr lang="en-US" i="1" dirty="0"/>
              <a:t>Teaching Issues and Experiments in Ecology</a:t>
            </a:r>
            <a:r>
              <a:rPr lang="en-US" dirty="0"/>
              <a:t> (</a:t>
            </a:r>
            <a:r>
              <a:rPr lang="en-US" i="1" dirty="0"/>
              <a:t>TIEE</a:t>
            </a:r>
            <a:r>
              <a:rPr lang="en-US" dirty="0"/>
              <a:t>) is a project of the Committee on Diversity and Education of the Ecological Society of America (http://</a:t>
            </a:r>
            <a:r>
              <a:rPr lang="en-US" dirty="0" err="1"/>
              <a:t>tiee.esa.org</a:t>
            </a:r>
            <a:r>
              <a:rPr lang="en-US" dirty="0"/>
              <a:t>).</a:t>
            </a:r>
          </a:p>
          <a:p>
            <a:endParaRPr lang="en-US" dirty="0"/>
          </a:p>
        </p:txBody>
      </p:sp>
    </p:spTree>
    <p:extLst>
      <p:ext uri="{BB962C8B-B14F-4D97-AF65-F5344CB8AC3E}">
        <p14:creationId xmlns:p14="http://schemas.microsoft.com/office/powerpoint/2010/main" val="311410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6303940" y="3772133"/>
            <a:ext cx="2548255" cy="2239645"/>
          </a:xfrm>
          <a:prstGeom prst="rect">
            <a:avLst/>
          </a:prstGeom>
        </p:spPr>
      </p:pic>
      <p:sp>
        <p:nvSpPr>
          <p:cNvPr id="3" name="TextBox 2"/>
          <p:cNvSpPr txBox="1"/>
          <p:nvPr/>
        </p:nvSpPr>
        <p:spPr>
          <a:xfrm>
            <a:off x="6124129" y="6066573"/>
            <a:ext cx="3019871" cy="646331"/>
          </a:xfrm>
          <a:prstGeom prst="rect">
            <a:avLst/>
          </a:prstGeom>
          <a:noFill/>
        </p:spPr>
        <p:txBody>
          <a:bodyPr wrap="square" rtlCol="0">
            <a:spAutoFit/>
          </a:bodyPr>
          <a:lstStyle/>
          <a:p>
            <a:r>
              <a:rPr lang="en-US" sz="1200" i="1" dirty="0" err="1"/>
              <a:t>Strymon</a:t>
            </a:r>
            <a:r>
              <a:rPr lang="en-US" sz="1200" i="1" dirty="0"/>
              <a:t> </a:t>
            </a:r>
            <a:r>
              <a:rPr lang="en-US" sz="1200" i="1" dirty="0" err="1"/>
              <a:t>melinus</a:t>
            </a:r>
            <a:r>
              <a:rPr lang="en-US" sz="1200" dirty="0"/>
              <a:t> (Media retrieved from: http://</a:t>
            </a:r>
            <a:r>
              <a:rPr lang="en-US" sz="1200" dirty="0" err="1"/>
              <a:t>api.idigbio.org</a:t>
            </a:r>
            <a:r>
              <a:rPr lang="en-US" sz="1200" dirty="0"/>
              <a:t>/v2/media/</a:t>
            </a:r>
          </a:p>
          <a:p>
            <a:r>
              <a:rPr lang="en-US" sz="1200" dirty="0" smtClean="0"/>
              <a:t>C4ca533b9aff812438198337589626bf)</a:t>
            </a:r>
            <a:endParaRPr lang="en-US" sz="1200" dirty="0"/>
          </a:p>
        </p:txBody>
      </p:sp>
      <p:sp>
        <p:nvSpPr>
          <p:cNvPr id="4" name="TextBox 3"/>
          <p:cNvSpPr txBox="1"/>
          <p:nvPr/>
        </p:nvSpPr>
        <p:spPr>
          <a:xfrm>
            <a:off x="522915" y="448174"/>
            <a:ext cx="8329280" cy="3539430"/>
          </a:xfrm>
          <a:prstGeom prst="rect">
            <a:avLst/>
          </a:prstGeom>
          <a:noFill/>
        </p:spPr>
        <p:txBody>
          <a:bodyPr wrap="square" rtlCol="0">
            <a:spAutoFit/>
          </a:bodyPr>
          <a:lstStyle/>
          <a:p>
            <a:r>
              <a:rPr lang="en-US" sz="3200" b="1" dirty="0">
                <a:latin typeface="Comic Sans MS"/>
                <a:cs typeface="Comic Sans MS"/>
              </a:rPr>
              <a:t>THE ECOLOGICAL QUESTION</a:t>
            </a:r>
            <a:r>
              <a:rPr lang="en-US" sz="3200" b="1" dirty="0" smtClean="0">
                <a:latin typeface="Comic Sans MS"/>
                <a:cs typeface="Comic Sans MS"/>
              </a:rPr>
              <a:t>:</a:t>
            </a:r>
            <a:br>
              <a:rPr lang="en-US" sz="3200" b="1" dirty="0" smtClean="0">
                <a:latin typeface="Comic Sans MS"/>
                <a:cs typeface="Comic Sans MS"/>
              </a:rPr>
            </a:br>
            <a:endParaRPr lang="en-US" sz="3200" dirty="0">
              <a:latin typeface="Comic Sans MS"/>
              <a:cs typeface="Comic Sans MS"/>
            </a:endParaRPr>
          </a:p>
          <a:p>
            <a:r>
              <a:rPr lang="en-US" sz="3200" dirty="0">
                <a:latin typeface="Comic Sans MS"/>
                <a:cs typeface="Comic Sans MS"/>
              </a:rPr>
              <a:t>What are the effects of climate change on butterfly phenology and how do </a:t>
            </a:r>
            <a:r>
              <a:rPr lang="en-US" sz="3200" dirty="0" err="1">
                <a:latin typeface="Comic Sans MS"/>
                <a:cs typeface="Comic Sans MS"/>
              </a:rPr>
              <a:t>phenological</a:t>
            </a:r>
            <a:r>
              <a:rPr lang="en-US" sz="3200" dirty="0">
                <a:latin typeface="Comic Sans MS"/>
                <a:cs typeface="Comic Sans MS"/>
              </a:rPr>
              <a:t> changes of one species compare to that of an associated species?</a:t>
            </a:r>
          </a:p>
          <a:p>
            <a:endParaRPr lang="en-US" sz="3200" dirty="0">
              <a:latin typeface="Comic Sans MS"/>
              <a:cs typeface="Comic Sans MS"/>
            </a:endParaRPr>
          </a:p>
        </p:txBody>
      </p:sp>
      <p:sp>
        <p:nvSpPr>
          <p:cNvPr id="5" name="TextBox 4"/>
          <p:cNvSpPr txBox="1"/>
          <p:nvPr/>
        </p:nvSpPr>
        <p:spPr>
          <a:xfrm>
            <a:off x="261458" y="3772133"/>
            <a:ext cx="5712324" cy="2677656"/>
          </a:xfrm>
          <a:prstGeom prst="rect">
            <a:avLst/>
          </a:prstGeom>
          <a:noFill/>
        </p:spPr>
        <p:txBody>
          <a:bodyPr wrap="square" rtlCol="0">
            <a:spAutoFit/>
          </a:bodyPr>
          <a:lstStyle/>
          <a:p>
            <a:r>
              <a:rPr lang="en-US" sz="2400" dirty="0" smtClean="0">
                <a:latin typeface="Comic Sans MS"/>
                <a:cs typeface="Comic Sans MS"/>
              </a:rPr>
              <a:t>Phenology: the </a:t>
            </a:r>
            <a:r>
              <a:rPr lang="en-US" sz="2400" dirty="0">
                <a:latin typeface="Comic Sans MS"/>
                <a:cs typeface="Comic Sans MS"/>
              </a:rPr>
              <a:t>study of the timing of cyclical events in an organism’s life </a:t>
            </a:r>
            <a:r>
              <a:rPr lang="en-US" sz="2400" dirty="0" smtClean="0">
                <a:latin typeface="Comic Sans MS"/>
                <a:cs typeface="Comic Sans MS"/>
              </a:rPr>
              <a:t>cycle</a:t>
            </a:r>
          </a:p>
          <a:p>
            <a:pPr marL="342900" indent="-342900">
              <a:buFont typeface="Arial"/>
              <a:buChar char="•"/>
            </a:pPr>
            <a:r>
              <a:rPr lang="en-US" sz="2400" dirty="0">
                <a:latin typeface="Comic Sans MS"/>
                <a:cs typeface="Comic Sans MS"/>
              </a:rPr>
              <a:t>	</a:t>
            </a:r>
            <a:r>
              <a:rPr lang="en-US" sz="2400" dirty="0" smtClean="0">
                <a:latin typeface="Comic Sans MS"/>
                <a:cs typeface="Comic Sans MS"/>
              </a:rPr>
              <a:t>e.g. </a:t>
            </a:r>
            <a:r>
              <a:rPr lang="en-US" sz="2400" dirty="0">
                <a:latin typeface="Comic Sans MS"/>
                <a:cs typeface="Comic Sans MS"/>
              </a:rPr>
              <a:t>plants flowering, adult insects </a:t>
            </a:r>
            <a:r>
              <a:rPr lang="en-US" sz="2400" dirty="0" err="1">
                <a:latin typeface="Comic Sans MS"/>
                <a:cs typeface="Comic Sans MS"/>
              </a:rPr>
              <a:t>eclosing</a:t>
            </a:r>
            <a:r>
              <a:rPr lang="en-US" sz="2400" dirty="0">
                <a:latin typeface="Comic Sans MS"/>
                <a:cs typeface="Comic Sans MS"/>
              </a:rPr>
              <a:t>, and birds migrating. </a:t>
            </a:r>
            <a:r>
              <a:rPr lang="en-US" sz="2400" dirty="0" smtClean="0">
                <a:latin typeface="Comic Sans MS"/>
                <a:cs typeface="Comic Sans MS"/>
              </a:rPr>
              <a:t/>
            </a:r>
            <a:br>
              <a:rPr lang="en-US" sz="2400" dirty="0" smtClean="0">
                <a:latin typeface="Comic Sans MS"/>
                <a:cs typeface="Comic Sans MS"/>
              </a:rPr>
            </a:br>
            <a:endParaRPr lang="en-US" sz="2400" dirty="0" smtClean="0">
              <a:latin typeface="Comic Sans MS"/>
              <a:cs typeface="Comic Sans MS"/>
            </a:endParaRPr>
          </a:p>
          <a:p>
            <a:pPr marL="342900" indent="-342900">
              <a:buFont typeface="Arial"/>
              <a:buChar char="•"/>
            </a:pPr>
            <a:r>
              <a:rPr lang="en-US" sz="2400" dirty="0" smtClean="0">
                <a:latin typeface="Comic Sans MS"/>
                <a:cs typeface="Comic Sans MS"/>
              </a:rPr>
              <a:t>Influenced by temp &amp; precipitation!</a:t>
            </a:r>
            <a:endParaRPr lang="en-US" sz="2400" dirty="0">
              <a:latin typeface="Comic Sans MS"/>
              <a:cs typeface="Comic Sans MS"/>
            </a:endParaRPr>
          </a:p>
        </p:txBody>
      </p:sp>
    </p:spTree>
    <p:extLst>
      <p:ext uri="{BB962C8B-B14F-4D97-AF65-F5344CB8AC3E}">
        <p14:creationId xmlns:p14="http://schemas.microsoft.com/office/powerpoint/2010/main" val="688001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6303940" y="3772133"/>
            <a:ext cx="2548255" cy="2239645"/>
          </a:xfrm>
          <a:prstGeom prst="rect">
            <a:avLst/>
          </a:prstGeom>
        </p:spPr>
      </p:pic>
      <p:sp>
        <p:nvSpPr>
          <p:cNvPr id="3" name="TextBox 2"/>
          <p:cNvSpPr txBox="1"/>
          <p:nvPr/>
        </p:nvSpPr>
        <p:spPr>
          <a:xfrm>
            <a:off x="6124129" y="6066573"/>
            <a:ext cx="3019871" cy="646331"/>
          </a:xfrm>
          <a:prstGeom prst="rect">
            <a:avLst/>
          </a:prstGeom>
          <a:noFill/>
        </p:spPr>
        <p:txBody>
          <a:bodyPr wrap="square" rtlCol="0">
            <a:spAutoFit/>
          </a:bodyPr>
          <a:lstStyle/>
          <a:p>
            <a:r>
              <a:rPr lang="en-US" sz="1200" i="1" dirty="0" err="1"/>
              <a:t>Strymon</a:t>
            </a:r>
            <a:r>
              <a:rPr lang="en-US" sz="1200" i="1" dirty="0"/>
              <a:t> </a:t>
            </a:r>
            <a:r>
              <a:rPr lang="en-US" sz="1200" i="1" dirty="0" err="1"/>
              <a:t>melinus</a:t>
            </a:r>
            <a:r>
              <a:rPr lang="en-US" sz="1200" dirty="0"/>
              <a:t> (Media retrieved from: http://</a:t>
            </a:r>
            <a:r>
              <a:rPr lang="en-US" sz="1200" dirty="0" err="1"/>
              <a:t>api.idigbio.org</a:t>
            </a:r>
            <a:r>
              <a:rPr lang="en-US" sz="1200" dirty="0"/>
              <a:t>/v2/media/</a:t>
            </a:r>
          </a:p>
          <a:p>
            <a:r>
              <a:rPr lang="en-US" sz="1200" dirty="0" smtClean="0"/>
              <a:t>C4ca533b9aff812438198337589626bf)</a:t>
            </a:r>
            <a:endParaRPr lang="en-US" sz="1200" dirty="0"/>
          </a:p>
        </p:txBody>
      </p:sp>
      <p:sp>
        <p:nvSpPr>
          <p:cNvPr id="4" name="TextBox 3"/>
          <p:cNvSpPr txBox="1"/>
          <p:nvPr/>
        </p:nvSpPr>
        <p:spPr>
          <a:xfrm>
            <a:off x="261458" y="233512"/>
            <a:ext cx="8590737" cy="3046988"/>
          </a:xfrm>
          <a:prstGeom prst="rect">
            <a:avLst/>
          </a:prstGeom>
          <a:noFill/>
        </p:spPr>
        <p:txBody>
          <a:bodyPr wrap="square" rtlCol="0">
            <a:spAutoFit/>
          </a:bodyPr>
          <a:lstStyle/>
          <a:p>
            <a:r>
              <a:rPr lang="en-US" sz="3200" b="1" dirty="0" smtClean="0">
                <a:latin typeface="Comic Sans MS"/>
                <a:cs typeface="Comic Sans MS"/>
              </a:rPr>
              <a:t>What role does Climate Change play in phenology?</a:t>
            </a:r>
            <a:br>
              <a:rPr lang="en-US" sz="3200" b="1" dirty="0" smtClean="0">
                <a:latin typeface="Comic Sans MS"/>
                <a:cs typeface="Comic Sans MS"/>
              </a:rPr>
            </a:br>
            <a:endParaRPr lang="en-US" sz="3200" dirty="0">
              <a:latin typeface="Comic Sans MS"/>
              <a:cs typeface="Comic Sans MS"/>
            </a:endParaRPr>
          </a:p>
          <a:p>
            <a:r>
              <a:rPr lang="en-US" sz="3200" dirty="0">
                <a:latin typeface="Comic Sans MS"/>
                <a:cs typeface="Comic Sans MS"/>
              </a:rPr>
              <a:t>As global weather patterns are altered due to climate change, an organism’s phenology may change in response </a:t>
            </a:r>
          </a:p>
        </p:txBody>
      </p:sp>
      <p:sp>
        <p:nvSpPr>
          <p:cNvPr id="5" name="TextBox 4"/>
          <p:cNvSpPr txBox="1"/>
          <p:nvPr/>
        </p:nvSpPr>
        <p:spPr>
          <a:xfrm>
            <a:off x="261458" y="3441680"/>
            <a:ext cx="5712324" cy="3416320"/>
          </a:xfrm>
          <a:prstGeom prst="rect">
            <a:avLst/>
          </a:prstGeom>
          <a:noFill/>
        </p:spPr>
        <p:txBody>
          <a:bodyPr wrap="square" rtlCol="0">
            <a:spAutoFit/>
          </a:bodyPr>
          <a:lstStyle/>
          <a:p>
            <a:r>
              <a:rPr lang="en-US" sz="2400" dirty="0" smtClean="0">
                <a:latin typeface="Comic Sans MS"/>
                <a:cs typeface="Comic Sans MS"/>
              </a:rPr>
              <a:t>e.g. if a </a:t>
            </a:r>
            <a:r>
              <a:rPr lang="en-US" sz="2400" dirty="0">
                <a:latin typeface="Comic Sans MS"/>
                <a:cs typeface="Comic Sans MS"/>
              </a:rPr>
              <a:t>plant flowers earlier in warmer springs, it is dependent on its insect pollinators emerging at </a:t>
            </a:r>
            <a:r>
              <a:rPr lang="en-US" sz="2400" dirty="0" smtClean="0">
                <a:latin typeface="Comic Sans MS"/>
                <a:cs typeface="Comic Sans MS"/>
              </a:rPr>
              <a:t>that SAME TIME in </a:t>
            </a:r>
            <a:r>
              <a:rPr lang="en-US" sz="2400" dirty="0">
                <a:latin typeface="Comic Sans MS"/>
                <a:cs typeface="Comic Sans MS"/>
              </a:rPr>
              <a:t>order for the plant to be pollinated </a:t>
            </a:r>
            <a:r>
              <a:rPr lang="en-US" sz="2400" dirty="0" smtClean="0">
                <a:latin typeface="Comic Sans MS"/>
                <a:cs typeface="Comic Sans MS"/>
              </a:rPr>
              <a:t>(and reproduce). </a:t>
            </a:r>
            <a:br>
              <a:rPr lang="en-US" sz="2400" dirty="0" smtClean="0">
                <a:latin typeface="Comic Sans MS"/>
                <a:cs typeface="Comic Sans MS"/>
              </a:rPr>
            </a:br>
            <a:endParaRPr lang="en-US" sz="2400" dirty="0" smtClean="0">
              <a:latin typeface="Comic Sans MS"/>
              <a:cs typeface="Comic Sans MS"/>
            </a:endParaRPr>
          </a:p>
          <a:p>
            <a:pPr marL="342900" indent="-342900">
              <a:buFont typeface="Arial"/>
              <a:buChar char="•"/>
            </a:pPr>
            <a:r>
              <a:rPr lang="en-US" sz="2400" dirty="0" smtClean="0">
                <a:latin typeface="Comic Sans MS"/>
                <a:cs typeface="Comic Sans MS"/>
              </a:rPr>
              <a:t>Insect pollinator </a:t>
            </a:r>
            <a:r>
              <a:rPr lang="en-US" sz="2400" dirty="0">
                <a:latin typeface="Comic Sans MS"/>
                <a:cs typeface="Comic Sans MS"/>
              </a:rPr>
              <a:t>will ideally </a:t>
            </a:r>
            <a:r>
              <a:rPr lang="en-US" sz="2400" dirty="0" err="1">
                <a:latin typeface="Comic Sans MS"/>
                <a:cs typeface="Comic Sans MS"/>
              </a:rPr>
              <a:t>eclose</a:t>
            </a:r>
            <a:r>
              <a:rPr lang="en-US" sz="2400" dirty="0">
                <a:latin typeface="Comic Sans MS"/>
                <a:cs typeface="Comic Sans MS"/>
              </a:rPr>
              <a:t> </a:t>
            </a:r>
            <a:r>
              <a:rPr lang="en-US" sz="2400" dirty="0" smtClean="0">
                <a:latin typeface="Comic Sans MS"/>
                <a:cs typeface="Comic Sans MS"/>
              </a:rPr>
              <a:t>(emerge) at </a:t>
            </a:r>
            <a:r>
              <a:rPr lang="en-US" sz="2400" dirty="0">
                <a:latin typeface="Comic Sans MS"/>
                <a:cs typeface="Comic Sans MS"/>
              </a:rPr>
              <a:t>a time when its nectar food source is available. </a:t>
            </a:r>
          </a:p>
        </p:txBody>
      </p:sp>
    </p:spTree>
    <p:extLst>
      <p:ext uri="{BB962C8B-B14F-4D97-AF65-F5344CB8AC3E}">
        <p14:creationId xmlns:p14="http://schemas.microsoft.com/office/powerpoint/2010/main" val="336812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679" y="97394"/>
            <a:ext cx="8725192" cy="1200329"/>
          </a:xfrm>
          <a:prstGeom prst="rect">
            <a:avLst/>
          </a:prstGeom>
          <a:noFill/>
        </p:spPr>
        <p:txBody>
          <a:bodyPr wrap="square" rtlCol="0">
            <a:spAutoFit/>
          </a:bodyPr>
          <a:lstStyle/>
          <a:p>
            <a:r>
              <a:rPr lang="en-US" sz="3600" dirty="0" smtClean="0">
                <a:latin typeface="Comic Sans MS"/>
                <a:cs typeface="Comic Sans MS"/>
              </a:rPr>
              <a:t>How to </a:t>
            </a:r>
            <a:r>
              <a:rPr lang="en-US" sz="3600" dirty="0">
                <a:latin typeface="Comic Sans MS"/>
                <a:cs typeface="Comic Sans MS"/>
              </a:rPr>
              <a:t>address the impacts of climate change on </a:t>
            </a:r>
            <a:r>
              <a:rPr lang="en-US" sz="3600" dirty="0" smtClean="0">
                <a:latin typeface="Comic Sans MS"/>
                <a:cs typeface="Comic Sans MS"/>
              </a:rPr>
              <a:t>phenology?</a:t>
            </a:r>
            <a:endParaRPr lang="en-US" sz="3600" dirty="0">
              <a:latin typeface="Comic Sans MS"/>
              <a:cs typeface="Comic Sans MS"/>
            </a:endParaRPr>
          </a:p>
        </p:txBody>
      </p:sp>
      <p:sp>
        <p:nvSpPr>
          <p:cNvPr id="3" name="TextBox 2"/>
          <p:cNvSpPr txBox="1"/>
          <p:nvPr/>
        </p:nvSpPr>
        <p:spPr>
          <a:xfrm>
            <a:off x="145679" y="1725035"/>
            <a:ext cx="8725192" cy="4401205"/>
          </a:xfrm>
          <a:prstGeom prst="rect">
            <a:avLst/>
          </a:prstGeom>
          <a:noFill/>
        </p:spPr>
        <p:txBody>
          <a:bodyPr wrap="square" rtlCol="0">
            <a:spAutoFit/>
          </a:bodyPr>
          <a:lstStyle/>
          <a:p>
            <a:r>
              <a:rPr lang="en-US" sz="2800" dirty="0" smtClean="0">
                <a:latin typeface="Comic Sans MS"/>
                <a:cs typeface="Comic Sans MS"/>
              </a:rPr>
              <a:t>Look at:</a:t>
            </a:r>
          </a:p>
          <a:p>
            <a:pPr marL="514350" indent="-514350">
              <a:buFont typeface="+mj-lt"/>
              <a:buAutoNum type="arabicPeriod"/>
            </a:pPr>
            <a:r>
              <a:rPr lang="en-US" sz="2800" dirty="0">
                <a:latin typeface="Comic Sans MS"/>
                <a:cs typeface="Comic Sans MS"/>
              </a:rPr>
              <a:t>current and historical data on when and where species occur </a:t>
            </a:r>
            <a:r>
              <a:rPr lang="en-US" sz="2800" dirty="0" smtClean="0">
                <a:latin typeface="Comic Sans MS"/>
                <a:cs typeface="Comic Sans MS"/>
              </a:rPr>
              <a:t/>
            </a:r>
            <a:br>
              <a:rPr lang="en-US" sz="2800" dirty="0" smtClean="0">
                <a:latin typeface="Comic Sans MS"/>
                <a:cs typeface="Comic Sans MS"/>
              </a:rPr>
            </a:br>
            <a:endParaRPr lang="en-US" sz="2800" dirty="0" smtClean="0">
              <a:latin typeface="Comic Sans MS"/>
              <a:cs typeface="Comic Sans MS"/>
            </a:endParaRPr>
          </a:p>
          <a:p>
            <a:pPr marL="514350" indent="-514350">
              <a:buFont typeface="+mj-lt"/>
              <a:buAutoNum type="arabicPeriod"/>
            </a:pPr>
            <a:r>
              <a:rPr lang="en-US" sz="2800" dirty="0">
                <a:latin typeface="Comic Sans MS"/>
                <a:cs typeface="Comic Sans MS"/>
              </a:rPr>
              <a:t>the timing of </a:t>
            </a:r>
            <a:r>
              <a:rPr lang="en-US" sz="2800" dirty="0" err="1">
                <a:latin typeface="Comic Sans MS"/>
                <a:cs typeface="Comic Sans MS"/>
              </a:rPr>
              <a:t>phenological</a:t>
            </a:r>
            <a:r>
              <a:rPr lang="en-US" sz="2800" dirty="0">
                <a:latin typeface="Comic Sans MS"/>
                <a:cs typeface="Comic Sans MS"/>
              </a:rPr>
              <a:t> events (e.g. emergence, flowering dates, peak flight), </a:t>
            </a:r>
            <a:r>
              <a:rPr lang="en-US" sz="2800" dirty="0" smtClean="0">
                <a:latin typeface="Comic Sans MS"/>
                <a:cs typeface="Comic Sans MS"/>
              </a:rPr>
              <a:t/>
            </a:r>
            <a:br>
              <a:rPr lang="en-US" sz="2800" dirty="0" smtClean="0">
                <a:latin typeface="Comic Sans MS"/>
                <a:cs typeface="Comic Sans MS"/>
              </a:rPr>
            </a:br>
            <a:endParaRPr lang="en-US" sz="2800" dirty="0" smtClean="0">
              <a:latin typeface="Comic Sans MS"/>
              <a:cs typeface="Comic Sans MS"/>
            </a:endParaRPr>
          </a:p>
          <a:p>
            <a:pPr marL="514350" indent="-514350">
              <a:buFont typeface="+mj-lt"/>
              <a:buAutoNum type="arabicPeriod"/>
            </a:pPr>
            <a:r>
              <a:rPr lang="en-US" sz="2800" dirty="0">
                <a:latin typeface="Comic Sans MS"/>
                <a:cs typeface="Comic Sans MS"/>
              </a:rPr>
              <a:t>key environmental variables that can initiate </a:t>
            </a:r>
            <a:r>
              <a:rPr lang="en-US" sz="2800" dirty="0" err="1">
                <a:latin typeface="Comic Sans MS"/>
                <a:cs typeface="Comic Sans MS"/>
              </a:rPr>
              <a:t>phenological</a:t>
            </a:r>
            <a:r>
              <a:rPr lang="en-US" sz="2800" dirty="0">
                <a:latin typeface="Comic Sans MS"/>
                <a:cs typeface="Comic Sans MS"/>
              </a:rPr>
              <a:t> transitions (e.g. temperature, precipitation). </a:t>
            </a:r>
          </a:p>
        </p:txBody>
      </p:sp>
      <p:sp>
        <p:nvSpPr>
          <p:cNvPr id="4" name="TextBox 3"/>
          <p:cNvSpPr txBox="1"/>
          <p:nvPr/>
        </p:nvSpPr>
        <p:spPr>
          <a:xfrm>
            <a:off x="2794759" y="6180188"/>
            <a:ext cx="6334186" cy="584776"/>
          </a:xfrm>
          <a:prstGeom prst="rect">
            <a:avLst/>
          </a:prstGeom>
          <a:noFill/>
        </p:spPr>
        <p:txBody>
          <a:bodyPr wrap="none" rtlCol="0">
            <a:spAutoFit/>
          </a:bodyPr>
          <a:lstStyle/>
          <a:p>
            <a:r>
              <a:rPr lang="en-US" sz="3200" b="1" dirty="0" smtClean="0">
                <a:solidFill>
                  <a:srgbClr val="FF6600"/>
                </a:solidFill>
                <a:latin typeface="Comic Sans MS"/>
                <a:cs typeface="Comic Sans MS"/>
              </a:rPr>
              <a:t>WE NEED LONG TERM DATA!</a:t>
            </a:r>
            <a:endParaRPr lang="en-US" sz="3200" b="1" dirty="0">
              <a:solidFill>
                <a:srgbClr val="FF6600"/>
              </a:solidFill>
              <a:latin typeface="Comic Sans MS"/>
              <a:cs typeface="Comic Sans MS"/>
            </a:endParaRPr>
          </a:p>
        </p:txBody>
      </p:sp>
    </p:spTree>
    <p:extLst>
      <p:ext uri="{BB962C8B-B14F-4D97-AF65-F5344CB8AC3E}">
        <p14:creationId xmlns:p14="http://schemas.microsoft.com/office/powerpoint/2010/main" val="3468264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679" y="97394"/>
            <a:ext cx="8725192" cy="646331"/>
          </a:xfrm>
          <a:prstGeom prst="rect">
            <a:avLst/>
          </a:prstGeom>
          <a:noFill/>
        </p:spPr>
        <p:txBody>
          <a:bodyPr wrap="square" rtlCol="0">
            <a:spAutoFit/>
          </a:bodyPr>
          <a:lstStyle/>
          <a:p>
            <a:r>
              <a:rPr lang="en-US" sz="3600" dirty="0" smtClean="0">
                <a:latin typeface="Comic Sans MS"/>
                <a:cs typeface="Comic Sans MS"/>
              </a:rPr>
              <a:t>Using Natural History </a:t>
            </a:r>
            <a:r>
              <a:rPr lang="en-US" sz="3600" dirty="0">
                <a:latin typeface="Comic Sans MS"/>
                <a:cs typeface="Comic Sans MS"/>
              </a:rPr>
              <a:t>C</a:t>
            </a:r>
            <a:r>
              <a:rPr lang="en-US" sz="3600" dirty="0" smtClean="0">
                <a:latin typeface="Comic Sans MS"/>
                <a:cs typeface="Comic Sans MS"/>
              </a:rPr>
              <a:t>ollections </a:t>
            </a:r>
            <a:r>
              <a:rPr lang="en-US" sz="3600" dirty="0">
                <a:latin typeface="Comic Sans MS"/>
                <a:cs typeface="Comic Sans MS"/>
              </a:rPr>
              <a:t>D</a:t>
            </a:r>
            <a:r>
              <a:rPr lang="en-US" sz="3600" dirty="0" smtClean="0">
                <a:latin typeface="Comic Sans MS"/>
                <a:cs typeface="Comic Sans MS"/>
              </a:rPr>
              <a:t>ata</a:t>
            </a:r>
            <a:endParaRPr lang="en-US" sz="3600" dirty="0">
              <a:latin typeface="Comic Sans MS"/>
              <a:cs typeface="Comic Sans MS"/>
            </a:endParaRPr>
          </a:p>
        </p:txBody>
      </p:sp>
      <p:sp>
        <p:nvSpPr>
          <p:cNvPr id="3" name="TextBox 2"/>
          <p:cNvSpPr txBox="1"/>
          <p:nvPr/>
        </p:nvSpPr>
        <p:spPr>
          <a:xfrm>
            <a:off x="56249" y="1045275"/>
            <a:ext cx="4991952" cy="3970318"/>
          </a:xfrm>
          <a:prstGeom prst="rect">
            <a:avLst/>
          </a:prstGeom>
          <a:noFill/>
        </p:spPr>
        <p:txBody>
          <a:bodyPr wrap="square" rtlCol="0">
            <a:spAutoFit/>
          </a:bodyPr>
          <a:lstStyle/>
          <a:p>
            <a:pPr marL="514350" indent="-514350">
              <a:buFont typeface="Arial"/>
              <a:buChar char="•"/>
            </a:pPr>
            <a:r>
              <a:rPr lang="en-US" sz="2800" dirty="0" smtClean="0">
                <a:latin typeface="Comic Sans MS"/>
                <a:cs typeface="Comic Sans MS"/>
              </a:rPr>
              <a:t>Data based </a:t>
            </a:r>
            <a:r>
              <a:rPr lang="en-US" sz="2800" dirty="0">
                <a:latin typeface="Comic Sans MS"/>
                <a:cs typeface="Comic Sans MS"/>
              </a:rPr>
              <a:t>on a physical specimen that was collected by a scientist, carefully preserved, and stored in a museum, university, or research collection space </a:t>
            </a:r>
            <a:endParaRPr lang="en-US" sz="2800" dirty="0" smtClean="0">
              <a:latin typeface="Comic Sans MS"/>
              <a:cs typeface="Comic Sans MS"/>
            </a:endParaRPr>
          </a:p>
          <a:p>
            <a:pPr marL="971550" lvl="1" indent="-514350">
              <a:buFont typeface="Arial"/>
              <a:buChar char="•"/>
            </a:pPr>
            <a:r>
              <a:rPr lang="en-US" sz="2800" dirty="0" smtClean="0">
                <a:latin typeface="Comic Sans MS"/>
                <a:cs typeface="Comic Sans MS"/>
              </a:rPr>
              <a:t>Kind of like books in a library</a:t>
            </a:r>
          </a:p>
        </p:txBody>
      </p:sp>
      <p:pic>
        <p:nvPicPr>
          <p:cNvPr id="5" name="Picture 4"/>
          <p:cNvPicPr>
            <a:picLocks noChangeAspect="1"/>
          </p:cNvPicPr>
          <p:nvPr/>
        </p:nvPicPr>
        <p:blipFill>
          <a:blip r:embed="rId3"/>
          <a:stretch>
            <a:fillRect/>
          </a:stretch>
        </p:blipFill>
        <p:spPr>
          <a:xfrm>
            <a:off x="5137631" y="1545606"/>
            <a:ext cx="4006369" cy="3004777"/>
          </a:xfrm>
          <a:prstGeom prst="rect">
            <a:avLst/>
          </a:prstGeom>
        </p:spPr>
      </p:pic>
      <p:sp>
        <p:nvSpPr>
          <p:cNvPr id="6" name="TextBox 5"/>
          <p:cNvSpPr txBox="1"/>
          <p:nvPr/>
        </p:nvSpPr>
        <p:spPr>
          <a:xfrm>
            <a:off x="288767" y="5133901"/>
            <a:ext cx="8510940" cy="1569660"/>
          </a:xfrm>
          <a:prstGeom prst="rect">
            <a:avLst/>
          </a:prstGeom>
          <a:noFill/>
        </p:spPr>
        <p:txBody>
          <a:bodyPr wrap="square" rtlCol="0">
            <a:spAutoFit/>
          </a:bodyPr>
          <a:lstStyle/>
          <a:p>
            <a:pPr algn="ctr"/>
            <a:r>
              <a:rPr lang="en-US" sz="2400" dirty="0">
                <a:solidFill>
                  <a:srgbClr val="000090"/>
                </a:solidFill>
                <a:latin typeface="Comic Sans MS"/>
                <a:cs typeface="Comic Sans MS"/>
              </a:rPr>
              <a:t>These collections serve as warehouses for all kinds of biological data such as phenology, taxonomy, evolution, and ecology of the species (e.g., </a:t>
            </a:r>
            <a:r>
              <a:rPr lang="en-US" sz="2400" dirty="0" err="1">
                <a:solidFill>
                  <a:srgbClr val="000090"/>
                </a:solidFill>
                <a:latin typeface="Comic Sans MS"/>
                <a:cs typeface="Comic Sans MS"/>
              </a:rPr>
              <a:t>Robbirt</a:t>
            </a:r>
            <a:r>
              <a:rPr lang="en-US" sz="2400" dirty="0">
                <a:solidFill>
                  <a:srgbClr val="000090"/>
                </a:solidFill>
                <a:latin typeface="Comic Sans MS"/>
                <a:cs typeface="Comic Sans MS"/>
              </a:rPr>
              <a:t> et al. 2011, </a:t>
            </a:r>
            <a:r>
              <a:rPr lang="en-US" sz="2400" dirty="0" err="1">
                <a:solidFill>
                  <a:srgbClr val="000090"/>
                </a:solidFill>
                <a:latin typeface="Comic Sans MS"/>
                <a:cs typeface="Comic Sans MS"/>
              </a:rPr>
              <a:t>Jacquemyn</a:t>
            </a:r>
            <a:r>
              <a:rPr lang="en-US" sz="2400" dirty="0">
                <a:solidFill>
                  <a:srgbClr val="000090"/>
                </a:solidFill>
                <a:latin typeface="Comic Sans MS"/>
                <a:cs typeface="Comic Sans MS"/>
              </a:rPr>
              <a:t> et al. 2015) </a:t>
            </a:r>
          </a:p>
        </p:txBody>
      </p:sp>
      <p:sp>
        <p:nvSpPr>
          <p:cNvPr id="7" name="TextBox 6"/>
          <p:cNvSpPr txBox="1"/>
          <p:nvPr/>
        </p:nvSpPr>
        <p:spPr>
          <a:xfrm>
            <a:off x="5048201" y="4550383"/>
            <a:ext cx="4095799" cy="230832"/>
          </a:xfrm>
          <a:prstGeom prst="rect">
            <a:avLst/>
          </a:prstGeom>
          <a:noFill/>
        </p:spPr>
        <p:txBody>
          <a:bodyPr wrap="square" rtlCol="0">
            <a:spAutoFit/>
          </a:bodyPr>
          <a:lstStyle/>
          <a:p>
            <a:r>
              <a:rPr lang="en-US" sz="900" dirty="0" err="1"/>
              <a:t>File:Preserved</a:t>
            </a:r>
            <a:r>
              <a:rPr lang="en-US" sz="900" dirty="0"/>
              <a:t> specimens - Finnish Museum of Natural History - DSC04699.JPG</a:t>
            </a:r>
          </a:p>
        </p:txBody>
      </p:sp>
    </p:spTree>
    <p:extLst>
      <p:ext uri="{BB962C8B-B14F-4D97-AF65-F5344CB8AC3E}">
        <p14:creationId xmlns:p14="http://schemas.microsoft.com/office/powerpoint/2010/main" val="1349791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679" y="97394"/>
            <a:ext cx="8725192" cy="646331"/>
          </a:xfrm>
          <a:prstGeom prst="rect">
            <a:avLst/>
          </a:prstGeom>
          <a:noFill/>
        </p:spPr>
        <p:txBody>
          <a:bodyPr wrap="square" rtlCol="0">
            <a:spAutoFit/>
          </a:bodyPr>
          <a:lstStyle/>
          <a:p>
            <a:r>
              <a:rPr lang="en-US" sz="3600" dirty="0" smtClean="0">
                <a:latin typeface="Comic Sans MS"/>
                <a:cs typeface="Comic Sans MS"/>
              </a:rPr>
              <a:t>Using Natural History </a:t>
            </a:r>
            <a:r>
              <a:rPr lang="en-US" sz="3600" dirty="0">
                <a:latin typeface="Comic Sans MS"/>
                <a:cs typeface="Comic Sans MS"/>
              </a:rPr>
              <a:t>C</a:t>
            </a:r>
            <a:r>
              <a:rPr lang="en-US" sz="3600" dirty="0" smtClean="0">
                <a:latin typeface="Comic Sans MS"/>
                <a:cs typeface="Comic Sans MS"/>
              </a:rPr>
              <a:t>ollections </a:t>
            </a:r>
            <a:r>
              <a:rPr lang="en-US" sz="3600" dirty="0">
                <a:latin typeface="Comic Sans MS"/>
                <a:cs typeface="Comic Sans MS"/>
              </a:rPr>
              <a:t>D</a:t>
            </a:r>
            <a:r>
              <a:rPr lang="en-US" sz="3600" dirty="0" smtClean="0">
                <a:latin typeface="Comic Sans MS"/>
                <a:cs typeface="Comic Sans MS"/>
              </a:rPr>
              <a:t>ata</a:t>
            </a:r>
            <a:endParaRPr lang="en-US" sz="3600" dirty="0">
              <a:latin typeface="Comic Sans MS"/>
              <a:cs typeface="Comic Sans MS"/>
            </a:endParaRPr>
          </a:p>
        </p:txBody>
      </p:sp>
      <p:sp>
        <p:nvSpPr>
          <p:cNvPr id="3" name="TextBox 2"/>
          <p:cNvSpPr txBox="1"/>
          <p:nvPr/>
        </p:nvSpPr>
        <p:spPr>
          <a:xfrm>
            <a:off x="56249" y="1414889"/>
            <a:ext cx="4991952" cy="3108544"/>
          </a:xfrm>
          <a:prstGeom prst="rect">
            <a:avLst/>
          </a:prstGeom>
          <a:noFill/>
        </p:spPr>
        <p:txBody>
          <a:bodyPr wrap="square" rtlCol="0">
            <a:spAutoFit/>
          </a:bodyPr>
          <a:lstStyle/>
          <a:p>
            <a:pPr marL="514350" indent="-514350">
              <a:buFont typeface="Arial"/>
              <a:buChar char="•"/>
            </a:pPr>
            <a:r>
              <a:rPr lang="en-US" sz="2800" dirty="0">
                <a:latin typeface="Comic Sans MS"/>
                <a:cs typeface="Comic Sans MS"/>
              </a:rPr>
              <a:t>A specimen contains valuable </a:t>
            </a:r>
            <a:r>
              <a:rPr lang="en-US" sz="2800" dirty="0" smtClean="0">
                <a:latin typeface="Comic Sans MS"/>
                <a:cs typeface="Comic Sans MS"/>
              </a:rPr>
              <a:t>metadata:</a:t>
            </a:r>
            <a:br>
              <a:rPr lang="en-US" sz="2800" dirty="0" smtClean="0">
                <a:latin typeface="Comic Sans MS"/>
                <a:cs typeface="Comic Sans MS"/>
              </a:rPr>
            </a:br>
            <a:endParaRPr lang="en-US" sz="2800" dirty="0" smtClean="0">
              <a:latin typeface="Comic Sans MS"/>
              <a:cs typeface="Comic Sans MS"/>
            </a:endParaRPr>
          </a:p>
          <a:p>
            <a:pPr marL="971550" lvl="1" indent="-514350">
              <a:buFont typeface="Arial"/>
              <a:buChar char="•"/>
            </a:pPr>
            <a:r>
              <a:rPr lang="en-US" sz="2800" dirty="0" smtClean="0">
                <a:latin typeface="Comic Sans MS"/>
                <a:cs typeface="Comic Sans MS"/>
              </a:rPr>
              <a:t>collection </a:t>
            </a:r>
            <a:r>
              <a:rPr lang="en-US" sz="2800" dirty="0">
                <a:latin typeface="Comic Sans MS"/>
                <a:cs typeface="Comic Sans MS"/>
              </a:rPr>
              <a:t>date, </a:t>
            </a:r>
            <a:endParaRPr lang="en-US" sz="2800" dirty="0" smtClean="0">
              <a:latin typeface="Comic Sans MS"/>
              <a:cs typeface="Comic Sans MS"/>
            </a:endParaRPr>
          </a:p>
          <a:p>
            <a:pPr marL="971550" lvl="1" indent="-514350">
              <a:buFont typeface="Arial"/>
              <a:buChar char="•"/>
            </a:pPr>
            <a:r>
              <a:rPr lang="en-US" sz="2800" dirty="0" smtClean="0">
                <a:latin typeface="Comic Sans MS"/>
                <a:cs typeface="Comic Sans MS"/>
              </a:rPr>
              <a:t>location</a:t>
            </a:r>
            <a:r>
              <a:rPr lang="en-US" sz="2800" dirty="0">
                <a:latin typeface="Comic Sans MS"/>
                <a:cs typeface="Comic Sans MS"/>
              </a:rPr>
              <a:t>, </a:t>
            </a:r>
            <a:endParaRPr lang="en-US" sz="2800" dirty="0" smtClean="0">
              <a:latin typeface="Comic Sans MS"/>
              <a:cs typeface="Comic Sans MS"/>
            </a:endParaRPr>
          </a:p>
          <a:p>
            <a:pPr marL="971550" lvl="1" indent="-514350">
              <a:buFont typeface="Arial"/>
              <a:buChar char="•"/>
            </a:pPr>
            <a:r>
              <a:rPr lang="en-US" sz="2800" dirty="0" smtClean="0">
                <a:latin typeface="Comic Sans MS"/>
                <a:cs typeface="Comic Sans MS"/>
              </a:rPr>
              <a:t>habitat,</a:t>
            </a:r>
          </a:p>
          <a:p>
            <a:pPr marL="971550" lvl="1" indent="-514350">
              <a:buFont typeface="Arial"/>
              <a:buChar char="•"/>
            </a:pPr>
            <a:r>
              <a:rPr lang="en-US" sz="2800" dirty="0" smtClean="0">
                <a:latin typeface="Comic Sans MS"/>
                <a:cs typeface="Comic Sans MS"/>
              </a:rPr>
              <a:t>images </a:t>
            </a:r>
          </a:p>
        </p:txBody>
      </p:sp>
      <p:pic>
        <p:nvPicPr>
          <p:cNvPr id="5" name="Picture 4"/>
          <p:cNvPicPr>
            <a:picLocks noChangeAspect="1"/>
          </p:cNvPicPr>
          <p:nvPr/>
        </p:nvPicPr>
        <p:blipFill>
          <a:blip r:embed="rId3"/>
          <a:stretch>
            <a:fillRect/>
          </a:stretch>
        </p:blipFill>
        <p:spPr>
          <a:xfrm>
            <a:off x="5051519" y="1416462"/>
            <a:ext cx="4006369" cy="3004777"/>
          </a:xfrm>
          <a:prstGeom prst="rect">
            <a:avLst/>
          </a:prstGeom>
        </p:spPr>
      </p:pic>
      <p:sp>
        <p:nvSpPr>
          <p:cNvPr id="4" name="TextBox 3"/>
          <p:cNvSpPr txBox="1"/>
          <p:nvPr/>
        </p:nvSpPr>
        <p:spPr>
          <a:xfrm>
            <a:off x="110875" y="4586502"/>
            <a:ext cx="8759996" cy="2246769"/>
          </a:xfrm>
          <a:prstGeom prst="rect">
            <a:avLst/>
          </a:prstGeom>
          <a:noFill/>
        </p:spPr>
        <p:txBody>
          <a:bodyPr wrap="square" rtlCol="0">
            <a:spAutoFit/>
          </a:bodyPr>
          <a:lstStyle/>
          <a:p>
            <a:r>
              <a:rPr lang="en-US" sz="2800" dirty="0" smtClean="0">
                <a:latin typeface="Comic Sans MS"/>
                <a:cs typeface="Comic Sans MS"/>
              </a:rPr>
              <a:t>Data </a:t>
            </a:r>
            <a:r>
              <a:rPr lang="en-US" sz="2800" dirty="0">
                <a:latin typeface="Comic Sans MS"/>
                <a:cs typeface="Comic Sans MS"/>
              </a:rPr>
              <a:t>is accessible </a:t>
            </a:r>
            <a:r>
              <a:rPr lang="en-US" sz="2800" dirty="0" smtClean="0">
                <a:latin typeface="Comic Sans MS"/>
                <a:cs typeface="Comic Sans MS"/>
              </a:rPr>
              <a:t>for repeatable &amp; expanded </a:t>
            </a:r>
            <a:r>
              <a:rPr lang="en-US" sz="2800" dirty="0">
                <a:latin typeface="Comic Sans MS"/>
                <a:cs typeface="Comic Sans MS"/>
              </a:rPr>
              <a:t>observations </a:t>
            </a:r>
            <a:r>
              <a:rPr lang="en-US" sz="2800" dirty="0" smtClean="0">
                <a:latin typeface="Comic Sans MS"/>
                <a:cs typeface="Comic Sans MS"/>
              </a:rPr>
              <a:t>when:</a:t>
            </a:r>
          </a:p>
          <a:p>
            <a:pPr marL="457200" indent="-457200">
              <a:buFont typeface="Arial"/>
              <a:buChar char="•"/>
            </a:pPr>
            <a:r>
              <a:rPr lang="en-US" sz="2800" dirty="0" smtClean="0">
                <a:latin typeface="Comic Sans MS"/>
                <a:cs typeface="Comic Sans MS"/>
              </a:rPr>
              <a:t>physical </a:t>
            </a:r>
            <a:r>
              <a:rPr lang="en-US" sz="2800" dirty="0">
                <a:latin typeface="Comic Sans MS"/>
                <a:cs typeface="Comic Sans MS"/>
              </a:rPr>
              <a:t>verification is needed, </a:t>
            </a:r>
            <a:endParaRPr lang="en-US" sz="2800" dirty="0" smtClean="0">
              <a:latin typeface="Comic Sans MS"/>
              <a:cs typeface="Comic Sans MS"/>
            </a:endParaRPr>
          </a:p>
          <a:p>
            <a:pPr marL="457200" indent="-457200">
              <a:buFont typeface="Arial"/>
              <a:buChar char="•"/>
            </a:pPr>
            <a:r>
              <a:rPr lang="en-US" sz="2800" dirty="0" smtClean="0">
                <a:latin typeface="Comic Sans MS"/>
                <a:cs typeface="Comic Sans MS"/>
              </a:rPr>
              <a:t>new </a:t>
            </a:r>
            <a:r>
              <a:rPr lang="en-US" sz="2800" dirty="0">
                <a:latin typeface="Comic Sans MS"/>
                <a:cs typeface="Comic Sans MS"/>
              </a:rPr>
              <a:t>questions arise, </a:t>
            </a:r>
            <a:endParaRPr lang="en-US" sz="2800" dirty="0" smtClean="0">
              <a:latin typeface="Comic Sans MS"/>
              <a:cs typeface="Comic Sans MS"/>
            </a:endParaRPr>
          </a:p>
          <a:p>
            <a:pPr marL="457200" indent="-457200">
              <a:buFont typeface="Arial"/>
              <a:buChar char="•"/>
            </a:pPr>
            <a:r>
              <a:rPr lang="en-US" sz="2800" dirty="0" smtClean="0">
                <a:latin typeface="Comic Sans MS"/>
                <a:cs typeface="Comic Sans MS"/>
              </a:rPr>
              <a:t>or </a:t>
            </a:r>
            <a:r>
              <a:rPr lang="en-US" sz="2800" dirty="0">
                <a:latin typeface="Comic Sans MS"/>
                <a:cs typeface="Comic Sans MS"/>
              </a:rPr>
              <a:t>new investigative techniques are developed </a:t>
            </a:r>
          </a:p>
        </p:txBody>
      </p:sp>
      <p:sp>
        <p:nvSpPr>
          <p:cNvPr id="7" name="TextBox 6"/>
          <p:cNvSpPr txBox="1"/>
          <p:nvPr/>
        </p:nvSpPr>
        <p:spPr>
          <a:xfrm>
            <a:off x="4962089" y="4421239"/>
            <a:ext cx="4095799" cy="230832"/>
          </a:xfrm>
          <a:prstGeom prst="rect">
            <a:avLst/>
          </a:prstGeom>
          <a:noFill/>
        </p:spPr>
        <p:txBody>
          <a:bodyPr wrap="square" rtlCol="0">
            <a:spAutoFit/>
          </a:bodyPr>
          <a:lstStyle/>
          <a:p>
            <a:r>
              <a:rPr lang="en-US" sz="900" dirty="0" err="1"/>
              <a:t>File:Preserved</a:t>
            </a:r>
            <a:r>
              <a:rPr lang="en-US" sz="900" dirty="0"/>
              <a:t> specimens - Finnish Museum of Natural History - DSC04699.JPG</a:t>
            </a:r>
          </a:p>
        </p:txBody>
      </p:sp>
    </p:spTree>
    <p:extLst>
      <p:ext uri="{BB962C8B-B14F-4D97-AF65-F5344CB8AC3E}">
        <p14:creationId xmlns:p14="http://schemas.microsoft.com/office/powerpoint/2010/main" val="271804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200" y="233512"/>
            <a:ext cx="8871244" cy="2554545"/>
          </a:xfrm>
          <a:prstGeom prst="rect">
            <a:avLst/>
          </a:prstGeom>
          <a:noFill/>
        </p:spPr>
        <p:txBody>
          <a:bodyPr wrap="square" rtlCol="0">
            <a:spAutoFit/>
          </a:bodyPr>
          <a:lstStyle/>
          <a:p>
            <a:r>
              <a:rPr lang="en-US" sz="3200" dirty="0" smtClean="0">
                <a:latin typeface="Comic Sans MS"/>
                <a:cs typeface="Comic Sans MS"/>
              </a:rPr>
              <a:t>Look at phenology data from a peer-reviewed article: </a:t>
            </a:r>
            <a:r>
              <a:rPr lang="en-US" sz="3200" i="1" dirty="0"/>
              <a:t>Flowering time of butterfly nectar food plants is more sensitive to temperature than the timing of butterfly adult flight</a:t>
            </a:r>
            <a:r>
              <a:rPr lang="en-US" sz="3200" dirty="0"/>
              <a:t> (</a:t>
            </a:r>
            <a:r>
              <a:rPr lang="en-US" sz="3200" dirty="0" err="1"/>
              <a:t>Kharouba</a:t>
            </a:r>
            <a:r>
              <a:rPr lang="en-US" sz="3200" dirty="0"/>
              <a:t> and </a:t>
            </a:r>
            <a:r>
              <a:rPr lang="en-US" sz="3200" dirty="0" err="1"/>
              <a:t>Vellend</a:t>
            </a:r>
            <a:r>
              <a:rPr lang="en-US" sz="3200" dirty="0"/>
              <a:t> 2015) </a:t>
            </a:r>
            <a:endParaRPr lang="en-US" sz="3200" dirty="0">
              <a:latin typeface="Comic Sans MS"/>
              <a:cs typeface="Comic Sans MS"/>
            </a:endParaRPr>
          </a:p>
        </p:txBody>
      </p:sp>
      <p:sp>
        <p:nvSpPr>
          <p:cNvPr id="5" name="TextBox 4"/>
          <p:cNvSpPr txBox="1"/>
          <p:nvPr/>
        </p:nvSpPr>
        <p:spPr>
          <a:xfrm>
            <a:off x="1423967" y="3504134"/>
            <a:ext cx="5712324" cy="461665"/>
          </a:xfrm>
          <a:prstGeom prst="rect">
            <a:avLst/>
          </a:prstGeom>
          <a:noFill/>
        </p:spPr>
        <p:txBody>
          <a:bodyPr wrap="square" rtlCol="0">
            <a:spAutoFit/>
          </a:bodyPr>
          <a:lstStyle/>
          <a:p>
            <a:r>
              <a:rPr lang="en-US" sz="2400" dirty="0" smtClean="0">
                <a:latin typeface="Comic Sans MS"/>
                <a:cs typeface="Comic Sans MS"/>
              </a:rPr>
              <a:t>DUE </a:t>
            </a:r>
            <a:r>
              <a:rPr lang="en-US" sz="2400" dirty="0">
                <a:latin typeface="Comic Sans MS"/>
                <a:cs typeface="Comic Sans MS"/>
              </a:rPr>
              <a:t>n</a:t>
            </a:r>
            <a:r>
              <a:rPr lang="en-US" sz="2400" dirty="0" smtClean="0">
                <a:latin typeface="Comic Sans MS"/>
                <a:cs typeface="Comic Sans MS"/>
              </a:rPr>
              <a:t>ext time: Pre-lab questions</a:t>
            </a:r>
            <a:endParaRPr lang="en-US" sz="2400" dirty="0">
              <a:latin typeface="Comic Sans MS"/>
              <a:cs typeface="Comic Sans MS"/>
            </a:endParaRPr>
          </a:p>
        </p:txBody>
      </p:sp>
    </p:spTree>
    <p:extLst>
      <p:ext uri="{BB962C8B-B14F-4D97-AF65-F5344CB8AC3E}">
        <p14:creationId xmlns:p14="http://schemas.microsoft.com/office/powerpoint/2010/main" val="1155719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200" y="233512"/>
            <a:ext cx="8871244" cy="584776"/>
          </a:xfrm>
          <a:prstGeom prst="rect">
            <a:avLst/>
          </a:prstGeom>
          <a:noFill/>
        </p:spPr>
        <p:txBody>
          <a:bodyPr wrap="square" rtlCol="0">
            <a:spAutoFit/>
          </a:bodyPr>
          <a:lstStyle/>
          <a:p>
            <a:r>
              <a:rPr lang="en-US" sz="3200" b="1" dirty="0"/>
              <a:t>In-Lab Assignment</a:t>
            </a:r>
            <a:endParaRPr lang="en-US" sz="3200" dirty="0"/>
          </a:p>
        </p:txBody>
      </p:sp>
      <p:sp>
        <p:nvSpPr>
          <p:cNvPr id="5" name="TextBox 4"/>
          <p:cNvSpPr txBox="1"/>
          <p:nvPr/>
        </p:nvSpPr>
        <p:spPr>
          <a:xfrm>
            <a:off x="369096" y="1158047"/>
            <a:ext cx="8390540" cy="3416320"/>
          </a:xfrm>
          <a:prstGeom prst="rect">
            <a:avLst/>
          </a:prstGeom>
          <a:noFill/>
        </p:spPr>
        <p:txBody>
          <a:bodyPr wrap="square" rtlCol="0">
            <a:spAutoFit/>
          </a:bodyPr>
          <a:lstStyle/>
          <a:p>
            <a:pPr marL="342900" indent="-342900">
              <a:buFont typeface="Arial"/>
              <a:buChar char="•"/>
            </a:pPr>
            <a:r>
              <a:rPr lang="en-US" sz="2400" dirty="0">
                <a:latin typeface="Comic Sans MS"/>
                <a:cs typeface="Comic Sans MS"/>
              </a:rPr>
              <a:t>O</a:t>
            </a:r>
            <a:r>
              <a:rPr lang="en-US" sz="2400" dirty="0" smtClean="0">
                <a:latin typeface="Comic Sans MS"/>
                <a:cs typeface="Comic Sans MS"/>
              </a:rPr>
              <a:t>ne </a:t>
            </a:r>
            <a:r>
              <a:rPr lang="en-US" sz="2400" dirty="0">
                <a:latin typeface="Comic Sans MS"/>
                <a:cs typeface="Comic Sans MS"/>
              </a:rPr>
              <a:t>of </a:t>
            </a:r>
            <a:r>
              <a:rPr lang="en-US" sz="2400" dirty="0" err="1">
                <a:latin typeface="Comic Sans MS"/>
                <a:cs typeface="Comic Sans MS"/>
              </a:rPr>
              <a:t>Kharouba</a:t>
            </a:r>
            <a:r>
              <a:rPr lang="en-US" sz="2400" dirty="0">
                <a:latin typeface="Comic Sans MS"/>
                <a:cs typeface="Comic Sans MS"/>
              </a:rPr>
              <a:t> and </a:t>
            </a:r>
            <a:r>
              <a:rPr lang="en-US" sz="2400" dirty="0" err="1">
                <a:latin typeface="Comic Sans MS"/>
                <a:cs typeface="Comic Sans MS"/>
              </a:rPr>
              <a:t>Velland’s</a:t>
            </a:r>
            <a:r>
              <a:rPr lang="en-US" sz="2400" dirty="0">
                <a:latin typeface="Comic Sans MS"/>
                <a:cs typeface="Comic Sans MS"/>
              </a:rPr>
              <a:t> investigations is into the effect of climate change on butterfly phenology in British Columbia, </a:t>
            </a:r>
            <a:r>
              <a:rPr lang="en-US" sz="2400" dirty="0" smtClean="0">
                <a:latin typeface="Comic Sans MS"/>
                <a:cs typeface="Comic Sans MS"/>
              </a:rPr>
              <a:t>Canada</a:t>
            </a:r>
            <a:r>
              <a:rPr lang="en-US" sz="2400" dirty="0">
                <a:latin typeface="Comic Sans MS"/>
                <a:cs typeface="Comic Sans MS"/>
              </a:rPr>
              <a:t/>
            </a:r>
            <a:br>
              <a:rPr lang="en-US" sz="2400" dirty="0">
                <a:latin typeface="Comic Sans MS"/>
                <a:cs typeface="Comic Sans MS"/>
              </a:rPr>
            </a:br>
            <a:endParaRPr lang="en-US" sz="2400" dirty="0" smtClean="0">
              <a:latin typeface="Comic Sans MS"/>
              <a:cs typeface="Comic Sans MS"/>
            </a:endParaRPr>
          </a:p>
          <a:p>
            <a:pPr marL="342900" indent="-342900">
              <a:buFont typeface="Arial"/>
              <a:buChar char="•"/>
            </a:pPr>
            <a:r>
              <a:rPr lang="en-US" sz="2400" dirty="0" smtClean="0">
                <a:latin typeface="Comic Sans MS"/>
                <a:cs typeface="Comic Sans MS"/>
              </a:rPr>
              <a:t>TODAY: we will address a butterfly’s response to temperature</a:t>
            </a:r>
            <a:br>
              <a:rPr lang="en-US" sz="2400" dirty="0" smtClean="0">
                <a:latin typeface="Comic Sans MS"/>
                <a:cs typeface="Comic Sans MS"/>
              </a:rPr>
            </a:br>
            <a:endParaRPr lang="en-US" sz="2400" dirty="0" smtClean="0">
              <a:latin typeface="Comic Sans MS"/>
              <a:cs typeface="Comic Sans MS"/>
            </a:endParaRPr>
          </a:p>
          <a:p>
            <a:pPr marL="342900" indent="-342900">
              <a:buFont typeface="Arial"/>
              <a:buChar char="•"/>
            </a:pPr>
            <a:r>
              <a:rPr lang="en-US" sz="2400" dirty="0" smtClean="0">
                <a:latin typeface="Comic Sans MS"/>
                <a:cs typeface="Comic Sans MS"/>
              </a:rPr>
              <a:t>Use the handout to guide you through the graphing activity and make sure to answer the questions</a:t>
            </a:r>
            <a:endParaRPr lang="en-US" sz="2400" dirty="0">
              <a:latin typeface="Comic Sans MS"/>
              <a:cs typeface="Comic Sans MS"/>
            </a:endParaRPr>
          </a:p>
        </p:txBody>
      </p:sp>
    </p:spTree>
    <p:extLst>
      <p:ext uri="{BB962C8B-B14F-4D97-AF65-F5344CB8AC3E}">
        <p14:creationId xmlns:p14="http://schemas.microsoft.com/office/powerpoint/2010/main" val="1894741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1523</TotalTime>
  <Words>653</Words>
  <Application>Microsoft Macintosh PowerPoint</Application>
  <PresentationFormat>On-screen Show (4:3)</PresentationFormat>
  <Paragraphs>51</Paragraphs>
  <Slides>8</Slides>
  <Notes>5</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The Effect of Climate Change on Butterfly Phenology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Climate Change on Butterfly Phenology </dc:title>
  <dc:subject/>
  <dc:creator>Valerie Greene</dc:creator>
  <cp:keywords/>
  <dc:description/>
  <cp:lastModifiedBy>Valerie Greene</cp:lastModifiedBy>
  <cp:revision>9</cp:revision>
  <dcterms:created xsi:type="dcterms:W3CDTF">2019-03-18T20:38:51Z</dcterms:created>
  <dcterms:modified xsi:type="dcterms:W3CDTF">2019-05-16T15:05:46Z</dcterms:modified>
  <cp:category/>
</cp:coreProperties>
</file>