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81" r:id="rId12"/>
    <p:sldId id="267" r:id="rId13"/>
    <p:sldId id="266" r:id="rId14"/>
    <p:sldId id="268" r:id="rId15"/>
    <p:sldId id="269"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39"/>
    <p:restoredTop sz="77190"/>
  </p:normalViewPr>
  <p:slideViewPr>
    <p:cSldViewPr snapToGrid="0" snapToObjects="1">
      <p:cViewPr varScale="1">
        <p:scale>
          <a:sx n="70" d="100"/>
          <a:sy n="70" d="100"/>
        </p:scale>
        <p:origin x="131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F7C5CF-BD0E-D042-AD10-66038F96CC24}" type="datetimeFigureOut">
              <a:rPr lang="en-US" smtClean="0"/>
              <a:t>5/15/19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1B4F4E-C6F5-B041-8294-10EDBEC8B709}" type="slidenum">
              <a:rPr lang="en-US" smtClean="0"/>
              <a:t>‹#›</a:t>
            </a:fld>
            <a:endParaRPr lang="en-US"/>
          </a:p>
        </p:txBody>
      </p:sp>
    </p:spTree>
    <p:extLst>
      <p:ext uri="{BB962C8B-B14F-4D97-AF65-F5344CB8AC3E}">
        <p14:creationId xmlns:p14="http://schemas.microsoft.com/office/powerpoint/2010/main" val="2862095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activity is planned to take place in a large lecture format (~100 person) Intro to </a:t>
            </a:r>
            <a:r>
              <a:rPr lang="en-US" sz="1200" kern="1200" dirty="0" err="1">
                <a:solidFill>
                  <a:schemeClr val="tx1"/>
                </a:solidFill>
                <a:effectLst/>
                <a:latin typeface="+mn-lt"/>
                <a:ea typeface="+mn-ea"/>
                <a:cs typeface="+mn-cs"/>
              </a:rPr>
              <a:t>EcoEvo</a:t>
            </a:r>
            <a:r>
              <a:rPr lang="en-US" sz="1200" kern="1200" dirty="0">
                <a:solidFill>
                  <a:schemeClr val="tx1"/>
                </a:solidFill>
                <a:effectLst/>
                <a:latin typeface="+mn-lt"/>
                <a:ea typeface="+mn-ea"/>
                <a:cs typeface="+mn-cs"/>
              </a:rPr>
              <a:t> course. It was created to go supplement a particular </a:t>
            </a:r>
            <a:r>
              <a:rPr lang="en-US" sz="1200" kern="1200" dirty="0" err="1">
                <a:solidFill>
                  <a:schemeClr val="tx1"/>
                </a:solidFill>
                <a:effectLst/>
                <a:latin typeface="+mn-lt"/>
                <a:ea typeface="+mn-ea"/>
                <a:cs typeface="+mn-cs"/>
              </a:rPr>
              <a:t>SimUText</a:t>
            </a:r>
            <a:r>
              <a:rPr lang="en-US" sz="1200" kern="1200" dirty="0">
                <a:solidFill>
                  <a:schemeClr val="tx1"/>
                </a:solidFill>
                <a:effectLst/>
                <a:latin typeface="+mn-lt"/>
                <a:ea typeface="+mn-ea"/>
                <a:cs typeface="+mn-cs"/>
              </a:rPr>
              <a:t> reading – the Biogeography chapter section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Students are required to have an internet connected device in class to enable them to use </a:t>
            </a:r>
            <a:r>
              <a:rPr lang="en-US" sz="1200" kern="1200" dirty="0" err="1">
                <a:solidFill>
                  <a:schemeClr val="tx1"/>
                </a:solidFill>
                <a:effectLst/>
                <a:latin typeface="+mn-lt"/>
                <a:ea typeface="+mn-ea"/>
                <a:cs typeface="+mn-cs"/>
              </a:rPr>
              <a:t>BiomeViewer</a:t>
            </a:r>
            <a:r>
              <a:rPr lang="en-US" sz="1200" kern="1200" dirty="0">
                <a:solidFill>
                  <a:schemeClr val="tx1"/>
                </a:solidFill>
                <a:effectLst/>
                <a:latin typeface="+mn-lt"/>
                <a:ea typeface="+mn-ea"/>
                <a:cs typeface="+mn-cs"/>
              </a:rPr>
              <a:t>. I tell them ahead of time they should try to bring laptops or </a:t>
            </a:r>
            <a:r>
              <a:rPr lang="en-US" sz="1200" kern="1200" dirty="0" err="1">
                <a:solidFill>
                  <a:schemeClr val="tx1"/>
                </a:solidFill>
                <a:effectLst/>
                <a:latin typeface="+mn-lt"/>
                <a:ea typeface="+mn-ea"/>
                <a:cs typeface="+mn-cs"/>
              </a:rPr>
              <a:t>ipads</a:t>
            </a:r>
            <a:r>
              <a:rPr lang="en-US" sz="1200" kern="1200" dirty="0">
                <a:solidFill>
                  <a:schemeClr val="tx1"/>
                </a:solidFill>
                <a:effectLst/>
                <a:latin typeface="+mn-lt"/>
                <a:ea typeface="+mn-ea"/>
                <a:cs typeface="+mn-cs"/>
              </a:rPr>
              <a:t> to class since </a:t>
            </a:r>
            <a:r>
              <a:rPr lang="en-US" sz="1200" kern="1200" dirty="0" err="1">
                <a:solidFill>
                  <a:schemeClr val="tx1"/>
                </a:solidFill>
                <a:effectLst/>
                <a:latin typeface="+mn-lt"/>
                <a:ea typeface="+mn-ea"/>
                <a:cs typeface="+mn-cs"/>
              </a:rPr>
              <a:t>BiomeViewer</a:t>
            </a:r>
            <a:r>
              <a:rPr lang="en-US" sz="1200" kern="1200" dirty="0">
                <a:solidFill>
                  <a:schemeClr val="tx1"/>
                </a:solidFill>
                <a:effectLst/>
                <a:latin typeface="+mn-lt"/>
                <a:ea typeface="+mn-ea"/>
                <a:cs typeface="+mn-cs"/>
              </a:rPr>
              <a:t> is a bit awkward on phones. It does work on phones though, and only 1 laptop per 2-3 students is really necessary.</a:t>
            </a:r>
          </a:p>
          <a:p>
            <a:endParaRPr lang="en-US" dirty="0"/>
          </a:p>
        </p:txBody>
      </p:sp>
      <p:sp>
        <p:nvSpPr>
          <p:cNvPr id="4" name="Slide Number Placeholder 3"/>
          <p:cNvSpPr>
            <a:spLocks noGrp="1"/>
          </p:cNvSpPr>
          <p:nvPr>
            <p:ph type="sldNum" sz="quarter" idx="5"/>
          </p:nvPr>
        </p:nvSpPr>
        <p:spPr/>
        <p:txBody>
          <a:bodyPr/>
          <a:lstStyle/>
          <a:p>
            <a:fld id="{C61B4F4E-C6F5-B041-8294-10EDBEC8B709}" type="slidenum">
              <a:rPr lang="en-US" smtClean="0"/>
              <a:t>1</a:t>
            </a:fld>
            <a:endParaRPr lang="en-US"/>
          </a:p>
        </p:txBody>
      </p:sp>
    </p:spTree>
    <p:extLst>
      <p:ext uri="{BB962C8B-B14F-4D97-AF65-F5344CB8AC3E}">
        <p14:creationId xmlns:p14="http://schemas.microsoft.com/office/powerpoint/2010/main" val="326650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Ask students what explains this difference. Discuss the earth’s tilt and hemispheric seasonality.</a:t>
            </a:r>
          </a:p>
        </p:txBody>
      </p:sp>
      <p:sp>
        <p:nvSpPr>
          <p:cNvPr id="4" name="Slide Number Placeholder 3"/>
          <p:cNvSpPr>
            <a:spLocks noGrp="1"/>
          </p:cNvSpPr>
          <p:nvPr>
            <p:ph type="sldNum" sz="quarter" idx="5"/>
          </p:nvPr>
        </p:nvSpPr>
        <p:spPr/>
        <p:txBody>
          <a:bodyPr/>
          <a:lstStyle/>
          <a:p>
            <a:fld id="{C61B4F4E-C6F5-B041-8294-10EDBEC8B709}" type="slidenum">
              <a:rPr lang="en-US" smtClean="0"/>
              <a:t>10</a:t>
            </a:fld>
            <a:endParaRPr lang="en-US"/>
          </a:p>
        </p:txBody>
      </p:sp>
    </p:spTree>
    <p:extLst>
      <p:ext uri="{BB962C8B-B14F-4D97-AF65-F5344CB8AC3E}">
        <p14:creationId xmlns:p14="http://schemas.microsoft.com/office/powerpoint/2010/main" val="4047865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idea here is to have student compare a different biome close to one of the tropical rainforest locations they’ve been exploring.</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Do the two locations have similar temperature profiles? Likely yes (Multiple choice poll: yes, no, not sure)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Do the two locations have similar precipitation profiles? Likely no (Multiple choice poll: yes, no, not sure)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Discuss what abiotic factors could explain their answers. No single right answer: Possible discussions could include same latitude means similar incoming solar radiation, but precipitation could vary due to the Coriolis effect. I use  word cloud brainstorm polls for this.</a:t>
            </a: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Feedback: for the tropical rainforests they are likely to get similar temperature profiles but different precipitation profiles. Within that question set it might be worth reiterating what they still have in common (i.e. maybe have them click on another nearby biome like the tropical dry forest in Venezuela to compare to think about the degree of difference that will cause a switch in biomes)</a:t>
            </a:r>
            <a:r>
              <a:rPr lang="en-US" dirty="0">
                <a:effectLst/>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61B4F4E-C6F5-B041-8294-10EDBEC8B709}" type="slidenum">
              <a:rPr lang="en-US" smtClean="0"/>
              <a:t>11</a:t>
            </a:fld>
            <a:endParaRPr lang="en-US"/>
          </a:p>
        </p:txBody>
      </p:sp>
    </p:spTree>
    <p:extLst>
      <p:ext uri="{BB962C8B-B14F-4D97-AF65-F5344CB8AC3E}">
        <p14:creationId xmlns:p14="http://schemas.microsoft.com/office/powerpoint/2010/main" val="1152254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before I circulate while students work through these questions in small groups or pairs before asking for responses through a more formal poll.</a:t>
            </a:r>
          </a:p>
        </p:txBody>
      </p:sp>
      <p:sp>
        <p:nvSpPr>
          <p:cNvPr id="4" name="Slide Number Placeholder 3"/>
          <p:cNvSpPr>
            <a:spLocks noGrp="1"/>
          </p:cNvSpPr>
          <p:nvPr>
            <p:ph type="sldNum" sz="quarter" idx="5"/>
          </p:nvPr>
        </p:nvSpPr>
        <p:spPr/>
        <p:txBody>
          <a:bodyPr/>
          <a:lstStyle/>
          <a:p>
            <a:fld id="{C61B4F4E-C6F5-B041-8294-10EDBEC8B709}" type="slidenum">
              <a:rPr lang="en-US" smtClean="0"/>
              <a:t>12</a:t>
            </a:fld>
            <a:endParaRPr lang="en-US"/>
          </a:p>
        </p:txBody>
      </p:sp>
    </p:spTree>
    <p:extLst>
      <p:ext uri="{BB962C8B-B14F-4D97-AF65-F5344CB8AC3E}">
        <p14:creationId xmlns:p14="http://schemas.microsoft.com/office/powerpoint/2010/main" val="754489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Do the two locations have similar temperature profiles? Likely no (Multiple choice poll: yes, no, not sure)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Do the two locations have similar precipitation profiles? Likely yes (Multiple choice poll: yes, no, not sure)</a:t>
            </a:r>
          </a:p>
          <a:p>
            <a:pPr lvl="0"/>
            <a:r>
              <a:rPr lang="en-US" sz="1200" kern="1200" dirty="0">
                <a:solidFill>
                  <a:schemeClr val="tx1"/>
                </a:solidFill>
                <a:effectLst/>
                <a:latin typeface="+mn-lt"/>
                <a:ea typeface="+mn-ea"/>
                <a:cs typeface="+mn-cs"/>
              </a:rPr>
              <a:t>Discuss what abiotic factors could explain their answers: class brainstorm (word cloud poll)</a:t>
            </a:r>
            <a:endParaRPr lang="en-US" dirty="0"/>
          </a:p>
        </p:txBody>
      </p:sp>
      <p:sp>
        <p:nvSpPr>
          <p:cNvPr id="4" name="Slide Number Placeholder 3"/>
          <p:cNvSpPr>
            <a:spLocks noGrp="1"/>
          </p:cNvSpPr>
          <p:nvPr>
            <p:ph type="sldNum" sz="quarter" idx="5"/>
          </p:nvPr>
        </p:nvSpPr>
        <p:spPr/>
        <p:txBody>
          <a:bodyPr/>
          <a:lstStyle/>
          <a:p>
            <a:fld id="{C61B4F4E-C6F5-B041-8294-10EDBEC8B709}" type="slidenum">
              <a:rPr lang="en-US" smtClean="0"/>
              <a:t>13</a:t>
            </a:fld>
            <a:endParaRPr lang="en-US"/>
          </a:p>
        </p:txBody>
      </p:sp>
    </p:spTree>
    <p:extLst>
      <p:ext uri="{BB962C8B-B14F-4D97-AF65-F5344CB8AC3E}">
        <p14:creationId xmlns:p14="http://schemas.microsoft.com/office/powerpoint/2010/main" val="1154546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Do these two locations have similar temperature profiles? Likely similar high temperature, but European location should not get as cold as the American/Canadian side of the Atlantic</a:t>
            </a:r>
          </a:p>
          <a:p>
            <a:pPr lvl="0"/>
            <a:r>
              <a:rPr lang="en-US" sz="1200" kern="1200" dirty="0">
                <a:solidFill>
                  <a:schemeClr val="tx1"/>
                </a:solidFill>
                <a:effectLst/>
                <a:latin typeface="+mn-lt"/>
                <a:ea typeface="+mn-ea"/>
                <a:cs typeface="+mn-cs"/>
              </a:rPr>
              <a:t>Do these two locations have similar precipitation profiles? Likely yes</a:t>
            </a:r>
          </a:p>
          <a:p>
            <a:pPr lvl="0"/>
            <a:r>
              <a:rPr lang="en-US" sz="1200" kern="1200" dirty="0">
                <a:solidFill>
                  <a:schemeClr val="tx1"/>
                </a:solidFill>
                <a:effectLst/>
                <a:latin typeface="+mn-lt"/>
                <a:ea typeface="+mn-ea"/>
                <a:cs typeface="+mn-cs"/>
              </a:rPr>
              <a:t>Discuss what factors could explain the similarities and differences. </a:t>
            </a:r>
          </a:p>
          <a:p>
            <a:endParaRPr lang="en-US" dirty="0"/>
          </a:p>
        </p:txBody>
      </p:sp>
      <p:sp>
        <p:nvSpPr>
          <p:cNvPr id="4" name="Slide Number Placeholder 3"/>
          <p:cNvSpPr>
            <a:spLocks noGrp="1"/>
          </p:cNvSpPr>
          <p:nvPr>
            <p:ph type="sldNum" sz="quarter" idx="5"/>
          </p:nvPr>
        </p:nvSpPr>
        <p:spPr/>
        <p:txBody>
          <a:bodyPr/>
          <a:lstStyle/>
          <a:p>
            <a:fld id="{C61B4F4E-C6F5-B041-8294-10EDBEC8B709}" type="slidenum">
              <a:rPr lang="en-US" smtClean="0"/>
              <a:t>14</a:t>
            </a:fld>
            <a:endParaRPr lang="en-US"/>
          </a:p>
        </p:txBody>
      </p:sp>
    </p:spTree>
    <p:extLst>
      <p:ext uri="{BB962C8B-B14F-4D97-AF65-F5344CB8AC3E}">
        <p14:creationId xmlns:p14="http://schemas.microsoft.com/office/powerpoint/2010/main" val="3076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influence of the Gulf Stream on winter temperatures. Ask students what London is like in winter? What about Newfoundland/Labrador, Canada at same latitude?</a:t>
            </a:r>
          </a:p>
          <a:p>
            <a:endParaRPr lang="en-US" dirty="0"/>
          </a:p>
        </p:txBody>
      </p:sp>
      <p:sp>
        <p:nvSpPr>
          <p:cNvPr id="4" name="Slide Number Placeholder 3"/>
          <p:cNvSpPr>
            <a:spLocks noGrp="1"/>
          </p:cNvSpPr>
          <p:nvPr>
            <p:ph type="sldNum" sz="quarter" idx="5"/>
          </p:nvPr>
        </p:nvSpPr>
        <p:spPr/>
        <p:txBody>
          <a:bodyPr/>
          <a:lstStyle/>
          <a:p>
            <a:fld id="{C61B4F4E-C6F5-B041-8294-10EDBEC8B709}" type="slidenum">
              <a:rPr lang="en-US" smtClean="0"/>
              <a:t>15</a:t>
            </a:fld>
            <a:endParaRPr lang="en-US"/>
          </a:p>
        </p:txBody>
      </p:sp>
    </p:spTree>
    <p:extLst>
      <p:ext uri="{BB962C8B-B14F-4D97-AF65-F5344CB8AC3E}">
        <p14:creationId xmlns:p14="http://schemas.microsoft.com/office/powerpoint/2010/main" val="3006171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students submit their paragraphs electronically via Canvas assignment with text submission.</a:t>
            </a:r>
          </a:p>
          <a:p>
            <a:r>
              <a:rPr lang="en-US" dirty="0"/>
              <a:t>Based on what students submit, I come up with some examples to highlight and describe in the following class</a:t>
            </a:r>
          </a:p>
          <a:p>
            <a:endParaRPr lang="en-US" dirty="0"/>
          </a:p>
          <a:p>
            <a:r>
              <a:rPr lang="en-US" dirty="0"/>
              <a:t>One could also add a topography/elevation</a:t>
            </a:r>
            <a:r>
              <a:rPr lang="en-US"/>
              <a:t>/rain shadow </a:t>
            </a:r>
            <a:r>
              <a:rPr lang="en-US" dirty="0"/>
              <a:t>question/example for day 2</a:t>
            </a:r>
          </a:p>
        </p:txBody>
      </p:sp>
      <p:sp>
        <p:nvSpPr>
          <p:cNvPr id="4" name="Slide Number Placeholder 3"/>
          <p:cNvSpPr>
            <a:spLocks noGrp="1"/>
          </p:cNvSpPr>
          <p:nvPr>
            <p:ph type="sldNum" sz="quarter" idx="5"/>
          </p:nvPr>
        </p:nvSpPr>
        <p:spPr/>
        <p:txBody>
          <a:bodyPr/>
          <a:lstStyle/>
          <a:p>
            <a:fld id="{C61B4F4E-C6F5-B041-8294-10EDBEC8B709}" type="slidenum">
              <a:rPr lang="en-US" smtClean="0"/>
              <a:t>16</a:t>
            </a:fld>
            <a:endParaRPr lang="en-US"/>
          </a:p>
        </p:txBody>
      </p:sp>
    </p:spTree>
    <p:extLst>
      <p:ext uri="{BB962C8B-B14F-4D97-AF65-F5344CB8AC3E}">
        <p14:creationId xmlns:p14="http://schemas.microsoft.com/office/powerpoint/2010/main" val="866049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a:t>
            </a:r>
            <a:r>
              <a:rPr lang="en-US" dirty="0" err="1"/>
              <a:t>Biomeviewer</a:t>
            </a:r>
            <a:r>
              <a:rPr lang="en-US" dirty="0"/>
              <a:t>, open it up on classroom screen to demonstrate zooming (2 fingers together rather than the pinch zoom mac people might be used to), different map layers, turning on and off grid lines, placing pins, comparing locations, and accessing more detailed information.</a:t>
            </a:r>
          </a:p>
        </p:txBody>
      </p:sp>
      <p:sp>
        <p:nvSpPr>
          <p:cNvPr id="4" name="Slide Number Placeholder 3"/>
          <p:cNvSpPr>
            <a:spLocks noGrp="1"/>
          </p:cNvSpPr>
          <p:nvPr>
            <p:ph type="sldNum" sz="quarter" idx="5"/>
          </p:nvPr>
        </p:nvSpPr>
        <p:spPr/>
        <p:txBody>
          <a:bodyPr/>
          <a:lstStyle/>
          <a:p>
            <a:fld id="{C61B4F4E-C6F5-B041-8294-10EDBEC8B709}" type="slidenum">
              <a:rPr lang="en-US" smtClean="0"/>
              <a:t>2</a:t>
            </a:fld>
            <a:endParaRPr lang="en-US"/>
          </a:p>
        </p:txBody>
      </p:sp>
    </p:spTree>
    <p:extLst>
      <p:ext uri="{BB962C8B-B14F-4D97-AF65-F5344CB8AC3E}">
        <p14:creationId xmlns:p14="http://schemas.microsoft.com/office/powerpoint/2010/main" val="1923597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meant to occur in class after students complete the </a:t>
            </a:r>
            <a:r>
              <a:rPr lang="en-US" dirty="0" err="1"/>
              <a:t>SimUTex</a:t>
            </a:r>
            <a:r>
              <a:rPr lang="en-US" dirty="0"/>
              <a:t> Biogeography chapter, section 4</a:t>
            </a:r>
          </a:p>
          <a:p>
            <a:endParaRPr lang="en-US" dirty="0"/>
          </a:p>
          <a:p>
            <a:r>
              <a:rPr lang="en-US" dirty="0"/>
              <a:t>Have students start using </a:t>
            </a:r>
            <a:r>
              <a:rPr lang="en-US" dirty="0" err="1"/>
              <a:t>BiomeViewer</a:t>
            </a:r>
            <a:r>
              <a:rPr lang="en-US" dirty="0"/>
              <a:t> on their own, circulate to answer technical/logistical questions. Prime them that you will be polling them about the last question at the end.</a:t>
            </a:r>
          </a:p>
          <a:p>
            <a:endParaRPr lang="en-US" dirty="0"/>
          </a:p>
        </p:txBody>
      </p:sp>
      <p:sp>
        <p:nvSpPr>
          <p:cNvPr id="4" name="Slide Number Placeholder 3"/>
          <p:cNvSpPr>
            <a:spLocks noGrp="1"/>
          </p:cNvSpPr>
          <p:nvPr>
            <p:ph type="sldNum" sz="quarter" idx="5"/>
          </p:nvPr>
        </p:nvSpPr>
        <p:spPr/>
        <p:txBody>
          <a:bodyPr/>
          <a:lstStyle/>
          <a:p>
            <a:fld id="{C61B4F4E-C6F5-B041-8294-10EDBEC8B709}" type="slidenum">
              <a:rPr lang="en-US" smtClean="0"/>
              <a:t>3</a:t>
            </a:fld>
            <a:endParaRPr lang="en-US"/>
          </a:p>
        </p:txBody>
      </p:sp>
    </p:spTree>
    <p:extLst>
      <p:ext uri="{BB962C8B-B14F-4D97-AF65-F5344CB8AC3E}">
        <p14:creationId xmlns:p14="http://schemas.microsoft.com/office/powerpoint/2010/main" val="487394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use </a:t>
            </a:r>
            <a:r>
              <a:rPr lang="en-US" dirty="0" err="1"/>
              <a:t>PollEverywhere</a:t>
            </a:r>
            <a:r>
              <a:rPr lang="en-US" dirty="0"/>
              <a:t> to collect student responses and display answers as a word cloud. I briefly discuss the most common student responses before moving 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These poll questions could be answered in a think, pair, share format, or using a polling application such as </a:t>
            </a:r>
            <a:r>
              <a:rPr lang="en-US" sz="1200" i="1" kern="1200" dirty="0" err="1">
                <a:solidFill>
                  <a:schemeClr val="tx1"/>
                </a:solidFill>
                <a:effectLst/>
                <a:latin typeface="+mn-lt"/>
                <a:ea typeface="+mn-ea"/>
                <a:cs typeface="+mn-cs"/>
              </a:rPr>
              <a:t>PollEverywhere</a:t>
            </a:r>
            <a:r>
              <a:rPr lang="en-US" sz="1200" i="1" kern="1200" dirty="0">
                <a:solidFill>
                  <a:schemeClr val="tx1"/>
                </a:solidFill>
                <a:effectLst/>
                <a:latin typeface="+mn-lt"/>
                <a:ea typeface="+mn-ea"/>
                <a:cs typeface="+mn-cs"/>
              </a:rPr>
              <a:t>. I use </a:t>
            </a:r>
            <a:r>
              <a:rPr lang="en-US" sz="1200" i="1" kern="1200" dirty="0" err="1">
                <a:solidFill>
                  <a:schemeClr val="tx1"/>
                </a:solidFill>
                <a:effectLst/>
                <a:latin typeface="+mn-lt"/>
                <a:ea typeface="+mn-ea"/>
                <a:cs typeface="+mn-cs"/>
              </a:rPr>
              <a:t>PollEverywhere</a:t>
            </a:r>
            <a:r>
              <a:rPr lang="en-US" sz="1200" i="1" kern="1200" dirty="0">
                <a:solidFill>
                  <a:schemeClr val="tx1"/>
                </a:solidFill>
                <a:effectLst/>
                <a:latin typeface="+mn-lt"/>
                <a:ea typeface="+mn-ea"/>
                <a:cs typeface="+mn-cs"/>
              </a:rPr>
              <a:t> regularly in class to document participation and attendance, so that is how I do this.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61B4F4E-C6F5-B041-8294-10EDBEC8B709}" type="slidenum">
              <a:rPr lang="en-US" smtClean="0"/>
              <a:t>4</a:t>
            </a:fld>
            <a:endParaRPr lang="en-US"/>
          </a:p>
        </p:txBody>
      </p:sp>
    </p:spTree>
    <p:extLst>
      <p:ext uri="{BB962C8B-B14F-4D97-AF65-F5344CB8AC3E}">
        <p14:creationId xmlns:p14="http://schemas.microsoft.com/office/powerpoint/2010/main" val="1714684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Make sure gridlines are turned on, and your map is centered on the Atlantic ocean. Use the “compare” feature to compare two Tropical Rain forest locations on the equator, but on opposite sides of the Atlantic (for example Brazil vs. </a:t>
            </a:r>
            <a:r>
              <a:rPr lang="en-US" sz="1200" kern="1200" dirty="0" err="1">
                <a:solidFill>
                  <a:schemeClr val="tx1"/>
                </a:solidFill>
                <a:effectLst/>
                <a:latin typeface="+mn-lt"/>
                <a:ea typeface="+mn-ea"/>
                <a:cs typeface="+mn-cs"/>
              </a:rPr>
              <a:t>Demogratic</a:t>
            </a:r>
            <a:r>
              <a:rPr lang="en-US" sz="1200" kern="1200" dirty="0">
                <a:solidFill>
                  <a:schemeClr val="tx1"/>
                </a:solidFill>
                <a:effectLst/>
                <a:latin typeface="+mn-lt"/>
                <a:ea typeface="+mn-ea"/>
                <a:cs typeface="+mn-cs"/>
              </a:rPr>
              <a:t> Republic of Congo)</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 circulate while students work in pairs to answer these questions, and tell them that I will be asking them to share their answers.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Do the two locations have similar temperature profiles? Likely yes</a:t>
            </a:r>
          </a:p>
          <a:p>
            <a:pPr lvl="0"/>
            <a:r>
              <a:rPr lang="en-US" sz="1200" kern="1200" dirty="0">
                <a:solidFill>
                  <a:schemeClr val="tx1"/>
                </a:solidFill>
                <a:effectLst/>
                <a:latin typeface="+mn-lt"/>
                <a:ea typeface="+mn-ea"/>
                <a:cs typeface="+mn-cs"/>
              </a:rPr>
              <a:t>Do the two locations have similar precipitation profiles? Likely no</a:t>
            </a:r>
          </a:p>
          <a:p>
            <a:pPr lvl="0"/>
            <a:r>
              <a:rPr lang="en-US" sz="1200" kern="1200" dirty="0">
                <a:solidFill>
                  <a:schemeClr val="tx1"/>
                </a:solidFill>
                <a:effectLst/>
                <a:latin typeface="+mn-lt"/>
                <a:ea typeface="+mn-ea"/>
                <a:cs typeface="+mn-cs"/>
              </a:rPr>
              <a:t>Discuss what factors (from the previous night’s reading) could explain their answers. No single right answer: Possible discussions could include same latitude meaning similar incoming solar radiation, but precipitation could vary due to the Coriolis effect</a:t>
            </a:r>
          </a:p>
          <a:p>
            <a:endParaRPr lang="en-US" dirty="0"/>
          </a:p>
        </p:txBody>
      </p:sp>
      <p:sp>
        <p:nvSpPr>
          <p:cNvPr id="4" name="Slide Number Placeholder 3"/>
          <p:cNvSpPr>
            <a:spLocks noGrp="1"/>
          </p:cNvSpPr>
          <p:nvPr>
            <p:ph type="sldNum" sz="quarter" idx="5"/>
          </p:nvPr>
        </p:nvSpPr>
        <p:spPr/>
        <p:txBody>
          <a:bodyPr/>
          <a:lstStyle/>
          <a:p>
            <a:fld id="{C61B4F4E-C6F5-B041-8294-10EDBEC8B709}" type="slidenum">
              <a:rPr lang="en-US" smtClean="0"/>
              <a:t>5</a:t>
            </a:fld>
            <a:endParaRPr lang="en-US"/>
          </a:p>
        </p:txBody>
      </p:sp>
    </p:spTree>
    <p:extLst>
      <p:ext uri="{BB962C8B-B14F-4D97-AF65-F5344CB8AC3E}">
        <p14:creationId xmlns:p14="http://schemas.microsoft.com/office/powerpoint/2010/main" val="3647799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Do the two locations have similar temperature profiles? Likely yes (Multiple choice poll: yes, no, not sure)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Do the two locations have similar precipitation profiles? Likely no (Multiple choice poll: yes, no, not sure)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Discuss what factors (from section 4) could explain their answers. No single right answer: Possible discussions could include same latitude means similar incoming solar radiation, but precipitation could vary due to the Coriolis effect (word cloud brainstorm poll)</a:t>
            </a: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For the tropical rainforests students are likely to get similar temperature profiles but different precipitation profiles. So it may be worth reiterating during discussion what they still have in common (i.e. maybe have them click on another nearby biome like the tropical dry forest in Venezuela to compare to think about the degree of difference that will cause a switch in biomes)</a:t>
            </a:r>
            <a:r>
              <a:rPr lang="en-US" dirty="0">
                <a:effectLst/>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61B4F4E-C6F5-B041-8294-10EDBEC8B709}" type="slidenum">
              <a:rPr lang="en-US" smtClean="0"/>
              <a:t>6</a:t>
            </a:fld>
            <a:endParaRPr lang="en-US"/>
          </a:p>
        </p:txBody>
      </p:sp>
    </p:spTree>
    <p:extLst>
      <p:ext uri="{BB962C8B-B14F-4D97-AF65-F5344CB8AC3E}">
        <p14:creationId xmlns:p14="http://schemas.microsoft.com/office/powerpoint/2010/main" val="1931245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one example and talk through what we would expect based only on incoming solar radiation: identical temperature profiles, and ask why precipitation is so different? (possibly coastal effects)</a:t>
            </a:r>
          </a:p>
          <a:p>
            <a:endParaRPr lang="en-US" dirty="0"/>
          </a:p>
          <a:p>
            <a:endParaRPr lang="en-US" dirty="0"/>
          </a:p>
        </p:txBody>
      </p:sp>
      <p:sp>
        <p:nvSpPr>
          <p:cNvPr id="4" name="Slide Number Placeholder 3"/>
          <p:cNvSpPr>
            <a:spLocks noGrp="1"/>
          </p:cNvSpPr>
          <p:nvPr>
            <p:ph type="sldNum" sz="quarter" idx="5"/>
          </p:nvPr>
        </p:nvSpPr>
        <p:spPr/>
        <p:txBody>
          <a:bodyPr/>
          <a:lstStyle/>
          <a:p>
            <a:fld id="{C61B4F4E-C6F5-B041-8294-10EDBEC8B709}" type="slidenum">
              <a:rPr lang="en-US" smtClean="0"/>
              <a:t>7</a:t>
            </a:fld>
            <a:endParaRPr lang="en-US"/>
          </a:p>
        </p:txBody>
      </p:sp>
    </p:spTree>
    <p:extLst>
      <p:ext uri="{BB962C8B-B14F-4D97-AF65-F5344CB8AC3E}">
        <p14:creationId xmlns:p14="http://schemas.microsoft.com/office/powerpoint/2010/main" val="3602223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 to this example where there is less seasonal variation in the Congo and more in the amazon: Take home message – overall equatorial rain forests have similar temperatures and consistently heavy rainfall, but there is a local variation due to topography and prevailing weather patterns, and coastal effects</a:t>
            </a:r>
          </a:p>
        </p:txBody>
      </p:sp>
      <p:sp>
        <p:nvSpPr>
          <p:cNvPr id="4" name="Slide Number Placeholder 3"/>
          <p:cNvSpPr>
            <a:spLocks noGrp="1"/>
          </p:cNvSpPr>
          <p:nvPr>
            <p:ph type="sldNum" sz="quarter" idx="5"/>
          </p:nvPr>
        </p:nvSpPr>
        <p:spPr/>
        <p:txBody>
          <a:bodyPr/>
          <a:lstStyle/>
          <a:p>
            <a:fld id="{C61B4F4E-C6F5-B041-8294-10EDBEC8B709}" type="slidenum">
              <a:rPr lang="en-US" smtClean="0"/>
              <a:t>8</a:t>
            </a:fld>
            <a:endParaRPr lang="en-US"/>
          </a:p>
        </p:txBody>
      </p:sp>
    </p:spTree>
    <p:extLst>
      <p:ext uri="{BB962C8B-B14F-4D97-AF65-F5344CB8AC3E}">
        <p14:creationId xmlns:p14="http://schemas.microsoft.com/office/powerpoint/2010/main" val="3442767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question, I have students think for 30 seconds, answer on their own (multiple choice </a:t>
            </a:r>
            <a:r>
              <a:rPr lang="en-US" dirty="0" err="1"/>
              <a:t>PollEverywhere</a:t>
            </a:r>
            <a:r>
              <a:rPr lang="en-US" dirty="0"/>
              <a:t> poll), then discuss with their neighbors (assuming 30-70% answered correctly) and answer again. Generally, the percent of student with the correct answer increases after that brief discussion. The correct answer (B) is explained next.</a:t>
            </a:r>
          </a:p>
        </p:txBody>
      </p:sp>
      <p:sp>
        <p:nvSpPr>
          <p:cNvPr id="4" name="Slide Number Placeholder 3"/>
          <p:cNvSpPr>
            <a:spLocks noGrp="1"/>
          </p:cNvSpPr>
          <p:nvPr>
            <p:ph type="sldNum" sz="quarter" idx="5"/>
          </p:nvPr>
        </p:nvSpPr>
        <p:spPr/>
        <p:txBody>
          <a:bodyPr/>
          <a:lstStyle/>
          <a:p>
            <a:fld id="{C61B4F4E-C6F5-B041-8294-10EDBEC8B709}" type="slidenum">
              <a:rPr lang="en-US" smtClean="0"/>
              <a:t>9</a:t>
            </a:fld>
            <a:endParaRPr lang="en-US"/>
          </a:p>
        </p:txBody>
      </p:sp>
    </p:spTree>
    <p:extLst>
      <p:ext uri="{BB962C8B-B14F-4D97-AF65-F5344CB8AC3E}">
        <p14:creationId xmlns:p14="http://schemas.microsoft.com/office/powerpoint/2010/main" val="3935415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98D2F-6EF3-AD4D-A512-78F7CDFF84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818C3A-0F75-6F4B-A824-A1AB48EEDC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D1DEEB-C5A0-3D43-9C45-FCCC586D4323}"/>
              </a:ext>
            </a:extLst>
          </p:cNvPr>
          <p:cNvSpPr>
            <a:spLocks noGrp="1"/>
          </p:cNvSpPr>
          <p:nvPr>
            <p:ph type="dt" sz="half" idx="10"/>
          </p:nvPr>
        </p:nvSpPr>
        <p:spPr/>
        <p:txBody>
          <a:bodyPr/>
          <a:lstStyle/>
          <a:p>
            <a:fld id="{82F3D7D3-E4F7-3846-9FDE-9450135EA8A6}" type="datetimeFigureOut">
              <a:rPr lang="en-US" smtClean="0"/>
              <a:t>5/15/19</a:t>
            </a:fld>
            <a:endParaRPr lang="en-US"/>
          </a:p>
        </p:txBody>
      </p:sp>
      <p:sp>
        <p:nvSpPr>
          <p:cNvPr id="5" name="Footer Placeholder 4">
            <a:extLst>
              <a:ext uri="{FF2B5EF4-FFF2-40B4-BE49-F238E27FC236}">
                <a16:creationId xmlns:a16="http://schemas.microsoft.com/office/drawing/2014/main" id="{8AAD2E23-B990-AF40-9F46-A4A54B9AC2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3FB58B-BEEE-774D-BE4A-E3F45FE9E3E6}"/>
              </a:ext>
            </a:extLst>
          </p:cNvPr>
          <p:cNvSpPr>
            <a:spLocks noGrp="1"/>
          </p:cNvSpPr>
          <p:nvPr>
            <p:ph type="sldNum" sz="quarter" idx="12"/>
          </p:nvPr>
        </p:nvSpPr>
        <p:spPr/>
        <p:txBody>
          <a:bodyPr/>
          <a:lstStyle/>
          <a:p>
            <a:fld id="{A7AEA924-2008-ED41-BACC-86173CAE2FF4}" type="slidenum">
              <a:rPr lang="en-US" smtClean="0"/>
              <a:t>‹#›</a:t>
            </a:fld>
            <a:endParaRPr lang="en-US"/>
          </a:p>
        </p:txBody>
      </p:sp>
    </p:spTree>
    <p:extLst>
      <p:ext uri="{BB962C8B-B14F-4D97-AF65-F5344CB8AC3E}">
        <p14:creationId xmlns:p14="http://schemas.microsoft.com/office/powerpoint/2010/main" val="1027718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DFDC6-FCDD-304D-B765-362F00A31D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E224D6-91B8-ED4F-99FA-C87C6B326BB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DBFA90-7FAF-6241-9E38-8C6A1E47F7A1}"/>
              </a:ext>
            </a:extLst>
          </p:cNvPr>
          <p:cNvSpPr>
            <a:spLocks noGrp="1"/>
          </p:cNvSpPr>
          <p:nvPr>
            <p:ph type="dt" sz="half" idx="10"/>
          </p:nvPr>
        </p:nvSpPr>
        <p:spPr/>
        <p:txBody>
          <a:bodyPr/>
          <a:lstStyle/>
          <a:p>
            <a:fld id="{82F3D7D3-E4F7-3846-9FDE-9450135EA8A6}" type="datetimeFigureOut">
              <a:rPr lang="en-US" smtClean="0"/>
              <a:t>5/15/19</a:t>
            </a:fld>
            <a:endParaRPr lang="en-US"/>
          </a:p>
        </p:txBody>
      </p:sp>
      <p:sp>
        <p:nvSpPr>
          <p:cNvPr id="5" name="Footer Placeholder 4">
            <a:extLst>
              <a:ext uri="{FF2B5EF4-FFF2-40B4-BE49-F238E27FC236}">
                <a16:creationId xmlns:a16="http://schemas.microsoft.com/office/drawing/2014/main" id="{5921B554-DBB6-C848-8699-189068E613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2D12BD-99E4-B847-AFD4-3EC668DE7B60}"/>
              </a:ext>
            </a:extLst>
          </p:cNvPr>
          <p:cNvSpPr>
            <a:spLocks noGrp="1"/>
          </p:cNvSpPr>
          <p:nvPr>
            <p:ph type="sldNum" sz="quarter" idx="12"/>
          </p:nvPr>
        </p:nvSpPr>
        <p:spPr/>
        <p:txBody>
          <a:bodyPr/>
          <a:lstStyle/>
          <a:p>
            <a:fld id="{A7AEA924-2008-ED41-BACC-86173CAE2FF4}" type="slidenum">
              <a:rPr lang="en-US" smtClean="0"/>
              <a:t>‹#›</a:t>
            </a:fld>
            <a:endParaRPr lang="en-US"/>
          </a:p>
        </p:txBody>
      </p:sp>
    </p:spTree>
    <p:extLst>
      <p:ext uri="{BB962C8B-B14F-4D97-AF65-F5344CB8AC3E}">
        <p14:creationId xmlns:p14="http://schemas.microsoft.com/office/powerpoint/2010/main" val="835219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08D533-A10E-714D-A474-727006510C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961575-4AF3-2140-B3AB-03F2FAB7B21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9004B-9D7D-F046-8DBC-064847C9998A}"/>
              </a:ext>
            </a:extLst>
          </p:cNvPr>
          <p:cNvSpPr>
            <a:spLocks noGrp="1"/>
          </p:cNvSpPr>
          <p:nvPr>
            <p:ph type="dt" sz="half" idx="10"/>
          </p:nvPr>
        </p:nvSpPr>
        <p:spPr/>
        <p:txBody>
          <a:bodyPr/>
          <a:lstStyle/>
          <a:p>
            <a:fld id="{82F3D7D3-E4F7-3846-9FDE-9450135EA8A6}" type="datetimeFigureOut">
              <a:rPr lang="en-US" smtClean="0"/>
              <a:t>5/15/19</a:t>
            </a:fld>
            <a:endParaRPr lang="en-US"/>
          </a:p>
        </p:txBody>
      </p:sp>
      <p:sp>
        <p:nvSpPr>
          <p:cNvPr id="5" name="Footer Placeholder 4">
            <a:extLst>
              <a:ext uri="{FF2B5EF4-FFF2-40B4-BE49-F238E27FC236}">
                <a16:creationId xmlns:a16="http://schemas.microsoft.com/office/drawing/2014/main" id="{470AD6AD-C7EE-6B47-94B9-DADA723B5A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B9CED0-A860-DD48-93EF-07757C32E0C3}"/>
              </a:ext>
            </a:extLst>
          </p:cNvPr>
          <p:cNvSpPr>
            <a:spLocks noGrp="1"/>
          </p:cNvSpPr>
          <p:nvPr>
            <p:ph type="sldNum" sz="quarter" idx="12"/>
          </p:nvPr>
        </p:nvSpPr>
        <p:spPr/>
        <p:txBody>
          <a:bodyPr/>
          <a:lstStyle/>
          <a:p>
            <a:fld id="{A7AEA924-2008-ED41-BACC-86173CAE2FF4}" type="slidenum">
              <a:rPr lang="en-US" smtClean="0"/>
              <a:t>‹#›</a:t>
            </a:fld>
            <a:endParaRPr lang="en-US"/>
          </a:p>
        </p:txBody>
      </p:sp>
    </p:spTree>
    <p:extLst>
      <p:ext uri="{BB962C8B-B14F-4D97-AF65-F5344CB8AC3E}">
        <p14:creationId xmlns:p14="http://schemas.microsoft.com/office/powerpoint/2010/main" val="2369625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670C2-A882-E540-9248-9F248CC9CD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3FFB83-97E5-744D-A639-2327EAF74FD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F70B0C-745B-D140-8543-6A7F1058459A}"/>
              </a:ext>
            </a:extLst>
          </p:cNvPr>
          <p:cNvSpPr>
            <a:spLocks noGrp="1"/>
          </p:cNvSpPr>
          <p:nvPr>
            <p:ph type="dt" sz="half" idx="10"/>
          </p:nvPr>
        </p:nvSpPr>
        <p:spPr/>
        <p:txBody>
          <a:bodyPr/>
          <a:lstStyle/>
          <a:p>
            <a:fld id="{82F3D7D3-E4F7-3846-9FDE-9450135EA8A6}" type="datetimeFigureOut">
              <a:rPr lang="en-US" smtClean="0"/>
              <a:t>5/15/19</a:t>
            </a:fld>
            <a:endParaRPr lang="en-US"/>
          </a:p>
        </p:txBody>
      </p:sp>
      <p:sp>
        <p:nvSpPr>
          <p:cNvPr id="5" name="Footer Placeholder 4">
            <a:extLst>
              <a:ext uri="{FF2B5EF4-FFF2-40B4-BE49-F238E27FC236}">
                <a16:creationId xmlns:a16="http://schemas.microsoft.com/office/drawing/2014/main" id="{A8006317-5612-3447-9299-D221474640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208931-8D73-AE42-B848-9A484BDC6033}"/>
              </a:ext>
            </a:extLst>
          </p:cNvPr>
          <p:cNvSpPr>
            <a:spLocks noGrp="1"/>
          </p:cNvSpPr>
          <p:nvPr>
            <p:ph type="sldNum" sz="quarter" idx="12"/>
          </p:nvPr>
        </p:nvSpPr>
        <p:spPr/>
        <p:txBody>
          <a:bodyPr/>
          <a:lstStyle/>
          <a:p>
            <a:fld id="{A7AEA924-2008-ED41-BACC-86173CAE2FF4}" type="slidenum">
              <a:rPr lang="en-US" smtClean="0"/>
              <a:t>‹#›</a:t>
            </a:fld>
            <a:endParaRPr lang="en-US"/>
          </a:p>
        </p:txBody>
      </p:sp>
    </p:spTree>
    <p:extLst>
      <p:ext uri="{BB962C8B-B14F-4D97-AF65-F5344CB8AC3E}">
        <p14:creationId xmlns:p14="http://schemas.microsoft.com/office/powerpoint/2010/main" val="618066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1BCCF-B17B-694E-A997-83DED12923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4A30FB-4A90-9145-9746-A8E30A4F93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9A9974F-90BE-EC4F-8CB4-F00C9AFA536C}"/>
              </a:ext>
            </a:extLst>
          </p:cNvPr>
          <p:cNvSpPr>
            <a:spLocks noGrp="1"/>
          </p:cNvSpPr>
          <p:nvPr>
            <p:ph type="dt" sz="half" idx="10"/>
          </p:nvPr>
        </p:nvSpPr>
        <p:spPr/>
        <p:txBody>
          <a:bodyPr/>
          <a:lstStyle/>
          <a:p>
            <a:fld id="{82F3D7D3-E4F7-3846-9FDE-9450135EA8A6}" type="datetimeFigureOut">
              <a:rPr lang="en-US" smtClean="0"/>
              <a:t>5/15/19</a:t>
            </a:fld>
            <a:endParaRPr lang="en-US"/>
          </a:p>
        </p:txBody>
      </p:sp>
      <p:sp>
        <p:nvSpPr>
          <p:cNvPr id="5" name="Footer Placeholder 4">
            <a:extLst>
              <a:ext uri="{FF2B5EF4-FFF2-40B4-BE49-F238E27FC236}">
                <a16:creationId xmlns:a16="http://schemas.microsoft.com/office/drawing/2014/main" id="{1E09A30E-A53A-0D43-B9FF-843166A893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4597B5-E497-2F4D-88EA-8C26F5E4A99A}"/>
              </a:ext>
            </a:extLst>
          </p:cNvPr>
          <p:cNvSpPr>
            <a:spLocks noGrp="1"/>
          </p:cNvSpPr>
          <p:nvPr>
            <p:ph type="sldNum" sz="quarter" idx="12"/>
          </p:nvPr>
        </p:nvSpPr>
        <p:spPr/>
        <p:txBody>
          <a:bodyPr/>
          <a:lstStyle/>
          <a:p>
            <a:fld id="{A7AEA924-2008-ED41-BACC-86173CAE2FF4}" type="slidenum">
              <a:rPr lang="en-US" smtClean="0"/>
              <a:t>‹#›</a:t>
            </a:fld>
            <a:endParaRPr lang="en-US"/>
          </a:p>
        </p:txBody>
      </p:sp>
    </p:spTree>
    <p:extLst>
      <p:ext uri="{BB962C8B-B14F-4D97-AF65-F5344CB8AC3E}">
        <p14:creationId xmlns:p14="http://schemas.microsoft.com/office/powerpoint/2010/main" val="1838198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7B838-32F7-EA41-B7D6-E4C8B9E11C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88BE9C-82D0-A842-9435-CB8D5D0146A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63A7DF-2F46-694D-AD55-7CB7CCCA6FA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040C70-F05D-284C-A005-826B089C0117}"/>
              </a:ext>
            </a:extLst>
          </p:cNvPr>
          <p:cNvSpPr>
            <a:spLocks noGrp="1"/>
          </p:cNvSpPr>
          <p:nvPr>
            <p:ph type="dt" sz="half" idx="10"/>
          </p:nvPr>
        </p:nvSpPr>
        <p:spPr/>
        <p:txBody>
          <a:bodyPr/>
          <a:lstStyle/>
          <a:p>
            <a:fld id="{82F3D7D3-E4F7-3846-9FDE-9450135EA8A6}" type="datetimeFigureOut">
              <a:rPr lang="en-US" smtClean="0"/>
              <a:t>5/15/19</a:t>
            </a:fld>
            <a:endParaRPr lang="en-US"/>
          </a:p>
        </p:txBody>
      </p:sp>
      <p:sp>
        <p:nvSpPr>
          <p:cNvPr id="6" name="Footer Placeholder 5">
            <a:extLst>
              <a:ext uri="{FF2B5EF4-FFF2-40B4-BE49-F238E27FC236}">
                <a16:creationId xmlns:a16="http://schemas.microsoft.com/office/drawing/2014/main" id="{D1A7937E-604E-2743-ACD9-3DD97F3BD6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954FB0-6C6F-4B47-A7BB-7E4FF353B0A3}"/>
              </a:ext>
            </a:extLst>
          </p:cNvPr>
          <p:cNvSpPr>
            <a:spLocks noGrp="1"/>
          </p:cNvSpPr>
          <p:nvPr>
            <p:ph type="sldNum" sz="quarter" idx="12"/>
          </p:nvPr>
        </p:nvSpPr>
        <p:spPr/>
        <p:txBody>
          <a:bodyPr/>
          <a:lstStyle/>
          <a:p>
            <a:fld id="{A7AEA924-2008-ED41-BACC-86173CAE2FF4}" type="slidenum">
              <a:rPr lang="en-US" smtClean="0"/>
              <a:t>‹#›</a:t>
            </a:fld>
            <a:endParaRPr lang="en-US"/>
          </a:p>
        </p:txBody>
      </p:sp>
    </p:spTree>
    <p:extLst>
      <p:ext uri="{BB962C8B-B14F-4D97-AF65-F5344CB8AC3E}">
        <p14:creationId xmlns:p14="http://schemas.microsoft.com/office/powerpoint/2010/main" val="4130550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9B79A-0B9A-0A4C-BAC4-5A0B85031B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3EC164-29E7-8242-A5CF-E8347CF527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5F56747-E331-8047-A6B9-682EA396D19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BD0FA9-D2CD-4C42-A9B9-2378E876F0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6ADCE76-CCC8-3A44-957D-8F260871F91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1CFBEE-429F-CF45-B26A-425E4F3052C4}"/>
              </a:ext>
            </a:extLst>
          </p:cNvPr>
          <p:cNvSpPr>
            <a:spLocks noGrp="1"/>
          </p:cNvSpPr>
          <p:nvPr>
            <p:ph type="dt" sz="half" idx="10"/>
          </p:nvPr>
        </p:nvSpPr>
        <p:spPr/>
        <p:txBody>
          <a:bodyPr/>
          <a:lstStyle/>
          <a:p>
            <a:fld id="{82F3D7D3-E4F7-3846-9FDE-9450135EA8A6}" type="datetimeFigureOut">
              <a:rPr lang="en-US" smtClean="0"/>
              <a:t>5/15/19</a:t>
            </a:fld>
            <a:endParaRPr lang="en-US"/>
          </a:p>
        </p:txBody>
      </p:sp>
      <p:sp>
        <p:nvSpPr>
          <p:cNvPr id="8" name="Footer Placeholder 7">
            <a:extLst>
              <a:ext uri="{FF2B5EF4-FFF2-40B4-BE49-F238E27FC236}">
                <a16:creationId xmlns:a16="http://schemas.microsoft.com/office/drawing/2014/main" id="{B2EDD2D2-ADC9-5D47-9371-0F1545CEE5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2F4AB3-9937-144E-A402-ACC039D30FF8}"/>
              </a:ext>
            </a:extLst>
          </p:cNvPr>
          <p:cNvSpPr>
            <a:spLocks noGrp="1"/>
          </p:cNvSpPr>
          <p:nvPr>
            <p:ph type="sldNum" sz="quarter" idx="12"/>
          </p:nvPr>
        </p:nvSpPr>
        <p:spPr/>
        <p:txBody>
          <a:bodyPr/>
          <a:lstStyle/>
          <a:p>
            <a:fld id="{A7AEA924-2008-ED41-BACC-86173CAE2FF4}" type="slidenum">
              <a:rPr lang="en-US" smtClean="0"/>
              <a:t>‹#›</a:t>
            </a:fld>
            <a:endParaRPr lang="en-US"/>
          </a:p>
        </p:txBody>
      </p:sp>
    </p:spTree>
    <p:extLst>
      <p:ext uri="{BB962C8B-B14F-4D97-AF65-F5344CB8AC3E}">
        <p14:creationId xmlns:p14="http://schemas.microsoft.com/office/powerpoint/2010/main" val="3459529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3BF08-AFA5-954A-A18C-3B9D714628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2962A1-08F0-EB48-A3C0-719C73FD481E}"/>
              </a:ext>
            </a:extLst>
          </p:cNvPr>
          <p:cNvSpPr>
            <a:spLocks noGrp="1"/>
          </p:cNvSpPr>
          <p:nvPr>
            <p:ph type="dt" sz="half" idx="10"/>
          </p:nvPr>
        </p:nvSpPr>
        <p:spPr/>
        <p:txBody>
          <a:bodyPr/>
          <a:lstStyle/>
          <a:p>
            <a:fld id="{82F3D7D3-E4F7-3846-9FDE-9450135EA8A6}" type="datetimeFigureOut">
              <a:rPr lang="en-US" smtClean="0"/>
              <a:t>5/15/19</a:t>
            </a:fld>
            <a:endParaRPr lang="en-US"/>
          </a:p>
        </p:txBody>
      </p:sp>
      <p:sp>
        <p:nvSpPr>
          <p:cNvPr id="4" name="Footer Placeholder 3">
            <a:extLst>
              <a:ext uri="{FF2B5EF4-FFF2-40B4-BE49-F238E27FC236}">
                <a16:creationId xmlns:a16="http://schemas.microsoft.com/office/drawing/2014/main" id="{0E059E1A-5973-1144-BBE5-CB0A72C86F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864C42-A5A9-9945-B1D5-2D43AB3B8AB6}"/>
              </a:ext>
            </a:extLst>
          </p:cNvPr>
          <p:cNvSpPr>
            <a:spLocks noGrp="1"/>
          </p:cNvSpPr>
          <p:nvPr>
            <p:ph type="sldNum" sz="quarter" idx="12"/>
          </p:nvPr>
        </p:nvSpPr>
        <p:spPr/>
        <p:txBody>
          <a:bodyPr/>
          <a:lstStyle/>
          <a:p>
            <a:fld id="{A7AEA924-2008-ED41-BACC-86173CAE2FF4}" type="slidenum">
              <a:rPr lang="en-US" smtClean="0"/>
              <a:t>‹#›</a:t>
            </a:fld>
            <a:endParaRPr lang="en-US"/>
          </a:p>
        </p:txBody>
      </p:sp>
    </p:spTree>
    <p:extLst>
      <p:ext uri="{BB962C8B-B14F-4D97-AF65-F5344CB8AC3E}">
        <p14:creationId xmlns:p14="http://schemas.microsoft.com/office/powerpoint/2010/main" val="161418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CB1304-92C7-6844-9F29-04DE5BB08FD9}"/>
              </a:ext>
            </a:extLst>
          </p:cNvPr>
          <p:cNvSpPr>
            <a:spLocks noGrp="1"/>
          </p:cNvSpPr>
          <p:nvPr>
            <p:ph type="dt" sz="half" idx="10"/>
          </p:nvPr>
        </p:nvSpPr>
        <p:spPr/>
        <p:txBody>
          <a:bodyPr/>
          <a:lstStyle/>
          <a:p>
            <a:fld id="{82F3D7D3-E4F7-3846-9FDE-9450135EA8A6}" type="datetimeFigureOut">
              <a:rPr lang="en-US" smtClean="0"/>
              <a:t>5/15/19</a:t>
            </a:fld>
            <a:endParaRPr lang="en-US"/>
          </a:p>
        </p:txBody>
      </p:sp>
      <p:sp>
        <p:nvSpPr>
          <p:cNvPr id="3" name="Footer Placeholder 2">
            <a:extLst>
              <a:ext uri="{FF2B5EF4-FFF2-40B4-BE49-F238E27FC236}">
                <a16:creationId xmlns:a16="http://schemas.microsoft.com/office/drawing/2014/main" id="{C791FF9A-1F48-3D4F-AE6E-0D0619893C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A44829-FBB6-BB4E-B0B8-603120A66903}"/>
              </a:ext>
            </a:extLst>
          </p:cNvPr>
          <p:cNvSpPr>
            <a:spLocks noGrp="1"/>
          </p:cNvSpPr>
          <p:nvPr>
            <p:ph type="sldNum" sz="quarter" idx="12"/>
          </p:nvPr>
        </p:nvSpPr>
        <p:spPr/>
        <p:txBody>
          <a:bodyPr/>
          <a:lstStyle/>
          <a:p>
            <a:fld id="{A7AEA924-2008-ED41-BACC-86173CAE2FF4}" type="slidenum">
              <a:rPr lang="en-US" smtClean="0"/>
              <a:t>‹#›</a:t>
            </a:fld>
            <a:endParaRPr lang="en-US"/>
          </a:p>
        </p:txBody>
      </p:sp>
    </p:spTree>
    <p:extLst>
      <p:ext uri="{BB962C8B-B14F-4D97-AF65-F5344CB8AC3E}">
        <p14:creationId xmlns:p14="http://schemas.microsoft.com/office/powerpoint/2010/main" val="129482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47A41-D592-FE47-A565-35C6F6365D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0088E6-E8FE-1746-A7C3-0FFE2B3FBC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794E1D-54A1-2C46-AEE9-966345452C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374036A-3C7D-E348-AD91-3F651D6CC491}"/>
              </a:ext>
            </a:extLst>
          </p:cNvPr>
          <p:cNvSpPr>
            <a:spLocks noGrp="1"/>
          </p:cNvSpPr>
          <p:nvPr>
            <p:ph type="dt" sz="half" idx="10"/>
          </p:nvPr>
        </p:nvSpPr>
        <p:spPr/>
        <p:txBody>
          <a:bodyPr/>
          <a:lstStyle/>
          <a:p>
            <a:fld id="{82F3D7D3-E4F7-3846-9FDE-9450135EA8A6}" type="datetimeFigureOut">
              <a:rPr lang="en-US" smtClean="0"/>
              <a:t>5/15/19</a:t>
            </a:fld>
            <a:endParaRPr lang="en-US"/>
          </a:p>
        </p:txBody>
      </p:sp>
      <p:sp>
        <p:nvSpPr>
          <p:cNvPr id="6" name="Footer Placeholder 5">
            <a:extLst>
              <a:ext uri="{FF2B5EF4-FFF2-40B4-BE49-F238E27FC236}">
                <a16:creationId xmlns:a16="http://schemas.microsoft.com/office/drawing/2014/main" id="{E653C3B1-BCCA-FC4D-B8ED-2726D8EE22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7EB197-0888-BC49-A36F-ACE2540BA133}"/>
              </a:ext>
            </a:extLst>
          </p:cNvPr>
          <p:cNvSpPr>
            <a:spLocks noGrp="1"/>
          </p:cNvSpPr>
          <p:nvPr>
            <p:ph type="sldNum" sz="quarter" idx="12"/>
          </p:nvPr>
        </p:nvSpPr>
        <p:spPr/>
        <p:txBody>
          <a:bodyPr/>
          <a:lstStyle/>
          <a:p>
            <a:fld id="{A7AEA924-2008-ED41-BACC-86173CAE2FF4}" type="slidenum">
              <a:rPr lang="en-US" smtClean="0"/>
              <a:t>‹#›</a:t>
            </a:fld>
            <a:endParaRPr lang="en-US"/>
          </a:p>
        </p:txBody>
      </p:sp>
    </p:spTree>
    <p:extLst>
      <p:ext uri="{BB962C8B-B14F-4D97-AF65-F5344CB8AC3E}">
        <p14:creationId xmlns:p14="http://schemas.microsoft.com/office/powerpoint/2010/main" val="187366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460CA-A6FE-C84E-AE4D-6DE81296D5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A03439-A958-B947-8F78-437C31A4C1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3145FA-01A2-B244-A722-0572D9B409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C8730FB-C264-E04A-A0B2-58761A08888A}"/>
              </a:ext>
            </a:extLst>
          </p:cNvPr>
          <p:cNvSpPr>
            <a:spLocks noGrp="1"/>
          </p:cNvSpPr>
          <p:nvPr>
            <p:ph type="dt" sz="half" idx="10"/>
          </p:nvPr>
        </p:nvSpPr>
        <p:spPr/>
        <p:txBody>
          <a:bodyPr/>
          <a:lstStyle/>
          <a:p>
            <a:fld id="{82F3D7D3-E4F7-3846-9FDE-9450135EA8A6}" type="datetimeFigureOut">
              <a:rPr lang="en-US" smtClean="0"/>
              <a:t>5/15/19</a:t>
            </a:fld>
            <a:endParaRPr lang="en-US"/>
          </a:p>
        </p:txBody>
      </p:sp>
      <p:sp>
        <p:nvSpPr>
          <p:cNvPr id="6" name="Footer Placeholder 5">
            <a:extLst>
              <a:ext uri="{FF2B5EF4-FFF2-40B4-BE49-F238E27FC236}">
                <a16:creationId xmlns:a16="http://schemas.microsoft.com/office/drawing/2014/main" id="{B5A9FF25-4519-2C41-8DE3-F85E7A13E4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C919D7-F79B-1F4D-A7CD-43B78A9CB58D}"/>
              </a:ext>
            </a:extLst>
          </p:cNvPr>
          <p:cNvSpPr>
            <a:spLocks noGrp="1"/>
          </p:cNvSpPr>
          <p:nvPr>
            <p:ph type="sldNum" sz="quarter" idx="12"/>
          </p:nvPr>
        </p:nvSpPr>
        <p:spPr/>
        <p:txBody>
          <a:bodyPr/>
          <a:lstStyle/>
          <a:p>
            <a:fld id="{A7AEA924-2008-ED41-BACC-86173CAE2FF4}" type="slidenum">
              <a:rPr lang="en-US" smtClean="0"/>
              <a:t>‹#›</a:t>
            </a:fld>
            <a:endParaRPr lang="en-US"/>
          </a:p>
        </p:txBody>
      </p:sp>
    </p:spTree>
    <p:extLst>
      <p:ext uri="{BB962C8B-B14F-4D97-AF65-F5344CB8AC3E}">
        <p14:creationId xmlns:p14="http://schemas.microsoft.com/office/powerpoint/2010/main" val="2606192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E0CD4F-C47B-B449-9A08-C82BA9D3F7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BA077C-0716-8744-923C-AD2AF779A2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830DE9-ADC6-2C4F-9DD6-F0BE810581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3D7D3-E4F7-3846-9FDE-9450135EA8A6}" type="datetimeFigureOut">
              <a:rPr lang="en-US" smtClean="0"/>
              <a:t>5/15/19</a:t>
            </a:fld>
            <a:endParaRPr lang="en-US"/>
          </a:p>
        </p:txBody>
      </p:sp>
      <p:sp>
        <p:nvSpPr>
          <p:cNvPr id="5" name="Footer Placeholder 4">
            <a:extLst>
              <a:ext uri="{FF2B5EF4-FFF2-40B4-BE49-F238E27FC236}">
                <a16:creationId xmlns:a16="http://schemas.microsoft.com/office/drawing/2014/main" id="{0DB14921-5535-B94C-AE67-7FAC3A95AC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B4562E-C39B-2041-86C1-9683CD70E2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AEA924-2008-ED41-BACC-86173CAE2FF4}" type="slidenum">
              <a:rPr lang="en-US" smtClean="0"/>
              <a:t>‹#›</a:t>
            </a:fld>
            <a:endParaRPr lang="en-US"/>
          </a:p>
        </p:txBody>
      </p:sp>
    </p:spTree>
    <p:extLst>
      <p:ext uri="{BB962C8B-B14F-4D97-AF65-F5344CB8AC3E}">
        <p14:creationId xmlns:p14="http://schemas.microsoft.com/office/powerpoint/2010/main" val="2235528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0F963-DD5A-9A43-A991-96818C9DEDFE}"/>
              </a:ext>
            </a:extLst>
          </p:cNvPr>
          <p:cNvSpPr>
            <a:spLocks noGrp="1"/>
          </p:cNvSpPr>
          <p:nvPr>
            <p:ph type="ctrTitle"/>
          </p:nvPr>
        </p:nvSpPr>
        <p:spPr>
          <a:xfrm>
            <a:off x="1524000" y="2022475"/>
            <a:ext cx="9144000" cy="2387600"/>
          </a:xfrm>
        </p:spPr>
        <p:txBody>
          <a:bodyPr>
            <a:normAutofit fontScale="90000"/>
          </a:bodyPr>
          <a:lstStyle/>
          <a:p>
            <a:r>
              <a:rPr lang="en-US" sz="4800" dirty="0">
                <a:latin typeface="Avenir Roman" panose="02000503020000020003" pitchFamily="2" charset="0"/>
              </a:rPr>
              <a:t>Exploring Global Patterns in Temperature and Precipitation with HHMI </a:t>
            </a:r>
            <a:r>
              <a:rPr lang="en-US" sz="4800" dirty="0" err="1">
                <a:latin typeface="Avenir Roman" panose="02000503020000020003" pitchFamily="2" charset="0"/>
              </a:rPr>
              <a:t>Biointeractive’s</a:t>
            </a:r>
            <a:r>
              <a:rPr lang="en-US" sz="4800" dirty="0">
                <a:latin typeface="Avenir Roman" panose="02000503020000020003" pitchFamily="2" charset="0"/>
              </a:rPr>
              <a:t> </a:t>
            </a:r>
            <a:r>
              <a:rPr lang="en-US" sz="4800" dirty="0" err="1">
                <a:latin typeface="Avenir Roman" panose="02000503020000020003" pitchFamily="2" charset="0"/>
              </a:rPr>
              <a:t>BiomeViewer</a:t>
            </a:r>
            <a:endParaRPr lang="en-US" sz="4800" dirty="0">
              <a:latin typeface="Avenir Roman" panose="02000503020000020003" pitchFamily="2" charset="0"/>
            </a:endParaRPr>
          </a:p>
        </p:txBody>
      </p:sp>
    </p:spTree>
    <p:extLst>
      <p:ext uri="{BB962C8B-B14F-4D97-AF65-F5344CB8AC3E}">
        <p14:creationId xmlns:p14="http://schemas.microsoft.com/office/powerpoint/2010/main" val="1988269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D02CD9-E92C-9942-A41B-0EB9C9289BC0}"/>
              </a:ext>
            </a:extLst>
          </p:cNvPr>
          <p:cNvPicPr>
            <a:picLocks noChangeAspect="1"/>
          </p:cNvPicPr>
          <p:nvPr/>
        </p:nvPicPr>
        <p:blipFill>
          <a:blip r:embed="rId3"/>
          <a:stretch>
            <a:fillRect/>
          </a:stretch>
        </p:blipFill>
        <p:spPr>
          <a:xfrm>
            <a:off x="1036737" y="369540"/>
            <a:ext cx="10118527" cy="6118920"/>
          </a:xfrm>
          <a:prstGeom prst="rect">
            <a:avLst/>
          </a:prstGeom>
        </p:spPr>
      </p:pic>
      <p:sp>
        <p:nvSpPr>
          <p:cNvPr id="3" name="Rectangle 2">
            <a:extLst>
              <a:ext uri="{FF2B5EF4-FFF2-40B4-BE49-F238E27FC236}">
                <a16:creationId xmlns:a16="http://schemas.microsoft.com/office/drawing/2014/main" id="{8A184B2F-EB8E-A740-9EC2-B50DDCA8AE89}"/>
              </a:ext>
            </a:extLst>
          </p:cNvPr>
          <p:cNvSpPr/>
          <p:nvPr/>
        </p:nvSpPr>
        <p:spPr>
          <a:xfrm>
            <a:off x="7938531" y="6488668"/>
            <a:ext cx="3280065" cy="307777"/>
          </a:xfrm>
          <a:prstGeom prst="rect">
            <a:avLst/>
          </a:prstGeom>
        </p:spPr>
        <p:txBody>
          <a:bodyPr wrap="none">
            <a:spAutoFit/>
          </a:bodyPr>
          <a:lstStyle/>
          <a:p>
            <a:r>
              <a:rPr lang="en-US" sz="1400" dirty="0">
                <a:latin typeface="Avenir Roman" panose="02000503020000020003" pitchFamily="2" charset="0"/>
                <a:ea typeface="Dotum" panose="020B0600000101010101" pitchFamily="34" charset="-127"/>
              </a:rPr>
              <a:t>Image: HHMI </a:t>
            </a:r>
            <a:r>
              <a:rPr lang="en-US" sz="1400" dirty="0" err="1">
                <a:latin typeface="Avenir Roman" panose="02000503020000020003" pitchFamily="2" charset="0"/>
                <a:ea typeface="Dotum" panose="020B0600000101010101" pitchFamily="34" charset="-127"/>
              </a:rPr>
              <a:t>BiomeViewer</a:t>
            </a:r>
            <a:r>
              <a:rPr lang="en-US" sz="1400" dirty="0">
                <a:latin typeface="Avenir Roman" panose="02000503020000020003" pitchFamily="2" charset="0"/>
                <a:ea typeface="Dotum" panose="020B0600000101010101" pitchFamily="34" charset="-127"/>
              </a:rPr>
              <a:t> screenshot</a:t>
            </a:r>
            <a:endParaRPr lang="en-US" sz="1400" dirty="0"/>
          </a:p>
        </p:txBody>
      </p:sp>
    </p:spTree>
    <p:extLst>
      <p:ext uri="{BB962C8B-B14F-4D97-AF65-F5344CB8AC3E}">
        <p14:creationId xmlns:p14="http://schemas.microsoft.com/office/powerpoint/2010/main" val="3854684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E28543-9E71-6347-941F-8F2DA2DED5B0}"/>
              </a:ext>
            </a:extLst>
          </p:cNvPr>
          <p:cNvSpPr txBox="1"/>
          <p:nvPr/>
        </p:nvSpPr>
        <p:spPr>
          <a:xfrm>
            <a:off x="0" y="1935001"/>
            <a:ext cx="12192000" cy="1384995"/>
          </a:xfrm>
          <a:prstGeom prst="rect">
            <a:avLst/>
          </a:prstGeom>
          <a:noFill/>
        </p:spPr>
        <p:txBody>
          <a:bodyPr wrap="square" rtlCol="0">
            <a:spAutoFit/>
          </a:bodyPr>
          <a:lstStyle/>
          <a:p>
            <a:pPr algn="ctr"/>
            <a:r>
              <a:rPr lang="en-US" sz="2800" dirty="0">
                <a:latin typeface="Avenir Roman" panose="02000503020000020003" pitchFamily="2" charset="0"/>
                <a:ea typeface="Dotum" panose="020B0600000101010101" pitchFamily="34" charset="-127"/>
              </a:rPr>
              <a:t>Poll:</a:t>
            </a:r>
          </a:p>
          <a:p>
            <a:pPr algn="ctr"/>
            <a:endParaRPr lang="en-US" sz="2800" b="1" dirty="0">
              <a:latin typeface="Avenir Roman" panose="02000503020000020003" pitchFamily="2" charset="0"/>
              <a:ea typeface="Dotum" panose="020B0600000101010101" pitchFamily="34" charset="-127"/>
            </a:endParaRPr>
          </a:p>
          <a:p>
            <a:pPr algn="ctr"/>
            <a:r>
              <a:rPr lang="en-US" sz="2800" b="1" dirty="0">
                <a:latin typeface="Avenir Roman" panose="02000503020000020003" pitchFamily="2" charset="0"/>
                <a:ea typeface="Dotum" panose="020B0600000101010101" pitchFamily="34" charset="-127"/>
              </a:rPr>
              <a:t>How do these compare to a different biome close by?</a:t>
            </a:r>
            <a:endParaRPr lang="en-US" sz="2800" dirty="0">
              <a:latin typeface="Avenir Roman" panose="02000503020000020003" pitchFamily="2" charset="0"/>
              <a:ea typeface="Dotum" panose="020B0600000101010101" pitchFamily="34" charset="-127"/>
            </a:endParaRPr>
          </a:p>
        </p:txBody>
      </p:sp>
    </p:spTree>
    <p:extLst>
      <p:ext uri="{BB962C8B-B14F-4D97-AF65-F5344CB8AC3E}">
        <p14:creationId xmlns:p14="http://schemas.microsoft.com/office/powerpoint/2010/main" val="3445987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F15057E-CC23-6942-A9B0-88CF12DDDD39}"/>
              </a:ext>
            </a:extLst>
          </p:cNvPr>
          <p:cNvSpPr txBox="1"/>
          <p:nvPr/>
        </p:nvSpPr>
        <p:spPr>
          <a:xfrm>
            <a:off x="0" y="1334926"/>
            <a:ext cx="12192000" cy="954107"/>
          </a:xfrm>
          <a:prstGeom prst="rect">
            <a:avLst/>
          </a:prstGeom>
          <a:noFill/>
        </p:spPr>
        <p:txBody>
          <a:bodyPr wrap="square" rtlCol="0">
            <a:spAutoFit/>
          </a:bodyPr>
          <a:lstStyle/>
          <a:p>
            <a:pPr algn="ctr"/>
            <a:r>
              <a:rPr lang="en-US" sz="2800" dirty="0">
                <a:latin typeface="Avenir Roman" panose="02000503020000020003" pitchFamily="2" charset="0"/>
                <a:ea typeface="Dotum" panose="020B0600000101010101" pitchFamily="34" charset="-127"/>
              </a:rPr>
              <a:t>Next 3 minutes: </a:t>
            </a:r>
          </a:p>
          <a:p>
            <a:pPr algn="ctr"/>
            <a:r>
              <a:rPr lang="en-US" sz="2800" b="1" dirty="0">
                <a:latin typeface="Avenir Roman" panose="02000503020000020003" pitchFamily="2" charset="0"/>
                <a:ea typeface="Dotum" panose="020B0600000101010101" pitchFamily="34" charset="-127"/>
              </a:rPr>
              <a:t>let’s travel north</a:t>
            </a:r>
          </a:p>
        </p:txBody>
      </p:sp>
      <p:sp>
        <p:nvSpPr>
          <p:cNvPr id="5" name="TextBox 4">
            <a:extLst>
              <a:ext uri="{FF2B5EF4-FFF2-40B4-BE49-F238E27FC236}">
                <a16:creationId xmlns:a16="http://schemas.microsoft.com/office/drawing/2014/main" id="{81B61479-25C2-7D4C-949D-5781E42AA522}"/>
              </a:ext>
            </a:extLst>
          </p:cNvPr>
          <p:cNvSpPr txBox="1"/>
          <p:nvPr/>
        </p:nvSpPr>
        <p:spPr>
          <a:xfrm>
            <a:off x="1714321" y="2540727"/>
            <a:ext cx="8763358" cy="3477875"/>
          </a:xfrm>
          <a:prstGeom prst="rect">
            <a:avLst/>
          </a:prstGeom>
          <a:noFill/>
        </p:spPr>
        <p:txBody>
          <a:bodyPr wrap="square" rtlCol="0">
            <a:spAutoFit/>
          </a:bodyPr>
          <a:lstStyle/>
          <a:p>
            <a:pPr algn="ctr"/>
            <a:endParaRPr lang="en-US" sz="2000" dirty="0">
              <a:latin typeface="Avenir Roman" panose="02000503020000020003" pitchFamily="2" charset="0"/>
              <a:ea typeface="Dotum" panose="020B0600000101010101" pitchFamily="34" charset="-127"/>
            </a:endParaRPr>
          </a:p>
          <a:p>
            <a:pPr algn="ctr"/>
            <a:r>
              <a:rPr lang="en-US" sz="2000" dirty="0">
                <a:latin typeface="Avenir Roman" panose="02000503020000020003" pitchFamily="2" charset="0"/>
              </a:rPr>
              <a:t>Now locate an area of </a:t>
            </a:r>
            <a:r>
              <a:rPr lang="en-US" sz="2000" b="1" dirty="0">
                <a:latin typeface="Avenir Roman" panose="02000503020000020003" pitchFamily="2" charset="0"/>
              </a:rPr>
              <a:t>Temperate Deciduous Forest </a:t>
            </a:r>
            <a:r>
              <a:rPr lang="en-US" sz="2000" dirty="0">
                <a:latin typeface="Avenir Roman" panose="02000503020000020003" pitchFamily="2" charset="0"/>
              </a:rPr>
              <a:t>fairly close to the eastern coast of New England or southern Canada, and compare it with an area of the same biome on the opposite side of the Atlantic at the same latitude</a:t>
            </a:r>
            <a:r>
              <a:rPr lang="en-US" sz="2000" dirty="0">
                <a:effectLst/>
                <a:latin typeface="Avenir Roman" panose="02000503020000020003" pitchFamily="2" charset="0"/>
              </a:rPr>
              <a:t> </a:t>
            </a:r>
            <a:endParaRPr lang="en-US" sz="2000" i="1" dirty="0">
              <a:latin typeface="Avenir Roman" panose="02000503020000020003" pitchFamily="2" charset="0"/>
              <a:ea typeface="Dotum" panose="020B0600000101010101" pitchFamily="34" charset="-127"/>
            </a:endParaRPr>
          </a:p>
          <a:p>
            <a:pPr algn="ctr"/>
            <a:endParaRPr lang="en-US" sz="2000" dirty="0">
              <a:latin typeface="Avenir Roman" panose="02000503020000020003" pitchFamily="2" charset="0"/>
              <a:ea typeface="Dotum" panose="020B0600000101010101" pitchFamily="34" charset="-127"/>
            </a:endParaRPr>
          </a:p>
          <a:p>
            <a:pPr algn="ctr"/>
            <a:r>
              <a:rPr lang="en-US" sz="2000" dirty="0">
                <a:latin typeface="Avenir Roman" panose="02000503020000020003" pitchFamily="2" charset="0"/>
                <a:ea typeface="Dotum" panose="020B0600000101010101" pitchFamily="34" charset="-127"/>
              </a:rPr>
              <a:t>Discuss the following:</a:t>
            </a:r>
          </a:p>
          <a:p>
            <a:pPr algn="ctr"/>
            <a:r>
              <a:rPr lang="en-US" sz="2000" dirty="0">
                <a:solidFill>
                  <a:schemeClr val="accent1"/>
                </a:solidFill>
                <a:latin typeface="Avenir Roman" panose="02000503020000020003" pitchFamily="2" charset="0"/>
                <a:ea typeface="Dotum" panose="020B0600000101010101" pitchFamily="34" charset="-127"/>
              </a:rPr>
              <a:t>How are these areas different from the tropical forests you just looked at?</a:t>
            </a:r>
          </a:p>
          <a:p>
            <a:pPr algn="ctr"/>
            <a:r>
              <a:rPr lang="en-US" sz="2000" i="1" dirty="0">
                <a:solidFill>
                  <a:schemeClr val="accent1"/>
                </a:solidFill>
                <a:latin typeface="Avenir Roman" panose="02000503020000020003" pitchFamily="2" charset="0"/>
                <a:ea typeface="Dotum" panose="020B0600000101010101" pitchFamily="34" charset="-127"/>
              </a:rPr>
              <a:t>What is similar in the two locations?</a:t>
            </a:r>
          </a:p>
          <a:p>
            <a:pPr algn="ctr"/>
            <a:r>
              <a:rPr lang="en-US" sz="2000" i="1" dirty="0">
                <a:solidFill>
                  <a:schemeClr val="accent1"/>
                </a:solidFill>
                <a:latin typeface="Avenir Roman" panose="02000503020000020003" pitchFamily="2" charset="0"/>
                <a:ea typeface="Dotum" panose="020B0600000101010101" pitchFamily="34" charset="-127"/>
              </a:rPr>
              <a:t>What differs between the two locations?</a:t>
            </a:r>
          </a:p>
          <a:p>
            <a:pPr algn="ctr"/>
            <a:r>
              <a:rPr lang="en-US" sz="2000" i="1" dirty="0">
                <a:solidFill>
                  <a:schemeClr val="accent1"/>
                </a:solidFill>
                <a:latin typeface="Avenir Roman" panose="02000503020000020003" pitchFamily="2" charset="0"/>
                <a:ea typeface="Dotum" panose="020B0600000101010101" pitchFamily="34" charset="-127"/>
              </a:rPr>
              <a:t>What might explain these similarities and differences?</a:t>
            </a:r>
          </a:p>
        </p:txBody>
      </p:sp>
    </p:spTree>
    <p:extLst>
      <p:ext uri="{BB962C8B-B14F-4D97-AF65-F5344CB8AC3E}">
        <p14:creationId xmlns:p14="http://schemas.microsoft.com/office/powerpoint/2010/main" val="1571305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E28543-9E71-6347-941F-8F2DA2DED5B0}"/>
              </a:ext>
            </a:extLst>
          </p:cNvPr>
          <p:cNvSpPr txBox="1"/>
          <p:nvPr/>
        </p:nvSpPr>
        <p:spPr>
          <a:xfrm>
            <a:off x="0" y="1935001"/>
            <a:ext cx="12192000" cy="3108543"/>
          </a:xfrm>
          <a:prstGeom prst="rect">
            <a:avLst/>
          </a:prstGeom>
          <a:noFill/>
        </p:spPr>
        <p:txBody>
          <a:bodyPr wrap="square" rtlCol="0">
            <a:spAutoFit/>
          </a:bodyPr>
          <a:lstStyle/>
          <a:p>
            <a:pPr algn="ctr"/>
            <a:r>
              <a:rPr lang="en-US" sz="2800" dirty="0">
                <a:latin typeface="Avenir Roman" panose="02000503020000020003" pitchFamily="2" charset="0"/>
                <a:ea typeface="Dotum" panose="020B0600000101010101" pitchFamily="34" charset="-127"/>
              </a:rPr>
              <a:t>Polls: </a:t>
            </a:r>
          </a:p>
          <a:p>
            <a:pPr algn="ctr"/>
            <a:endParaRPr lang="en-US" sz="2800" dirty="0">
              <a:latin typeface="Avenir Roman" panose="02000503020000020003" pitchFamily="2" charset="0"/>
              <a:ea typeface="Dotum" panose="020B0600000101010101" pitchFamily="34" charset="-127"/>
            </a:endParaRPr>
          </a:p>
          <a:p>
            <a:pPr algn="ctr"/>
            <a:r>
              <a:rPr lang="en-US" sz="2800" b="1" dirty="0">
                <a:latin typeface="Avenir Roman" panose="02000503020000020003" pitchFamily="2" charset="0"/>
                <a:ea typeface="Dotum" panose="020B0600000101010101" pitchFamily="34" charset="-127"/>
              </a:rPr>
              <a:t>Do the two locations have average subzero winter temperatures?</a:t>
            </a:r>
          </a:p>
          <a:p>
            <a:pPr algn="ctr"/>
            <a:endParaRPr lang="en-US" sz="2800" b="1" dirty="0">
              <a:latin typeface="Avenir Roman" panose="02000503020000020003" pitchFamily="2" charset="0"/>
              <a:ea typeface="Dotum" panose="020B0600000101010101" pitchFamily="34" charset="-127"/>
            </a:endParaRPr>
          </a:p>
          <a:p>
            <a:pPr algn="ctr"/>
            <a:r>
              <a:rPr lang="en-US" sz="2800" b="1" dirty="0">
                <a:latin typeface="Avenir Roman" panose="02000503020000020003" pitchFamily="2" charset="0"/>
                <a:ea typeface="Dotum" panose="020B0600000101010101" pitchFamily="34" charset="-127"/>
              </a:rPr>
              <a:t>Do the two locations have wet and dry seasons?</a:t>
            </a:r>
          </a:p>
          <a:p>
            <a:pPr algn="ctr"/>
            <a:endParaRPr lang="en-US" sz="2800" b="1" dirty="0">
              <a:latin typeface="Avenir Roman" panose="02000503020000020003" pitchFamily="2" charset="0"/>
              <a:ea typeface="Dotum" panose="020B0600000101010101" pitchFamily="34" charset="-127"/>
            </a:endParaRPr>
          </a:p>
          <a:p>
            <a:pPr algn="ctr"/>
            <a:r>
              <a:rPr lang="en-US" sz="2800" b="1" dirty="0">
                <a:latin typeface="Avenir Roman" panose="02000503020000020003" pitchFamily="2" charset="0"/>
                <a:ea typeface="Dotum" panose="020B0600000101010101" pitchFamily="34" charset="-127"/>
              </a:rPr>
              <a:t>What factors could explain this?</a:t>
            </a:r>
            <a:endParaRPr lang="en-US" sz="2800" dirty="0">
              <a:latin typeface="Avenir Roman" panose="02000503020000020003" pitchFamily="2" charset="0"/>
              <a:ea typeface="Dotum" panose="020B0600000101010101" pitchFamily="34" charset="-127"/>
            </a:endParaRPr>
          </a:p>
        </p:txBody>
      </p:sp>
    </p:spTree>
    <p:extLst>
      <p:ext uri="{BB962C8B-B14F-4D97-AF65-F5344CB8AC3E}">
        <p14:creationId xmlns:p14="http://schemas.microsoft.com/office/powerpoint/2010/main" val="822007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05DDAC-B092-6641-88C7-5BBE3C5B0DA0}"/>
              </a:ext>
            </a:extLst>
          </p:cNvPr>
          <p:cNvPicPr>
            <a:picLocks noChangeAspect="1"/>
          </p:cNvPicPr>
          <p:nvPr/>
        </p:nvPicPr>
        <p:blipFill>
          <a:blip r:embed="rId3"/>
          <a:stretch>
            <a:fillRect/>
          </a:stretch>
        </p:blipFill>
        <p:spPr>
          <a:xfrm>
            <a:off x="772418" y="171609"/>
            <a:ext cx="10446178" cy="6317059"/>
          </a:xfrm>
          <a:prstGeom prst="rect">
            <a:avLst/>
          </a:prstGeom>
        </p:spPr>
      </p:pic>
      <p:sp>
        <p:nvSpPr>
          <p:cNvPr id="4" name="Rectangle 3">
            <a:extLst>
              <a:ext uri="{FF2B5EF4-FFF2-40B4-BE49-F238E27FC236}">
                <a16:creationId xmlns:a16="http://schemas.microsoft.com/office/drawing/2014/main" id="{EC6F97D9-C071-B440-AF14-A96B0AA96913}"/>
              </a:ext>
            </a:extLst>
          </p:cNvPr>
          <p:cNvSpPr/>
          <p:nvPr/>
        </p:nvSpPr>
        <p:spPr>
          <a:xfrm>
            <a:off x="7938531" y="6488668"/>
            <a:ext cx="3280065" cy="307777"/>
          </a:xfrm>
          <a:prstGeom prst="rect">
            <a:avLst/>
          </a:prstGeom>
        </p:spPr>
        <p:txBody>
          <a:bodyPr wrap="none">
            <a:spAutoFit/>
          </a:bodyPr>
          <a:lstStyle/>
          <a:p>
            <a:r>
              <a:rPr lang="en-US" sz="1400" dirty="0">
                <a:latin typeface="Avenir Roman" panose="02000503020000020003" pitchFamily="2" charset="0"/>
                <a:ea typeface="Dotum" panose="020B0600000101010101" pitchFamily="34" charset="-127"/>
              </a:rPr>
              <a:t>Image: HHMI </a:t>
            </a:r>
            <a:r>
              <a:rPr lang="en-US" sz="1400" dirty="0" err="1">
                <a:latin typeface="Avenir Roman" panose="02000503020000020003" pitchFamily="2" charset="0"/>
                <a:ea typeface="Dotum" panose="020B0600000101010101" pitchFamily="34" charset="-127"/>
              </a:rPr>
              <a:t>BiomeViewer</a:t>
            </a:r>
            <a:r>
              <a:rPr lang="en-US" sz="1400" dirty="0">
                <a:latin typeface="Avenir Roman" panose="02000503020000020003" pitchFamily="2" charset="0"/>
                <a:ea typeface="Dotum" panose="020B0600000101010101" pitchFamily="34" charset="-127"/>
              </a:rPr>
              <a:t> screenshot</a:t>
            </a:r>
            <a:endParaRPr lang="en-US" sz="1400" dirty="0"/>
          </a:p>
        </p:txBody>
      </p:sp>
    </p:spTree>
    <p:extLst>
      <p:ext uri="{BB962C8B-B14F-4D97-AF65-F5344CB8AC3E}">
        <p14:creationId xmlns:p14="http://schemas.microsoft.com/office/powerpoint/2010/main" val="4013918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898737-46CD-1441-91BB-8F1444567EF4}"/>
              </a:ext>
            </a:extLst>
          </p:cNvPr>
          <p:cNvSpPr txBox="1"/>
          <p:nvPr/>
        </p:nvSpPr>
        <p:spPr>
          <a:xfrm>
            <a:off x="6157911" y="1410789"/>
            <a:ext cx="5634037" cy="1815882"/>
          </a:xfrm>
          <a:prstGeom prst="rect">
            <a:avLst/>
          </a:prstGeom>
          <a:noFill/>
        </p:spPr>
        <p:txBody>
          <a:bodyPr wrap="square" rtlCol="0">
            <a:spAutoFit/>
          </a:bodyPr>
          <a:lstStyle/>
          <a:p>
            <a:pPr algn="ctr"/>
            <a:r>
              <a:rPr lang="en-US" sz="2800" dirty="0">
                <a:latin typeface="Avenir Roman" panose="02000503020000020003" pitchFamily="2" charset="0"/>
                <a:ea typeface="Dotum" panose="020B0600000101010101" pitchFamily="34" charset="-127"/>
              </a:rPr>
              <a:t>The </a:t>
            </a:r>
            <a:r>
              <a:rPr lang="en-US" sz="2800" b="1" dirty="0">
                <a:latin typeface="Avenir Roman" panose="02000503020000020003" pitchFamily="2" charset="0"/>
                <a:ea typeface="Dotum" panose="020B0600000101010101" pitchFamily="34" charset="-127"/>
              </a:rPr>
              <a:t>Gulf Stream </a:t>
            </a:r>
            <a:r>
              <a:rPr lang="en-US" sz="2800" dirty="0">
                <a:latin typeface="Avenir Roman" panose="02000503020000020003" pitchFamily="2" charset="0"/>
                <a:ea typeface="Dotum" panose="020B0600000101010101" pitchFamily="34" charset="-127"/>
              </a:rPr>
              <a:t>current transports heat northeast across the Atlantic, resulting in Europe’s relatively warmer winters</a:t>
            </a:r>
          </a:p>
        </p:txBody>
      </p:sp>
      <p:pic>
        <p:nvPicPr>
          <p:cNvPr id="6" name="Picture 5">
            <a:extLst>
              <a:ext uri="{FF2B5EF4-FFF2-40B4-BE49-F238E27FC236}">
                <a16:creationId xmlns:a16="http://schemas.microsoft.com/office/drawing/2014/main" id="{B43712EF-14FC-EF48-8A4A-014ED942A59F}"/>
              </a:ext>
            </a:extLst>
          </p:cNvPr>
          <p:cNvPicPr>
            <a:picLocks noChangeAspect="1"/>
          </p:cNvPicPr>
          <p:nvPr/>
        </p:nvPicPr>
        <p:blipFill>
          <a:blip r:embed="rId3"/>
          <a:stretch>
            <a:fillRect/>
          </a:stretch>
        </p:blipFill>
        <p:spPr>
          <a:xfrm>
            <a:off x="777079" y="644380"/>
            <a:ext cx="5076032" cy="5627864"/>
          </a:xfrm>
          <a:prstGeom prst="rect">
            <a:avLst/>
          </a:prstGeom>
        </p:spPr>
      </p:pic>
      <p:sp>
        <p:nvSpPr>
          <p:cNvPr id="7" name="Rectangle 6">
            <a:extLst>
              <a:ext uri="{FF2B5EF4-FFF2-40B4-BE49-F238E27FC236}">
                <a16:creationId xmlns:a16="http://schemas.microsoft.com/office/drawing/2014/main" id="{25C45AF9-9EA4-614A-AFC3-4AC224D4C8CE}"/>
              </a:ext>
            </a:extLst>
          </p:cNvPr>
          <p:cNvSpPr/>
          <p:nvPr/>
        </p:nvSpPr>
        <p:spPr>
          <a:xfrm>
            <a:off x="4576800" y="6272244"/>
            <a:ext cx="1276311" cy="307777"/>
          </a:xfrm>
          <a:prstGeom prst="rect">
            <a:avLst/>
          </a:prstGeom>
        </p:spPr>
        <p:txBody>
          <a:bodyPr wrap="none">
            <a:spAutoFit/>
          </a:bodyPr>
          <a:lstStyle/>
          <a:p>
            <a:r>
              <a:rPr lang="en-US" sz="1400" dirty="0">
                <a:latin typeface="Avenir Roman" panose="02000503020000020003" pitchFamily="2" charset="0"/>
                <a:ea typeface="Dotum" panose="020B0600000101010101" pitchFamily="34" charset="-127"/>
              </a:rPr>
              <a:t>Image: NASA</a:t>
            </a:r>
            <a:endParaRPr lang="en-US" sz="1400" dirty="0"/>
          </a:p>
        </p:txBody>
      </p:sp>
    </p:spTree>
    <p:extLst>
      <p:ext uri="{BB962C8B-B14F-4D97-AF65-F5344CB8AC3E}">
        <p14:creationId xmlns:p14="http://schemas.microsoft.com/office/powerpoint/2010/main" val="319102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F15057E-CC23-6942-A9B0-88CF12DDDD39}"/>
              </a:ext>
            </a:extLst>
          </p:cNvPr>
          <p:cNvSpPr txBox="1"/>
          <p:nvPr/>
        </p:nvSpPr>
        <p:spPr>
          <a:xfrm>
            <a:off x="0" y="720563"/>
            <a:ext cx="12192000" cy="523220"/>
          </a:xfrm>
          <a:prstGeom prst="rect">
            <a:avLst/>
          </a:prstGeom>
          <a:noFill/>
        </p:spPr>
        <p:txBody>
          <a:bodyPr wrap="square" rtlCol="0">
            <a:spAutoFit/>
          </a:bodyPr>
          <a:lstStyle/>
          <a:p>
            <a:pPr algn="ctr"/>
            <a:r>
              <a:rPr lang="en-US" sz="2800" b="1" dirty="0">
                <a:latin typeface="Avenir Roman" panose="02000503020000020003" pitchFamily="2" charset="0"/>
                <a:ea typeface="Dotum" panose="020B0600000101010101" pitchFamily="34" charset="-127"/>
              </a:rPr>
              <a:t>But, what does this have to do with biodiversity?</a:t>
            </a:r>
          </a:p>
        </p:txBody>
      </p:sp>
      <p:sp>
        <p:nvSpPr>
          <p:cNvPr id="5" name="TextBox 4">
            <a:extLst>
              <a:ext uri="{FF2B5EF4-FFF2-40B4-BE49-F238E27FC236}">
                <a16:creationId xmlns:a16="http://schemas.microsoft.com/office/drawing/2014/main" id="{81B61479-25C2-7D4C-949D-5781E42AA522}"/>
              </a:ext>
            </a:extLst>
          </p:cNvPr>
          <p:cNvSpPr txBox="1"/>
          <p:nvPr/>
        </p:nvSpPr>
        <p:spPr>
          <a:xfrm>
            <a:off x="623887" y="1547752"/>
            <a:ext cx="10944225" cy="4708981"/>
          </a:xfrm>
          <a:prstGeom prst="rect">
            <a:avLst/>
          </a:prstGeom>
          <a:noFill/>
        </p:spPr>
        <p:txBody>
          <a:bodyPr wrap="square" rtlCol="0">
            <a:spAutoFit/>
          </a:bodyPr>
          <a:lstStyle/>
          <a:p>
            <a:pPr algn="ctr"/>
            <a:r>
              <a:rPr lang="en-US" sz="2000" dirty="0">
                <a:latin typeface="Avenir Roman" panose="02000503020000020003" pitchFamily="2" charset="0"/>
                <a:ea typeface="Dotum" panose="020B0600000101010101" pitchFamily="34" charset="-127"/>
              </a:rPr>
              <a:t>Now that we’ve explored some patterns in global climate and biome distribution, come up with a hypothesis you could test in </a:t>
            </a:r>
            <a:r>
              <a:rPr lang="en-US" sz="2000" dirty="0" err="1">
                <a:latin typeface="Avenir Roman" panose="02000503020000020003" pitchFamily="2" charset="0"/>
                <a:ea typeface="Dotum" panose="020B0600000101010101" pitchFamily="34" charset="-127"/>
              </a:rPr>
              <a:t>BiomeViewer</a:t>
            </a:r>
            <a:r>
              <a:rPr lang="en-US" sz="2000" dirty="0">
                <a:latin typeface="Avenir Roman" panose="02000503020000020003" pitchFamily="2" charset="0"/>
                <a:ea typeface="Dotum" panose="020B0600000101010101" pitchFamily="34" charset="-127"/>
              </a:rPr>
              <a:t> using the following format:</a:t>
            </a:r>
          </a:p>
          <a:p>
            <a:pPr algn="ctr"/>
            <a:endParaRPr lang="en-US" sz="2000" i="1" dirty="0">
              <a:latin typeface="Avenir Roman" panose="02000503020000020003" pitchFamily="2" charset="0"/>
              <a:ea typeface="Dotum" panose="020B0600000101010101" pitchFamily="34" charset="-127"/>
            </a:endParaRPr>
          </a:p>
          <a:p>
            <a:pPr algn="ctr"/>
            <a:r>
              <a:rPr lang="en-US" sz="2000" b="1" dirty="0">
                <a:solidFill>
                  <a:schemeClr val="accent1"/>
                </a:solidFill>
                <a:latin typeface="Avenir Roman" panose="02000503020000020003" pitchFamily="2" charset="0"/>
                <a:ea typeface="Dotum" panose="020B0600000101010101" pitchFamily="34" charset="-127"/>
              </a:rPr>
              <a:t>I predict that regions with </a:t>
            </a:r>
          </a:p>
          <a:p>
            <a:pPr algn="ctr"/>
            <a:r>
              <a:rPr lang="en-US" sz="2000" dirty="0">
                <a:solidFill>
                  <a:schemeClr val="accent1"/>
                </a:solidFill>
                <a:latin typeface="Avenir Roman" panose="02000503020000020003" pitchFamily="2" charset="0"/>
                <a:ea typeface="Dotum" panose="020B0600000101010101" pitchFamily="34" charset="-127"/>
              </a:rPr>
              <a:t>higher/lower/more variable/less variable </a:t>
            </a:r>
            <a:r>
              <a:rPr lang="en-US" sz="2000" dirty="0">
                <a:latin typeface="Avenir Roman" panose="02000503020000020003" pitchFamily="2" charset="0"/>
                <a:ea typeface="Dotum" panose="020B0600000101010101" pitchFamily="34" charset="-127"/>
              </a:rPr>
              <a:t>(choose one) </a:t>
            </a:r>
          </a:p>
          <a:p>
            <a:pPr algn="ctr"/>
            <a:r>
              <a:rPr lang="en-US" sz="2000" dirty="0">
                <a:solidFill>
                  <a:schemeClr val="accent1"/>
                </a:solidFill>
                <a:latin typeface="Avenir Roman" panose="02000503020000020003" pitchFamily="2" charset="0"/>
                <a:ea typeface="Dotum" panose="020B0600000101010101" pitchFamily="34" charset="-127"/>
              </a:rPr>
              <a:t>temperature/precipitation </a:t>
            </a:r>
            <a:r>
              <a:rPr lang="en-US" sz="2000" dirty="0">
                <a:latin typeface="Avenir Roman" panose="02000503020000020003" pitchFamily="2" charset="0"/>
                <a:ea typeface="Dotum" panose="020B0600000101010101" pitchFamily="34" charset="-127"/>
              </a:rPr>
              <a:t>(choose one)</a:t>
            </a:r>
          </a:p>
          <a:p>
            <a:pPr algn="ctr"/>
            <a:r>
              <a:rPr lang="en-US" sz="2000" b="1" dirty="0">
                <a:solidFill>
                  <a:schemeClr val="accent1"/>
                </a:solidFill>
                <a:latin typeface="Avenir Roman" panose="02000503020000020003" pitchFamily="2" charset="0"/>
                <a:ea typeface="Dotum" panose="020B0600000101010101" pitchFamily="34" charset="-127"/>
              </a:rPr>
              <a:t>will have </a:t>
            </a:r>
            <a:r>
              <a:rPr lang="en-US" sz="2000" dirty="0">
                <a:solidFill>
                  <a:schemeClr val="accent1"/>
                </a:solidFill>
                <a:latin typeface="Avenir Roman" panose="02000503020000020003" pitchFamily="2" charset="0"/>
                <a:ea typeface="Dotum" panose="020B0600000101010101" pitchFamily="34" charset="-127"/>
              </a:rPr>
              <a:t>more/fewer </a:t>
            </a:r>
            <a:r>
              <a:rPr lang="en-US" sz="2000" dirty="0">
                <a:latin typeface="Avenir Roman" panose="02000503020000020003" pitchFamily="2" charset="0"/>
                <a:ea typeface="Dotum" panose="020B0600000101010101" pitchFamily="34" charset="-127"/>
              </a:rPr>
              <a:t>(choose one)</a:t>
            </a:r>
          </a:p>
          <a:p>
            <a:pPr algn="ctr"/>
            <a:r>
              <a:rPr lang="en-US" sz="2000" b="1" dirty="0">
                <a:solidFill>
                  <a:schemeClr val="accent1"/>
                </a:solidFill>
                <a:latin typeface="Avenir Roman" panose="02000503020000020003" pitchFamily="2" charset="0"/>
                <a:ea typeface="Dotum" panose="020B0600000101010101" pitchFamily="34" charset="-127"/>
              </a:rPr>
              <a:t>species of </a:t>
            </a:r>
            <a:r>
              <a:rPr lang="en-US" sz="2000" dirty="0">
                <a:solidFill>
                  <a:schemeClr val="accent1"/>
                </a:solidFill>
                <a:latin typeface="Avenir Roman" panose="02000503020000020003" pitchFamily="2" charset="0"/>
                <a:ea typeface="Dotum" panose="020B0600000101010101" pitchFamily="34" charset="-127"/>
              </a:rPr>
              <a:t>reptiles/amphibians/mammals </a:t>
            </a:r>
            <a:r>
              <a:rPr lang="en-US" sz="2000" dirty="0">
                <a:latin typeface="Avenir Roman" panose="02000503020000020003" pitchFamily="2" charset="0"/>
                <a:ea typeface="Dotum" panose="020B0600000101010101" pitchFamily="34" charset="-127"/>
              </a:rPr>
              <a:t>(choose one)</a:t>
            </a:r>
            <a:r>
              <a:rPr lang="en-US" sz="2000" dirty="0">
                <a:solidFill>
                  <a:schemeClr val="accent1"/>
                </a:solidFill>
                <a:latin typeface="Avenir Roman" panose="02000503020000020003" pitchFamily="2" charset="0"/>
                <a:ea typeface="Dotum" panose="020B0600000101010101" pitchFamily="34" charset="-127"/>
              </a:rPr>
              <a:t>.</a:t>
            </a:r>
          </a:p>
          <a:p>
            <a:pPr algn="ctr"/>
            <a:endParaRPr lang="en-US" sz="2000" dirty="0">
              <a:latin typeface="Avenir Roman" panose="02000503020000020003" pitchFamily="2" charset="0"/>
              <a:ea typeface="Dotum" panose="020B0600000101010101" pitchFamily="34" charset="-127"/>
            </a:endParaRPr>
          </a:p>
          <a:p>
            <a:pPr marL="457200" indent="-457200">
              <a:buAutoNum type="arabicParenR"/>
            </a:pPr>
            <a:r>
              <a:rPr lang="en-US" sz="2000" dirty="0">
                <a:latin typeface="Avenir Roman" panose="02000503020000020003" pitchFamily="2" charset="0"/>
                <a:ea typeface="Dotum" panose="020B0600000101010101" pitchFamily="34" charset="-127"/>
              </a:rPr>
              <a:t>Write down your hypothesis.</a:t>
            </a:r>
          </a:p>
          <a:p>
            <a:pPr marL="457200" indent="-457200">
              <a:buAutoNum type="arabicParenR"/>
            </a:pPr>
            <a:r>
              <a:rPr lang="en-US" sz="2000" dirty="0">
                <a:latin typeface="Avenir Roman" panose="02000503020000020003" pitchFamily="2" charset="0"/>
                <a:ea typeface="Dotum" panose="020B0600000101010101" pitchFamily="34" charset="-127"/>
              </a:rPr>
              <a:t>Identify locations where you can test your hypothesis.</a:t>
            </a:r>
          </a:p>
          <a:p>
            <a:pPr marL="457200" indent="-457200">
              <a:buAutoNum type="arabicParenR"/>
            </a:pPr>
            <a:r>
              <a:rPr lang="en-US" sz="2000" dirty="0">
                <a:latin typeface="Avenir Roman" panose="02000503020000020003" pitchFamily="2" charset="0"/>
                <a:ea typeface="Dotum" panose="020B0600000101010101" pitchFamily="34" charset="-127"/>
              </a:rPr>
              <a:t>Record the data (species number, and environmental variable) for each location.</a:t>
            </a:r>
          </a:p>
          <a:p>
            <a:pPr marL="457200" indent="-457200">
              <a:buAutoNum type="arabicParenR"/>
            </a:pPr>
            <a:r>
              <a:rPr lang="en-US" sz="2000" dirty="0">
                <a:latin typeface="Avenir Roman" panose="02000503020000020003" pitchFamily="2" charset="0"/>
                <a:ea typeface="Dotum" panose="020B0600000101010101" pitchFamily="34" charset="-127"/>
              </a:rPr>
              <a:t>Submit a paragraph describing your hypothesis, whether you believe it was supported, and why you think that might be.</a:t>
            </a:r>
          </a:p>
          <a:p>
            <a:pPr marL="457200" indent="-457200" algn="ctr">
              <a:buAutoNum type="arabicParenR"/>
            </a:pPr>
            <a:endParaRPr lang="en-US" sz="2000" dirty="0">
              <a:latin typeface="Avenir Roman" panose="02000503020000020003" pitchFamily="2" charset="0"/>
              <a:ea typeface="Dotum" panose="020B0600000101010101" pitchFamily="34" charset="-127"/>
            </a:endParaRPr>
          </a:p>
        </p:txBody>
      </p:sp>
    </p:spTree>
    <p:extLst>
      <p:ext uri="{BB962C8B-B14F-4D97-AF65-F5344CB8AC3E}">
        <p14:creationId xmlns:p14="http://schemas.microsoft.com/office/powerpoint/2010/main" val="514765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33F682-5814-B043-A589-C4EC985BB2D2}"/>
              </a:ext>
            </a:extLst>
          </p:cNvPr>
          <p:cNvSpPr txBox="1"/>
          <p:nvPr/>
        </p:nvSpPr>
        <p:spPr>
          <a:xfrm>
            <a:off x="0" y="268126"/>
            <a:ext cx="11945012" cy="954107"/>
          </a:xfrm>
          <a:prstGeom prst="rect">
            <a:avLst/>
          </a:prstGeom>
          <a:noFill/>
        </p:spPr>
        <p:txBody>
          <a:bodyPr wrap="square" rtlCol="0">
            <a:spAutoFit/>
          </a:bodyPr>
          <a:lstStyle/>
          <a:p>
            <a:pPr algn="ctr"/>
            <a:r>
              <a:rPr lang="en-US" sz="2800" b="1" dirty="0" err="1">
                <a:latin typeface="Avenir Roman" panose="02000503020000020003" pitchFamily="2" charset="0"/>
                <a:ea typeface="Dotum" panose="020B0600000101010101" pitchFamily="34" charset="-127"/>
              </a:rPr>
              <a:t>BiomeViewer</a:t>
            </a:r>
            <a:r>
              <a:rPr lang="en-US" sz="2800" dirty="0">
                <a:latin typeface="Avenir Roman" panose="02000503020000020003" pitchFamily="2" charset="0"/>
                <a:ea typeface="Dotum" panose="020B0600000101010101" pitchFamily="34" charset="-127"/>
              </a:rPr>
              <a:t>: An interactive to explore </a:t>
            </a:r>
          </a:p>
          <a:p>
            <a:pPr algn="ctr"/>
            <a:r>
              <a:rPr lang="en-US" sz="2800" dirty="0">
                <a:latin typeface="Avenir Roman" panose="02000503020000020003" pitchFamily="2" charset="0"/>
                <a:ea typeface="Dotum" panose="020B0600000101010101" pitchFamily="34" charset="-127"/>
              </a:rPr>
              <a:t>biomes, climate, biodiversity, and human impacts across the globe</a:t>
            </a:r>
          </a:p>
        </p:txBody>
      </p:sp>
      <p:sp>
        <p:nvSpPr>
          <p:cNvPr id="5" name="Rectangle 4">
            <a:extLst>
              <a:ext uri="{FF2B5EF4-FFF2-40B4-BE49-F238E27FC236}">
                <a16:creationId xmlns:a16="http://schemas.microsoft.com/office/drawing/2014/main" id="{3397DF23-0D5B-4844-A0CC-2100A5FCE81A}"/>
              </a:ext>
            </a:extLst>
          </p:cNvPr>
          <p:cNvSpPr/>
          <p:nvPr/>
        </p:nvSpPr>
        <p:spPr>
          <a:xfrm>
            <a:off x="3007079" y="6147417"/>
            <a:ext cx="5930854" cy="400110"/>
          </a:xfrm>
          <a:prstGeom prst="rect">
            <a:avLst/>
          </a:prstGeom>
        </p:spPr>
        <p:txBody>
          <a:bodyPr wrap="none">
            <a:spAutoFit/>
          </a:bodyPr>
          <a:lstStyle/>
          <a:p>
            <a:r>
              <a:rPr lang="en-US" sz="2000" dirty="0">
                <a:latin typeface="Avenir Roman" panose="02000503020000020003" pitchFamily="2" charset="0"/>
              </a:rPr>
              <a:t>https://</a:t>
            </a:r>
            <a:r>
              <a:rPr lang="en-US" sz="2000" dirty="0" err="1">
                <a:latin typeface="Avenir Roman" panose="02000503020000020003" pitchFamily="2" charset="0"/>
              </a:rPr>
              <a:t>www.hhmi.org</a:t>
            </a:r>
            <a:r>
              <a:rPr lang="en-US" sz="2000" dirty="0">
                <a:latin typeface="Avenir Roman" panose="02000503020000020003" pitchFamily="2" charset="0"/>
              </a:rPr>
              <a:t>/</a:t>
            </a:r>
            <a:r>
              <a:rPr lang="en-US" sz="2000" dirty="0" err="1">
                <a:latin typeface="Avenir Roman" panose="02000503020000020003" pitchFamily="2" charset="0"/>
              </a:rPr>
              <a:t>biointeractive</a:t>
            </a:r>
            <a:r>
              <a:rPr lang="en-US" sz="2000" dirty="0">
                <a:latin typeface="Avenir Roman" panose="02000503020000020003" pitchFamily="2" charset="0"/>
              </a:rPr>
              <a:t>/</a:t>
            </a:r>
            <a:r>
              <a:rPr lang="en-US" sz="2000" dirty="0" err="1">
                <a:latin typeface="Avenir Roman" panose="02000503020000020003" pitchFamily="2" charset="0"/>
              </a:rPr>
              <a:t>biomeviewer</a:t>
            </a:r>
            <a:endParaRPr lang="en-US" sz="2000" dirty="0">
              <a:latin typeface="Avenir Roman" panose="02000503020000020003" pitchFamily="2" charset="0"/>
            </a:endParaRPr>
          </a:p>
        </p:txBody>
      </p:sp>
      <p:grpSp>
        <p:nvGrpSpPr>
          <p:cNvPr id="10" name="Group 9">
            <a:extLst>
              <a:ext uri="{FF2B5EF4-FFF2-40B4-BE49-F238E27FC236}">
                <a16:creationId xmlns:a16="http://schemas.microsoft.com/office/drawing/2014/main" id="{51F27192-4466-3440-899C-6E0CDBCBD8B8}"/>
              </a:ext>
            </a:extLst>
          </p:cNvPr>
          <p:cNvGrpSpPr/>
          <p:nvPr/>
        </p:nvGrpSpPr>
        <p:grpSpPr>
          <a:xfrm>
            <a:off x="2595436" y="1525909"/>
            <a:ext cx="6754140" cy="4253697"/>
            <a:chOff x="5190872" y="997271"/>
            <a:chExt cx="6754140" cy="4253697"/>
          </a:xfrm>
        </p:grpSpPr>
        <p:pic>
          <p:nvPicPr>
            <p:cNvPr id="7" name="Picture 6">
              <a:extLst>
                <a:ext uri="{FF2B5EF4-FFF2-40B4-BE49-F238E27FC236}">
                  <a16:creationId xmlns:a16="http://schemas.microsoft.com/office/drawing/2014/main" id="{78622261-7B62-6849-81C6-3BF489ED582B}"/>
                </a:ext>
              </a:extLst>
            </p:cNvPr>
            <p:cNvPicPr>
              <a:picLocks noChangeAspect="1"/>
            </p:cNvPicPr>
            <p:nvPr/>
          </p:nvPicPr>
          <p:blipFill rotWithShape="1">
            <a:blip r:embed="rId3"/>
            <a:srcRect t="1" b="-355"/>
            <a:stretch/>
          </p:blipFill>
          <p:spPr>
            <a:xfrm>
              <a:off x="5190872" y="997271"/>
              <a:ext cx="6754140" cy="3489004"/>
            </a:xfrm>
            <a:prstGeom prst="rect">
              <a:avLst/>
            </a:prstGeom>
          </p:spPr>
        </p:pic>
        <p:pic>
          <p:nvPicPr>
            <p:cNvPr id="9" name="Picture 8">
              <a:extLst>
                <a:ext uri="{FF2B5EF4-FFF2-40B4-BE49-F238E27FC236}">
                  <a16:creationId xmlns:a16="http://schemas.microsoft.com/office/drawing/2014/main" id="{3C9DA8D8-C144-4E46-A7CD-C93B9FE43DD5}"/>
                </a:ext>
              </a:extLst>
            </p:cNvPr>
            <p:cNvPicPr>
              <a:picLocks noChangeAspect="1"/>
            </p:cNvPicPr>
            <p:nvPr/>
          </p:nvPicPr>
          <p:blipFill rotWithShape="1">
            <a:blip r:embed="rId4"/>
            <a:srcRect t="76772"/>
            <a:stretch/>
          </p:blipFill>
          <p:spPr>
            <a:xfrm>
              <a:off x="5190872" y="4443411"/>
              <a:ext cx="6754140" cy="807557"/>
            </a:xfrm>
            <a:prstGeom prst="rect">
              <a:avLst/>
            </a:prstGeom>
          </p:spPr>
        </p:pic>
      </p:grpSp>
      <p:sp>
        <p:nvSpPr>
          <p:cNvPr id="11" name="Oval 10">
            <a:extLst>
              <a:ext uri="{FF2B5EF4-FFF2-40B4-BE49-F238E27FC236}">
                <a16:creationId xmlns:a16="http://schemas.microsoft.com/office/drawing/2014/main" id="{8AAD254E-B524-D74F-869C-6B4138610410}"/>
              </a:ext>
            </a:extLst>
          </p:cNvPr>
          <p:cNvSpPr/>
          <p:nvPr/>
        </p:nvSpPr>
        <p:spPr>
          <a:xfrm>
            <a:off x="2714624" y="5204372"/>
            <a:ext cx="1743075" cy="4037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1771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AA656F-D530-BF44-969B-77A93161E3A2}"/>
              </a:ext>
            </a:extLst>
          </p:cNvPr>
          <p:cNvSpPr txBox="1"/>
          <p:nvPr/>
        </p:nvSpPr>
        <p:spPr>
          <a:xfrm>
            <a:off x="0" y="812412"/>
            <a:ext cx="12192000" cy="954107"/>
          </a:xfrm>
          <a:prstGeom prst="rect">
            <a:avLst/>
          </a:prstGeom>
          <a:noFill/>
        </p:spPr>
        <p:txBody>
          <a:bodyPr wrap="square" rtlCol="0">
            <a:spAutoFit/>
          </a:bodyPr>
          <a:lstStyle/>
          <a:p>
            <a:pPr algn="ctr"/>
            <a:r>
              <a:rPr lang="en-US" sz="2800" dirty="0">
                <a:latin typeface="Avenir Roman" panose="02000503020000020003" pitchFamily="2" charset="0"/>
                <a:ea typeface="Dotum" panose="020B0600000101010101" pitchFamily="34" charset="-127"/>
              </a:rPr>
              <a:t>Next 5 minutes: </a:t>
            </a:r>
          </a:p>
          <a:p>
            <a:pPr algn="ctr"/>
            <a:r>
              <a:rPr lang="en-US" sz="2800" b="1" dirty="0">
                <a:latin typeface="Avenir Roman" panose="02000503020000020003" pitchFamily="2" charset="0"/>
                <a:ea typeface="Dotum" panose="020B0600000101010101" pitchFamily="34" charset="-127"/>
              </a:rPr>
              <a:t>Explore </a:t>
            </a:r>
            <a:r>
              <a:rPr lang="en-US" sz="2800" b="1" dirty="0" err="1">
                <a:latin typeface="Avenir Roman" panose="02000503020000020003" pitchFamily="2" charset="0"/>
                <a:ea typeface="Dotum" panose="020B0600000101010101" pitchFamily="34" charset="-127"/>
              </a:rPr>
              <a:t>BiomeViewer</a:t>
            </a:r>
            <a:r>
              <a:rPr lang="en-US" sz="2800" b="1" dirty="0">
                <a:latin typeface="Avenir Roman" panose="02000503020000020003" pitchFamily="2" charset="0"/>
                <a:ea typeface="Dotum" panose="020B0600000101010101" pitchFamily="34" charset="-127"/>
              </a:rPr>
              <a:t> with 1 or 2 other students</a:t>
            </a:r>
            <a:endParaRPr lang="en-US" sz="2800" dirty="0">
              <a:latin typeface="Avenir Roman" panose="02000503020000020003" pitchFamily="2" charset="0"/>
              <a:ea typeface="Dotum" panose="020B0600000101010101" pitchFamily="34" charset="-127"/>
            </a:endParaRPr>
          </a:p>
        </p:txBody>
      </p:sp>
      <p:sp>
        <p:nvSpPr>
          <p:cNvPr id="6" name="TextBox 5">
            <a:extLst>
              <a:ext uri="{FF2B5EF4-FFF2-40B4-BE49-F238E27FC236}">
                <a16:creationId xmlns:a16="http://schemas.microsoft.com/office/drawing/2014/main" id="{7FE89F3A-9FB7-E442-A80F-5C341D55FBD3}"/>
              </a:ext>
            </a:extLst>
          </p:cNvPr>
          <p:cNvSpPr txBox="1"/>
          <p:nvPr/>
        </p:nvSpPr>
        <p:spPr>
          <a:xfrm>
            <a:off x="2289248" y="2499905"/>
            <a:ext cx="7613503" cy="3477875"/>
          </a:xfrm>
          <a:prstGeom prst="rect">
            <a:avLst/>
          </a:prstGeom>
          <a:noFill/>
        </p:spPr>
        <p:txBody>
          <a:bodyPr wrap="square" rtlCol="0">
            <a:spAutoFit/>
          </a:bodyPr>
          <a:lstStyle/>
          <a:p>
            <a:pPr algn="ctr"/>
            <a:r>
              <a:rPr lang="en-US" sz="2000" dirty="0">
                <a:latin typeface="Avenir Roman" panose="02000503020000020003" pitchFamily="2" charset="0"/>
                <a:ea typeface="Dotum" panose="020B0600000101010101" pitchFamily="34" charset="-127"/>
              </a:rPr>
              <a:t>Get comfortable using it. Having trouble? Let me know.</a:t>
            </a:r>
          </a:p>
          <a:p>
            <a:pPr algn="ctr"/>
            <a:endParaRPr lang="en-US" sz="2000" dirty="0">
              <a:latin typeface="Avenir Roman" panose="02000503020000020003" pitchFamily="2" charset="0"/>
              <a:ea typeface="Dotum" panose="020B0600000101010101" pitchFamily="34" charset="-127"/>
            </a:endParaRPr>
          </a:p>
          <a:p>
            <a:pPr algn="ctr"/>
            <a:r>
              <a:rPr lang="en-US" sz="2000" dirty="0">
                <a:latin typeface="Avenir Roman" panose="02000503020000020003" pitchFamily="2" charset="0"/>
                <a:ea typeface="Dotum" panose="020B0600000101010101" pitchFamily="34" charset="-127"/>
              </a:rPr>
              <a:t>Compare the biomes shown in </a:t>
            </a:r>
            <a:r>
              <a:rPr lang="en-US" sz="2000" dirty="0" err="1">
                <a:latin typeface="Avenir Roman" panose="02000503020000020003" pitchFamily="2" charset="0"/>
                <a:ea typeface="Dotum" panose="020B0600000101010101" pitchFamily="34" charset="-127"/>
              </a:rPr>
              <a:t>BiomeViewer</a:t>
            </a:r>
            <a:r>
              <a:rPr lang="en-US" sz="2000" dirty="0">
                <a:latin typeface="Avenir Roman" panose="02000503020000020003" pitchFamily="2" charset="0"/>
                <a:ea typeface="Dotum" panose="020B0600000101010101" pitchFamily="34" charset="-127"/>
              </a:rPr>
              <a:t> </a:t>
            </a:r>
          </a:p>
          <a:p>
            <a:pPr algn="ctr"/>
            <a:r>
              <a:rPr lang="en-US" sz="2000" dirty="0">
                <a:latin typeface="Avenir Roman" panose="02000503020000020003" pitchFamily="2" charset="0"/>
                <a:ea typeface="Dotum" panose="020B0600000101010101" pitchFamily="34" charset="-127"/>
              </a:rPr>
              <a:t> to those described in last nights readings: </a:t>
            </a:r>
            <a:endParaRPr lang="en-US" sz="2000" i="1" dirty="0">
              <a:latin typeface="Avenir Roman" panose="02000503020000020003" pitchFamily="2" charset="0"/>
              <a:ea typeface="Dotum" panose="020B0600000101010101" pitchFamily="34" charset="-127"/>
            </a:endParaRPr>
          </a:p>
          <a:p>
            <a:pPr algn="ctr"/>
            <a:r>
              <a:rPr lang="en-US" sz="2000" i="1" dirty="0">
                <a:solidFill>
                  <a:schemeClr val="accent1"/>
                </a:solidFill>
                <a:latin typeface="Avenir Roman" panose="02000503020000020003" pitchFamily="2" charset="0"/>
                <a:ea typeface="Dotum" panose="020B0600000101010101" pitchFamily="34" charset="-127"/>
              </a:rPr>
              <a:t>What is different?</a:t>
            </a:r>
          </a:p>
          <a:p>
            <a:pPr algn="ctr"/>
            <a:r>
              <a:rPr lang="en-US" sz="2000" i="1" dirty="0">
                <a:solidFill>
                  <a:schemeClr val="accent1"/>
                </a:solidFill>
                <a:latin typeface="Avenir Roman" panose="02000503020000020003" pitchFamily="2" charset="0"/>
                <a:ea typeface="Dotum" panose="020B0600000101010101" pitchFamily="34" charset="-127"/>
              </a:rPr>
              <a:t>Are there more or fewer biomes presented?</a:t>
            </a:r>
          </a:p>
          <a:p>
            <a:pPr algn="ctr"/>
            <a:endParaRPr lang="en-US" sz="2000" dirty="0">
              <a:latin typeface="Avenir Roman" panose="02000503020000020003" pitchFamily="2" charset="0"/>
              <a:ea typeface="Dotum" panose="020B0600000101010101" pitchFamily="34" charset="-127"/>
            </a:endParaRPr>
          </a:p>
          <a:p>
            <a:pPr algn="ctr"/>
            <a:r>
              <a:rPr lang="en-US" sz="2000" dirty="0">
                <a:latin typeface="Avenir Roman" panose="02000503020000020003" pitchFamily="2" charset="0"/>
                <a:ea typeface="Dotum" panose="020B0600000101010101" pitchFamily="34" charset="-127"/>
              </a:rPr>
              <a:t>Find </a:t>
            </a:r>
            <a:r>
              <a:rPr lang="en-US" sz="2000" b="1" dirty="0">
                <a:solidFill>
                  <a:schemeClr val="accent1"/>
                </a:solidFill>
                <a:latin typeface="Avenir Roman" panose="02000503020000020003" pitchFamily="2" charset="0"/>
                <a:ea typeface="Dotum" panose="020B0600000101010101" pitchFamily="34" charset="-127"/>
              </a:rPr>
              <a:t>something that surprises you </a:t>
            </a:r>
            <a:r>
              <a:rPr lang="en-US" sz="2000" dirty="0">
                <a:latin typeface="Avenir Roman" panose="02000503020000020003" pitchFamily="2" charset="0"/>
                <a:ea typeface="Dotum" panose="020B0600000101010101" pitchFamily="34" charset="-127"/>
              </a:rPr>
              <a:t>about the biomes and/or their presentation, or about other data sets in the app.</a:t>
            </a:r>
          </a:p>
          <a:p>
            <a:pPr algn="ctr"/>
            <a:endParaRPr lang="en-US" sz="2000" dirty="0">
              <a:latin typeface="Avenir Roman" panose="02000503020000020003" pitchFamily="2" charset="0"/>
              <a:ea typeface="Dotum" panose="020B0600000101010101" pitchFamily="34" charset="-127"/>
            </a:endParaRPr>
          </a:p>
          <a:p>
            <a:pPr algn="ctr"/>
            <a:r>
              <a:rPr lang="en-US" sz="2000" dirty="0">
                <a:latin typeface="Avenir Roman" panose="02000503020000020003" pitchFamily="2" charset="0"/>
                <a:ea typeface="Dotum" panose="020B0600000101010101" pitchFamily="34" charset="-127"/>
              </a:rPr>
              <a:t>Explore a location you are familiar with. </a:t>
            </a:r>
            <a:r>
              <a:rPr lang="en-US" sz="2000" dirty="0">
                <a:solidFill>
                  <a:schemeClr val="accent1"/>
                </a:solidFill>
                <a:latin typeface="Avenir Roman" panose="02000503020000020003" pitchFamily="2" charset="0"/>
                <a:ea typeface="Dotum" panose="020B0600000101010101" pitchFamily="34" charset="-127"/>
              </a:rPr>
              <a:t>Any surprises there?</a:t>
            </a:r>
          </a:p>
        </p:txBody>
      </p:sp>
    </p:spTree>
    <p:extLst>
      <p:ext uri="{BB962C8B-B14F-4D97-AF65-F5344CB8AC3E}">
        <p14:creationId xmlns:p14="http://schemas.microsoft.com/office/powerpoint/2010/main" val="3673839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E28543-9E71-6347-941F-8F2DA2DED5B0}"/>
              </a:ext>
            </a:extLst>
          </p:cNvPr>
          <p:cNvSpPr txBox="1"/>
          <p:nvPr/>
        </p:nvSpPr>
        <p:spPr>
          <a:xfrm>
            <a:off x="0" y="2649376"/>
            <a:ext cx="12192000" cy="1384995"/>
          </a:xfrm>
          <a:prstGeom prst="rect">
            <a:avLst/>
          </a:prstGeom>
          <a:noFill/>
        </p:spPr>
        <p:txBody>
          <a:bodyPr wrap="square" rtlCol="0">
            <a:spAutoFit/>
          </a:bodyPr>
          <a:lstStyle/>
          <a:p>
            <a:pPr algn="ctr"/>
            <a:r>
              <a:rPr lang="en-US" sz="2800" dirty="0">
                <a:latin typeface="Avenir Roman" panose="02000503020000020003" pitchFamily="2" charset="0"/>
                <a:ea typeface="Dotum" panose="020B0600000101010101" pitchFamily="34" charset="-127"/>
              </a:rPr>
              <a:t>Poll: </a:t>
            </a:r>
          </a:p>
          <a:p>
            <a:pPr algn="ctr"/>
            <a:r>
              <a:rPr lang="en-US" sz="2800" b="1" dirty="0">
                <a:latin typeface="Avenir Roman" panose="02000503020000020003" pitchFamily="2" charset="0"/>
                <a:ea typeface="Dotum" panose="020B0600000101010101" pitchFamily="34" charset="-127"/>
              </a:rPr>
              <a:t>What surprised you in your initial </a:t>
            </a:r>
          </a:p>
          <a:p>
            <a:pPr algn="ctr"/>
            <a:r>
              <a:rPr lang="en-US" sz="2800" b="1" dirty="0" err="1">
                <a:latin typeface="Avenir Roman" panose="02000503020000020003" pitchFamily="2" charset="0"/>
                <a:ea typeface="Dotum" panose="020B0600000101010101" pitchFamily="34" charset="-127"/>
              </a:rPr>
              <a:t>BiomeViewer</a:t>
            </a:r>
            <a:r>
              <a:rPr lang="en-US" sz="2800" b="1" dirty="0">
                <a:latin typeface="Avenir Roman" panose="02000503020000020003" pitchFamily="2" charset="0"/>
                <a:ea typeface="Dotum" panose="020B0600000101010101" pitchFamily="34" charset="-127"/>
              </a:rPr>
              <a:t> exploration?</a:t>
            </a:r>
            <a:endParaRPr lang="en-US" sz="2800" dirty="0">
              <a:latin typeface="Avenir Roman" panose="02000503020000020003" pitchFamily="2" charset="0"/>
              <a:ea typeface="Dotum" panose="020B0600000101010101" pitchFamily="34" charset="-127"/>
            </a:endParaRPr>
          </a:p>
        </p:txBody>
      </p:sp>
    </p:spTree>
    <p:extLst>
      <p:ext uri="{BB962C8B-B14F-4D97-AF65-F5344CB8AC3E}">
        <p14:creationId xmlns:p14="http://schemas.microsoft.com/office/powerpoint/2010/main" val="2011515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F15057E-CC23-6942-A9B0-88CF12DDDD39}"/>
              </a:ext>
            </a:extLst>
          </p:cNvPr>
          <p:cNvSpPr txBox="1"/>
          <p:nvPr/>
        </p:nvSpPr>
        <p:spPr>
          <a:xfrm>
            <a:off x="0" y="1334926"/>
            <a:ext cx="12192000" cy="954107"/>
          </a:xfrm>
          <a:prstGeom prst="rect">
            <a:avLst/>
          </a:prstGeom>
          <a:noFill/>
        </p:spPr>
        <p:txBody>
          <a:bodyPr wrap="square" rtlCol="0">
            <a:spAutoFit/>
          </a:bodyPr>
          <a:lstStyle/>
          <a:p>
            <a:pPr algn="ctr"/>
            <a:r>
              <a:rPr lang="en-US" sz="2800" dirty="0">
                <a:latin typeface="Avenir Roman" panose="02000503020000020003" pitchFamily="2" charset="0"/>
                <a:ea typeface="Dotum" panose="020B0600000101010101" pitchFamily="34" charset="-127"/>
              </a:rPr>
              <a:t>Next 3 minutes:</a:t>
            </a:r>
          </a:p>
          <a:p>
            <a:pPr algn="ctr"/>
            <a:r>
              <a:rPr lang="en-US" sz="2800" b="1" dirty="0">
                <a:latin typeface="Avenir Roman" panose="02000503020000020003" pitchFamily="2" charset="0"/>
                <a:ea typeface="Dotum" panose="020B0600000101010101" pitchFamily="34" charset="-127"/>
              </a:rPr>
              <a:t>Compare tropical rainforests on opposite sides of the Atlantic Ocean</a:t>
            </a:r>
            <a:endParaRPr lang="en-US" sz="2800" dirty="0">
              <a:latin typeface="Avenir Roman" panose="02000503020000020003" pitchFamily="2" charset="0"/>
              <a:ea typeface="Dotum" panose="020B0600000101010101" pitchFamily="34" charset="-127"/>
            </a:endParaRPr>
          </a:p>
        </p:txBody>
      </p:sp>
      <p:sp>
        <p:nvSpPr>
          <p:cNvPr id="5" name="TextBox 4">
            <a:extLst>
              <a:ext uri="{FF2B5EF4-FFF2-40B4-BE49-F238E27FC236}">
                <a16:creationId xmlns:a16="http://schemas.microsoft.com/office/drawing/2014/main" id="{81B61479-25C2-7D4C-949D-5781E42AA522}"/>
              </a:ext>
            </a:extLst>
          </p:cNvPr>
          <p:cNvSpPr txBox="1"/>
          <p:nvPr/>
        </p:nvSpPr>
        <p:spPr>
          <a:xfrm>
            <a:off x="2653903" y="2657476"/>
            <a:ext cx="6884194" cy="2862322"/>
          </a:xfrm>
          <a:prstGeom prst="rect">
            <a:avLst/>
          </a:prstGeom>
          <a:noFill/>
        </p:spPr>
        <p:txBody>
          <a:bodyPr wrap="square" rtlCol="0">
            <a:spAutoFit/>
          </a:bodyPr>
          <a:lstStyle/>
          <a:p>
            <a:pPr algn="ctr"/>
            <a:r>
              <a:rPr lang="en-US" sz="2000" dirty="0">
                <a:latin typeface="Avenir Roman" panose="02000503020000020003" pitchFamily="2" charset="0"/>
                <a:ea typeface="Dotum" panose="020B0600000101010101" pitchFamily="34" charset="-127"/>
              </a:rPr>
              <a:t>Make sure gridlines are turned on.</a:t>
            </a:r>
          </a:p>
          <a:p>
            <a:pPr algn="ctr"/>
            <a:endParaRPr lang="en-US" sz="2000" dirty="0">
              <a:latin typeface="Avenir Roman" panose="02000503020000020003" pitchFamily="2" charset="0"/>
              <a:ea typeface="Dotum" panose="020B0600000101010101" pitchFamily="34" charset="-127"/>
            </a:endParaRPr>
          </a:p>
          <a:p>
            <a:pPr algn="ctr"/>
            <a:r>
              <a:rPr lang="en-US" sz="2000" dirty="0">
                <a:latin typeface="Avenir Roman" panose="02000503020000020003" pitchFamily="2" charset="0"/>
                <a:ea typeface="Dotum" panose="020B0600000101010101" pitchFamily="34" charset="-127"/>
              </a:rPr>
              <a:t>Compare two tropical rainforest locations on the equator on opposite sides of the Atlantic.</a:t>
            </a:r>
            <a:endParaRPr lang="en-US" sz="2000" i="1" dirty="0">
              <a:latin typeface="Avenir Roman" panose="02000503020000020003" pitchFamily="2" charset="0"/>
              <a:ea typeface="Dotum" panose="020B0600000101010101" pitchFamily="34" charset="-127"/>
            </a:endParaRPr>
          </a:p>
          <a:p>
            <a:pPr algn="ctr"/>
            <a:endParaRPr lang="en-US" sz="2000" dirty="0">
              <a:latin typeface="Avenir Roman" panose="02000503020000020003" pitchFamily="2" charset="0"/>
              <a:ea typeface="Dotum" panose="020B0600000101010101" pitchFamily="34" charset="-127"/>
            </a:endParaRPr>
          </a:p>
          <a:p>
            <a:pPr algn="ctr"/>
            <a:r>
              <a:rPr lang="en-US" sz="2000" dirty="0">
                <a:latin typeface="Avenir Roman" panose="02000503020000020003" pitchFamily="2" charset="0"/>
                <a:ea typeface="Dotum" panose="020B0600000101010101" pitchFamily="34" charset="-127"/>
              </a:rPr>
              <a:t>Discuss the following:</a:t>
            </a:r>
          </a:p>
          <a:p>
            <a:pPr algn="ctr"/>
            <a:r>
              <a:rPr lang="en-US" sz="2000" i="1" dirty="0">
                <a:solidFill>
                  <a:schemeClr val="accent1"/>
                </a:solidFill>
                <a:latin typeface="Avenir Roman" panose="02000503020000020003" pitchFamily="2" charset="0"/>
                <a:ea typeface="Dotum" panose="020B0600000101010101" pitchFamily="34" charset="-127"/>
              </a:rPr>
              <a:t>What is similar in the two locations?</a:t>
            </a:r>
          </a:p>
          <a:p>
            <a:pPr algn="ctr"/>
            <a:r>
              <a:rPr lang="en-US" sz="2000" i="1" dirty="0">
                <a:solidFill>
                  <a:schemeClr val="accent1"/>
                </a:solidFill>
                <a:latin typeface="Avenir Roman" panose="02000503020000020003" pitchFamily="2" charset="0"/>
                <a:ea typeface="Dotum" panose="020B0600000101010101" pitchFamily="34" charset="-127"/>
              </a:rPr>
              <a:t>What differs between the two locations?</a:t>
            </a:r>
          </a:p>
          <a:p>
            <a:pPr algn="ctr"/>
            <a:r>
              <a:rPr lang="en-US" sz="2000" i="1" dirty="0">
                <a:solidFill>
                  <a:schemeClr val="accent1"/>
                </a:solidFill>
                <a:latin typeface="Avenir Roman" panose="02000503020000020003" pitchFamily="2" charset="0"/>
                <a:ea typeface="Dotum" panose="020B0600000101010101" pitchFamily="34" charset="-127"/>
              </a:rPr>
              <a:t>What might explain these similarities and differences?</a:t>
            </a:r>
          </a:p>
        </p:txBody>
      </p:sp>
    </p:spTree>
    <p:extLst>
      <p:ext uri="{BB962C8B-B14F-4D97-AF65-F5344CB8AC3E}">
        <p14:creationId xmlns:p14="http://schemas.microsoft.com/office/powerpoint/2010/main" val="270189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E28543-9E71-6347-941F-8F2DA2DED5B0}"/>
              </a:ext>
            </a:extLst>
          </p:cNvPr>
          <p:cNvSpPr txBox="1"/>
          <p:nvPr/>
        </p:nvSpPr>
        <p:spPr>
          <a:xfrm>
            <a:off x="0" y="1935001"/>
            <a:ext cx="12192000" cy="3970318"/>
          </a:xfrm>
          <a:prstGeom prst="rect">
            <a:avLst/>
          </a:prstGeom>
          <a:noFill/>
        </p:spPr>
        <p:txBody>
          <a:bodyPr wrap="square" rtlCol="0">
            <a:spAutoFit/>
          </a:bodyPr>
          <a:lstStyle/>
          <a:p>
            <a:pPr algn="ctr"/>
            <a:r>
              <a:rPr lang="en-US" sz="2800" dirty="0">
                <a:latin typeface="Avenir Roman" panose="02000503020000020003" pitchFamily="2" charset="0"/>
                <a:ea typeface="Dotum" panose="020B0600000101010101" pitchFamily="34" charset="-127"/>
              </a:rPr>
              <a:t>Polls: </a:t>
            </a:r>
          </a:p>
          <a:p>
            <a:pPr algn="ctr"/>
            <a:endParaRPr lang="en-US" sz="2800" dirty="0">
              <a:latin typeface="Avenir Roman" panose="02000503020000020003" pitchFamily="2" charset="0"/>
              <a:ea typeface="Dotum" panose="020B0600000101010101" pitchFamily="34" charset="-127"/>
            </a:endParaRPr>
          </a:p>
          <a:p>
            <a:pPr algn="ctr"/>
            <a:r>
              <a:rPr lang="en-US" sz="2800" b="1" dirty="0">
                <a:latin typeface="Avenir Roman" panose="02000503020000020003" pitchFamily="2" charset="0"/>
                <a:ea typeface="Dotum" panose="020B0600000101010101" pitchFamily="34" charset="-127"/>
              </a:rPr>
              <a:t>Do the two locations have similar temperature profiles?</a:t>
            </a:r>
          </a:p>
          <a:p>
            <a:pPr algn="ctr"/>
            <a:endParaRPr lang="en-US" sz="2800" b="1" dirty="0">
              <a:latin typeface="Avenir Roman" panose="02000503020000020003" pitchFamily="2" charset="0"/>
              <a:ea typeface="Dotum" panose="020B0600000101010101" pitchFamily="34" charset="-127"/>
            </a:endParaRPr>
          </a:p>
          <a:p>
            <a:pPr algn="ctr"/>
            <a:r>
              <a:rPr lang="en-US" sz="2800" b="1" dirty="0">
                <a:latin typeface="Avenir Roman" panose="02000503020000020003" pitchFamily="2" charset="0"/>
                <a:ea typeface="Dotum" panose="020B0600000101010101" pitchFamily="34" charset="-127"/>
              </a:rPr>
              <a:t>Do the two locations have similar precipitation profiles?</a:t>
            </a:r>
          </a:p>
          <a:p>
            <a:pPr algn="ctr"/>
            <a:endParaRPr lang="en-US" sz="2800" b="1" dirty="0">
              <a:latin typeface="Avenir Roman" panose="02000503020000020003" pitchFamily="2" charset="0"/>
              <a:ea typeface="Dotum" panose="020B0600000101010101" pitchFamily="34" charset="-127"/>
            </a:endParaRPr>
          </a:p>
          <a:p>
            <a:pPr algn="ctr"/>
            <a:r>
              <a:rPr lang="en-US" sz="2800" b="1" dirty="0">
                <a:latin typeface="Avenir Roman" panose="02000503020000020003" pitchFamily="2" charset="0"/>
                <a:ea typeface="Dotum" panose="020B0600000101010101" pitchFamily="34" charset="-127"/>
              </a:rPr>
              <a:t>What factors could explain this?</a:t>
            </a:r>
          </a:p>
          <a:p>
            <a:pPr algn="ctr"/>
            <a:endParaRPr lang="en-US" sz="2800" b="1" dirty="0">
              <a:latin typeface="Avenir Roman" panose="02000503020000020003" pitchFamily="2" charset="0"/>
              <a:ea typeface="Dotum" panose="020B0600000101010101" pitchFamily="34" charset="-127"/>
            </a:endParaRPr>
          </a:p>
          <a:p>
            <a:pPr algn="ctr"/>
            <a:r>
              <a:rPr lang="en-US" sz="2800" b="1" dirty="0">
                <a:latin typeface="Avenir Roman" panose="02000503020000020003" pitchFamily="2" charset="0"/>
                <a:ea typeface="Dotum" panose="020B0600000101010101" pitchFamily="34" charset="-127"/>
              </a:rPr>
              <a:t>How do these compare to a different biome close by?</a:t>
            </a:r>
            <a:endParaRPr lang="en-US" sz="2800" dirty="0">
              <a:latin typeface="Avenir Roman" panose="02000503020000020003" pitchFamily="2" charset="0"/>
              <a:ea typeface="Dotum" panose="020B0600000101010101" pitchFamily="34" charset="-127"/>
            </a:endParaRPr>
          </a:p>
        </p:txBody>
      </p:sp>
    </p:spTree>
    <p:extLst>
      <p:ext uri="{BB962C8B-B14F-4D97-AF65-F5344CB8AC3E}">
        <p14:creationId xmlns:p14="http://schemas.microsoft.com/office/powerpoint/2010/main" val="575213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997173-FEA0-AF44-81AD-D6DC010FB9E7}"/>
              </a:ext>
            </a:extLst>
          </p:cNvPr>
          <p:cNvPicPr>
            <a:picLocks noChangeAspect="1"/>
          </p:cNvPicPr>
          <p:nvPr/>
        </p:nvPicPr>
        <p:blipFill>
          <a:blip r:embed="rId3"/>
          <a:stretch>
            <a:fillRect/>
          </a:stretch>
        </p:blipFill>
        <p:spPr>
          <a:xfrm>
            <a:off x="1080955" y="435769"/>
            <a:ext cx="10030090" cy="5986463"/>
          </a:xfrm>
          <a:prstGeom prst="rect">
            <a:avLst/>
          </a:prstGeom>
        </p:spPr>
      </p:pic>
      <p:sp>
        <p:nvSpPr>
          <p:cNvPr id="2" name="Rectangle 1">
            <a:extLst>
              <a:ext uri="{FF2B5EF4-FFF2-40B4-BE49-F238E27FC236}">
                <a16:creationId xmlns:a16="http://schemas.microsoft.com/office/drawing/2014/main" id="{25F547B9-D62C-2043-8EDE-54C6728CEBA5}"/>
              </a:ext>
            </a:extLst>
          </p:cNvPr>
          <p:cNvSpPr/>
          <p:nvPr/>
        </p:nvSpPr>
        <p:spPr>
          <a:xfrm>
            <a:off x="7938531" y="6488668"/>
            <a:ext cx="3280065" cy="307777"/>
          </a:xfrm>
          <a:prstGeom prst="rect">
            <a:avLst/>
          </a:prstGeom>
        </p:spPr>
        <p:txBody>
          <a:bodyPr wrap="none">
            <a:spAutoFit/>
          </a:bodyPr>
          <a:lstStyle/>
          <a:p>
            <a:r>
              <a:rPr lang="en-US" sz="1400" dirty="0">
                <a:latin typeface="Avenir Roman" panose="02000503020000020003" pitchFamily="2" charset="0"/>
                <a:ea typeface="Dotum" panose="020B0600000101010101" pitchFamily="34" charset="-127"/>
              </a:rPr>
              <a:t>Image: HHMI </a:t>
            </a:r>
            <a:r>
              <a:rPr lang="en-US" sz="1400" dirty="0" err="1">
                <a:latin typeface="Avenir Roman" panose="02000503020000020003" pitchFamily="2" charset="0"/>
                <a:ea typeface="Dotum" panose="020B0600000101010101" pitchFamily="34" charset="-127"/>
              </a:rPr>
              <a:t>BiomeViewer</a:t>
            </a:r>
            <a:r>
              <a:rPr lang="en-US" sz="1400" dirty="0">
                <a:latin typeface="Avenir Roman" panose="02000503020000020003" pitchFamily="2" charset="0"/>
                <a:ea typeface="Dotum" panose="020B0600000101010101" pitchFamily="34" charset="-127"/>
              </a:rPr>
              <a:t> screenshot</a:t>
            </a:r>
            <a:endParaRPr lang="en-US" sz="1400" dirty="0"/>
          </a:p>
        </p:txBody>
      </p:sp>
    </p:spTree>
    <p:extLst>
      <p:ext uri="{BB962C8B-B14F-4D97-AF65-F5344CB8AC3E}">
        <p14:creationId xmlns:p14="http://schemas.microsoft.com/office/powerpoint/2010/main" val="2233316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E0954F-0192-0A48-A68D-4E36F55DCBCE}"/>
              </a:ext>
            </a:extLst>
          </p:cNvPr>
          <p:cNvPicPr>
            <a:picLocks noChangeAspect="1"/>
          </p:cNvPicPr>
          <p:nvPr/>
        </p:nvPicPr>
        <p:blipFill>
          <a:blip r:embed="rId3"/>
          <a:stretch>
            <a:fillRect/>
          </a:stretch>
        </p:blipFill>
        <p:spPr>
          <a:xfrm>
            <a:off x="1080957" y="457195"/>
            <a:ext cx="10030087" cy="5986461"/>
          </a:xfrm>
          <a:prstGeom prst="rect">
            <a:avLst/>
          </a:prstGeom>
        </p:spPr>
      </p:pic>
      <p:sp>
        <p:nvSpPr>
          <p:cNvPr id="3" name="Rectangle 2">
            <a:extLst>
              <a:ext uri="{FF2B5EF4-FFF2-40B4-BE49-F238E27FC236}">
                <a16:creationId xmlns:a16="http://schemas.microsoft.com/office/drawing/2014/main" id="{F34CFE8F-96C1-A440-B133-0C0C8E891135}"/>
              </a:ext>
            </a:extLst>
          </p:cNvPr>
          <p:cNvSpPr/>
          <p:nvPr/>
        </p:nvSpPr>
        <p:spPr>
          <a:xfrm>
            <a:off x="7938531" y="6488668"/>
            <a:ext cx="3280065" cy="307777"/>
          </a:xfrm>
          <a:prstGeom prst="rect">
            <a:avLst/>
          </a:prstGeom>
        </p:spPr>
        <p:txBody>
          <a:bodyPr wrap="none">
            <a:spAutoFit/>
          </a:bodyPr>
          <a:lstStyle/>
          <a:p>
            <a:r>
              <a:rPr lang="en-US" sz="1400" dirty="0">
                <a:latin typeface="Avenir Roman" panose="02000503020000020003" pitchFamily="2" charset="0"/>
                <a:ea typeface="Dotum" panose="020B0600000101010101" pitchFamily="34" charset="-127"/>
              </a:rPr>
              <a:t>Image: HHMI </a:t>
            </a:r>
            <a:r>
              <a:rPr lang="en-US" sz="1400" dirty="0" err="1">
                <a:latin typeface="Avenir Roman" panose="02000503020000020003" pitchFamily="2" charset="0"/>
                <a:ea typeface="Dotum" panose="020B0600000101010101" pitchFamily="34" charset="-127"/>
              </a:rPr>
              <a:t>BiomeViewer</a:t>
            </a:r>
            <a:r>
              <a:rPr lang="en-US" sz="1400" dirty="0">
                <a:latin typeface="Avenir Roman" panose="02000503020000020003" pitchFamily="2" charset="0"/>
                <a:ea typeface="Dotum" panose="020B0600000101010101" pitchFamily="34" charset="-127"/>
              </a:rPr>
              <a:t> screenshot</a:t>
            </a:r>
            <a:endParaRPr lang="en-US" sz="1400" dirty="0"/>
          </a:p>
        </p:txBody>
      </p:sp>
    </p:spTree>
    <p:extLst>
      <p:ext uri="{BB962C8B-B14F-4D97-AF65-F5344CB8AC3E}">
        <p14:creationId xmlns:p14="http://schemas.microsoft.com/office/powerpoint/2010/main" val="2279406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F15057E-CC23-6942-A9B0-88CF12DDDD39}"/>
              </a:ext>
            </a:extLst>
          </p:cNvPr>
          <p:cNvSpPr txBox="1"/>
          <p:nvPr/>
        </p:nvSpPr>
        <p:spPr>
          <a:xfrm>
            <a:off x="0" y="491963"/>
            <a:ext cx="12192000" cy="1815882"/>
          </a:xfrm>
          <a:prstGeom prst="rect">
            <a:avLst/>
          </a:prstGeom>
          <a:noFill/>
        </p:spPr>
        <p:txBody>
          <a:bodyPr wrap="square" rtlCol="0">
            <a:spAutoFit/>
          </a:bodyPr>
          <a:lstStyle/>
          <a:p>
            <a:pPr algn="ctr"/>
            <a:r>
              <a:rPr lang="en-US" sz="2800" dirty="0">
                <a:latin typeface="Avenir Roman" panose="02000503020000020003" pitchFamily="2" charset="0"/>
                <a:ea typeface="Dotum" panose="020B0600000101010101" pitchFamily="34" charset="-127"/>
              </a:rPr>
              <a:t>Poll:</a:t>
            </a:r>
          </a:p>
          <a:p>
            <a:pPr algn="ctr"/>
            <a:r>
              <a:rPr lang="en-US" sz="2800" b="1" dirty="0">
                <a:latin typeface="Avenir Roman" panose="02000503020000020003" pitchFamily="2" charset="0"/>
                <a:ea typeface="Dotum" panose="020B0600000101010101" pitchFamily="34" charset="-127"/>
              </a:rPr>
              <a:t>Within the same tropical rainforest, predict what the temperature and precipitation profiles will look like at the same longitude equal distances above and below the equator? </a:t>
            </a:r>
          </a:p>
        </p:txBody>
      </p:sp>
      <p:pic>
        <p:nvPicPr>
          <p:cNvPr id="3" name="Picture 2">
            <a:extLst>
              <a:ext uri="{FF2B5EF4-FFF2-40B4-BE49-F238E27FC236}">
                <a16:creationId xmlns:a16="http://schemas.microsoft.com/office/drawing/2014/main" id="{1476457D-7E4A-AE49-ACEA-CCC2AC00B2B6}"/>
              </a:ext>
            </a:extLst>
          </p:cNvPr>
          <p:cNvPicPr>
            <a:picLocks noChangeAspect="1"/>
          </p:cNvPicPr>
          <p:nvPr/>
        </p:nvPicPr>
        <p:blipFill rotWithShape="1">
          <a:blip r:embed="rId3"/>
          <a:srcRect l="27006" t="26564" r="27866" b="24083"/>
          <a:stretch/>
        </p:blipFill>
        <p:spPr>
          <a:xfrm>
            <a:off x="628650" y="2757488"/>
            <a:ext cx="5329238" cy="3524515"/>
          </a:xfrm>
          <a:prstGeom prst="rect">
            <a:avLst/>
          </a:prstGeom>
        </p:spPr>
      </p:pic>
      <p:sp>
        <p:nvSpPr>
          <p:cNvPr id="6" name="Oval 5">
            <a:extLst>
              <a:ext uri="{FF2B5EF4-FFF2-40B4-BE49-F238E27FC236}">
                <a16:creationId xmlns:a16="http://schemas.microsoft.com/office/drawing/2014/main" id="{599B4401-1DC3-B046-9F77-89AA3655D537}"/>
              </a:ext>
            </a:extLst>
          </p:cNvPr>
          <p:cNvSpPr/>
          <p:nvPr/>
        </p:nvSpPr>
        <p:spPr>
          <a:xfrm>
            <a:off x="2928936" y="3343275"/>
            <a:ext cx="114300" cy="10001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C5282D7-6EBA-C24D-81D4-6005281F38FC}"/>
              </a:ext>
            </a:extLst>
          </p:cNvPr>
          <p:cNvSpPr/>
          <p:nvPr/>
        </p:nvSpPr>
        <p:spPr>
          <a:xfrm>
            <a:off x="2924171" y="4510093"/>
            <a:ext cx="114300" cy="10001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FE8E4A0-572F-CC48-A4F0-19FEAA358D69}"/>
              </a:ext>
            </a:extLst>
          </p:cNvPr>
          <p:cNvSpPr/>
          <p:nvPr/>
        </p:nvSpPr>
        <p:spPr>
          <a:xfrm>
            <a:off x="6359020" y="3158609"/>
            <a:ext cx="5485317" cy="1200329"/>
          </a:xfrm>
          <a:prstGeom prst="rect">
            <a:avLst/>
          </a:prstGeom>
        </p:spPr>
        <p:txBody>
          <a:bodyPr wrap="square">
            <a:spAutoFit/>
          </a:bodyPr>
          <a:lstStyle/>
          <a:p>
            <a:pPr marL="342900" indent="-342900">
              <a:buAutoNum type="alphaUcParenR"/>
            </a:pPr>
            <a:r>
              <a:rPr lang="en-US" dirty="0">
                <a:latin typeface="Avenir Roman" panose="02000503020000020003" pitchFamily="2" charset="0"/>
                <a:ea typeface="Dotum" panose="020B0600000101010101" pitchFamily="34" charset="-127"/>
              </a:rPr>
              <a:t>Temp. and </a:t>
            </a:r>
            <a:r>
              <a:rPr lang="en-US" dirty="0" err="1">
                <a:latin typeface="Avenir Roman" panose="02000503020000020003" pitchFamily="2" charset="0"/>
                <a:ea typeface="Dotum" panose="020B0600000101010101" pitchFamily="34" charset="-127"/>
              </a:rPr>
              <a:t>precip</a:t>
            </a:r>
            <a:r>
              <a:rPr lang="en-US" dirty="0">
                <a:latin typeface="Avenir Roman" panose="02000503020000020003" pitchFamily="2" charset="0"/>
                <a:ea typeface="Dotum" panose="020B0600000101010101" pitchFamily="34" charset="-127"/>
              </a:rPr>
              <a:t>. will be similar</a:t>
            </a:r>
          </a:p>
          <a:p>
            <a:pPr marL="342900" indent="-342900">
              <a:buAutoNum type="alphaUcParenR"/>
            </a:pPr>
            <a:r>
              <a:rPr lang="en-US" dirty="0">
                <a:latin typeface="Avenir Roman" panose="02000503020000020003" pitchFamily="2" charset="0"/>
                <a:ea typeface="Dotum" panose="020B0600000101010101" pitchFamily="34" charset="-127"/>
              </a:rPr>
              <a:t>Temp. will be similar, </a:t>
            </a:r>
            <a:r>
              <a:rPr lang="en-US" dirty="0" err="1">
                <a:latin typeface="Avenir Roman" panose="02000503020000020003" pitchFamily="2" charset="0"/>
                <a:ea typeface="Dotum" panose="020B0600000101010101" pitchFamily="34" charset="-127"/>
              </a:rPr>
              <a:t>precip</a:t>
            </a:r>
            <a:r>
              <a:rPr lang="en-US" dirty="0">
                <a:latin typeface="Avenir Roman" panose="02000503020000020003" pitchFamily="2" charset="0"/>
                <a:ea typeface="Dotum" panose="020B0600000101010101" pitchFamily="34" charset="-127"/>
              </a:rPr>
              <a:t>. will differ</a:t>
            </a:r>
          </a:p>
          <a:p>
            <a:pPr marL="342900" indent="-342900">
              <a:buAutoNum type="alphaUcParenR"/>
            </a:pPr>
            <a:r>
              <a:rPr lang="en-US" dirty="0">
                <a:latin typeface="Avenir Roman" panose="02000503020000020003" pitchFamily="2" charset="0"/>
                <a:ea typeface="Dotum" panose="020B0600000101010101" pitchFamily="34" charset="-127"/>
              </a:rPr>
              <a:t>Temp. will differ, </a:t>
            </a:r>
            <a:r>
              <a:rPr lang="en-US" dirty="0" err="1">
                <a:latin typeface="Avenir Roman" panose="02000503020000020003" pitchFamily="2" charset="0"/>
                <a:ea typeface="Dotum" panose="020B0600000101010101" pitchFamily="34" charset="-127"/>
              </a:rPr>
              <a:t>precip</a:t>
            </a:r>
            <a:r>
              <a:rPr lang="en-US" dirty="0">
                <a:latin typeface="Avenir Roman" panose="02000503020000020003" pitchFamily="2" charset="0"/>
                <a:ea typeface="Dotum" panose="020B0600000101010101" pitchFamily="34" charset="-127"/>
              </a:rPr>
              <a:t>. will be similar</a:t>
            </a:r>
          </a:p>
          <a:p>
            <a:pPr marL="342900" indent="-342900">
              <a:buAutoNum type="alphaUcParenR"/>
            </a:pPr>
            <a:r>
              <a:rPr lang="en-US" dirty="0">
                <a:latin typeface="Avenir Roman" panose="02000503020000020003" pitchFamily="2" charset="0"/>
                <a:ea typeface="Dotum" panose="020B0600000101010101" pitchFamily="34" charset="-127"/>
              </a:rPr>
              <a:t>Temp. and </a:t>
            </a:r>
            <a:r>
              <a:rPr lang="en-US" dirty="0" err="1">
                <a:latin typeface="Avenir Roman" panose="02000503020000020003" pitchFamily="2" charset="0"/>
                <a:ea typeface="Dotum" panose="020B0600000101010101" pitchFamily="34" charset="-127"/>
              </a:rPr>
              <a:t>precip</a:t>
            </a:r>
            <a:r>
              <a:rPr lang="en-US" dirty="0">
                <a:latin typeface="Avenir Roman" panose="02000503020000020003" pitchFamily="2" charset="0"/>
                <a:ea typeface="Dotum" panose="020B0600000101010101" pitchFamily="34" charset="-127"/>
              </a:rPr>
              <a:t> will both differ</a:t>
            </a:r>
            <a:endParaRPr lang="en-US" dirty="0"/>
          </a:p>
        </p:txBody>
      </p:sp>
      <p:sp>
        <p:nvSpPr>
          <p:cNvPr id="10" name="Rectangle 9">
            <a:extLst>
              <a:ext uri="{FF2B5EF4-FFF2-40B4-BE49-F238E27FC236}">
                <a16:creationId xmlns:a16="http://schemas.microsoft.com/office/drawing/2014/main" id="{D2D9F23E-5E45-1742-B977-890C83442895}"/>
              </a:ext>
            </a:extLst>
          </p:cNvPr>
          <p:cNvSpPr/>
          <p:nvPr/>
        </p:nvSpPr>
        <p:spPr>
          <a:xfrm>
            <a:off x="6859082" y="4886536"/>
            <a:ext cx="3910494" cy="646331"/>
          </a:xfrm>
          <a:prstGeom prst="rect">
            <a:avLst/>
          </a:prstGeom>
        </p:spPr>
        <p:txBody>
          <a:bodyPr wrap="none">
            <a:spAutoFit/>
          </a:bodyPr>
          <a:lstStyle/>
          <a:p>
            <a:r>
              <a:rPr lang="en-US" dirty="0">
                <a:latin typeface="Avenir Roman" panose="02000503020000020003" pitchFamily="2" charset="0"/>
                <a:ea typeface="Dotum" panose="020B0600000101010101" pitchFamily="34" charset="-127"/>
              </a:rPr>
              <a:t>If you predict differences, </a:t>
            </a:r>
          </a:p>
          <a:p>
            <a:r>
              <a:rPr lang="en-US" dirty="0">
                <a:latin typeface="Avenir Roman" panose="02000503020000020003" pitchFamily="2" charset="0"/>
                <a:ea typeface="Dotum" panose="020B0600000101010101" pitchFamily="34" charset="-127"/>
              </a:rPr>
              <a:t>what do those differences look like?</a:t>
            </a:r>
            <a:endParaRPr lang="en-US" dirty="0"/>
          </a:p>
        </p:txBody>
      </p:sp>
      <p:sp>
        <p:nvSpPr>
          <p:cNvPr id="9" name="Rectangle 8">
            <a:extLst>
              <a:ext uri="{FF2B5EF4-FFF2-40B4-BE49-F238E27FC236}">
                <a16:creationId xmlns:a16="http://schemas.microsoft.com/office/drawing/2014/main" id="{4EBE7EEC-05BC-F54C-8433-B007058D4A6F}"/>
              </a:ext>
            </a:extLst>
          </p:cNvPr>
          <p:cNvSpPr/>
          <p:nvPr/>
        </p:nvSpPr>
        <p:spPr>
          <a:xfrm>
            <a:off x="1621505" y="6282003"/>
            <a:ext cx="4474495" cy="307777"/>
          </a:xfrm>
          <a:prstGeom prst="rect">
            <a:avLst/>
          </a:prstGeom>
        </p:spPr>
        <p:txBody>
          <a:bodyPr wrap="none">
            <a:spAutoFit/>
          </a:bodyPr>
          <a:lstStyle/>
          <a:p>
            <a:r>
              <a:rPr lang="en-US" sz="1400" dirty="0">
                <a:latin typeface="Avenir Roman" panose="02000503020000020003" pitchFamily="2" charset="0"/>
                <a:ea typeface="Dotum" panose="020B0600000101010101" pitchFamily="34" charset="-127"/>
              </a:rPr>
              <a:t>Image: modified from HHMI </a:t>
            </a:r>
            <a:r>
              <a:rPr lang="en-US" sz="1400" dirty="0" err="1">
                <a:latin typeface="Avenir Roman" panose="02000503020000020003" pitchFamily="2" charset="0"/>
                <a:ea typeface="Dotum" panose="020B0600000101010101" pitchFamily="34" charset="-127"/>
              </a:rPr>
              <a:t>BiomeViewer</a:t>
            </a:r>
            <a:r>
              <a:rPr lang="en-US" sz="1400" dirty="0">
                <a:latin typeface="Avenir Roman" panose="02000503020000020003" pitchFamily="2" charset="0"/>
                <a:ea typeface="Dotum" panose="020B0600000101010101" pitchFamily="34" charset="-127"/>
              </a:rPr>
              <a:t> screenshot</a:t>
            </a:r>
            <a:endParaRPr lang="en-US" sz="1400" dirty="0"/>
          </a:p>
        </p:txBody>
      </p:sp>
      <p:sp>
        <p:nvSpPr>
          <p:cNvPr id="2" name="Rectangle 1">
            <a:extLst>
              <a:ext uri="{FF2B5EF4-FFF2-40B4-BE49-F238E27FC236}">
                <a16:creationId xmlns:a16="http://schemas.microsoft.com/office/drawing/2014/main" id="{184626F4-BDE0-D148-8B74-A98778C5CEAD}"/>
              </a:ext>
            </a:extLst>
          </p:cNvPr>
          <p:cNvSpPr/>
          <p:nvPr/>
        </p:nvSpPr>
        <p:spPr>
          <a:xfrm>
            <a:off x="4752230" y="3610410"/>
            <a:ext cx="1040670" cy="369332"/>
          </a:xfrm>
          <a:prstGeom prst="rect">
            <a:avLst/>
          </a:prstGeom>
        </p:spPr>
        <p:txBody>
          <a:bodyPr wrap="none">
            <a:spAutoFit/>
          </a:bodyPr>
          <a:lstStyle/>
          <a:p>
            <a:r>
              <a:rPr lang="en-US" b="1" dirty="0">
                <a:solidFill>
                  <a:schemeClr val="bg1"/>
                </a:solidFill>
                <a:latin typeface="Avenir Roman" panose="02000503020000020003" pitchFamily="2" charset="0"/>
                <a:ea typeface="Dotum" panose="020B0600000101010101" pitchFamily="34" charset="-127"/>
              </a:rPr>
              <a:t>equator</a:t>
            </a:r>
            <a:endParaRPr lang="en-US" b="1" dirty="0">
              <a:solidFill>
                <a:schemeClr val="bg1"/>
              </a:solidFill>
            </a:endParaRPr>
          </a:p>
        </p:txBody>
      </p:sp>
      <p:cxnSp>
        <p:nvCxnSpPr>
          <p:cNvPr id="11" name="Straight Connector 10">
            <a:extLst>
              <a:ext uri="{FF2B5EF4-FFF2-40B4-BE49-F238E27FC236}">
                <a16:creationId xmlns:a16="http://schemas.microsoft.com/office/drawing/2014/main" id="{AB588FBF-F28F-C34E-BFA0-DF9E1A899603}"/>
              </a:ext>
            </a:extLst>
          </p:cNvPr>
          <p:cNvCxnSpPr>
            <a:cxnSpLocks/>
          </p:cNvCxnSpPr>
          <p:nvPr/>
        </p:nvCxnSpPr>
        <p:spPr>
          <a:xfrm>
            <a:off x="628650" y="3979742"/>
            <a:ext cx="5329238"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12783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17268</TotalTime>
  <Words>1786</Words>
  <Application>Microsoft Macintosh PowerPoint</Application>
  <PresentationFormat>Widescreen</PresentationFormat>
  <Paragraphs>153</Paragraphs>
  <Slides>16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Dotum</vt:lpstr>
      <vt:lpstr>Arial</vt:lpstr>
      <vt:lpstr>Avenir Roman</vt:lpstr>
      <vt:lpstr>Calibri</vt:lpstr>
      <vt:lpstr>Calibri Light</vt:lpstr>
      <vt:lpstr>Office Theme</vt:lpstr>
      <vt:lpstr>Exploring Global Patterns in Temperature and Precipitation with HHMI Biointeractive’s BiomeViewer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29</cp:revision>
  <dcterms:created xsi:type="dcterms:W3CDTF">2019-02-05T16:02:17Z</dcterms:created>
  <dcterms:modified xsi:type="dcterms:W3CDTF">2019-05-15T20:10:22Z</dcterms:modified>
</cp:coreProperties>
</file>