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8" r:id="rId3"/>
    <p:sldId id="257"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48" autoAdjust="0"/>
    <p:restoredTop sz="78403" autoAdjust="0"/>
  </p:normalViewPr>
  <p:slideViewPr>
    <p:cSldViewPr snapToGrid="0">
      <p:cViewPr varScale="1">
        <p:scale>
          <a:sx n="51" d="100"/>
          <a:sy n="51" d="100"/>
        </p:scale>
        <p:origin x="1516"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E3A8F1-C153-43B8-88A7-19FA794FA1D7}" type="datetimeFigureOut">
              <a:rPr lang="en-US" smtClean="0"/>
              <a:t>5/28/2019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37F936-F1F2-468A-B975-FB01FBC39301}" type="slidenum">
              <a:rPr lang="en-US" smtClean="0"/>
              <a:t>‹#›</a:t>
            </a:fld>
            <a:endParaRPr lang="en-US"/>
          </a:p>
        </p:txBody>
      </p:sp>
    </p:spTree>
    <p:extLst>
      <p:ext uri="{BB962C8B-B14F-4D97-AF65-F5344CB8AC3E}">
        <p14:creationId xmlns:p14="http://schemas.microsoft.com/office/powerpoint/2010/main" val="3158137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set of 3 reflective writing activities I used with my students</a:t>
            </a:r>
            <a:r>
              <a:rPr lang="en-US" baseline="0" dirty="0" smtClean="0"/>
              <a:t> for Exams </a:t>
            </a:r>
            <a:r>
              <a:rPr lang="en-US" baseline="0" smtClean="0"/>
              <a:t>1-3.</a:t>
            </a:r>
            <a:r>
              <a:rPr lang="en-US" smtClean="0"/>
              <a:t> </a:t>
            </a:r>
            <a:endParaRPr lang="en-US" dirty="0"/>
          </a:p>
        </p:txBody>
      </p:sp>
      <p:sp>
        <p:nvSpPr>
          <p:cNvPr id="4" name="Slide Number Placeholder 3"/>
          <p:cNvSpPr>
            <a:spLocks noGrp="1"/>
          </p:cNvSpPr>
          <p:nvPr>
            <p:ph type="sldNum" sz="quarter" idx="10"/>
          </p:nvPr>
        </p:nvSpPr>
        <p:spPr/>
        <p:txBody>
          <a:bodyPr/>
          <a:lstStyle/>
          <a:p>
            <a:fld id="{8237F936-F1F2-468A-B975-FB01FBC39301}" type="slidenum">
              <a:rPr lang="en-US" smtClean="0"/>
              <a:t>1</a:t>
            </a:fld>
            <a:endParaRPr lang="en-US"/>
          </a:p>
        </p:txBody>
      </p:sp>
    </p:spTree>
    <p:extLst>
      <p:ext uri="{BB962C8B-B14F-4D97-AF65-F5344CB8AC3E}">
        <p14:creationId xmlns:p14="http://schemas.microsoft.com/office/powerpoint/2010/main" val="981359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Explanation of why for the first reflective writing assignment: These data from a study by Ramirez and </a:t>
            </a:r>
            <a:r>
              <a:rPr lang="en-US" sz="1200" kern="1200" dirty="0" err="1" smtClean="0">
                <a:solidFill>
                  <a:schemeClr val="tx1"/>
                </a:solidFill>
                <a:effectLst/>
                <a:latin typeface="+mn-lt"/>
                <a:ea typeface="+mn-ea"/>
                <a:cs typeface="+mn-cs"/>
              </a:rPr>
              <a:t>Beilock</a:t>
            </a:r>
            <a:r>
              <a:rPr lang="en-US" sz="1200" kern="1200" dirty="0" smtClean="0">
                <a:solidFill>
                  <a:schemeClr val="tx1"/>
                </a:solidFill>
                <a:effectLst/>
                <a:latin typeface="+mn-lt"/>
                <a:ea typeface="+mn-ea"/>
                <a:cs typeface="+mn-cs"/>
              </a:rPr>
              <a:t> (2011), where students were first asked to answer some math problems in a "low-stakes" setting (called the "pretest") - there was nothing to be lost or gained from doing well.  Then, students were told there was a second test (called the "posttest") that mattered a lot - students could get financial rewards for doing well, and other students were depending on them. The researchers assigned students to either a control group that sat quietly for 10 minutes, or to a group that was asked </a:t>
            </a:r>
            <a:r>
              <a:rPr lang="en-US" sz="1200" u="sng" kern="1200" dirty="0" smtClean="0">
                <a:solidFill>
                  <a:schemeClr val="tx1"/>
                </a:solidFill>
                <a:effectLst/>
                <a:latin typeface="+mn-lt"/>
                <a:ea typeface="+mn-ea"/>
                <a:cs typeface="+mn-cs"/>
              </a:rPr>
              <a:t>to write about their test anxiety</a:t>
            </a:r>
            <a:r>
              <a:rPr lang="en-US" sz="1200" kern="1200" dirty="0" smtClean="0">
                <a:solidFill>
                  <a:schemeClr val="tx1"/>
                </a:solidFill>
                <a:effectLst/>
                <a:latin typeface="+mn-lt"/>
                <a:ea typeface="+mn-ea"/>
                <a:cs typeface="+mn-cs"/>
              </a:rPr>
              <a:t>.   Finally, students took the posttest.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Notice that the added anxiety of potential financial incentives and peer pressure reduced the control group’s performance </a:t>
            </a:r>
            <a:r>
              <a:rPr lang="en-US" sz="1200" i="1" kern="1200" dirty="0" smtClean="0">
                <a:solidFill>
                  <a:schemeClr val="tx1"/>
                </a:solidFill>
                <a:effectLst/>
                <a:latin typeface="+mn-lt"/>
                <a:ea typeface="+mn-ea"/>
                <a:cs typeface="+mn-cs"/>
              </a:rPr>
              <a:t>dramatically</a:t>
            </a:r>
            <a:r>
              <a:rPr lang="en-US" sz="1200" kern="1200" dirty="0" smtClean="0">
                <a:solidFill>
                  <a:schemeClr val="tx1"/>
                </a:solidFill>
                <a:effectLst/>
                <a:latin typeface="+mn-lt"/>
                <a:ea typeface="+mn-ea"/>
                <a:cs typeface="+mn-cs"/>
              </a:rPr>
              <a:t>. In the words of Ramirez and </a:t>
            </a:r>
            <a:r>
              <a:rPr lang="en-US" sz="1200" kern="1200" dirty="0" err="1" smtClean="0">
                <a:solidFill>
                  <a:schemeClr val="tx1"/>
                </a:solidFill>
                <a:effectLst/>
                <a:latin typeface="+mn-lt"/>
                <a:ea typeface="+mn-ea"/>
                <a:cs typeface="+mn-cs"/>
              </a:rPr>
              <a:t>Beilock</a:t>
            </a:r>
            <a:r>
              <a:rPr lang="en-US" sz="1200" kern="1200" dirty="0" smtClean="0">
                <a:solidFill>
                  <a:schemeClr val="tx1"/>
                </a:solidFill>
                <a:effectLst/>
                <a:latin typeface="+mn-lt"/>
                <a:ea typeface="+mn-ea"/>
                <a:cs typeface="+mn-cs"/>
              </a:rPr>
              <a:t>, they "choked".  Second, notice the "expressive writing" group - they performed about 20% higher than the control group in the percent of questions answered correct. That is a </a:t>
            </a:r>
            <a:r>
              <a:rPr lang="en-US" sz="1200" b="1" kern="1200" dirty="0" smtClean="0">
                <a:solidFill>
                  <a:schemeClr val="tx1"/>
                </a:solidFill>
                <a:effectLst/>
                <a:latin typeface="+mn-lt"/>
                <a:ea typeface="+mn-ea"/>
                <a:cs typeface="+mn-cs"/>
              </a:rPr>
              <a:t>two letter grade</a:t>
            </a:r>
            <a:r>
              <a:rPr lang="en-US" sz="1200" kern="1200" dirty="0" smtClean="0">
                <a:solidFill>
                  <a:schemeClr val="tx1"/>
                </a:solidFill>
                <a:effectLst/>
                <a:latin typeface="+mn-lt"/>
                <a:ea typeface="+mn-ea"/>
                <a:cs typeface="+mn-cs"/>
              </a:rPr>
              <a:t> difference in most classes. Are you willing to invest 10 minutes to increase your performance on a high-stakes test by two letter grades? </a:t>
            </a:r>
            <a:endParaRPr lang="en-US" dirty="0" smtClean="0"/>
          </a:p>
          <a:p>
            <a:endParaRPr lang="en-US" dirty="0"/>
          </a:p>
        </p:txBody>
      </p:sp>
      <p:sp>
        <p:nvSpPr>
          <p:cNvPr id="4" name="Slide Number Placeholder 3"/>
          <p:cNvSpPr>
            <a:spLocks noGrp="1"/>
          </p:cNvSpPr>
          <p:nvPr>
            <p:ph type="sldNum" sz="quarter" idx="10"/>
          </p:nvPr>
        </p:nvSpPr>
        <p:spPr/>
        <p:txBody>
          <a:bodyPr/>
          <a:lstStyle/>
          <a:p>
            <a:fld id="{8237F936-F1F2-468A-B975-FB01FBC39301}" type="slidenum">
              <a:rPr lang="en-US" smtClean="0"/>
              <a:t>2</a:t>
            </a:fld>
            <a:endParaRPr lang="en-US"/>
          </a:p>
        </p:txBody>
      </p:sp>
    </p:spTree>
    <p:extLst>
      <p:ext uri="{BB962C8B-B14F-4D97-AF65-F5344CB8AC3E}">
        <p14:creationId xmlns:p14="http://schemas.microsoft.com/office/powerpoint/2010/main" val="2138771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EA89C6-3576-4FF1-B3B2-8F89171054A6}" type="datetimeFigureOut">
              <a:rPr lang="en-US" smtClean="0"/>
              <a:t>5/28/2019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E972E-48CA-469A-8CC5-840BEF6E73FC}" type="slidenum">
              <a:rPr lang="en-US" smtClean="0"/>
              <a:t>‹#›</a:t>
            </a:fld>
            <a:endParaRPr lang="en-US"/>
          </a:p>
        </p:txBody>
      </p:sp>
    </p:spTree>
    <p:extLst>
      <p:ext uri="{BB962C8B-B14F-4D97-AF65-F5344CB8AC3E}">
        <p14:creationId xmlns:p14="http://schemas.microsoft.com/office/powerpoint/2010/main" val="2870459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EA89C6-3576-4FF1-B3B2-8F89171054A6}" type="datetimeFigureOut">
              <a:rPr lang="en-US" smtClean="0"/>
              <a:t>5/28/2019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E972E-48CA-469A-8CC5-840BEF6E73FC}" type="slidenum">
              <a:rPr lang="en-US" smtClean="0"/>
              <a:t>‹#›</a:t>
            </a:fld>
            <a:endParaRPr lang="en-US"/>
          </a:p>
        </p:txBody>
      </p:sp>
    </p:spTree>
    <p:extLst>
      <p:ext uri="{BB962C8B-B14F-4D97-AF65-F5344CB8AC3E}">
        <p14:creationId xmlns:p14="http://schemas.microsoft.com/office/powerpoint/2010/main" val="2105773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EA89C6-3576-4FF1-B3B2-8F89171054A6}" type="datetimeFigureOut">
              <a:rPr lang="en-US" smtClean="0"/>
              <a:t>5/28/2019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E972E-48CA-469A-8CC5-840BEF6E73FC}" type="slidenum">
              <a:rPr lang="en-US" smtClean="0"/>
              <a:t>‹#›</a:t>
            </a:fld>
            <a:endParaRPr lang="en-US"/>
          </a:p>
        </p:txBody>
      </p:sp>
    </p:spTree>
    <p:extLst>
      <p:ext uri="{BB962C8B-B14F-4D97-AF65-F5344CB8AC3E}">
        <p14:creationId xmlns:p14="http://schemas.microsoft.com/office/powerpoint/2010/main" val="183633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EA89C6-3576-4FF1-B3B2-8F89171054A6}" type="datetimeFigureOut">
              <a:rPr lang="en-US" smtClean="0"/>
              <a:t>5/28/2019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E972E-48CA-469A-8CC5-840BEF6E73FC}" type="slidenum">
              <a:rPr lang="en-US" smtClean="0"/>
              <a:t>‹#›</a:t>
            </a:fld>
            <a:endParaRPr lang="en-US"/>
          </a:p>
        </p:txBody>
      </p:sp>
    </p:spTree>
    <p:extLst>
      <p:ext uri="{BB962C8B-B14F-4D97-AF65-F5344CB8AC3E}">
        <p14:creationId xmlns:p14="http://schemas.microsoft.com/office/powerpoint/2010/main" val="2612715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EEA89C6-3576-4FF1-B3B2-8F89171054A6}" type="datetimeFigureOut">
              <a:rPr lang="en-US" smtClean="0"/>
              <a:t>5/28/2019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E972E-48CA-469A-8CC5-840BEF6E73FC}" type="slidenum">
              <a:rPr lang="en-US" smtClean="0"/>
              <a:t>‹#›</a:t>
            </a:fld>
            <a:endParaRPr lang="en-US"/>
          </a:p>
        </p:txBody>
      </p:sp>
    </p:spTree>
    <p:extLst>
      <p:ext uri="{BB962C8B-B14F-4D97-AF65-F5344CB8AC3E}">
        <p14:creationId xmlns:p14="http://schemas.microsoft.com/office/powerpoint/2010/main" val="3919586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EA89C6-3576-4FF1-B3B2-8F89171054A6}" type="datetimeFigureOut">
              <a:rPr lang="en-US" smtClean="0"/>
              <a:t>5/28/2019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1E972E-48CA-469A-8CC5-840BEF6E73FC}" type="slidenum">
              <a:rPr lang="en-US" smtClean="0"/>
              <a:t>‹#›</a:t>
            </a:fld>
            <a:endParaRPr lang="en-US"/>
          </a:p>
        </p:txBody>
      </p:sp>
    </p:spTree>
    <p:extLst>
      <p:ext uri="{BB962C8B-B14F-4D97-AF65-F5344CB8AC3E}">
        <p14:creationId xmlns:p14="http://schemas.microsoft.com/office/powerpoint/2010/main" val="3817168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EA89C6-3576-4FF1-B3B2-8F89171054A6}" type="datetimeFigureOut">
              <a:rPr lang="en-US" smtClean="0"/>
              <a:t>5/28/2019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1E972E-48CA-469A-8CC5-840BEF6E73FC}" type="slidenum">
              <a:rPr lang="en-US" smtClean="0"/>
              <a:t>‹#›</a:t>
            </a:fld>
            <a:endParaRPr lang="en-US"/>
          </a:p>
        </p:txBody>
      </p:sp>
    </p:spTree>
    <p:extLst>
      <p:ext uri="{BB962C8B-B14F-4D97-AF65-F5344CB8AC3E}">
        <p14:creationId xmlns:p14="http://schemas.microsoft.com/office/powerpoint/2010/main" val="139446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EA89C6-3576-4FF1-B3B2-8F89171054A6}" type="datetimeFigureOut">
              <a:rPr lang="en-US" smtClean="0"/>
              <a:t>5/28/2019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1E972E-48CA-469A-8CC5-840BEF6E73FC}" type="slidenum">
              <a:rPr lang="en-US" smtClean="0"/>
              <a:t>‹#›</a:t>
            </a:fld>
            <a:endParaRPr lang="en-US"/>
          </a:p>
        </p:txBody>
      </p:sp>
    </p:spTree>
    <p:extLst>
      <p:ext uri="{BB962C8B-B14F-4D97-AF65-F5344CB8AC3E}">
        <p14:creationId xmlns:p14="http://schemas.microsoft.com/office/powerpoint/2010/main" val="719163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EA89C6-3576-4FF1-B3B2-8F89171054A6}" type="datetimeFigureOut">
              <a:rPr lang="en-US" smtClean="0"/>
              <a:t>5/28/2019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1E972E-48CA-469A-8CC5-840BEF6E73FC}" type="slidenum">
              <a:rPr lang="en-US" smtClean="0"/>
              <a:t>‹#›</a:t>
            </a:fld>
            <a:endParaRPr lang="en-US"/>
          </a:p>
        </p:txBody>
      </p:sp>
    </p:spTree>
    <p:extLst>
      <p:ext uri="{BB962C8B-B14F-4D97-AF65-F5344CB8AC3E}">
        <p14:creationId xmlns:p14="http://schemas.microsoft.com/office/powerpoint/2010/main" val="217908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EEA89C6-3576-4FF1-B3B2-8F89171054A6}" type="datetimeFigureOut">
              <a:rPr lang="en-US" smtClean="0"/>
              <a:t>5/28/2019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1E972E-48CA-469A-8CC5-840BEF6E73FC}" type="slidenum">
              <a:rPr lang="en-US" smtClean="0"/>
              <a:t>‹#›</a:t>
            </a:fld>
            <a:endParaRPr lang="en-US"/>
          </a:p>
        </p:txBody>
      </p:sp>
    </p:spTree>
    <p:extLst>
      <p:ext uri="{BB962C8B-B14F-4D97-AF65-F5344CB8AC3E}">
        <p14:creationId xmlns:p14="http://schemas.microsoft.com/office/powerpoint/2010/main" val="1570318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EEA89C6-3576-4FF1-B3B2-8F89171054A6}" type="datetimeFigureOut">
              <a:rPr lang="en-US" smtClean="0"/>
              <a:t>5/28/2019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1E972E-48CA-469A-8CC5-840BEF6E73FC}" type="slidenum">
              <a:rPr lang="en-US" smtClean="0"/>
              <a:t>‹#›</a:t>
            </a:fld>
            <a:endParaRPr lang="en-US"/>
          </a:p>
        </p:txBody>
      </p:sp>
    </p:spTree>
    <p:extLst>
      <p:ext uri="{BB962C8B-B14F-4D97-AF65-F5344CB8AC3E}">
        <p14:creationId xmlns:p14="http://schemas.microsoft.com/office/powerpoint/2010/main" val="1521144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EA89C6-3576-4FF1-B3B2-8F89171054A6}" type="datetimeFigureOut">
              <a:rPr lang="en-US" smtClean="0"/>
              <a:t>5/28/2019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1E972E-48CA-469A-8CC5-840BEF6E73FC}" type="slidenum">
              <a:rPr lang="en-US" smtClean="0"/>
              <a:t>‹#›</a:t>
            </a:fld>
            <a:endParaRPr lang="en-US"/>
          </a:p>
        </p:txBody>
      </p:sp>
    </p:spTree>
    <p:extLst>
      <p:ext uri="{BB962C8B-B14F-4D97-AF65-F5344CB8AC3E}">
        <p14:creationId xmlns:p14="http://schemas.microsoft.com/office/powerpoint/2010/main" val="39827252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Exam 1- You got this!</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Take out </a:t>
            </a:r>
            <a:r>
              <a:rPr lang="en-US" dirty="0" err="1" smtClean="0"/>
              <a:t>Scantron</a:t>
            </a:r>
            <a:r>
              <a:rPr lang="en-US" dirty="0" smtClean="0"/>
              <a:t>, calculator, pencil (pen if you’d like for short answer), and eraser</a:t>
            </a:r>
          </a:p>
          <a:p>
            <a:endParaRPr lang="en-US" dirty="0"/>
          </a:p>
          <a:p>
            <a:r>
              <a:rPr lang="en-US" dirty="0" smtClean="0"/>
              <a:t>Take some deep breaths- focusing on </a:t>
            </a:r>
            <a:r>
              <a:rPr lang="en-US" dirty="0" smtClean="0"/>
              <a:t>your inhale </a:t>
            </a:r>
            <a:r>
              <a:rPr lang="en-US" dirty="0" smtClean="0"/>
              <a:t>and exhale. Maybe count 1 as you inhale and 2 as you exhale.</a:t>
            </a:r>
            <a:endParaRPr lang="en-US" dirty="0"/>
          </a:p>
        </p:txBody>
      </p:sp>
    </p:spTree>
    <p:extLst>
      <p:ext uri="{BB962C8B-B14F-4D97-AF65-F5344CB8AC3E}">
        <p14:creationId xmlns:p14="http://schemas.microsoft.com/office/powerpoint/2010/main" val="9519377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d2ufo47lrtsv5s.cloudfront.net/content/sci/331/6014/211/F1.medium.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3614" y="1690689"/>
            <a:ext cx="5022445" cy="504538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itle 4"/>
          <p:cNvSpPr>
            <a:spLocks noGrp="1"/>
          </p:cNvSpPr>
          <p:nvPr>
            <p:ph type="title"/>
          </p:nvPr>
        </p:nvSpPr>
        <p:spPr/>
        <p:txBody>
          <a:bodyPr/>
          <a:lstStyle/>
          <a:p>
            <a:r>
              <a:rPr lang="en-US" dirty="0" smtClean="0"/>
              <a:t>Why are we doing this?</a:t>
            </a:r>
            <a:endParaRPr lang="en-US" dirty="0"/>
          </a:p>
        </p:txBody>
      </p:sp>
    </p:spTree>
    <p:extLst>
      <p:ext uri="{BB962C8B-B14F-4D97-AF65-F5344CB8AC3E}">
        <p14:creationId xmlns:p14="http://schemas.microsoft.com/office/powerpoint/2010/main" val="292322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04882"/>
            <a:ext cx="7886700" cy="1325563"/>
          </a:xfrm>
        </p:spPr>
        <p:txBody>
          <a:bodyPr/>
          <a:lstStyle/>
          <a:p>
            <a:r>
              <a:rPr lang="en-US" dirty="0" smtClean="0"/>
              <a:t>Reflective writing assignment</a:t>
            </a:r>
            <a:endParaRPr lang="en-US" dirty="0"/>
          </a:p>
        </p:txBody>
      </p:sp>
      <p:sp>
        <p:nvSpPr>
          <p:cNvPr id="3" name="Content Placeholder 2"/>
          <p:cNvSpPr>
            <a:spLocks noGrp="1"/>
          </p:cNvSpPr>
          <p:nvPr>
            <p:ph idx="1"/>
          </p:nvPr>
        </p:nvSpPr>
        <p:spPr>
          <a:xfrm>
            <a:off x="628650" y="1510748"/>
            <a:ext cx="7886700" cy="4666215"/>
          </a:xfrm>
        </p:spPr>
        <p:txBody>
          <a:bodyPr>
            <a:normAutofit fontScale="85000" lnSpcReduction="10000"/>
          </a:bodyPr>
          <a:lstStyle/>
          <a:p>
            <a:r>
              <a:rPr lang="en-US" dirty="0" smtClean="0"/>
              <a:t>On the half sheet of paper, please </a:t>
            </a:r>
            <a:r>
              <a:rPr lang="en-US" dirty="0"/>
              <a:t>take the next 5 minutes to write as openly as possible about </a:t>
            </a:r>
            <a:r>
              <a:rPr lang="en-US" b="1" dirty="0"/>
              <a:t>your thoughts and feelings regarding this exam</a:t>
            </a:r>
            <a:r>
              <a:rPr lang="en-US" dirty="0"/>
              <a:t> you are about to take. </a:t>
            </a:r>
          </a:p>
          <a:p>
            <a:endParaRPr lang="en-US" dirty="0" smtClean="0"/>
          </a:p>
          <a:p>
            <a:r>
              <a:rPr lang="en-US" dirty="0" smtClean="0"/>
              <a:t>You can include your name if you feel comfortable, if not leave it out and the answer will be anonymous.</a:t>
            </a:r>
          </a:p>
          <a:p>
            <a:endParaRPr lang="en-US" dirty="0" smtClean="0"/>
          </a:p>
          <a:p>
            <a:r>
              <a:rPr lang="en-US" dirty="0" smtClean="0"/>
              <a:t>I </a:t>
            </a:r>
            <a:r>
              <a:rPr lang="en-US" dirty="0"/>
              <a:t>have factored in the time for this activity, and you will not run out of time on the exam. </a:t>
            </a:r>
          </a:p>
          <a:p>
            <a:pPr marL="0" indent="0">
              <a:buNone/>
            </a:pPr>
            <a:endParaRPr lang="en-US" dirty="0"/>
          </a:p>
          <a:p>
            <a:r>
              <a:rPr lang="en-US" dirty="0" smtClean="0"/>
              <a:t>I </a:t>
            </a:r>
            <a:r>
              <a:rPr lang="en-US" dirty="0"/>
              <a:t>will let you know when time is up. </a:t>
            </a:r>
            <a:r>
              <a:rPr lang="en-US" dirty="0" smtClean="0"/>
              <a:t> Please keep all test materials and phones put away during this time. Please </a:t>
            </a:r>
            <a:r>
              <a:rPr lang="en-US" dirty="0"/>
              <a:t>start writing.</a:t>
            </a:r>
          </a:p>
          <a:p>
            <a:endParaRPr lang="en-US" dirty="0"/>
          </a:p>
          <a:p>
            <a:endParaRPr lang="en-US" dirty="0"/>
          </a:p>
          <a:p>
            <a:pPr lvl="1"/>
            <a:endParaRPr lang="en-US" dirty="0"/>
          </a:p>
        </p:txBody>
      </p:sp>
    </p:spTree>
    <p:extLst>
      <p:ext uri="{BB962C8B-B14F-4D97-AF65-F5344CB8AC3E}">
        <p14:creationId xmlns:p14="http://schemas.microsoft.com/office/powerpoint/2010/main" val="2005542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Exam 2- You got this!</a:t>
            </a:r>
            <a:endParaRPr lang="en-US" dirty="0"/>
          </a:p>
        </p:txBody>
      </p:sp>
      <p:sp>
        <p:nvSpPr>
          <p:cNvPr id="3" name="Subtitle 2"/>
          <p:cNvSpPr>
            <a:spLocks noGrp="1"/>
          </p:cNvSpPr>
          <p:nvPr>
            <p:ph type="subTitle" idx="1"/>
          </p:nvPr>
        </p:nvSpPr>
        <p:spPr/>
        <p:txBody>
          <a:bodyPr/>
          <a:lstStyle/>
          <a:p>
            <a:r>
              <a:rPr lang="en-US" dirty="0" smtClean="0"/>
              <a:t>Have out a pencil, eraser, pen, </a:t>
            </a:r>
            <a:r>
              <a:rPr lang="en-US" dirty="0" err="1" smtClean="0"/>
              <a:t>scantron</a:t>
            </a:r>
            <a:r>
              <a:rPr lang="en-US" dirty="0" smtClean="0"/>
              <a:t>, and calculator</a:t>
            </a:r>
          </a:p>
          <a:p>
            <a:r>
              <a:rPr lang="en-US" dirty="0" smtClean="0"/>
              <a:t>(can re-use Exam 1 </a:t>
            </a:r>
            <a:r>
              <a:rPr lang="en-US" dirty="0" err="1" smtClean="0"/>
              <a:t>scantron</a:t>
            </a:r>
            <a:r>
              <a:rPr lang="en-US" dirty="0" smtClean="0"/>
              <a:t> because this is numbered 51-81)</a:t>
            </a:r>
            <a:endParaRPr lang="en-US" dirty="0"/>
          </a:p>
        </p:txBody>
      </p:sp>
    </p:spTree>
    <p:extLst>
      <p:ext uri="{BB962C8B-B14F-4D97-AF65-F5344CB8AC3E}">
        <p14:creationId xmlns:p14="http://schemas.microsoft.com/office/powerpoint/2010/main" val="2914279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Reflective writing</a:t>
            </a:r>
            <a:endParaRPr lang="en-US" dirty="0"/>
          </a:p>
        </p:txBody>
      </p:sp>
      <p:sp>
        <p:nvSpPr>
          <p:cNvPr id="3" name="Content Placeholder 2"/>
          <p:cNvSpPr>
            <a:spLocks noGrp="1"/>
          </p:cNvSpPr>
          <p:nvPr>
            <p:ph idx="1"/>
          </p:nvPr>
        </p:nvSpPr>
        <p:spPr>
          <a:xfrm>
            <a:off x="628650" y="1463040"/>
            <a:ext cx="7886700" cy="4713923"/>
          </a:xfrm>
        </p:spPr>
        <p:txBody>
          <a:bodyPr>
            <a:normAutofit fontScale="70000" lnSpcReduction="20000"/>
          </a:bodyPr>
          <a:lstStyle/>
          <a:p>
            <a:r>
              <a:rPr lang="en-US" dirty="0"/>
              <a:t>On the half sheet of paper, please take the next 5 minutes to write </a:t>
            </a:r>
            <a:r>
              <a:rPr lang="en-US" dirty="0" smtClean="0"/>
              <a:t>as openly as possible about the following:</a:t>
            </a:r>
          </a:p>
          <a:p>
            <a:pPr marL="514350" indent="-514350">
              <a:buAutoNum type="arabicParenR"/>
            </a:pPr>
            <a:r>
              <a:rPr lang="en-US" b="1" dirty="0" smtClean="0"/>
              <a:t>Summarize your thoughts and feelings regarding this exam</a:t>
            </a:r>
            <a:r>
              <a:rPr lang="en-US" dirty="0" smtClean="0"/>
              <a:t> you are about to take into ONE sentence</a:t>
            </a:r>
          </a:p>
          <a:p>
            <a:pPr marL="514350" indent="-514350">
              <a:buAutoNum type="arabicParenR"/>
            </a:pPr>
            <a:r>
              <a:rPr lang="en-US" dirty="0" smtClean="0"/>
              <a:t>Follow this sentence with at least 3 positive reminders, affirmations, and confidence boosters.</a:t>
            </a:r>
          </a:p>
          <a:p>
            <a:pPr marL="514350" indent="-514350">
              <a:buAutoNum type="arabicParenR"/>
            </a:pPr>
            <a:r>
              <a:rPr lang="en-US" dirty="0" smtClean="0"/>
              <a:t>When finished close your eyes and take 10 deep breaths. Reminding yourself of those positive thoughts.</a:t>
            </a:r>
          </a:p>
          <a:p>
            <a:pPr marL="0" indent="0">
              <a:buNone/>
            </a:pPr>
            <a:endParaRPr lang="en-US" dirty="0"/>
          </a:p>
          <a:p>
            <a:r>
              <a:rPr lang="en-US" dirty="0"/>
              <a:t>I have factored in the time for this activity, and you will not run out of time on the exam. </a:t>
            </a:r>
          </a:p>
          <a:p>
            <a:pPr marL="0" indent="0">
              <a:buNone/>
            </a:pPr>
            <a:endParaRPr lang="en-US" dirty="0"/>
          </a:p>
          <a:p>
            <a:r>
              <a:rPr lang="en-US" dirty="0"/>
              <a:t>I will let you know when time is up.  Please keep all test materials and phones put away during this time. Please start writing</a:t>
            </a:r>
            <a:r>
              <a:rPr lang="en-US" dirty="0" smtClean="0"/>
              <a:t>.</a:t>
            </a:r>
          </a:p>
          <a:p>
            <a:endParaRPr lang="en-US" dirty="0"/>
          </a:p>
          <a:p>
            <a:r>
              <a:rPr lang="en-US" dirty="0" smtClean="0"/>
              <a:t>I will not be reading these. So please freely write about your thoughts.</a:t>
            </a:r>
            <a:endParaRPr lang="en-US" dirty="0"/>
          </a:p>
          <a:p>
            <a:endParaRPr lang="en-US" dirty="0"/>
          </a:p>
          <a:p>
            <a:endParaRPr lang="en-US" dirty="0"/>
          </a:p>
          <a:p>
            <a:pPr lvl="1"/>
            <a:endParaRPr lang="en-US" dirty="0"/>
          </a:p>
          <a:p>
            <a:endParaRPr lang="en-US" dirty="0"/>
          </a:p>
        </p:txBody>
      </p:sp>
    </p:spTree>
    <p:extLst>
      <p:ext uri="{BB962C8B-B14F-4D97-AF65-F5344CB8AC3E}">
        <p14:creationId xmlns:p14="http://schemas.microsoft.com/office/powerpoint/2010/main" val="1647913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Exam 3- You got this!</a:t>
            </a:r>
            <a:endParaRPr lang="en-US" dirty="0"/>
          </a:p>
        </p:txBody>
      </p:sp>
      <p:sp>
        <p:nvSpPr>
          <p:cNvPr id="3" name="Subtitle 2"/>
          <p:cNvSpPr>
            <a:spLocks noGrp="1"/>
          </p:cNvSpPr>
          <p:nvPr>
            <p:ph type="subTitle" idx="1"/>
          </p:nvPr>
        </p:nvSpPr>
        <p:spPr/>
        <p:txBody>
          <a:bodyPr/>
          <a:lstStyle/>
          <a:p>
            <a:r>
              <a:rPr lang="en-US" dirty="0" smtClean="0"/>
              <a:t>Have out a pencil, eraser, pen, </a:t>
            </a:r>
            <a:r>
              <a:rPr lang="en-US" dirty="0" err="1" smtClean="0"/>
              <a:t>scantron</a:t>
            </a:r>
            <a:r>
              <a:rPr lang="en-US" dirty="0" smtClean="0"/>
              <a:t>, and calculator</a:t>
            </a:r>
          </a:p>
          <a:p>
            <a:r>
              <a:rPr lang="en-US" dirty="0" smtClean="0"/>
              <a:t>(Need a new </a:t>
            </a:r>
            <a:r>
              <a:rPr lang="en-US" dirty="0" err="1" smtClean="0"/>
              <a:t>scantron</a:t>
            </a:r>
            <a:r>
              <a:rPr lang="en-US" dirty="0" smtClean="0"/>
              <a:t> because this is numbered 1-31)</a:t>
            </a:r>
            <a:endParaRPr lang="en-US" dirty="0"/>
          </a:p>
        </p:txBody>
      </p:sp>
    </p:spTree>
    <p:extLst>
      <p:ext uri="{BB962C8B-B14F-4D97-AF65-F5344CB8AC3E}">
        <p14:creationId xmlns:p14="http://schemas.microsoft.com/office/powerpoint/2010/main" val="852610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Reflective writing</a:t>
            </a:r>
            <a:endParaRPr lang="en-US" dirty="0"/>
          </a:p>
        </p:txBody>
      </p:sp>
      <p:sp>
        <p:nvSpPr>
          <p:cNvPr id="3" name="Content Placeholder 2"/>
          <p:cNvSpPr>
            <a:spLocks noGrp="1"/>
          </p:cNvSpPr>
          <p:nvPr>
            <p:ph idx="1"/>
          </p:nvPr>
        </p:nvSpPr>
        <p:spPr>
          <a:xfrm>
            <a:off x="225288" y="1463040"/>
            <a:ext cx="8560904" cy="4713923"/>
          </a:xfrm>
        </p:spPr>
        <p:txBody>
          <a:bodyPr>
            <a:normAutofit fontScale="92500" lnSpcReduction="20000"/>
          </a:bodyPr>
          <a:lstStyle/>
          <a:p>
            <a:r>
              <a:rPr lang="en-US" dirty="0" smtClean="0"/>
              <a:t>Choose one of the inspirational quotes below and write about it’s meaning to you. Take this opportunity to </a:t>
            </a:r>
            <a:r>
              <a:rPr lang="en-US" dirty="0"/>
              <a:t>write as openly as possible about </a:t>
            </a:r>
            <a:r>
              <a:rPr lang="en-US" b="1" dirty="0"/>
              <a:t>your thoughts and feelings regarding </a:t>
            </a:r>
            <a:r>
              <a:rPr lang="en-US" b="1"/>
              <a:t>this </a:t>
            </a:r>
            <a:r>
              <a:rPr lang="en-US" b="1" smtClean="0"/>
              <a:t>exam</a:t>
            </a:r>
            <a:r>
              <a:rPr lang="en-US" smtClean="0"/>
              <a:t>.</a:t>
            </a:r>
            <a:endParaRPr lang="en-US" dirty="0" smtClean="0"/>
          </a:p>
          <a:p>
            <a:pPr lvl="1"/>
            <a:r>
              <a:rPr lang="en-US" dirty="0" smtClean="0"/>
              <a:t>Never underestimate the power of dreams and the influence of the human spirit. We are all the same in this notion: the potential for greatness lives within each of us. –Wilma Rudolph, </a:t>
            </a:r>
            <a:r>
              <a:rPr lang="en-US" i="1" dirty="0" smtClean="0"/>
              <a:t>Female African-American sprinter</a:t>
            </a:r>
          </a:p>
          <a:p>
            <a:pPr lvl="1"/>
            <a:r>
              <a:rPr lang="en-US" dirty="0" smtClean="0"/>
              <a:t>In the middle of every difficulty lies opportunity. –</a:t>
            </a:r>
            <a:r>
              <a:rPr lang="en-US" i="1" dirty="0" smtClean="0"/>
              <a:t>Albert Einstein, Physicist</a:t>
            </a:r>
          </a:p>
          <a:p>
            <a:pPr lvl="1"/>
            <a:r>
              <a:rPr lang="en-US" dirty="0"/>
              <a:t>Don’t be afraid of the difficulties, don’t let yourself down, put your trust in God, because he/she will always be with you. –</a:t>
            </a:r>
            <a:r>
              <a:rPr lang="en-US" i="1" dirty="0" err="1"/>
              <a:t>Yenia</a:t>
            </a:r>
            <a:r>
              <a:rPr lang="en-US" i="1" dirty="0"/>
              <a:t> Herrera </a:t>
            </a:r>
            <a:r>
              <a:rPr lang="en-US" i="1" dirty="0" err="1"/>
              <a:t>Pernett</a:t>
            </a:r>
            <a:r>
              <a:rPr lang="en-US" i="1" dirty="0"/>
              <a:t>, Latina </a:t>
            </a:r>
            <a:r>
              <a:rPr lang="en-US" i="1" dirty="0" smtClean="0"/>
              <a:t>entrepreneur</a:t>
            </a:r>
          </a:p>
          <a:p>
            <a:pPr lvl="1"/>
            <a:r>
              <a:rPr lang="en-US" dirty="0" smtClean="0"/>
              <a:t>Believe in yourself and all that you are. Know that there is something inside you that is greater than any obstacle. – </a:t>
            </a:r>
            <a:r>
              <a:rPr lang="en-US" i="1" dirty="0" smtClean="0"/>
              <a:t>Christian D. Larson, Teacher</a:t>
            </a:r>
            <a:endParaRPr lang="en-US" i="1" dirty="0"/>
          </a:p>
        </p:txBody>
      </p:sp>
    </p:spTree>
    <p:extLst>
      <p:ext uri="{BB962C8B-B14F-4D97-AF65-F5344CB8AC3E}">
        <p14:creationId xmlns:p14="http://schemas.microsoft.com/office/powerpoint/2010/main" val="5926020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Exam 4- You got this!</a:t>
            </a:r>
            <a:endParaRPr lang="en-US" dirty="0"/>
          </a:p>
        </p:txBody>
      </p:sp>
      <p:sp>
        <p:nvSpPr>
          <p:cNvPr id="3" name="Subtitle 2"/>
          <p:cNvSpPr>
            <a:spLocks noGrp="1"/>
          </p:cNvSpPr>
          <p:nvPr>
            <p:ph type="subTitle" idx="1"/>
          </p:nvPr>
        </p:nvSpPr>
        <p:spPr/>
        <p:txBody>
          <a:bodyPr/>
          <a:lstStyle/>
          <a:p>
            <a:r>
              <a:rPr lang="en-US" dirty="0" smtClean="0"/>
              <a:t>Have out a pencil, eraser, pen, and </a:t>
            </a:r>
            <a:r>
              <a:rPr lang="en-US" dirty="0" err="1" smtClean="0"/>
              <a:t>scantron</a:t>
            </a:r>
            <a:endParaRPr lang="en-US" dirty="0" smtClean="0"/>
          </a:p>
          <a:p>
            <a:r>
              <a:rPr lang="en-US" dirty="0" smtClean="0"/>
              <a:t>(this is numbered 51-81)</a:t>
            </a:r>
            <a:endParaRPr lang="en-US" dirty="0"/>
          </a:p>
        </p:txBody>
      </p:sp>
    </p:spTree>
    <p:extLst>
      <p:ext uri="{BB962C8B-B14F-4D97-AF65-F5344CB8AC3E}">
        <p14:creationId xmlns:p14="http://schemas.microsoft.com/office/powerpoint/2010/main" val="1588522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Reflective writing</a:t>
            </a:r>
            <a:endParaRPr lang="en-US" dirty="0"/>
          </a:p>
        </p:txBody>
      </p:sp>
      <p:sp>
        <p:nvSpPr>
          <p:cNvPr id="3" name="Content Placeholder 2"/>
          <p:cNvSpPr>
            <a:spLocks noGrp="1"/>
          </p:cNvSpPr>
          <p:nvPr>
            <p:ph idx="1"/>
          </p:nvPr>
        </p:nvSpPr>
        <p:spPr>
          <a:xfrm>
            <a:off x="225288" y="1463040"/>
            <a:ext cx="8560904" cy="4713923"/>
          </a:xfrm>
        </p:spPr>
        <p:txBody>
          <a:bodyPr>
            <a:normAutofit/>
          </a:bodyPr>
          <a:lstStyle/>
          <a:p>
            <a:r>
              <a:rPr lang="en-US" dirty="0" smtClean="0"/>
              <a:t>First </a:t>
            </a:r>
            <a:r>
              <a:rPr lang="en-US" dirty="0"/>
              <a:t>think about your </a:t>
            </a:r>
            <a:r>
              <a:rPr lang="en-US" i="1" dirty="0"/>
              <a:t>least</a:t>
            </a:r>
            <a:r>
              <a:rPr lang="en-US" dirty="0"/>
              <a:t> favorite topic for this exam</a:t>
            </a:r>
            <a:r>
              <a:rPr lang="en-US" dirty="0" smtClean="0"/>
              <a:t>. What did you dislike about it? What were the challenges to learning that concept? How did you overcome those challenges?</a:t>
            </a:r>
          </a:p>
          <a:p>
            <a:r>
              <a:rPr lang="en-US" dirty="0" smtClean="0"/>
              <a:t>Now think about your </a:t>
            </a:r>
            <a:r>
              <a:rPr lang="en-US" i="1" dirty="0" smtClean="0"/>
              <a:t>overall</a:t>
            </a:r>
            <a:r>
              <a:rPr lang="en-US" dirty="0" smtClean="0"/>
              <a:t> favorite topic for this exam. Take a moment to write it down and explain to yourself what you liked about it- maybe it was really interesting, maybe the practice problems were fun, maybe you related to it in your personal life. Then write about how you are going to nail this topic on the exam because you loved it and you studied it </a:t>
            </a:r>
            <a:r>
              <a:rPr lang="en-US" smtClean="0"/>
              <a:t>so well.</a:t>
            </a:r>
            <a:endParaRPr lang="en-US" dirty="0" smtClean="0"/>
          </a:p>
        </p:txBody>
      </p:sp>
    </p:spTree>
    <p:extLst>
      <p:ext uri="{BB962C8B-B14F-4D97-AF65-F5344CB8AC3E}">
        <p14:creationId xmlns:p14="http://schemas.microsoft.com/office/powerpoint/2010/main" val="21943952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TotalTime>
  <Words>798</Words>
  <Application>Microsoft Office PowerPoint</Application>
  <PresentationFormat>On-screen Show (4:3)</PresentationFormat>
  <Paragraphs>51</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Exam 1- You got this!</vt:lpstr>
      <vt:lpstr>Why are we doing this?</vt:lpstr>
      <vt:lpstr>Reflective writing assignment</vt:lpstr>
      <vt:lpstr>Exam 2- You got this!</vt:lpstr>
      <vt:lpstr>Reflective writing</vt:lpstr>
      <vt:lpstr>Exam 3- You got this!</vt:lpstr>
      <vt:lpstr>Reflective writing</vt:lpstr>
      <vt:lpstr>Exam 4- You got this!</vt:lpstr>
      <vt:lpstr>Reflective writing</vt:lpstr>
    </vt:vector>
  </TitlesOfParts>
  <Company>El Camino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 1- You got this!</dc:title>
  <dc:creator>Parks Polly</dc:creator>
  <cp:lastModifiedBy>Parks Polly</cp:lastModifiedBy>
  <cp:revision>14</cp:revision>
  <dcterms:created xsi:type="dcterms:W3CDTF">2019-02-28T18:19:57Z</dcterms:created>
  <dcterms:modified xsi:type="dcterms:W3CDTF">2019-05-28T20:31:48Z</dcterms:modified>
</cp:coreProperties>
</file>