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19"/>
  </p:notesMasterIdLst>
  <p:sldIdLst>
    <p:sldId id="256" r:id="rId2"/>
    <p:sldId id="283" r:id="rId3"/>
    <p:sldId id="275" r:id="rId4"/>
    <p:sldId id="284" r:id="rId5"/>
    <p:sldId id="289" r:id="rId6"/>
    <p:sldId id="279" r:id="rId7"/>
    <p:sldId id="262" r:id="rId8"/>
    <p:sldId id="278" r:id="rId9"/>
    <p:sldId id="282" r:id="rId10"/>
    <p:sldId id="277" r:id="rId11"/>
    <p:sldId id="276" r:id="rId12"/>
    <p:sldId id="281" r:id="rId13"/>
    <p:sldId id="280" r:id="rId14"/>
    <p:sldId id="288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kdecker:Desktop:BIO%20200%20ECOLOGY:BIO%20200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kdecker:Desktop:BIO%20200%20ECOLOGY:BIO%20200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sp. richness before</c:v>
          </c:tx>
          <c:invertIfNegative val="0"/>
          <c:val>
            <c:numRef>
              <c:f>Sheet1!$D$3:$D$12</c:f>
              <c:numCache>
                <c:formatCode>General</c:formatCode>
                <c:ptCount val="10"/>
                <c:pt idx="0">
                  <c:v>8.0</c:v>
                </c:pt>
                <c:pt idx="1">
                  <c:v>4.0</c:v>
                </c:pt>
                <c:pt idx="2">
                  <c:v>9.0</c:v>
                </c:pt>
                <c:pt idx="3">
                  <c:v>6.0</c:v>
                </c:pt>
                <c:pt idx="4">
                  <c:v>8.0</c:v>
                </c:pt>
                <c:pt idx="5">
                  <c:v>6.0</c:v>
                </c:pt>
                <c:pt idx="6">
                  <c:v>13.0</c:v>
                </c:pt>
                <c:pt idx="7">
                  <c:v>7.0</c:v>
                </c:pt>
                <c:pt idx="8">
                  <c:v>9.0</c:v>
                </c:pt>
                <c:pt idx="9">
                  <c:v>8.0</c:v>
                </c:pt>
              </c:numCache>
            </c:numRef>
          </c:val>
        </c:ser>
        <c:ser>
          <c:idx val="1"/>
          <c:order val="1"/>
          <c:tx>
            <c:v>after</c:v>
          </c:tx>
          <c:invertIfNegative val="0"/>
          <c:val>
            <c:numRef>
              <c:f>Sheet1!$E$3:$E$12</c:f>
              <c:numCache>
                <c:formatCode>General</c:formatCode>
                <c:ptCount val="10"/>
                <c:pt idx="0">
                  <c:v>0.0</c:v>
                </c:pt>
                <c:pt idx="1">
                  <c:v>5.0</c:v>
                </c:pt>
                <c:pt idx="2">
                  <c:v>8.0</c:v>
                </c:pt>
                <c:pt idx="3">
                  <c:v>0.0</c:v>
                </c:pt>
                <c:pt idx="4">
                  <c:v>9.0</c:v>
                </c:pt>
                <c:pt idx="5">
                  <c:v>5.0</c:v>
                </c:pt>
                <c:pt idx="6">
                  <c:v>8.0</c:v>
                </c:pt>
                <c:pt idx="7">
                  <c:v>6.0</c:v>
                </c:pt>
                <c:pt idx="8">
                  <c:v>9.0</c:v>
                </c:pt>
                <c:pt idx="9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598392"/>
        <c:axId val="-2119718184"/>
      </c:barChart>
      <c:catAx>
        <c:axId val="-2085598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9718184"/>
        <c:crosses val="autoZero"/>
        <c:auto val="1"/>
        <c:lblAlgn val="ctr"/>
        <c:lblOffset val="100"/>
        <c:noMultiLvlLbl val="0"/>
      </c:catAx>
      <c:valAx>
        <c:axId val="-2119718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5598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allelic freq. before</c:v>
          </c:tx>
          <c:invertIfNegative val="0"/>
          <c:val>
            <c:numRef>
              <c:f>Sheet1!$F$3:$F$12</c:f>
              <c:numCache>
                <c:formatCode>0.00</c:formatCode>
                <c:ptCount val="10"/>
                <c:pt idx="0">
                  <c:v>3.555555555555555</c:v>
                </c:pt>
                <c:pt idx="1">
                  <c:v>4.25</c:v>
                </c:pt>
                <c:pt idx="2">
                  <c:v>3.777777777777778</c:v>
                </c:pt>
                <c:pt idx="3">
                  <c:v>3.666666666666666</c:v>
                </c:pt>
                <c:pt idx="4">
                  <c:v>4.124999999999999</c:v>
                </c:pt>
                <c:pt idx="5">
                  <c:v>3.5</c:v>
                </c:pt>
                <c:pt idx="6">
                  <c:v>3.846153846153846</c:v>
                </c:pt>
                <c:pt idx="7">
                  <c:v>3.666666666666666</c:v>
                </c:pt>
                <c:pt idx="8">
                  <c:v>4.111111111111111</c:v>
                </c:pt>
                <c:pt idx="9">
                  <c:v>3.125</c:v>
                </c:pt>
              </c:numCache>
            </c:numRef>
          </c:val>
        </c:ser>
        <c:ser>
          <c:idx val="1"/>
          <c:order val="1"/>
          <c:tx>
            <c:v>allelic freq. after</c:v>
          </c:tx>
          <c:invertIfNegative val="0"/>
          <c:val>
            <c:numRef>
              <c:f>Sheet1!$G$3:$G$12</c:f>
              <c:numCache>
                <c:formatCode>0.00</c:formatCode>
                <c:ptCount val="10"/>
                <c:pt idx="0">
                  <c:v>0.0</c:v>
                </c:pt>
                <c:pt idx="1">
                  <c:v>3.8</c:v>
                </c:pt>
                <c:pt idx="2">
                  <c:v>3.428571428571428</c:v>
                </c:pt>
                <c:pt idx="3">
                  <c:v>0.0</c:v>
                </c:pt>
                <c:pt idx="4">
                  <c:v>3.777777777777778</c:v>
                </c:pt>
                <c:pt idx="5">
                  <c:v>3.0</c:v>
                </c:pt>
                <c:pt idx="6">
                  <c:v>4.124999999999999</c:v>
                </c:pt>
                <c:pt idx="7">
                  <c:v>3.333333333333333</c:v>
                </c:pt>
                <c:pt idx="8">
                  <c:v>4.111111111111111</c:v>
                </c:pt>
                <c:pt idx="9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6061960"/>
        <c:axId val="-2112667688"/>
      </c:barChart>
      <c:catAx>
        <c:axId val="-21060619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667688"/>
        <c:crosses val="autoZero"/>
        <c:auto val="1"/>
        <c:lblAlgn val="ctr"/>
        <c:lblOffset val="100"/>
        <c:noMultiLvlLbl val="0"/>
      </c:catAx>
      <c:valAx>
        <c:axId val="-21126676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06061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FC1BD-B1AD-B94B-8CAD-68037DE407C6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75B46-92F8-4045-B4C5-7E1F79EC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5/29/19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6176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Jillian </a:t>
            </a:r>
            <a:r>
              <a:rPr lang="en-US" dirty="0" smtClean="0"/>
              <a:t>K. Decker</a:t>
            </a:r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0875"/>
            <a:ext cx="4267781" cy="15371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59154"/>
            <a:ext cx="7543800" cy="2593975"/>
          </a:xfrm>
        </p:spPr>
        <p:txBody>
          <a:bodyPr/>
          <a:lstStyle/>
          <a:p>
            <a:r>
              <a:rPr lang="en-US" dirty="0" smtClean="0"/>
              <a:t>Island Biogeography Exercise </a:t>
            </a:r>
            <a:br>
              <a:rPr lang="en-US" dirty="0" smtClean="0"/>
            </a:br>
            <a:r>
              <a:rPr lang="en-US" dirty="0" smtClean="0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8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development</a:t>
            </a:r>
            <a:endParaRPr lang="en-US" dirty="0"/>
          </a:p>
        </p:txBody>
      </p:sp>
      <p:pic>
        <p:nvPicPr>
          <p:cNvPr id="4" name="Content Placeholder 3" descr="Screen Shot 2019-05-21 at 12.26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2" r="-9062"/>
          <a:stretch>
            <a:fillRect/>
          </a:stretch>
        </p:blipFill>
        <p:spPr/>
      </p:pic>
      <p:pic>
        <p:nvPicPr>
          <p:cNvPr id="5" name="Content Placeholder 3" descr="Screen Shot 2019-05-21 at 12.25.4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22723" r="6328" b="67829"/>
          <a:stretch/>
        </p:blipFill>
        <p:spPr>
          <a:xfrm>
            <a:off x="457200" y="1130392"/>
            <a:ext cx="7620000" cy="4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5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Development</a:t>
            </a:r>
            <a:endParaRPr lang="en-US" dirty="0"/>
          </a:p>
        </p:txBody>
      </p:sp>
      <p:pic>
        <p:nvPicPr>
          <p:cNvPr id="4" name="Content Placeholder 3" descr="Screen Shot 2019-05-21 at 12.26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58" r="-11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087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 </a:t>
            </a:r>
            <a:r>
              <a:rPr lang="en-US" dirty="0" smtClean="0"/>
              <a:t>Entry </a:t>
            </a:r>
            <a:r>
              <a:rPr lang="mr-IN" dirty="0" smtClean="0"/>
              <a:t>–</a:t>
            </a:r>
            <a:r>
              <a:rPr lang="en-US" dirty="0" smtClean="0"/>
              <a:t> Day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 descr="Screen Shot 2019-05-21 at 12.23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59" b="-137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29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entry -  </a:t>
            </a:r>
            <a:r>
              <a:rPr lang="en-US" dirty="0"/>
              <a:t>D</a:t>
            </a:r>
            <a:r>
              <a:rPr lang="en-US" dirty="0" smtClean="0"/>
              <a:t>ay </a:t>
            </a:r>
            <a:r>
              <a:rPr lang="en-US" dirty="0" smtClean="0"/>
              <a:t>2 </a:t>
            </a:r>
            <a:endParaRPr lang="en-US" dirty="0"/>
          </a:p>
        </p:txBody>
      </p:sp>
      <p:pic>
        <p:nvPicPr>
          <p:cNvPr id="4" name="Content Placeholder 3" descr="Screen Shot 2019-05-21 at 12.23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71" b="-12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176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Data</a:t>
            </a:r>
            <a:endParaRPr lang="en-US" dirty="0"/>
          </a:p>
        </p:txBody>
      </p:sp>
      <p:pic>
        <p:nvPicPr>
          <p:cNvPr id="4" name="Content Placeholder 3" descr="Screen Shot 2019-05-21 at 12.45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58" b="-39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936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Representation: Species richness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44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Representation: Allelic Frequency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34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Post-exercise Questions posed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Hypotheses supported?</a:t>
            </a:r>
          </a:p>
          <a:p>
            <a:r>
              <a:rPr lang="en-US" dirty="0" smtClean="0"/>
              <a:t>Experimental design adequate? How would you change?</a:t>
            </a:r>
          </a:p>
          <a:p>
            <a:r>
              <a:rPr lang="en-US" dirty="0" smtClean="0"/>
              <a:t>What would be a better graphical </a:t>
            </a:r>
            <a:r>
              <a:rPr lang="en-US" dirty="0" smtClean="0"/>
              <a:t>representation of this data? </a:t>
            </a:r>
          </a:p>
          <a:p>
            <a:r>
              <a:rPr lang="en-US" dirty="0" smtClean="0"/>
              <a:t>What changes would you make to the graphs to make it easier to evaluate whether your results supported your </a:t>
            </a:r>
            <a:r>
              <a:rPr lang="en-US" dirty="0" smtClean="0"/>
              <a:t>original hypotheses?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9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from:</a:t>
            </a:r>
            <a:endParaRPr lang="en-US" dirty="0"/>
          </a:p>
        </p:txBody>
      </p:sp>
      <p:pic>
        <p:nvPicPr>
          <p:cNvPr id="4" name="Content Placeholder 3" descr="Screen Shot 2019-05-21 at 12.21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04" b="-29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95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students study?</a:t>
            </a:r>
            <a:endParaRPr lang="en-US" dirty="0"/>
          </a:p>
        </p:txBody>
      </p:sp>
      <p:pic>
        <p:nvPicPr>
          <p:cNvPr id="4" name="Content Placeholder 3" descr="Screen Shot 2019-05-21 at 12.25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" b="2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55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5-21 at 12.22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8" r="-3698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students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5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Preparatory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Videos: Island Biogeography Theory</a:t>
            </a:r>
          </a:p>
          <a:p>
            <a:r>
              <a:rPr lang="en-US" dirty="0" smtClean="0"/>
              <a:t>Quiz on general understanding of concept and graphical representation of island biogeography theory</a:t>
            </a:r>
          </a:p>
          <a:p>
            <a:r>
              <a:rPr lang="en-US" dirty="0" smtClean="0"/>
              <a:t>Pre-exercise assessment</a:t>
            </a:r>
          </a:p>
          <a:p>
            <a:r>
              <a:rPr lang="en-US" dirty="0" smtClean="0"/>
              <a:t>Excel tutorial homework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1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 and Post-exercise Assessment</a:t>
            </a:r>
            <a:endParaRPr lang="en-US" dirty="0"/>
          </a:p>
        </p:txBody>
      </p:sp>
      <p:pic>
        <p:nvPicPr>
          <p:cNvPr id="6" name="Content Placeholder 5" descr="Screen Shot 2019-05-21 at 12.24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91" r="-23091"/>
          <a:stretch>
            <a:fillRect/>
          </a:stretch>
        </p:blipFill>
        <p:spPr>
          <a:xfrm>
            <a:off x="457200" y="1749610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225474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Preparatory </a:t>
            </a:r>
            <a:r>
              <a:rPr lang="en-US" dirty="0" smtClean="0"/>
              <a:t>Exercises:</a:t>
            </a:r>
            <a:br>
              <a:rPr lang="en-US" dirty="0" smtClean="0"/>
            </a:br>
            <a:r>
              <a:rPr lang="en-US" dirty="0" smtClean="0"/>
              <a:t>HHMI’s Excel Tutorials</a:t>
            </a:r>
            <a:endParaRPr lang="en-US" dirty="0"/>
          </a:p>
        </p:txBody>
      </p:sp>
      <p:pic>
        <p:nvPicPr>
          <p:cNvPr id="4" name="Content Placeholder 3" descr="Screen Shot 2019-05-20 at 9.47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53" b="-11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93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pic>
        <p:nvPicPr>
          <p:cNvPr id="4" name="Content Placeholder 3" descr="Screen Shot 2019-05-21 at 12.27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94" b="-34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364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pic>
        <p:nvPicPr>
          <p:cNvPr id="4" name="Content Placeholder 3" descr="Screen Shot 2019-05-21 at 12.27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00" r="-10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5060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927</TotalTime>
  <Words>147</Words>
  <Application>Microsoft Macintosh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Island Biogeography Exercise  Spring 2019</vt:lpstr>
      <vt:lpstr>Exercise from:</vt:lpstr>
      <vt:lpstr>What did the students study?</vt:lpstr>
      <vt:lpstr>What did the students study?</vt:lpstr>
      <vt:lpstr>Preparatory Exercises</vt:lpstr>
      <vt:lpstr>Pre- and Post-exercise Assessment</vt:lpstr>
      <vt:lpstr>Preparatory Exercises: HHMI’s Excel Tutorials</vt:lpstr>
      <vt:lpstr>Experimental Set-up</vt:lpstr>
      <vt:lpstr>Experimental set-up</vt:lpstr>
      <vt:lpstr>Hypothesis development</vt:lpstr>
      <vt:lpstr>Hypothesis Development</vt:lpstr>
      <vt:lpstr>Baseline Data Entry – Day 1</vt:lpstr>
      <vt:lpstr>Data entry -  Day 2 </vt:lpstr>
      <vt:lpstr>Student Data</vt:lpstr>
      <vt:lpstr>Graphical Representation: Species richness</vt:lpstr>
      <vt:lpstr>Graphical Representation: Allelic Frequency</vt:lpstr>
      <vt:lpstr>Post-exercise Questions posed to students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Techniques</dc:title>
  <dc:creator>Jillian K. Decker</dc:creator>
  <cp:lastModifiedBy>Jillian K. Decker</cp:lastModifiedBy>
  <cp:revision>12</cp:revision>
  <dcterms:created xsi:type="dcterms:W3CDTF">2019-05-21T01:36:48Z</dcterms:created>
  <dcterms:modified xsi:type="dcterms:W3CDTF">2019-05-29T16:17:12Z</dcterms:modified>
</cp:coreProperties>
</file>