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4" r:id="rId6"/>
    <p:sldId id="266" r:id="rId7"/>
    <p:sldId id="267" r:id="rId8"/>
    <p:sldId id="261" r:id="rId9"/>
    <p:sldId id="265" r:id="rId10"/>
    <p:sldId id="262" r:id="rId11"/>
    <p:sldId id="268" r:id="rId12"/>
    <p:sldId id="25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2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nysdec.maps.arcgis.com/apps/webappviewer/index.html?id=53dd7bd66b4643db9f326bd1b821dac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aterdata.usgs.gov/nwis/sw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Quantitative Analysis Exercise II</a:t>
            </a:r>
            <a:br>
              <a:rPr lang="en-US" dirty="0"/>
            </a:br>
            <a:r>
              <a:rPr lang="en-US" dirty="0" smtClean="0"/>
              <a:t>Investigating Human Impacts on Stream Ecology: Locally and Nationally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680" y="3556001"/>
            <a:ext cx="8801320" cy="14732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CITATION FOR QUESTIONS IN THIS POWERPOINT</a:t>
            </a:r>
            <a:endParaRPr lang="en-US" sz="2400" dirty="0"/>
          </a:p>
          <a:p>
            <a:pPr algn="l"/>
            <a:r>
              <a:rPr lang="en-US" sz="2400" dirty="0">
                <a:solidFill>
                  <a:srgbClr val="0000FF"/>
                </a:solidFill>
              </a:rPr>
              <a:t>Amelia </a:t>
            </a:r>
            <a:r>
              <a:rPr lang="en-US" sz="2400" dirty="0" err="1">
                <a:solidFill>
                  <a:srgbClr val="0000FF"/>
                </a:solidFill>
              </a:rPr>
              <a:t>Nuding</a:t>
            </a:r>
            <a:r>
              <a:rPr lang="en-US" sz="2400" dirty="0">
                <a:solidFill>
                  <a:srgbClr val="0000FF"/>
                </a:solidFill>
              </a:rPr>
              <a:t> and Stephanie Hampton. March 2012, posting date. Investigating human impacts on stream ecology: locally and </a:t>
            </a:r>
            <a:r>
              <a:rPr lang="en-US" sz="2400" dirty="0" err="1">
                <a:solidFill>
                  <a:srgbClr val="0000FF"/>
                </a:solidFill>
              </a:rPr>
              <a:t>nationallyTeaching</a:t>
            </a:r>
            <a:r>
              <a:rPr lang="en-US" sz="2400" dirty="0">
                <a:solidFill>
                  <a:srgbClr val="0000FF"/>
                </a:solidFill>
              </a:rPr>
              <a:t> Issues and Experiments in Ecology, Vol. 8: Practice #1 [online]. 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l"/>
            <a:endParaRPr lang="en-US" sz="2400" dirty="0">
              <a:solidFill>
                <a:srgbClr val="0000FF"/>
              </a:solidFill>
            </a:endParaRPr>
          </a:p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http</a:t>
            </a:r>
            <a:r>
              <a:rPr lang="en-US" sz="2400" dirty="0">
                <a:solidFill>
                  <a:srgbClr val="0000FF"/>
                </a:solidFill>
              </a:rPr>
              <a:t>://</a:t>
            </a:r>
            <a:r>
              <a:rPr lang="en-US" sz="2400" dirty="0" err="1">
                <a:solidFill>
                  <a:srgbClr val="0000FF"/>
                </a:solidFill>
              </a:rPr>
              <a:t>tiee.esa.org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err="1">
                <a:solidFill>
                  <a:srgbClr val="0000FF"/>
                </a:solidFill>
              </a:rPr>
              <a:t>vol</a:t>
            </a:r>
            <a:r>
              <a:rPr lang="en-US" sz="2400" dirty="0">
                <a:solidFill>
                  <a:srgbClr val="0000FF"/>
                </a:solidFill>
              </a:rPr>
              <a:t>/v8/issues/</a:t>
            </a:r>
            <a:r>
              <a:rPr lang="en-US" sz="2400" dirty="0" err="1">
                <a:solidFill>
                  <a:srgbClr val="0000FF"/>
                </a:solidFill>
              </a:rPr>
              <a:t>data_sets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err="1">
                <a:solidFill>
                  <a:srgbClr val="0000FF"/>
                </a:solidFill>
              </a:rPr>
              <a:t>nuding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err="1">
                <a:solidFill>
                  <a:srgbClr val="0000FF"/>
                </a:solidFill>
              </a:rPr>
              <a:t>abstract.html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163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4. If </a:t>
            </a:r>
            <a:r>
              <a:rPr lang="en-US" dirty="0"/>
              <a:t>you wanted to do research that relates stream conditions to fertilizer application, briefly describe an approach you might take in gathering data.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 Ecology Pre- and Post-test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2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regional EPA land-use maps provided and develop a hypothesis that you test during this lecture.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388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https://nysdec.maps.arcgis.com/apps/webappviewer/index.html?id=</a:t>
            </a:r>
            <a:r>
              <a:rPr lang="en-US" dirty="0" smtClean="0">
                <a:hlinkClick r:id="rId2"/>
              </a:rPr>
              <a:t>53dd7bd66b4643db9f326bd1b821dacd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www.arcgis.com</a:t>
            </a:r>
            <a:r>
              <a:rPr lang="en-US" dirty="0"/>
              <a:t>/home/</a:t>
            </a:r>
            <a:r>
              <a:rPr lang="en-US" dirty="0" err="1"/>
              <a:t>webmap</a:t>
            </a:r>
            <a:r>
              <a:rPr lang="en-US" dirty="0"/>
              <a:t>/</a:t>
            </a:r>
            <a:r>
              <a:rPr lang="en-US" dirty="0" err="1"/>
              <a:t>viewer.html?webmap</a:t>
            </a:r>
            <a:r>
              <a:rPr lang="en-US" dirty="0"/>
              <a:t>=f1f297bb6c584d7486dd7a565bbe2ef2&amp;extent=-80.1129,38.7988,-67.3467,46.2348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9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HRECOS (https://</a:t>
            </a:r>
            <a:r>
              <a:rPr lang="en-US" dirty="0" err="1" smtClean="0"/>
              <a:t>www.hrecos.org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err="1" smtClean="0"/>
              <a:t>Riverkeeper</a:t>
            </a:r>
            <a:r>
              <a:rPr lang="en-US" dirty="0" smtClean="0"/>
              <a:t> (https://</a:t>
            </a:r>
            <a:r>
              <a:rPr lang="en-US" dirty="0" err="1" smtClean="0"/>
              <a:t>riverkeeper.org</a:t>
            </a:r>
            <a:r>
              <a:rPr lang="en-US" dirty="0" smtClean="0"/>
              <a:t>/water-quality/)</a:t>
            </a:r>
            <a:endParaRPr lang="en-US" dirty="0" smtClean="0"/>
          </a:p>
          <a:p>
            <a:r>
              <a:rPr lang="en-US" dirty="0" smtClean="0"/>
              <a:t>USGS (</a:t>
            </a:r>
            <a:r>
              <a:rPr lang="en-US" dirty="0" smtClean="0">
                <a:hlinkClick r:id="rId2"/>
              </a:rPr>
              <a:t>https://waterdata.usgs.gov/nwis/sw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****See next three slides*****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441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data: HRECOS</a:t>
            </a:r>
            <a:endParaRPr lang="en-US" dirty="0"/>
          </a:p>
        </p:txBody>
      </p:sp>
      <p:pic>
        <p:nvPicPr>
          <p:cNvPr id="7" name="Content Placeholder 6" descr="Screen Shot 2019-05-29 at 11.48.16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25" r="-6025"/>
          <a:stretch>
            <a:fillRect/>
          </a:stretch>
        </p:blipFill>
        <p:spPr>
          <a:xfrm>
            <a:off x="246072" y="1824626"/>
            <a:ext cx="9235012" cy="4301537"/>
          </a:xfrm>
        </p:spPr>
      </p:pic>
    </p:spTree>
    <p:extLst>
      <p:ext uri="{BB962C8B-B14F-4D97-AF65-F5344CB8AC3E}">
        <p14:creationId xmlns:p14="http://schemas.microsoft.com/office/powerpoint/2010/main" val="506118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data: RIVERKEEPER</a:t>
            </a:r>
            <a:endParaRPr lang="en-US" dirty="0"/>
          </a:p>
        </p:txBody>
      </p:sp>
      <p:pic>
        <p:nvPicPr>
          <p:cNvPr id="6" name="Content Placeholder 5" descr="Screen Shot 2019-05-29 at 11.49.23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11" r="-12011"/>
          <a:stretch>
            <a:fillRect/>
          </a:stretch>
        </p:blipFill>
        <p:spPr>
          <a:xfrm>
            <a:off x="457200" y="2218173"/>
            <a:ext cx="8390102" cy="3907990"/>
          </a:xfrm>
        </p:spPr>
      </p:pic>
    </p:spTree>
    <p:extLst>
      <p:ext uri="{BB962C8B-B14F-4D97-AF65-F5344CB8AC3E}">
        <p14:creationId xmlns:p14="http://schemas.microsoft.com/office/powerpoint/2010/main" val="3293003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9-05-29 at 11.51.02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4" r="-604"/>
          <a:stretch>
            <a:fillRect/>
          </a:stretch>
        </p:blipFill>
        <p:spPr>
          <a:xfrm>
            <a:off x="587836" y="2218173"/>
            <a:ext cx="8390102" cy="390799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data: USGS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003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1. </a:t>
            </a:r>
            <a:r>
              <a:rPr lang="en-US" dirty="0"/>
              <a:t>Fertilizers containing nutrients to promote plant growth are commonly applied to farm crops and to gardens and yards.  When these fertilizers reach aquatic environments, they: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Frequently cause microorganisms in the water to grow because many of these microorganisms use the same nutrients for photosynthesis as do crops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Mostly do not affect microorganisms in the water because aquatic microorganisms require different nutrients than crops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Mostly do not affect microorganisms in the water because the nitrogen and phosphorus in fertilizers is not biologically available to aquatic microorganisms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 Ecology Pre- and Post-test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8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1. </a:t>
            </a:r>
            <a:r>
              <a:rPr lang="en-US" dirty="0"/>
              <a:t>Fertilizers containing nutrients to promote plant growth are commonly applied to farm crops and to gardens and yards.  When these fertilizers reach aquatic environments, they: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>
                <a:solidFill>
                  <a:srgbClr val="FF0000"/>
                </a:solidFill>
              </a:rPr>
              <a:t>Frequently cause microorganisms in the water to grow because many of these microorganisms use the same nutrients for photosynthesis as do crops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Mostly do not affect microorganisms in the water because aquatic microorganisms require different nutrients than crops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Mostly do not affect microorganisms in the water because the nitrogen and phosphorus in fertilizers is not biologically available to aquatic microorganisms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 Ecology Pre- and Post-test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93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2. Larger </a:t>
            </a:r>
            <a:r>
              <a:rPr lang="en-US" dirty="0"/>
              <a:t>(macroscopic) invertebrates living in streams, like larval mayflies and stoneflies: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Are generally only affected by fertilizers applied to the land if their adult life stage is terrestrial (like mayflies and stoneflies)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Are frequently affected by fertilizers applied to land because fertilizers provide nutrients to the microorganisms that photosynthesize in streams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Are frequently affected by fertilizers applied to land because the invertebrates can directly use these inorganic nutrients for growth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 Ecology Pre- and Post-test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25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2. Larger </a:t>
            </a:r>
            <a:r>
              <a:rPr lang="en-US" dirty="0"/>
              <a:t>(macroscopic) invertebrates living in streams, like larval mayflies and stoneflies: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Are generally only affected by fertilizers applied to the land if their adult life stage is terrestrial (like mayflies and stoneflies)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>
                <a:solidFill>
                  <a:srgbClr val="FF0000"/>
                </a:solidFill>
              </a:rPr>
              <a:t>Are frequently affected by fertilizers applied to land because fertilizers provide nutrients to the microorganisms that photosynthesize in streams</a:t>
            </a:r>
          </a:p>
          <a:p>
            <a:pPr marL="759143" lvl="1" indent="-457200">
              <a:buFont typeface="+mj-lt"/>
              <a:buAutoNum type="alphaLcPeriod"/>
            </a:pPr>
            <a:r>
              <a:rPr lang="en-US" sz="2400" dirty="0"/>
              <a:t>Are frequently affected by fertilizers applied to land because the invertebrates can directly use these inorganic nutrients for growth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 Ecology Pre- and Post-test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21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Flow in Ecosystems</a:t>
            </a:r>
            <a:endParaRPr lang="en-US" dirty="0"/>
          </a:p>
        </p:txBody>
      </p:sp>
      <p:pic>
        <p:nvPicPr>
          <p:cNvPr id="6" name="Picture 5" descr="1920px-Ecological_Pyramid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66" y="1278675"/>
            <a:ext cx="7768167" cy="55793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155227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CC BY-SA 4.0</a:t>
            </a:r>
          </a:p>
          <a:p>
            <a:r>
              <a:rPr lang="en-US" dirty="0" err="1"/>
              <a:t>File:Ecological</a:t>
            </a:r>
            <a:r>
              <a:rPr lang="en-US" dirty="0"/>
              <a:t> </a:t>
            </a:r>
            <a:r>
              <a:rPr lang="en-US" dirty="0" err="1"/>
              <a:t>Pyramid.svg</a:t>
            </a:r>
            <a:endParaRPr lang="en-US" dirty="0"/>
          </a:p>
          <a:p>
            <a:r>
              <a:rPr lang="en-US" dirty="0"/>
              <a:t>Created: 1 June 2015</a:t>
            </a:r>
          </a:p>
        </p:txBody>
      </p:sp>
    </p:spTree>
    <p:extLst>
      <p:ext uri="{BB962C8B-B14F-4D97-AF65-F5344CB8AC3E}">
        <p14:creationId xmlns:p14="http://schemas.microsoft.com/office/powerpoint/2010/main" val="2078390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edator-clipart-secondary-consumer-726708-879186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869" r="-35869"/>
          <a:stretch>
            <a:fillRect/>
          </a:stretch>
        </p:blipFill>
        <p:spPr>
          <a:xfrm>
            <a:off x="-591668" y="2074795"/>
            <a:ext cx="9735668" cy="453510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Flow in Ecosystems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375833" y="6310310"/>
            <a:ext cx="77681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dumielauxepices.net</a:t>
            </a:r>
            <a:r>
              <a:rPr lang="en-US" dirty="0"/>
              <a:t>/wallpaper-2688523</a:t>
            </a:r>
          </a:p>
        </p:txBody>
      </p:sp>
    </p:spTree>
    <p:extLst>
      <p:ext uri="{BB962C8B-B14F-4D97-AF65-F5344CB8AC3E}">
        <p14:creationId xmlns:p14="http://schemas.microsoft.com/office/powerpoint/2010/main" val="1221158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3. </a:t>
            </a:r>
            <a:r>
              <a:rPr lang="en-US" dirty="0"/>
              <a:t>If you were to predict the level of nutrients in a local stream, it would be most useful to know: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dirty="0"/>
              <a:t>extent of fertilizer use directly around the stream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dirty="0"/>
              <a:t>extent of fertilizer use upstream and also directly around the stream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dirty="0"/>
              <a:t>extent of fertilizer use upstream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 Ecology Pre- and Post-test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2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3. </a:t>
            </a:r>
            <a:r>
              <a:rPr lang="en-US" dirty="0"/>
              <a:t>If you were to predict the level of nutrients in a local stream, it would be most useful to know: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dirty="0"/>
              <a:t>extent of fertilizer use directly around the stream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dirty="0">
                <a:solidFill>
                  <a:srgbClr val="FF0000"/>
                </a:solidFill>
              </a:rPr>
              <a:t>extent of fertilizer use upstream and also directly around the stream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dirty="0"/>
              <a:t>extent of fertilizer use upstream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 Ecology Pre- and Post-test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577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685</TotalTime>
  <Words>742</Words>
  <Application>Microsoft Macintosh PowerPoint</Application>
  <PresentationFormat>On-screen Show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Waveform</vt:lpstr>
      <vt:lpstr>Quantitative Analysis Exercise II Investigating Human Impacts on Stream Ecology: Locally and Nationally</vt:lpstr>
      <vt:lpstr>Stream Ecology Pre- and Post-test Questions</vt:lpstr>
      <vt:lpstr>Stream Ecology Pre- and Post-test Questions</vt:lpstr>
      <vt:lpstr>Stream Ecology Pre- and Post-test Questions</vt:lpstr>
      <vt:lpstr>Stream Ecology Pre- and Post-test Questions</vt:lpstr>
      <vt:lpstr>Energy Flow in Ecosystems</vt:lpstr>
      <vt:lpstr>Energy Flow in Ecosystems</vt:lpstr>
      <vt:lpstr>Stream Ecology Pre- and Post-test Questions</vt:lpstr>
      <vt:lpstr>Stream Ecology Pre- and Post-test Questions</vt:lpstr>
      <vt:lpstr>Stream Ecology Pre- and Post-test Questions</vt:lpstr>
      <vt:lpstr>Regional Data</vt:lpstr>
      <vt:lpstr>Local data </vt:lpstr>
      <vt:lpstr>Local Data </vt:lpstr>
      <vt:lpstr>Local data: HRECOS</vt:lpstr>
      <vt:lpstr>Local data: RIVERKEEPER</vt:lpstr>
      <vt:lpstr>Local data: USGS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Jillian K. Decker</dc:creator>
  <cp:lastModifiedBy>Jillian K. Decker</cp:lastModifiedBy>
  <cp:revision>9</cp:revision>
  <dcterms:created xsi:type="dcterms:W3CDTF">2019-05-10T03:18:16Z</dcterms:created>
  <dcterms:modified xsi:type="dcterms:W3CDTF">2019-05-29T15:55:44Z</dcterms:modified>
</cp:coreProperties>
</file>