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38" r:id="rId2"/>
    <p:sldId id="337" r:id="rId3"/>
    <p:sldId id="386" r:id="rId4"/>
    <p:sldId id="398" r:id="rId5"/>
    <p:sldId id="271" r:id="rId6"/>
    <p:sldId id="270" r:id="rId7"/>
    <p:sldId id="259" r:id="rId8"/>
    <p:sldId id="297" r:id="rId9"/>
    <p:sldId id="258" r:id="rId10"/>
    <p:sldId id="257" r:id="rId11"/>
    <p:sldId id="399" r:id="rId12"/>
    <p:sldId id="400" r:id="rId13"/>
    <p:sldId id="401" r:id="rId14"/>
    <p:sldId id="40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1156" autoAdjust="0"/>
  </p:normalViewPr>
  <p:slideViewPr>
    <p:cSldViewPr snapToGrid="0" showGuides="1">
      <p:cViewPr varScale="1">
        <p:scale>
          <a:sx n="41" d="100"/>
          <a:sy n="41" d="100"/>
        </p:scale>
        <p:origin x="900" y="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53DD8-C270-47A5-93A4-F49E8C3996E2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94315-DA53-49FD-92CE-52A4AE86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malaria/about/distribution.html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malaria/about/distribution.html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nytimes.com/www.nytimes.com/interactive/2012/03/31/world/americas/how-the-haiti-cholera-epidemic-spread.html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edbugregistry.com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rwin.biology.utah.edu/ProjectsHTML/Ecology.html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swlh/start-and-up-dunning-kruger-effect-on-startups-19c0aa921688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swlh/start-and-up-dunning-kruger-effect-on-startups-19c0aa921688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94315-DA53-49FD-92CE-52A4AE86BB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7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47D6A652-3231-4952-B253-C662FD05F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94CD2DB-951B-402D-9434-4D1431B02FB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85725" indent="-85725" eaLnBrk="1">
              <a:lnSpc>
                <a:spcPct val="93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Comparative IUCN “Red List” breakdowns by clade. (</a:t>
            </a:r>
            <a:r>
              <a:rPr lang="en-GB" altLang="en-US" sz="1400" b="1" dirty="0">
                <a:latin typeface="Arial" panose="020B0604020202020204" pitchFamily="34" charset="0"/>
                <a:cs typeface="msgothic" charset="0"/>
              </a:rPr>
              <a:t>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) Breakdowns are given by habitat loss categories from now to 2070: 0 to 25%, least concern; 25 to 50%, vulnerable; 50 to 80%, endangered; 80 to 100%, critically endangered. (</a:t>
            </a:r>
            <a:r>
              <a:rPr lang="en-GB" altLang="en-US" sz="1400" b="1" dirty="0">
                <a:latin typeface="Arial" panose="020B0604020202020204" pitchFamily="34" charset="0"/>
                <a:cs typeface="msgothic" charset="0"/>
              </a:rPr>
              <a:t>B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to </a:t>
            </a:r>
            <a:r>
              <a:rPr lang="en-GB" altLang="en-US" sz="1400" b="1" dirty="0">
                <a:latin typeface="Arial" panose="020B0604020202020204" pitchFamily="34" charset="0"/>
                <a:cs typeface="msgothic" charset="0"/>
              </a:rPr>
              <a:t>I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) Conservation classifiers are broken down for eight major clades: (B)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Acanthocephala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14 spp.), (C)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Astigmata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18), (D)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Cestoda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25), (E)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Ixodida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141), (F) Nematoda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147), (G)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Phthiraptera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5), (H) Siphonaptera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67), and (I) Trematoda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40).</a:t>
            </a:r>
          </a:p>
        </p:txBody>
      </p:sp>
    </p:spTree>
    <p:extLst>
      <p:ext uri="{BB962C8B-B14F-4D97-AF65-F5344CB8AC3E}">
        <p14:creationId xmlns:p14="http://schemas.microsoft.com/office/powerpoint/2010/main" val="679902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https://www.cdc.gov/malaria/about/distribution.html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C4061A-55CE-4A6B-B138-D06B54FE3A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30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https://www.cdc.gov/malaria/about/distribution.html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C4061A-55CE-4A6B-B138-D06B54FE3A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98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Data from: </a:t>
            </a:r>
            <a:r>
              <a:rPr lang="en-US" sz="1200" dirty="0"/>
              <a:t>https://www.ons.gov.uk/peoplepopulationandcommunity/birthsdeathsandmarriages/livebirths/articles/trendsinbirthsanddeathsoverthelastcentury/2015-07-15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94315-DA53-49FD-92CE-52A4AE86BB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10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https://archive.nytimes.com/www.nytimes.com/interactive/2012/03/31/world/americas/how-the-haiti-cholera-epidemic-spread.html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94315-DA53-49FD-92CE-52A4AE86BB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14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https://bedbugregistry.com/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94315-DA53-49FD-92CE-52A4AE86BB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08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CE152-A5BE-43EF-B046-11686BFF80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50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http://darwin.biology.utah.edu/ProjectsHTML/Ecology.html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CE152-A5BE-43EF-B046-11686BFF80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70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https://medium.com/swlh/start-and-up-dunning-kruger-effect-on-startups-19c0aa921688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05AE2-3071-4B00-9259-124A055511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80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https://medium.com/swlh/start-and-up-dunning-kruger-effect-on-startups-19c0aa921688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05AE2-3071-4B00-9259-124A055511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25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47D6A652-3231-4952-B253-C662FD05F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E94CD2DB-951B-402D-9434-4D1431B02FB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85725" indent="-85725" eaLnBrk="1">
              <a:lnSpc>
                <a:spcPct val="93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Comparative IUCN “Red List” breakdowns by clade. (</a:t>
            </a:r>
            <a:r>
              <a:rPr lang="en-GB" altLang="en-US" sz="1400" b="1" dirty="0">
                <a:latin typeface="Arial" panose="020B0604020202020204" pitchFamily="34" charset="0"/>
                <a:cs typeface="msgothic" charset="0"/>
              </a:rPr>
              <a:t>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) Breakdowns are given by habitat loss categories from now to 2070: 0 to 25%, least concern; 25 to 50%, vulnerable; 50 to 80%, endangered; 80 to 100%, critically endangered. (</a:t>
            </a:r>
            <a:r>
              <a:rPr lang="en-GB" altLang="en-US" sz="1400" b="1" dirty="0">
                <a:latin typeface="Arial" panose="020B0604020202020204" pitchFamily="34" charset="0"/>
                <a:cs typeface="msgothic" charset="0"/>
              </a:rPr>
              <a:t>B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to </a:t>
            </a:r>
            <a:r>
              <a:rPr lang="en-GB" altLang="en-US" sz="1400" b="1" dirty="0">
                <a:latin typeface="Arial" panose="020B0604020202020204" pitchFamily="34" charset="0"/>
                <a:cs typeface="msgothic" charset="0"/>
              </a:rPr>
              <a:t>I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) Conservation classifiers are broken down for eight major clades: (B)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Acanthocephala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14 spp.), (C)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Astigmata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18), (D)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Cestoda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25), (E)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Ixodida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141), (F) Nematoda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147), (G) </a:t>
            </a:r>
            <a:r>
              <a:rPr lang="en-GB" altLang="en-US" dirty="0" err="1">
                <a:latin typeface="Arial" panose="020B0604020202020204" pitchFamily="34" charset="0"/>
                <a:cs typeface="msgothic" charset="0"/>
              </a:rPr>
              <a:t>Phthiraptera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5), (H) Siphonaptera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67), and (I) Trematoda (</a:t>
            </a:r>
            <a:r>
              <a:rPr lang="en-GB" altLang="en-US" i="1" dirty="0">
                <a:latin typeface="Arial" panose="020B0604020202020204" pitchFamily="34" charset="0"/>
                <a:cs typeface="msgothic" charset="0"/>
              </a:rPr>
              <a:t>n</a:t>
            </a:r>
            <a:r>
              <a:rPr lang="en-GB" altLang="en-US" dirty="0">
                <a:latin typeface="Arial" panose="020B0604020202020204" pitchFamily="34" charset="0"/>
                <a:cs typeface="msgothic" charset="0"/>
              </a:rPr>
              <a:t> = 40).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DD403-3FF8-465E-B776-8D02E2A4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9F578-21E1-4461-98BF-796A3169A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03C34-35EB-4A02-842F-49607973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9CEA5-5188-4CD7-8267-D1F577136A29}" type="datetime1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8CA74-BED7-4F7F-8639-6209EE92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54BA4-F639-4860-91D6-2F15920B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4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8E3B2-6008-4722-B619-510A7DE3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C7993A-F945-476B-B639-DF5E7C16E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AF617-DC98-4C45-81E9-3F310077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FE87-7C71-41B6-B1B1-F6953B6ED548}" type="datetime1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7C224-E52D-4FA1-9049-2F51294D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33331-04A0-4175-AFCE-113983B70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1DADE3-3B7B-4226-A78B-864584845F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83BD18-6FA2-4FE7-B4FC-31F9FFF69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64D70-B5DA-4E01-99D4-18D63011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79DC-602F-4497-844D-F6EA8000DFE6}" type="datetime1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B6AEC-46F3-4B61-81B1-C3836A00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AA721-17AF-47CA-9459-45829BD59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9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A8E6D-0CAD-4280-AA56-7E2621BF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A044B-41EC-4D29-8C17-200942EF0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7ECC9-5099-4A9E-B71E-410759D9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22BF-89D4-40E7-8297-55BDAFFB4C4A}" type="datetime1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56A58-C9AD-4A84-8A0C-A730A0E96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ADF65-227E-427B-9CCE-EC682A4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0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7C3B-6817-4250-A6F2-C17E5050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BC4FF-DFF3-45EE-8F78-FB78DFBDC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57D6F-1B65-400B-9F4E-AADF95E9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14F9-2120-4A25-B675-646FAAE053B4}" type="datetime1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9435B-4755-46D6-9579-7072104F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C6D06-29C4-4C18-9FDE-0AE90FC21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3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1F05B-22ED-412D-A932-09C815844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4C58-B457-4C73-A906-F6BA80282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0645-7E57-4325-848B-87C464559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20558-16BA-4840-9077-79E9F653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81895-FC6C-4E18-9E39-83D353CB6CF9}" type="datetime1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78FE2-9CE8-428C-ABD4-AC0045116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69A7C-6608-4242-92BF-2E261031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3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5D434-E952-4494-9957-73CCC7EE1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A4185-2D5C-4B1D-BDCB-01AAB5F8B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989A1-42D4-4B21-B367-6A8EFB8D6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C9AB74-CA3E-444C-B113-328B5A099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F9B80C-7DC6-47B1-928A-93517D36CF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BA4DE3-39FE-46D2-A218-6E316EDD6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50965-F447-4781-B4D0-BAEAED967A19}" type="datetime1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841410-276C-4788-B5B4-8F4DF777B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8132BB-1F3C-4CD3-B455-C7BC5A15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2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7CD75-D630-4AC2-B14F-D2D4B718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B69A21-EA02-4047-A337-FA9971EE3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0D33-A79D-4779-B942-20EEE7C863D4}" type="datetime1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B9290D-8F8D-4F2D-8297-ADE29591A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4933D-5A13-454F-8D91-095B6631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8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5E5029-5896-4517-B388-C8D54CAB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C55E-9C90-44F0-9BF1-7B2BE458AB8B}" type="datetime1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987625-48D3-40A1-8AA3-197BBC53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2C565-7363-4C8B-B166-07C9C10D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1CC3A-8C57-4D77-A540-C49E08BFD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ADB25-63FF-4849-886A-5919C0A96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CC0E9-E32F-4A1F-92E3-0DBD8C902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650D3-D778-4A67-BCD3-AA567FF8C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AE703-863B-4128-A7BC-B163707D9C48}" type="datetime1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77230-1204-4069-8582-9FF51B3E1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C6197-599E-4A92-AF5B-E6FD1809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9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A153-E740-4814-8199-F4124931C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EFF1F0-F6AE-4CD2-8D86-5619F71DB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DA4D4-9F40-4C18-977D-7CB627119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5DF99-8975-40CD-BCAF-E2134EF6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89524-3882-49DE-8B3D-4B1D9AA85814}" type="datetime1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1C018-9AFD-45E8-B9D1-F9EE1BDA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A9A18-40C3-4DAD-BE58-4AE30814A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C11D3-5319-40BC-817B-AA8EFCE77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69981-BE60-4E7F-B4C5-878FA018E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E6BBA-5400-4B0C-8C96-D743B7FD8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5F5F-6E6A-401F-AA8A-B57F64C0F96A}" type="datetime1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261C8-A640-493B-9736-E5D281A4E0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75D2C-1BB7-462E-959D-D0DD5F56E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2F2A-F1E6-41AB-BADE-1E5F932A2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7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com/swlh/start-and-up-dunning-kruger-effect-on-startups-19c0aa921688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c.gov/malaria/about/distribution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chive.nytimes.com/www.nytimes.com/interactive/2012/03/31/world/americas/how-the-haiti-cholera-epidemic-spread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edbugregistry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rwin.biology.utah.edu/ProjectsHTML/Ecology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33F5603-0BD1-4CF7-AF27-AF63C909E4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62" t="3376" r="17632" b="6172"/>
          <a:stretch/>
        </p:blipFill>
        <p:spPr>
          <a:xfrm>
            <a:off x="1810327" y="1625600"/>
            <a:ext cx="6771612" cy="478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120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C02D67-87E3-4996-97C7-EBCEF8EF1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206" y="708412"/>
            <a:ext cx="11499588" cy="658330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7C3620B-FF66-4C3D-8512-5012707F69E1}"/>
              </a:ext>
            </a:extLst>
          </p:cNvPr>
          <p:cNvSpPr/>
          <p:nvPr/>
        </p:nvSpPr>
        <p:spPr>
          <a:xfrm>
            <a:off x="3611105" y="6461546"/>
            <a:ext cx="90200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https://medium.com/swlh/start-and-up-dunning-kruger-effect-on-startups-19c0aa921688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4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4CBB29A8-6DA2-4579-B483-4B0508A29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644" y="6277620"/>
            <a:ext cx="1991729" cy="48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BCE29F72-620F-4DC7-B744-1B09040D2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631" y="1939885"/>
            <a:ext cx="7805619" cy="297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Text Box 4">
            <a:extLst>
              <a:ext uri="{FF2B5EF4-FFF2-40B4-BE49-F238E27FC236}">
                <a16:creationId xmlns:a16="http://schemas.microsoft.com/office/drawing/2014/main" id="{6DE6CA1B-330A-4270-B0CD-69B4687B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631" y="5972308"/>
            <a:ext cx="3918652" cy="23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9pPr>
          </a:lstStyle>
          <a:p>
            <a:r>
              <a:rPr lang="en-GB" altLang="en-US" sz="1089" b="1" dirty="0">
                <a:latin typeface="Arial" panose="020B0604020202020204" pitchFamily="34" charset="0"/>
              </a:rPr>
              <a:t>Colin J. Carlson et al. Sci Adv 2017;3:e1602422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FA2E2A21-21AF-40BE-AD45-8B2DFB77E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451" y="6613175"/>
            <a:ext cx="4931078" cy="347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85725" indent="-857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9pPr>
          </a:lstStyle>
          <a:p>
            <a:r>
              <a:rPr lang="en-GB" altLang="en-US" sz="907">
                <a:latin typeface="Arial" panose="020B0604020202020204" pitchFamily="34" charset="0"/>
              </a:rPr>
              <a:t>Published by AAAS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1A1E82-BBCF-4DA7-9C56-B569CF209AF0}"/>
              </a:ext>
            </a:extLst>
          </p:cNvPr>
          <p:cNvSpPr/>
          <p:nvPr/>
        </p:nvSpPr>
        <p:spPr>
          <a:xfrm>
            <a:off x="1703672" y="2407009"/>
            <a:ext cx="1039528" cy="4235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4E2226-732D-47CE-AA17-17588FC78218}"/>
              </a:ext>
            </a:extLst>
          </p:cNvPr>
          <p:cNvSpPr/>
          <p:nvPr/>
        </p:nvSpPr>
        <p:spPr>
          <a:xfrm>
            <a:off x="3567226" y="1874820"/>
            <a:ext cx="1039528" cy="4235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6D9D1B-3413-4F94-90EB-81E2E2532B33}"/>
              </a:ext>
            </a:extLst>
          </p:cNvPr>
          <p:cNvSpPr/>
          <p:nvPr/>
        </p:nvSpPr>
        <p:spPr>
          <a:xfrm>
            <a:off x="4258371" y="2105825"/>
            <a:ext cx="839342" cy="4235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161568-65D3-499D-A38B-B2F5DAAEC156}"/>
              </a:ext>
            </a:extLst>
          </p:cNvPr>
          <p:cNvSpPr/>
          <p:nvPr/>
        </p:nvSpPr>
        <p:spPr>
          <a:xfrm>
            <a:off x="3944754" y="4613839"/>
            <a:ext cx="1039528" cy="4235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4CBB29A8-6DA2-4579-B483-4B0508A29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644" y="6277620"/>
            <a:ext cx="1991729" cy="48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BCE29F72-620F-4DC7-B744-1B09040D2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631" y="1939885"/>
            <a:ext cx="7805619" cy="297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Text Box 4">
            <a:extLst>
              <a:ext uri="{FF2B5EF4-FFF2-40B4-BE49-F238E27FC236}">
                <a16:creationId xmlns:a16="http://schemas.microsoft.com/office/drawing/2014/main" id="{6DE6CA1B-330A-4270-B0CD-69B4687B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631" y="5972308"/>
            <a:ext cx="3918652" cy="231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9pPr>
          </a:lstStyle>
          <a:p>
            <a:r>
              <a:rPr lang="en-GB" altLang="en-US" sz="1089" b="1">
                <a:latin typeface="Arial" panose="020B0604020202020204" pitchFamily="34" charset="0"/>
              </a:rPr>
              <a:t>Colin J. Carlson et al. Sci Adv 2017;3:e1602422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FA2E2A21-21AF-40BE-AD45-8B2DFB77E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451" y="6613175"/>
            <a:ext cx="4931078" cy="3470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85725" indent="-85725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9pPr>
          </a:lstStyle>
          <a:p>
            <a:r>
              <a:rPr lang="en-GB" altLang="en-US" sz="907">
                <a:latin typeface="Arial" panose="020B0604020202020204" pitchFamily="34" charset="0"/>
              </a:rPr>
              <a:t>Published by AAAS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E79D67-4319-40A4-BE58-AB197C5C8ECA}"/>
              </a:ext>
            </a:extLst>
          </p:cNvPr>
          <p:cNvSpPr/>
          <p:nvPr/>
        </p:nvSpPr>
        <p:spPr>
          <a:xfrm>
            <a:off x="1621451" y="1051736"/>
            <a:ext cx="97049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3200" dirty="0">
                <a:latin typeface="Arial" panose="020B0604020202020204" pitchFamily="34" charset="0"/>
                <a:cs typeface="msgothic" charset="0"/>
              </a:rPr>
              <a:t>Comparative IUCN “Red List” breakdowns by clade. 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B355DD-C9A0-470E-9C82-DAA9649A1405}"/>
              </a:ext>
            </a:extLst>
          </p:cNvPr>
          <p:cNvSpPr txBox="1"/>
          <p:nvPr/>
        </p:nvSpPr>
        <p:spPr>
          <a:xfrm>
            <a:off x="4885732" y="1785996"/>
            <a:ext cx="13803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Acanthocephala</a:t>
            </a:r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142485-DBB5-43A0-A327-4768930328FD}"/>
              </a:ext>
            </a:extLst>
          </p:cNvPr>
          <p:cNvSpPr txBox="1"/>
          <p:nvPr/>
        </p:nvSpPr>
        <p:spPr>
          <a:xfrm>
            <a:off x="6135196" y="1785996"/>
            <a:ext cx="13803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Astigmata</a:t>
            </a:r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E788B5-D069-4E72-86B9-470B66F0A798}"/>
              </a:ext>
            </a:extLst>
          </p:cNvPr>
          <p:cNvSpPr txBox="1"/>
          <p:nvPr/>
        </p:nvSpPr>
        <p:spPr>
          <a:xfrm>
            <a:off x="7515509" y="1785996"/>
            <a:ext cx="13803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Cestoda</a:t>
            </a:r>
            <a:endParaRPr lang="en-US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8A2252-8288-4217-A23D-E552CBEE8E54}"/>
              </a:ext>
            </a:extLst>
          </p:cNvPr>
          <p:cNvSpPr txBox="1"/>
          <p:nvPr/>
        </p:nvSpPr>
        <p:spPr>
          <a:xfrm>
            <a:off x="8895822" y="1805818"/>
            <a:ext cx="13803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Ixodida</a:t>
            </a:r>
            <a:endParaRPr 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A81EFA-735E-4392-9F87-6BA3F99D15DD}"/>
              </a:ext>
            </a:extLst>
          </p:cNvPr>
          <p:cNvSpPr txBox="1"/>
          <p:nvPr/>
        </p:nvSpPr>
        <p:spPr>
          <a:xfrm>
            <a:off x="4967111" y="3506140"/>
            <a:ext cx="13803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Nematoda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179296-3838-4B22-A7F2-A9C9D33690A6}"/>
              </a:ext>
            </a:extLst>
          </p:cNvPr>
          <p:cNvSpPr txBox="1"/>
          <p:nvPr/>
        </p:nvSpPr>
        <p:spPr>
          <a:xfrm>
            <a:off x="6266045" y="3506140"/>
            <a:ext cx="13803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Phthiraptera</a:t>
            </a:r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96785B-081E-44AA-93FB-D1F4D9F61291}"/>
              </a:ext>
            </a:extLst>
          </p:cNvPr>
          <p:cNvSpPr txBox="1"/>
          <p:nvPr/>
        </p:nvSpPr>
        <p:spPr>
          <a:xfrm>
            <a:off x="7515508" y="3506140"/>
            <a:ext cx="13803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Siphonaptera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1EBA05-97D6-4CBA-872B-4737829C8CB3}"/>
              </a:ext>
            </a:extLst>
          </p:cNvPr>
          <p:cNvSpPr txBox="1"/>
          <p:nvPr/>
        </p:nvSpPr>
        <p:spPr>
          <a:xfrm>
            <a:off x="8913137" y="3507855"/>
            <a:ext cx="138031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Trematoda</a:t>
            </a:r>
          </a:p>
        </p:txBody>
      </p:sp>
    </p:spTree>
    <p:extLst>
      <p:ext uri="{BB962C8B-B14F-4D97-AF65-F5344CB8AC3E}">
        <p14:creationId xmlns:p14="http://schemas.microsoft.com/office/powerpoint/2010/main" val="34371151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p of Malaria endemic areas in the world.">
            <a:extLst>
              <a:ext uri="{FF2B5EF4-FFF2-40B4-BE49-F238E27FC236}">
                <a16:creationId xmlns:a16="http://schemas.microsoft.com/office/drawing/2014/main" id="{7F388AC4-BBA3-4251-92FC-C11107AB5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118" y="1522991"/>
            <a:ext cx="7846954" cy="469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52CF344-C7EC-4D7E-B951-4785C265E417}"/>
              </a:ext>
            </a:extLst>
          </p:cNvPr>
          <p:cNvSpPr/>
          <p:nvPr/>
        </p:nvSpPr>
        <p:spPr>
          <a:xfrm>
            <a:off x="1570383" y="5724939"/>
            <a:ext cx="9312965" cy="8647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1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p of Malaria endemic areas in the world.">
            <a:extLst>
              <a:ext uri="{FF2B5EF4-FFF2-40B4-BE49-F238E27FC236}">
                <a16:creationId xmlns:a16="http://schemas.microsoft.com/office/drawing/2014/main" id="{7F388AC4-BBA3-4251-92FC-C11107AB5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118" y="1522991"/>
            <a:ext cx="7846954" cy="469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9E9DC28-6150-4283-B03F-B1DFCB160035}"/>
              </a:ext>
            </a:extLst>
          </p:cNvPr>
          <p:cNvSpPr/>
          <p:nvPr/>
        </p:nvSpPr>
        <p:spPr>
          <a:xfrm>
            <a:off x="6933445" y="6488668"/>
            <a:ext cx="5258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https://www.cdc.gov/malaria/about/distribution.html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5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33F5603-0BD1-4CF7-AF27-AF63C909E4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62" t="3376" r="17632" b="6172"/>
          <a:stretch/>
        </p:blipFill>
        <p:spPr>
          <a:xfrm>
            <a:off x="1810327" y="1625600"/>
            <a:ext cx="6771612" cy="478443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E6DF3D1-08F8-42E1-817E-DF723B769315}"/>
              </a:ext>
            </a:extLst>
          </p:cNvPr>
          <p:cNvSpPr txBox="1"/>
          <p:nvPr/>
        </p:nvSpPr>
        <p:spPr>
          <a:xfrm>
            <a:off x="4773588" y="6488464"/>
            <a:ext cx="103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Year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F835C0-8F38-4BB2-9F26-67D220FD70B7}"/>
              </a:ext>
            </a:extLst>
          </p:cNvPr>
          <p:cNvSpPr txBox="1"/>
          <p:nvPr/>
        </p:nvSpPr>
        <p:spPr>
          <a:xfrm rot="16200000">
            <a:off x="991552" y="3603423"/>
            <a:ext cx="103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Number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1D6E38-DD53-488A-9513-F6605398BB72}"/>
              </a:ext>
            </a:extLst>
          </p:cNvPr>
          <p:cNvSpPr txBox="1"/>
          <p:nvPr/>
        </p:nvSpPr>
        <p:spPr>
          <a:xfrm>
            <a:off x="6033335" y="4971455"/>
            <a:ext cx="103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Deaths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9E9E3F-49D4-48EF-99A6-95D2DBDA92E5}"/>
              </a:ext>
            </a:extLst>
          </p:cNvPr>
          <p:cNvSpPr txBox="1"/>
          <p:nvPr/>
        </p:nvSpPr>
        <p:spPr>
          <a:xfrm>
            <a:off x="6856855" y="3833152"/>
            <a:ext cx="103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Births</a:t>
            </a:r>
          </a:p>
        </p:txBody>
      </p:sp>
    </p:spTree>
    <p:extLst>
      <p:ext uri="{BB962C8B-B14F-4D97-AF65-F5344CB8AC3E}">
        <p14:creationId xmlns:p14="http://schemas.microsoft.com/office/powerpoint/2010/main" val="148994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8EDBA8-7B8B-4B86-9C33-1229FA419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63" y="2008043"/>
            <a:ext cx="11039486" cy="321050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8057B13-F279-4368-AC41-224D38997BFD}"/>
              </a:ext>
            </a:extLst>
          </p:cNvPr>
          <p:cNvSpPr/>
          <p:nvPr/>
        </p:nvSpPr>
        <p:spPr>
          <a:xfrm>
            <a:off x="3269673" y="2244436"/>
            <a:ext cx="2826327" cy="101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D48574-74D9-4733-A33D-79A17C736C1D}"/>
              </a:ext>
            </a:extLst>
          </p:cNvPr>
          <p:cNvSpPr/>
          <p:nvPr/>
        </p:nvSpPr>
        <p:spPr>
          <a:xfrm>
            <a:off x="7507512" y="3000843"/>
            <a:ext cx="2826327" cy="101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9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8EDBA8-7B8B-4B86-9C33-1229FA419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363" y="2008043"/>
            <a:ext cx="11039486" cy="321050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EAD329-AF5D-4396-BFD2-ED35E7170D2F}"/>
              </a:ext>
            </a:extLst>
          </p:cNvPr>
          <p:cNvSpPr txBox="1"/>
          <p:nvPr/>
        </p:nvSpPr>
        <p:spPr>
          <a:xfrm>
            <a:off x="4832059" y="5092117"/>
            <a:ext cx="2281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172D67-A917-4E78-A199-6A412A206653}"/>
              </a:ext>
            </a:extLst>
          </p:cNvPr>
          <p:cNvSpPr txBox="1"/>
          <p:nvPr/>
        </p:nvSpPr>
        <p:spPr>
          <a:xfrm rot="16200000">
            <a:off x="-649238" y="3318437"/>
            <a:ext cx="317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Number of cholera cases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8B8B11-EB46-4222-83DA-12F469962774}"/>
              </a:ext>
            </a:extLst>
          </p:cNvPr>
          <p:cNvSpPr/>
          <p:nvPr/>
        </p:nvSpPr>
        <p:spPr>
          <a:xfrm>
            <a:off x="0" y="6211669"/>
            <a:ext cx="12147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https://archive.nytimes.com/www.nytimes.com/interactive/2012/03/31/world/americas/how-the-haiti-cholera-epidemic-spread.html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2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bed bug epidemic map 2018">
            <a:extLst>
              <a:ext uri="{FF2B5EF4-FFF2-40B4-BE49-F238E27FC236}">
                <a16:creationId xmlns:a16="http://schemas.microsoft.com/office/drawing/2014/main" id="{E12909B5-75F3-4B4D-AB98-2CEB24150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846" y="1756779"/>
            <a:ext cx="6654378" cy="451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19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Image result for bed bug epidemic map 2018">
            <a:extLst>
              <a:ext uri="{FF2B5EF4-FFF2-40B4-BE49-F238E27FC236}">
                <a16:creationId xmlns:a16="http://schemas.microsoft.com/office/drawing/2014/main" id="{39991683-B227-4F85-BC2F-C603D7533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846" y="1756779"/>
            <a:ext cx="6654378" cy="451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AD059C-BA34-46DE-9598-26C1E877C34D}"/>
              </a:ext>
            </a:extLst>
          </p:cNvPr>
          <p:cNvSpPr txBox="1"/>
          <p:nvPr/>
        </p:nvSpPr>
        <p:spPr>
          <a:xfrm>
            <a:off x="5887617" y="1325563"/>
            <a:ext cx="2696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2018 Bed Bug Registry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3D0F31-1531-430D-A240-5A9F5DEAFACB}"/>
              </a:ext>
            </a:extLst>
          </p:cNvPr>
          <p:cNvSpPr/>
          <p:nvPr/>
        </p:nvSpPr>
        <p:spPr>
          <a:xfrm>
            <a:off x="9334358" y="6488668"/>
            <a:ext cx="285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https://bedbugregistry.com/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16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AAA720-F97E-4282-B66A-EFBEC259B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0529" y="1240739"/>
            <a:ext cx="6390942" cy="54179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628DA2F-B9A5-457C-AD83-6AE4D0F68AC1}"/>
              </a:ext>
            </a:extLst>
          </p:cNvPr>
          <p:cNvSpPr/>
          <p:nvPr/>
        </p:nvSpPr>
        <p:spPr>
          <a:xfrm>
            <a:off x="2711302" y="1924493"/>
            <a:ext cx="765545" cy="45507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8A6CFA-D96D-4677-89A7-7F287BA9DF14}"/>
              </a:ext>
            </a:extLst>
          </p:cNvPr>
          <p:cNvSpPr/>
          <p:nvPr/>
        </p:nvSpPr>
        <p:spPr>
          <a:xfrm rot="5400000">
            <a:off x="6070498" y="4199860"/>
            <a:ext cx="627321" cy="45507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4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AAA720-F97E-4282-B66A-EFBEC259B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0529" y="1240739"/>
            <a:ext cx="6390942" cy="54179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C2D9321-7ECD-41D9-BE61-DC8FE3372DDD}"/>
              </a:ext>
            </a:extLst>
          </p:cNvPr>
          <p:cNvSpPr txBox="1"/>
          <p:nvPr/>
        </p:nvSpPr>
        <p:spPr>
          <a:xfrm>
            <a:off x="8920716" y="2892056"/>
            <a:ext cx="3019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Harrison’s Rule:  Host and parasite body size are correlated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5EB1D2-A6CB-4B41-AF06-BB1461D97EA0}"/>
              </a:ext>
            </a:extLst>
          </p:cNvPr>
          <p:cNvSpPr/>
          <p:nvPr/>
        </p:nvSpPr>
        <p:spPr>
          <a:xfrm>
            <a:off x="6442129" y="647522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4"/>
              </a:rPr>
              <a:t>http://darwin.biology.utah.edu/ProjectsHTML/Ecology.html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17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C02D67-87E3-4996-97C7-EBCEF8EF1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206" y="708412"/>
            <a:ext cx="11499588" cy="658330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3C280DA-3036-4EF3-BE8D-C7FB8EC2D4C5}"/>
              </a:ext>
            </a:extLst>
          </p:cNvPr>
          <p:cNvSpPr/>
          <p:nvPr/>
        </p:nvSpPr>
        <p:spPr>
          <a:xfrm>
            <a:off x="4863548" y="5950226"/>
            <a:ext cx="1683026" cy="3578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FD3BA5-0A82-4CDA-B1BD-BB2F42D83CE3}"/>
              </a:ext>
            </a:extLst>
          </p:cNvPr>
          <p:cNvSpPr/>
          <p:nvPr/>
        </p:nvSpPr>
        <p:spPr>
          <a:xfrm rot="16200000">
            <a:off x="834891" y="4017004"/>
            <a:ext cx="1683026" cy="3578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3E14EE-C38C-47AF-BDD4-04EDA02D3CB0}"/>
              </a:ext>
            </a:extLst>
          </p:cNvPr>
          <p:cNvSpPr/>
          <p:nvPr/>
        </p:nvSpPr>
        <p:spPr>
          <a:xfrm>
            <a:off x="2014332" y="2358886"/>
            <a:ext cx="1683026" cy="6840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C9031D-F63A-4191-880B-F087596C1F12}"/>
              </a:ext>
            </a:extLst>
          </p:cNvPr>
          <p:cNvSpPr/>
          <p:nvPr/>
        </p:nvSpPr>
        <p:spPr>
          <a:xfrm>
            <a:off x="2577549" y="3584625"/>
            <a:ext cx="1683026" cy="6840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B2030C-4094-4EDD-9511-041A3712C1D8}"/>
              </a:ext>
            </a:extLst>
          </p:cNvPr>
          <p:cNvSpPr/>
          <p:nvPr/>
        </p:nvSpPr>
        <p:spPr>
          <a:xfrm>
            <a:off x="3127515" y="4543239"/>
            <a:ext cx="1351720" cy="6840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3C6829-0855-4A89-896F-59B96B5E34CF}"/>
              </a:ext>
            </a:extLst>
          </p:cNvPr>
          <p:cNvSpPr/>
          <p:nvPr/>
        </p:nvSpPr>
        <p:spPr>
          <a:xfrm>
            <a:off x="5498831" y="3859156"/>
            <a:ext cx="2432596" cy="6840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9F51A1-E79E-46A0-B4B0-BAE1C89879F2}"/>
              </a:ext>
            </a:extLst>
          </p:cNvPr>
          <p:cNvSpPr/>
          <p:nvPr/>
        </p:nvSpPr>
        <p:spPr>
          <a:xfrm>
            <a:off x="6088550" y="2358886"/>
            <a:ext cx="2604876" cy="4627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10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549</Words>
  <Application>Microsoft Office PowerPoint</Application>
  <PresentationFormat>Widescreen</PresentationFormat>
  <Paragraphs>47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Hamman</dc:creator>
  <cp:lastModifiedBy>Elizabeth Hamman</cp:lastModifiedBy>
  <cp:revision>4</cp:revision>
  <dcterms:created xsi:type="dcterms:W3CDTF">2019-05-29T22:04:33Z</dcterms:created>
  <dcterms:modified xsi:type="dcterms:W3CDTF">2019-05-29T22:34:24Z</dcterms:modified>
</cp:coreProperties>
</file>