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5" r:id="rId11"/>
    <p:sldId id="278" r:id="rId12"/>
    <p:sldId id="277" r:id="rId13"/>
    <p:sldId id="275" r:id="rId14"/>
    <p:sldId id="273" r:id="rId15"/>
    <p:sldId id="266" r:id="rId16"/>
    <p:sldId id="267" r:id="rId17"/>
    <p:sldId id="269" r:id="rId18"/>
  </p:sldIdLst>
  <p:sldSz cx="9144000" cy="5143500" type="screen16x9"/>
  <p:notesSz cx="6858000" cy="9144000"/>
  <p:embeddedFontLst>
    <p:embeddedFont>
      <p:font typeface="Oswald" panose="020B0604020202020204" charset="0"/>
      <p:regular r:id="rId20"/>
      <p:bold r:id="rId21"/>
    </p:embeddedFont>
    <p:embeddedFont>
      <p:font typeface="Source Code Pro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5" autoAdjust="0"/>
  </p:normalViewPr>
  <p:slideViewPr>
    <p:cSldViewPr snapToGrid="0">
      <p:cViewPr varScale="1">
        <p:scale>
          <a:sx n="128" d="100"/>
          <a:sy n="128" d="100"/>
        </p:scale>
        <p:origin x="63" y="2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234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67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6f80d1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6f80d1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51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6f80d1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6f80d1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45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5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142de65fd_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142de65fd_8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about time usage, software usefulness, confidence, etc.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8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42de65fd_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142de65fd_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994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6f80d1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6f80d1f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7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87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142de65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142de65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It’s becoming big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Biologists need to be able to understand what’s being proved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Biologists need to be able to leverage new technologies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61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142de65f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142de65f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the learning goals we show workshop participants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527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142de65fd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142de65fd_6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Activities are interspersed regularly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40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42de65fd_6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42de65fd_6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Note that demo later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Use it for specific illuminating examples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Pariti</a:t>
            </a:r>
            <a:r>
              <a:rPr lang="en-US" dirty="0"/>
              <a:t>pants need to only install anaconda then run script to install, though still some rough edges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68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80d1f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80d1f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75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80d1f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80d1f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0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80d1f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80d1f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we often don’t hit the last few classifiers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68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github.com/rasbt/python-machine-learning-book-2nd-edition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ithub.com/rasbt/python-machine-learning-book-2nd-edi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Machine Learning For Biologists Workshop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Fangzhou Mu, Chris Magnano, Debora Treu, Anthony Gitter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University of Wisconsin-Madison, Morgridge Institute for Research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Demo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929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ML Workflow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Prostate Cancer Classification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B00369-0AC0-4750-B6CE-7FA817A5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50451-3A66-48A4-8984-4CD12009DE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l4BioDemo">
            <a:hlinkClick r:id="" action="ppaction://media"/>
            <a:extLst>
              <a:ext uri="{FF2B5EF4-FFF2-40B4-BE49-F238E27FC236}">
                <a16:creationId xmlns:a16="http://schemas.microsoft.com/office/drawing/2014/main" id="{AD00AE21-5FA5-4202-8BCE-6B6FE462F4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-1"/>
            <a:ext cx="10023231" cy="56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18;p19"/>
          <p:cNvCxnSpPr/>
          <p:nvPr/>
        </p:nvCxnSpPr>
        <p:spPr>
          <a:xfrm>
            <a:off x="714400" y="393784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120;p19"/>
          <p:cNvSpPr txBox="1">
            <a:spLocks/>
          </p:cNvSpPr>
          <p:nvPr/>
        </p:nvSpPr>
        <p:spPr>
          <a:xfrm>
            <a:off x="633543" y="4019180"/>
            <a:ext cx="3999900" cy="75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lnSpc>
                <a:spcPct val="100000"/>
              </a:lnSpc>
              <a:buFont typeface="Source Code Pro"/>
              <a:buNone/>
            </a:pPr>
            <a:r>
              <a:rPr lang="en" sz="2100" b="1" dirty="0">
                <a:solidFill>
                  <a:schemeClr val="accent3"/>
                </a:solidFill>
              </a:rPr>
              <a:t>Interactive activity:</a:t>
            </a:r>
          </a:p>
          <a:p>
            <a:pPr marL="0" indent="0">
              <a:lnSpc>
                <a:spcPct val="100000"/>
              </a:lnSpc>
              <a:buFont typeface="Source Code Pro"/>
              <a:buNone/>
            </a:pPr>
            <a:r>
              <a:rPr lang="en" b="1" i="1" dirty="0">
                <a:solidFill>
                  <a:schemeClr val="accent3"/>
                </a:solidFill>
              </a:rPr>
              <a:t>Performance</a:t>
            </a:r>
          </a:p>
        </p:txBody>
      </p:sp>
      <p:pic>
        <p:nvPicPr>
          <p:cNvPr id="4" name="Picture 3" descr="Screen Shot 2019-05-09 at 1.5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1" y="236030"/>
            <a:ext cx="4891489" cy="3657600"/>
          </a:xfrm>
          <a:prstGeom prst="rect">
            <a:avLst/>
          </a:prstGeom>
        </p:spPr>
      </p:pic>
      <p:pic>
        <p:nvPicPr>
          <p:cNvPr id="5" name="Picture 4" descr="Screen Shot 2019-05-09 at 1.5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1" y="3074431"/>
            <a:ext cx="1371600" cy="1234868"/>
          </a:xfrm>
          <a:prstGeom prst="rect">
            <a:avLst/>
          </a:prstGeom>
        </p:spPr>
      </p:pic>
      <p:pic>
        <p:nvPicPr>
          <p:cNvPr id="6" name="Picture 5" descr="Screen Shot 2019-05-09 at 1.57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43" y="3074432"/>
            <a:ext cx="1371600" cy="1234867"/>
          </a:xfrm>
          <a:prstGeom prst="rect">
            <a:avLst/>
          </a:prstGeom>
        </p:spPr>
      </p:pic>
      <p:pic>
        <p:nvPicPr>
          <p:cNvPr id="7" name="Picture 6" descr="Screen Shot 2019-05-09 at 1.57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35" y="3074432"/>
            <a:ext cx="1371600" cy="1234867"/>
          </a:xfrm>
          <a:prstGeom prst="rect">
            <a:avLst/>
          </a:prstGeom>
        </p:spPr>
      </p:pic>
      <p:pic>
        <p:nvPicPr>
          <p:cNvPr id="10" name="Picture 9" descr="Screen Shot 2019-05-09 at 1.58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32" y="4434219"/>
            <a:ext cx="3657600" cy="338230"/>
          </a:xfrm>
          <a:prstGeom prst="rect">
            <a:avLst/>
          </a:prstGeom>
        </p:spPr>
      </p:pic>
      <p:pic>
        <p:nvPicPr>
          <p:cNvPr id="11" name="Picture 10" descr="Screen Shot 2019-05-09 at 2.01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06" y="831715"/>
            <a:ext cx="1371600" cy="1244991"/>
          </a:xfrm>
          <a:prstGeom prst="rect">
            <a:avLst/>
          </a:prstGeom>
        </p:spPr>
      </p:pic>
      <p:pic>
        <p:nvPicPr>
          <p:cNvPr id="12" name="Picture 11" descr="Screen Shot 2019-05-09 at 2.01.1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27" y="833362"/>
            <a:ext cx="1371600" cy="1244991"/>
          </a:xfrm>
          <a:prstGeom prst="rect">
            <a:avLst/>
          </a:prstGeom>
        </p:spPr>
      </p:pic>
      <p:pic>
        <p:nvPicPr>
          <p:cNvPr id="13" name="Picture 12" descr="Screen Shot 2019-05-09 at 2.01.2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20" y="833362"/>
            <a:ext cx="1371600" cy="1244991"/>
          </a:xfrm>
          <a:prstGeom prst="rect">
            <a:avLst/>
          </a:prstGeom>
        </p:spPr>
      </p:pic>
      <p:pic>
        <p:nvPicPr>
          <p:cNvPr id="14" name="Picture 13" descr="Screen Shot 2019-05-09 at 2.01.02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32" y="2231249"/>
            <a:ext cx="3657600" cy="3382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38894" y="2726249"/>
            <a:ext cx="2780872" cy="27699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Imbalanced classes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5192" y="507103"/>
            <a:ext cx="2780872" cy="27699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Balanced class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1135" y="2191713"/>
            <a:ext cx="516975" cy="42710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66194" y="4378472"/>
            <a:ext cx="516975" cy="42710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2C790-F286-45EB-8929-23B3BE282254}"/>
              </a:ext>
            </a:extLst>
          </p:cNvPr>
          <p:cNvSpPr/>
          <p:nvPr/>
        </p:nvSpPr>
        <p:spPr>
          <a:xfrm>
            <a:off x="321547" y="366682"/>
            <a:ext cx="4436348" cy="3526948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18;p19"/>
          <p:cNvCxnSpPr/>
          <p:nvPr/>
        </p:nvCxnSpPr>
        <p:spPr>
          <a:xfrm>
            <a:off x="714400" y="393784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120;p19"/>
          <p:cNvSpPr txBox="1">
            <a:spLocks/>
          </p:cNvSpPr>
          <p:nvPr/>
        </p:nvSpPr>
        <p:spPr>
          <a:xfrm>
            <a:off x="633543" y="4019180"/>
            <a:ext cx="3999900" cy="75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lnSpc>
                <a:spcPct val="100000"/>
              </a:lnSpc>
              <a:buFont typeface="Source Code Pro"/>
              <a:buNone/>
            </a:pPr>
            <a:r>
              <a:rPr lang="en" sz="2100" b="1" dirty="0">
                <a:solidFill>
                  <a:schemeClr val="accent3"/>
                </a:solidFill>
              </a:rPr>
              <a:t>Interactive activity:</a:t>
            </a:r>
          </a:p>
          <a:p>
            <a:pPr marL="0" indent="0">
              <a:lnSpc>
                <a:spcPct val="100000"/>
              </a:lnSpc>
              <a:buFont typeface="Source Code Pro"/>
              <a:buNone/>
            </a:pPr>
            <a:r>
              <a:rPr lang="en" b="1" i="1" dirty="0">
                <a:solidFill>
                  <a:schemeClr val="accent3"/>
                </a:solidFill>
              </a:rPr>
              <a:t>Validation &amp; Overfitting</a:t>
            </a:r>
          </a:p>
        </p:txBody>
      </p:sp>
      <p:pic>
        <p:nvPicPr>
          <p:cNvPr id="8" name="Picture 7" descr="Screen Shot 2019-05-09 at 12.3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67" y="857316"/>
            <a:ext cx="1828800" cy="1663582"/>
          </a:xfrm>
          <a:prstGeom prst="rect">
            <a:avLst/>
          </a:prstGeom>
        </p:spPr>
      </p:pic>
      <p:pic>
        <p:nvPicPr>
          <p:cNvPr id="9" name="Picture 8" descr="Screen Shot 2019-05-09 at 12.3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96" y="857316"/>
            <a:ext cx="1828800" cy="1663581"/>
          </a:xfrm>
          <a:prstGeom prst="rect">
            <a:avLst/>
          </a:prstGeom>
        </p:spPr>
      </p:pic>
      <p:pic>
        <p:nvPicPr>
          <p:cNvPr id="22" name="Picture 21" descr="Screen Shot 2019-05-09 at 1.44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9" y="2952629"/>
            <a:ext cx="3657600" cy="654130"/>
          </a:xfrm>
          <a:prstGeom prst="rect">
            <a:avLst/>
          </a:prstGeom>
        </p:spPr>
      </p:pic>
      <p:pic>
        <p:nvPicPr>
          <p:cNvPr id="23" name="Picture 22" descr="Screen Shot 2019-05-09 at 1.44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6" y="4042869"/>
            <a:ext cx="3657600" cy="6541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04617" y="460819"/>
            <a:ext cx="12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gamma=0.5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42806" y="455865"/>
            <a:ext cx="12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gamma=10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8711" y="2625099"/>
            <a:ext cx="2780872" cy="27699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Performance on training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2533" y="3732867"/>
            <a:ext cx="2780872" cy="27699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Performance on validation data</a:t>
            </a:r>
          </a:p>
        </p:txBody>
      </p:sp>
      <p:pic>
        <p:nvPicPr>
          <p:cNvPr id="29" name="Picture 28" descr="Screen Shot 2019-05-09 at 1.51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7" y="236029"/>
            <a:ext cx="4891489" cy="3657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945216" y="3383105"/>
            <a:ext cx="2742216" cy="22479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40276" y="4457148"/>
            <a:ext cx="2742216" cy="22479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0ACBD-03C4-4A29-8CBB-A5FACA56FADC}"/>
              </a:ext>
            </a:extLst>
          </p:cNvPr>
          <p:cNvSpPr/>
          <p:nvPr/>
        </p:nvSpPr>
        <p:spPr>
          <a:xfrm>
            <a:off x="341643" y="366682"/>
            <a:ext cx="4436347" cy="3526948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9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Arrow 16"/>
          <p:cNvSpPr/>
          <p:nvPr/>
        </p:nvSpPr>
        <p:spPr>
          <a:xfrm>
            <a:off x="8249127" y="1382463"/>
            <a:ext cx="438305" cy="2641294"/>
          </a:xfrm>
          <a:prstGeom prst="upArrow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Google Shape;118;p19"/>
          <p:cNvCxnSpPr/>
          <p:nvPr/>
        </p:nvCxnSpPr>
        <p:spPr>
          <a:xfrm>
            <a:off x="714400" y="393784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120;p19"/>
          <p:cNvSpPr txBox="1">
            <a:spLocks/>
          </p:cNvSpPr>
          <p:nvPr/>
        </p:nvSpPr>
        <p:spPr>
          <a:xfrm>
            <a:off x="633543" y="4019180"/>
            <a:ext cx="3999900" cy="75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lnSpc>
                <a:spcPct val="100000"/>
              </a:lnSpc>
              <a:buFont typeface="Source Code Pro"/>
              <a:buNone/>
            </a:pPr>
            <a:r>
              <a:rPr lang="en" sz="2100" b="1" dirty="0">
                <a:solidFill>
                  <a:schemeClr val="accent3"/>
                </a:solidFill>
              </a:rPr>
              <a:t>Interactive activity:</a:t>
            </a:r>
          </a:p>
          <a:p>
            <a:pPr marL="0" indent="0">
              <a:lnSpc>
                <a:spcPct val="100000"/>
              </a:lnSpc>
              <a:buFont typeface="Source Code Pro"/>
              <a:buNone/>
            </a:pPr>
            <a:r>
              <a:rPr lang="en" b="1" i="1" dirty="0">
                <a:solidFill>
                  <a:schemeClr val="accent3"/>
                </a:solidFill>
              </a:rPr>
              <a:t>Regularization</a:t>
            </a:r>
          </a:p>
        </p:txBody>
      </p:sp>
      <p:pic>
        <p:nvPicPr>
          <p:cNvPr id="5" name="Picture 4" descr="Screen Shot 2019-05-09 at 12.11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1" y="737958"/>
            <a:ext cx="1143000" cy="1016379"/>
          </a:xfrm>
          <a:prstGeom prst="rect">
            <a:avLst/>
          </a:prstGeom>
        </p:spPr>
      </p:pic>
      <p:pic>
        <p:nvPicPr>
          <p:cNvPr id="6" name="Picture 5" descr="Screen Shot 2019-05-09 at 12.11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14" y="1748146"/>
            <a:ext cx="1143000" cy="1016381"/>
          </a:xfrm>
          <a:prstGeom prst="rect">
            <a:avLst/>
          </a:prstGeom>
        </p:spPr>
      </p:pic>
      <p:pic>
        <p:nvPicPr>
          <p:cNvPr id="7" name="Picture 6" descr="Screen Shot 2019-05-09 at 12.11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01" y="2763785"/>
            <a:ext cx="1143000" cy="1016381"/>
          </a:xfrm>
          <a:prstGeom prst="rect">
            <a:avLst/>
          </a:prstGeom>
        </p:spPr>
      </p:pic>
      <p:pic>
        <p:nvPicPr>
          <p:cNvPr id="10" name="Picture 9" descr="Screen Shot 2019-05-09 at 12.12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3" y="734861"/>
            <a:ext cx="1143000" cy="1016380"/>
          </a:xfrm>
          <a:prstGeom prst="rect">
            <a:avLst/>
          </a:prstGeom>
        </p:spPr>
      </p:pic>
      <p:pic>
        <p:nvPicPr>
          <p:cNvPr id="11" name="Picture 10" descr="Screen Shot 2019-05-09 at 12.12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3" y="1748417"/>
            <a:ext cx="1143000" cy="1016380"/>
          </a:xfrm>
          <a:prstGeom prst="rect">
            <a:avLst/>
          </a:prstGeom>
        </p:spPr>
      </p:pic>
      <p:pic>
        <p:nvPicPr>
          <p:cNvPr id="12" name="Picture 11" descr="Screen Shot 2019-05-09 at 12.12.3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4" y="2761971"/>
            <a:ext cx="1143000" cy="1016380"/>
          </a:xfrm>
          <a:prstGeom prst="rect">
            <a:avLst/>
          </a:prstGeom>
        </p:spPr>
      </p:pic>
      <p:pic>
        <p:nvPicPr>
          <p:cNvPr id="14" name="Picture 13" descr="Screen Shot 2019-05-09 at 12.13.0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89" y="3763875"/>
            <a:ext cx="1143000" cy="1016380"/>
          </a:xfrm>
          <a:prstGeom prst="rect">
            <a:avLst/>
          </a:prstGeom>
        </p:spPr>
      </p:pic>
      <p:pic>
        <p:nvPicPr>
          <p:cNvPr id="15" name="Picture 14" descr="Screen Shot 2019-05-09 at 12.12.5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83" y="3763875"/>
            <a:ext cx="1143000" cy="1016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400000">
            <a:off x="6922973" y="2622963"/>
            <a:ext cx="312432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Regularization strength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4525" y="359663"/>
            <a:ext cx="1157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8124" y="354709"/>
            <a:ext cx="1157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L2</a:t>
            </a:r>
          </a:p>
        </p:txBody>
      </p:sp>
      <p:pic>
        <p:nvPicPr>
          <p:cNvPr id="21" name="Picture 20" descr="Screen Shot 2019-05-09 at 12.35.34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" y="236028"/>
            <a:ext cx="4913523" cy="3657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92257B-523B-416D-B9FA-D1D9699DFD98}"/>
              </a:ext>
            </a:extLst>
          </p:cNvPr>
          <p:cNvSpPr/>
          <p:nvPr/>
        </p:nvSpPr>
        <p:spPr>
          <a:xfrm>
            <a:off x="351691" y="366682"/>
            <a:ext cx="4426299" cy="3526948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-14725" y="-8500"/>
            <a:ext cx="9205200" cy="115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4294967295"/>
          </p:nvPr>
        </p:nvSpPr>
        <p:spPr>
          <a:xfrm>
            <a:off x="235500" y="3594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Response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0" y="1184700"/>
            <a:ext cx="9144000" cy="3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Pre and post workshop surveys to gauge effectiveness</a:t>
            </a: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Example Questions: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0B5E52-3D2B-4BE2-935E-20727E00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9" y="2198079"/>
            <a:ext cx="4241762" cy="2774102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5BD669B-0890-4E7E-89E1-5E5B99399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118" y="2370479"/>
            <a:ext cx="4516476" cy="2539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62C0C5-CF8E-49EB-BCCF-08B6740C6E64}"/>
              </a:ext>
            </a:extLst>
          </p:cNvPr>
          <p:cNvSpPr txBox="1"/>
          <p:nvPr/>
        </p:nvSpPr>
        <p:spPr>
          <a:xfrm>
            <a:off x="671810" y="2295331"/>
            <a:ext cx="3594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Did the workshop meet your expectations?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71A4C-CA83-4820-B2D8-BFD6D0D42150}"/>
              </a:ext>
            </a:extLst>
          </p:cNvPr>
          <p:cNvSpPr txBox="1"/>
          <p:nvPr/>
        </p:nvSpPr>
        <p:spPr>
          <a:xfrm>
            <a:off x="5460524" y="2048530"/>
            <a:ext cx="3594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comfortable would you be training classifiers for a research project?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466EB-960C-416D-A169-98763C1095C8}"/>
              </a:ext>
            </a:extLst>
          </p:cNvPr>
          <p:cNvSpPr txBox="1"/>
          <p:nvPr/>
        </p:nvSpPr>
        <p:spPr>
          <a:xfrm>
            <a:off x="311769" y="2742578"/>
            <a:ext cx="4895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6846A-DFCC-4607-9DA0-375D70DD520C}"/>
              </a:ext>
            </a:extLst>
          </p:cNvPr>
          <p:cNvSpPr txBox="1"/>
          <p:nvPr/>
        </p:nvSpPr>
        <p:spPr>
          <a:xfrm>
            <a:off x="37054" y="3446630"/>
            <a:ext cx="7952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Somewhat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A33ED-F027-4311-BF78-A7B00FE49301}"/>
              </a:ext>
            </a:extLst>
          </p:cNvPr>
          <p:cNvSpPr txBox="1"/>
          <p:nvPr/>
        </p:nvSpPr>
        <p:spPr>
          <a:xfrm>
            <a:off x="-14725" y="4171954"/>
            <a:ext cx="7952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61619-6A16-4D8C-BD58-652E856FB168}"/>
              </a:ext>
            </a:extLst>
          </p:cNvPr>
          <p:cNvSpPr txBox="1"/>
          <p:nvPr/>
        </p:nvSpPr>
        <p:spPr>
          <a:xfrm>
            <a:off x="4195043" y="2742578"/>
            <a:ext cx="11597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Comfortable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628BE-DA47-41EF-8BCE-832686496CBD}"/>
              </a:ext>
            </a:extLst>
          </p:cNvPr>
          <p:cNvSpPr txBox="1"/>
          <p:nvPr/>
        </p:nvSpPr>
        <p:spPr>
          <a:xfrm>
            <a:off x="4201890" y="3368965"/>
            <a:ext cx="11597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Somewhat Comfortable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904BD7-0D0D-4A67-B4B4-7CF76C6F5CAC}"/>
              </a:ext>
            </a:extLst>
          </p:cNvPr>
          <p:cNvSpPr txBox="1"/>
          <p:nvPr/>
        </p:nvSpPr>
        <p:spPr>
          <a:xfrm>
            <a:off x="4195042" y="4152049"/>
            <a:ext cx="11597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Not Comfortable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8DC86-786D-4FCC-8C6D-C8946499C671}"/>
              </a:ext>
            </a:extLst>
          </p:cNvPr>
          <p:cNvSpPr txBox="1"/>
          <p:nvPr/>
        </p:nvSpPr>
        <p:spPr>
          <a:xfrm>
            <a:off x="1690085" y="4811619"/>
            <a:ext cx="17734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Number of Responses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21438-27EC-4C98-BD8D-90752AC04DA4}"/>
              </a:ext>
            </a:extLst>
          </p:cNvPr>
          <p:cNvSpPr txBox="1"/>
          <p:nvPr/>
        </p:nvSpPr>
        <p:spPr>
          <a:xfrm>
            <a:off x="6272613" y="4741022"/>
            <a:ext cx="17734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Number of Responses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/>
          <p:nvPr/>
        </p:nvSpPr>
        <p:spPr>
          <a:xfrm>
            <a:off x="-14725" y="-8500"/>
            <a:ext cx="9205200" cy="115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 idx="4294967295"/>
          </p:nvPr>
        </p:nvSpPr>
        <p:spPr>
          <a:xfrm>
            <a:off x="235500" y="359425"/>
            <a:ext cx="89085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Challenges			</a:t>
            </a:r>
            <a:r>
              <a:rPr lang="en-US" dirty="0">
                <a:solidFill>
                  <a:srgbClr val="000000"/>
                </a:solidFill>
              </a:rPr>
              <a:t>Future Work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0" y="1148000"/>
            <a:ext cx="4572000" cy="295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What is the right level of depth?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How do we balance encouragement and caution?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What is essential/non-essential for biologists?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How do we approach growing the workshop?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" name="Google Shape;157;p24">
            <a:extLst>
              <a:ext uri="{FF2B5EF4-FFF2-40B4-BE49-F238E27FC236}">
                <a16:creationId xmlns:a16="http://schemas.microsoft.com/office/drawing/2014/main" id="{A8FFCC04-5049-45E7-B163-4ECEE5174525}"/>
              </a:ext>
            </a:extLst>
          </p:cNvPr>
          <p:cNvSpPr txBox="1"/>
          <p:nvPr/>
        </p:nvSpPr>
        <p:spPr>
          <a:xfrm>
            <a:off x="4572000" y="1148000"/>
            <a:ext cx="4572000" cy="204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Increase length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Create activity/reference handout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Add software features and modernize look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Continue iterating via pilot workshops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4D6CB-F2D8-4CC0-B1F3-630438FBC0BF}"/>
              </a:ext>
            </a:extLst>
          </p:cNvPr>
          <p:cNvSpPr/>
          <p:nvPr/>
        </p:nvSpPr>
        <p:spPr>
          <a:xfrm>
            <a:off x="-14725" y="4634488"/>
            <a:ext cx="63209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Source Code Pro" panose="020B0604020202020204" charset="0"/>
              </a:rPr>
              <a:t>Workshop Materials - https://github.com/gitter-lab/ml-bio-workshop</a:t>
            </a:r>
          </a:p>
          <a:p>
            <a:r>
              <a:rPr lang="en-US" sz="1200" dirty="0">
                <a:latin typeface="Source Code Pro" panose="020B0604020202020204" charset="0"/>
              </a:rPr>
              <a:t>Software           - https://github.com/gitter-lab/ml4bio         </a:t>
            </a:r>
          </a:p>
          <a:p>
            <a:endParaRPr lang="en-US" dirty="0">
              <a:latin typeface="Source Code Pro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699" y="631800"/>
            <a:ext cx="303651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Acknowledgements</a:t>
            </a:r>
            <a:endParaRPr dirty="0"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11700" y="1618200"/>
            <a:ext cx="65055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ML consultants: Ross Kleiman, Zijie (Jay) Wang</a:t>
            </a:r>
            <a:endParaRPr sz="1800" dirty="0"/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Beth Meyerand, Megan McClean</a:t>
            </a:r>
            <a:endParaRPr sz="1800" dirty="0"/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Python Machine Learning book authors Sebastian Raschka and Vahid Mirjalili</a:t>
            </a:r>
            <a:endParaRPr sz="1800" dirty="0"/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NSF 1553206, Morgridge Institute for Research</a:t>
            </a:r>
            <a:endParaRPr sz="1800" dirty="0"/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Workshop participants</a:t>
            </a:r>
            <a:endParaRPr sz="1800" b="1" dirty="0"/>
          </a:p>
        </p:txBody>
      </p:sp>
      <p:pic>
        <p:nvPicPr>
          <p:cNvPr id="171" name="Google Shape;171;p26" descr="cover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2276" y="1361074"/>
            <a:ext cx="1980131" cy="242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90900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dirty="0"/>
              <a:t>Motivation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/>
              <a:t>Content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/>
              <a:t>Demo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" dirty="0"/>
              <a:t>Response so far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dirty="0"/>
              <a:t>Challenges/Future Plans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14725" y="-8500"/>
            <a:ext cx="9205200" cy="11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2355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Machine learning (ML) is becoming pervasive in biology.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76" name="Google Shape;76;p15" descr="Screen Shot 2018-08-19 at 8.24.42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6" y="2804170"/>
            <a:ext cx="2439325" cy="189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descr="Screen Shot 2018-08-19 at 7.53.07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172045"/>
            <a:ext cx="3429001" cy="93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Screen Shot 2018-08-19 at 7.54.09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1197597"/>
            <a:ext cx="2743201" cy="807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695637" y="2011868"/>
            <a:ext cx="4061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https://www.nature.com/articles/d41586-018-02881-7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030133" y="2038331"/>
            <a:ext cx="265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Nature</a:t>
            </a:r>
            <a:r>
              <a:rPr lang="en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2018 Mar 22;555(7697):469-474.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 descr="Screen Shot 2018-08-19 at 8.00.00 PM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2177183"/>
            <a:ext cx="3428999" cy="64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descr="Screen Shot 2018-08-19 at 8.02.04 PM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29200" y="2233383"/>
            <a:ext cx="2743199" cy="46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Screen Shot 2018-08-19 at 8.12.47 PM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1150" y="2917075"/>
            <a:ext cx="2480712" cy="182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Screen Shot 2018-08-19 at 8.14.41 PM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16499" y="2824625"/>
            <a:ext cx="2138353" cy="19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descr="Screen Shot 2018-08-19 at 8.20.56 PM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01183" y="2724098"/>
            <a:ext cx="243931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85676" y="4842665"/>
            <a:ext cx="2886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 Proteome Res</a:t>
            </a:r>
            <a:r>
              <a:rPr lang="en" sz="10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2016 Aug 5;15(8):2749-59.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659599" y="4918875"/>
            <a:ext cx="5033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Pharm Res. 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2018 Jun 29;35(9):170.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95637" y="2732284"/>
            <a:ext cx="4061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https://www.nature.com/articles/d41586-018-00004-w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85676" y="4705298"/>
            <a:ext cx="2314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r>
              <a:rPr lang="en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2018 Apr 5;173(2):338-354.e15.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661248" y="4781500"/>
            <a:ext cx="4200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Nucleic Acids Res</a:t>
            </a:r>
            <a:r>
              <a:rPr lang="en" sz="10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2017 Sep 29;45(17):e156.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6762765" y="2563751"/>
            <a:ext cx="180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arXiv</a:t>
            </a:r>
            <a:r>
              <a:rPr lang="en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1708.09843v2 [cs.CV]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-14725" y="-8500"/>
            <a:ext cx="9205200" cy="11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294967295"/>
          </p:nvPr>
        </p:nvSpPr>
        <p:spPr>
          <a:xfrm>
            <a:off x="235500" y="3594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goal is to create a workshop which teaches ML literacy.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0" y="1148000"/>
            <a:ext cx="91440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Know what machine learning does and why it can be useful in biological research.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Be able to read papers that apply (simple) ML to biological problems.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Understand (some of) the language used by computational biologists and be more comfortable to collaborate with them.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Be prepared to explore opportunities of applying ML in your own projects.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-14725" y="-8500"/>
            <a:ext cx="9205200" cy="11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4294967295"/>
          </p:nvPr>
        </p:nvSpPr>
        <p:spPr>
          <a:xfrm>
            <a:off x="235500" y="3594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Format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6475" y="1515925"/>
            <a:ext cx="9144000" cy="375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>
              <a:lnSpc>
                <a:spcPct val="200000"/>
              </a:lnSpc>
              <a:buSzPts val="1400"/>
              <a:buFont typeface="Source Code Pro"/>
              <a:buChar char="●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3-4 hour workshop</a:t>
            </a:r>
          </a:p>
          <a:p>
            <a:pPr marL="457200" indent="-317500">
              <a:lnSpc>
                <a:spcPct val="200000"/>
              </a:lnSpc>
              <a:buSzPts val="1400"/>
              <a:buFont typeface="Source Code Pro"/>
              <a:buChar char="●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Some reading and software installation pre-workshop</a:t>
            </a:r>
            <a:endParaRPr lang="en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Focus on intuition, not math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No coding element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~80% presentation and discussion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~20% activities with ML4Bio software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-14725" y="-8500"/>
            <a:ext cx="9205200" cy="11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4294967295"/>
          </p:nvPr>
        </p:nvSpPr>
        <p:spPr>
          <a:xfrm>
            <a:off x="235500" y="3594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Software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7286" y="695776"/>
            <a:ext cx="3336964" cy="3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Built on top of scikit-learn using PyQt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Walks through and visualizes basic ML workflow</a:t>
            </a: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US" sz="16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Available on </a:t>
            </a:r>
            <a:r>
              <a:rPr lang="en-US" sz="1600" dirty="0" err="1">
                <a:latin typeface="Source Code Pro"/>
                <a:ea typeface="Source Code Pro"/>
                <a:cs typeface="Source Code Pro"/>
                <a:sym typeface="Source Code Pro"/>
              </a:rPr>
              <a:t>PyPi</a:t>
            </a: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, install </a:t>
            </a:r>
            <a:r>
              <a:rPr lang="en-US" sz="1600" dirty="0" err="1">
                <a:latin typeface="Source Code Pro"/>
                <a:ea typeface="Source Code Pro"/>
                <a:cs typeface="Source Code Pro"/>
                <a:sym typeface="Source Code Pro"/>
              </a:rPr>
              <a:t>conda</a:t>
            </a:r>
            <a:r>
              <a:rPr lang="en-US" sz="1600" dirty="0">
                <a:latin typeface="Source Code Pro"/>
                <a:ea typeface="Source Code Pro"/>
                <a:cs typeface="Source Code Pro"/>
                <a:sym typeface="Source Code Pro"/>
              </a:rPr>
              <a:t> environment via a script 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015" y="1429276"/>
            <a:ext cx="6072699" cy="3425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9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19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9"/>
          <p:cNvSpPr txBox="1">
            <a:spLocks noGrp="1"/>
          </p:cNvSpPr>
          <p:nvPr>
            <p:ph type="body" idx="4294967295"/>
          </p:nvPr>
        </p:nvSpPr>
        <p:spPr>
          <a:xfrm>
            <a:off x="318850" y="3771900"/>
            <a:ext cx="39999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</a:rPr>
              <a:t>ML Workflow</a:t>
            </a:r>
            <a:endParaRPr sz="2100" b="1">
              <a:solidFill>
                <a:schemeClr val="accent3"/>
              </a:solidFill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294967295"/>
          </p:nvPr>
        </p:nvSpPr>
        <p:spPr>
          <a:xfrm>
            <a:off x="4825250" y="3771900"/>
            <a:ext cx="39999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3"/>
                </a:solidFill>
              </a:rPr>
              <a:t>Survey of algorithms</a:t>
            </a:r>
            <a:endParaRPr sz="2100" b="1" dirty="0">
              <a:solidFill>
                <a:schemeClr val="accent3"/>
              </a:solidFill>
            </a:endParaRPr>
          </a:p>
        </p:txBody>
      </p:sp>
      <p:pic>
        <p:nvPicPr>
          <p:cNvPr id="122" name="Google Shape;122;p19" descr="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076" y="517472"/>
            <a:ext cx="4035452" cy="290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4EAE481-05B2-4FFE-AC76-9D746369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222" y="1076423"/>
            <a:ext cx="3971928" cy="1789249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37975828-D36D-4A2A-9257-12C9619726CF}"/>
              </a:ext>
            </a:extLst>
          </p:cNvPr>
          <p:cNvSpPr txBox="1"/>
          <p:nvPr/>
        </p:nvSpPr>
        <p:spPr>
          <a:xfrm>
            <a:off x="0" y="4681835"/>
            <a:ext cx="322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Figure from </a:t>
            </a:r>
          </a:p>
          <a:p>
            <a:r>
              <a:rPr lang="en-US" sz="800" dirty="0">
                <a:latin typeface="Arial"/>
                <a:cs typeface="Arial"/>
                <a:hlinkClick r:id="rId5"/>
              </a:rPr>
              <a:t>https://github.com/rasbt/python-machine-learning-book-2nd-edition</a:t>
            </a:r>
            <a:endParaRPr lang="en-US" sz="800" dirty="0">
              <a:latin typeface="Arial"/>
              <a:cs typeface="Arial"/>
            </a:endParaRPr>
          </a:p>
          <a:p>
            <a:r>
              <a:rPr lang="en-US" sz="800" dirty="0">
                <a:latin typeface="Arial"/>
                <a:cs typeface="Arial"/>
              </a:rPr>
              <a:t>S. </a:t>
            </a:r>
            <a:r>
              <a:rPr lang="en-US" sz="800" dirty="0" err="1">
                <a:latin typeface="Arial"/>
                <a:cs typeface="Arial"/>
              </a:rPr>
              <a:t>Raschka</a:t>
            </a:r>
            <a:r>
              <a:rPr lang="en-US" sz="800" dirty="0">
                <a:latin typeface="Arial"/>
                <a:cs typeface="Arial"/>
              </a:rPr>
              <a:t> and V. </a:t>
            </a:r>
            <a:r>
              <a:rPr lang="en-US" sz="800" dirty="0" err="1">
                <a:latin typeface="Arial"/>
                <a:cs typeface="Arial"/>
              </a:rPr>
              <a:t>Mirjalili</a:t>
            </a:r>
            <a:r>
              <a:rPr lang="en-US" sz="800" dirty="0">
                <a:latin typeface="Arial"/>
                <a:cs typeface="Arial"/>
              </a:rPr>
              <a:t>, Python Machine Learning (2nd Ed.)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9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9"/>
          <p:cNvSpPr txBox="1">
            <a:spLocks noGrp="1"/>
          </p:cNvSpPr>
          <p:nvPr>
            <p:ph type="body" idx="4294967295"/>
          </p:nvPr>
        </p:nvSpPr>
        <p:spPr>
          <a:xfrm>
            <a:off x="318850" y="3771900"/>
            <a:ext cx="39999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</a:rPr>
              <a:t>ML Workflow</a:t>
            </a:r>
            <a:endParaRPr sz="2100" b="1">
              <a:solidFill>
                <a:schemeClr val="accent3"/>
              </a:solidFill>
            </a:endParaRPr>
          </a:p>
        </p:txBody>
      </p:sp>
      <p:pic>
        <p:nvPicPr>
          <p:cNvPr id="122" name="Google Shape;122;p19" descr="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076" y="517472"/>
            <a:ext cx="4035452" cy="290715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37975828-D36D-4A2A-9257-12C9619726CF}"/>
              </a:ext>
            </a:extLst>
          </p:cNvPr>
          <p:cNvSpPr txBox="1"/>
          <p:nvPr/>
        </p:nvSpPr>
        <p:spPr>
          <a:xfrm>
            <a:off x="0" y="4681835"/>
            <a:ext cx="322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Figure from </a:t>
            </a:r>
          </a:p>
          <a:p>
            <a:r>
              <a:rPr lang="en-US" sz="800" dirty="0">
                <a:latin typeface="Arial"/>
                <a:cs typeface="Arial"/>
                <a:hlinkClick r:id="rId4"/>
              </a:rPr>
              <a:t>https://github.com/rasbt/python-machine-learning-book-2nd-edition</a:t>
            </a:r>
            <a:endParaRPr lang="en-US" sz="800" dirty="0">
              <a:latin typeface="Arial"/>
              <a:cs typeface="Arial"/>
            </a:endParaRPr>
          </a:p>
          <a:p>
            <a:r>
              <a:rPr lang="en-US" sz="800" dirty="0">
                <a:latin typeface="Arial"/>
                <a:cs typeface="Arial"/>
              </a:rPr>
              <a:t>S. </a:t>
            </a:r>
            <a:r>
              <a:rPr lang="en-US" sz="800" dirty="0" err="1">
                <a:latin typeface="Arial"/>
                <a:cs typeface="Arial"/>
              </a:rPr>
              <a:t>Raschka</a:t>
            </a:r>
            <a:r>
              <a:rPr lang="en-US" sz="800" dirty="0">
                <a:latin typeface="Arial"/>
                <a:cs typeface="Arial"/>
              </a:rPr>
              <a:t> and V. </a:t>
            </a:r>
            <a:r>
              <a:rPr lang="en-US" sz="800" dirty="0" err="1">
                <a:latin typeface="Arial"/>
                <a:cs typeface="Arial"/>
              </a:rPr>
              <a:t>Mirjalili</a:t>
            </a:r>
            <a:r>
              <a:rPr lang="en-US" sz="800" dirty="0">
                <a:latin typeface="Arial"/>
                <a:cs typeface="Arial"/>
              </a:rPr>
              <a:t>, Python Machine Learning (2nd Ed.)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874AA-E131-42A2-9336-7543951555BC}"/>
              </a:ext>
            </a:extLst>
          </p:cNvPr>
          <p:cNvSpPr txBox="1"/>
          <p:nvPr/>
        </p:nvSpPr>
        <p:spPr>
          <a:xfrm>
            <a:off x="4719718" y="641116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ource Code Pro" panose="020B0604020202020204" charset="0"/>
              </a:rPr>
              <a:t>Preprocessing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Data and data terminology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Data normalization and encoding</a:t>
            </a:r>
          </a:p>
          <a:p>
            <a:endParaRPr lang="en-US" sz="1600" dirty="0">
              <a:latin typeface="Source Code Pro" panose="020B0604020202020204" charset="0"/>
            </a:endParaRPr>
          </a:p>
          <a:p>
            <a:r>
              <a:rPr lang="en-US" sz="1600" dirty="0">
                <a:latin typeface="Source Code Pro" panose="020B0604020202020204" charset="0"/>
              </a:rPr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Training, validation, and test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Cross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Overfitting</a:t>
            </a:r>
          </a:p>
          <a:p>
            <a:endParaRPr lang="en-US" sz="1600" dirty="0">
              <a:latin typeface="Source Code Pro" panose="020B0604020202020204" charset="0"/>
            </a:endParaRPr>
          </a:p>
          <a:p>
            <a:pPr lvl="1"/>
            <a:r>
              <a:rPr lang="en-US" sz="1600" dirty="0">
                <a:latin typeface="Source Code Pro" panose="020B0604020202020204" charset="0"/>
              </a:rPr>
              <a:t>Evaluation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Precision-Recall Curves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ROC Curves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Effects of class imbalance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Effects of cost-sensitivity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Source Code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3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19"/>
          <p:cNvCxnSpPr/>
          <p:nvPr/>
        </p:nvCxnSpPr>
        <p:spPr>
          <a:xfrm>
            <a:off x="341022" y="3724283"/>
            <a:ext cx="389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9"/>
          <p:cNvSpPr txBox="1">
            <a:spLocks noGrp="1"/>
          </p:cNvSpPr>
          <p:nvPr>
            <p:ph type="body" idx="4294967295"/>
          </p:nvPr>
        </p:nvSpPr>
        <p:spPr>
          <a:xfrm>
            <a:off x="224972" y="3771900"/>
            <a:ext cx="39999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3"/>
                </a:solidFill>
              </a:rPr>
              <a:t>Survey of algorithms</a:t>
            </a:r>
            <a:endParaRPr sz="2100" b="1" dirty="0">
              <a:solidFill>
                <a:schemeClr val="accent3"/>
              </a:solidFill>
            </a:endParaRP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64EAE481-05B2-4FFE-AC76-9D746369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4" y="1076423"/>
            <a:ext cx="3971928" cy="1789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5AE9C8-E8DC-4666-AEBE-B57F28DEC61A}"/>
              </a:ext>
            </a:extLst>
          </p:cNvPr>
          <p:cNvSpPr txBox="1"/>
          <p:nvPr/>
        </p:nvSpPr>
        <p:spPr>
          <a:xfrm>
            <a:off x="4719718" y="641116"/>
            <a:ext cx="4343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>
                <a:latin typeface="Source Code Pro" panose="020B0604020202020204" charset="0"/>
              </a:rPr>
              <a:t>Algorithms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Logistic regression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Neural Networks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Decision trees and random forests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SVMs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KNN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Naïve Bayes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Source Code Pro" panose="020B060402020202020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Source Code Pro" panose="020B0604020202020204" charset="0"/>
            </a:endParaRPr>
          </a:p>
          <a:p>
            <a:pPr lvl="1"/>
            <a:r>
              <a:rPr lang="en-US" sz="1600" dirty="0">
                <a:latin typeface="Source Code Pro" panose="020B0604020202020204" charset="0"/>
              </a:rPr>
              <a:t>Concepts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Linear separability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L1 and L2 regularization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ource Code Pro" panose="020B0604020202020204" charset="0"/>
              </a:rPr>
              <a:t>Loss functions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Source Code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593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656</Words>
  <Application>Microsoft Office PowerPoint</Application>
  <PresentationFormat>On-screen Show (16:9)</PresentationFormat>
  <Paragraphs>151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Source Code Pro</vt:lpstr>
      <vt:lpstr>Oswald</vt:lpstr>
      <vt:lpstr>Arial</vt:lpstr>
      <vt:lpstr>Modern Writer</vt:lpstr>
      <vt:lpstr>Machine Learning For Biologists Workshop</vt:lpstr>
      <vt:lpstr>Outline</vt:lpstr>
      <vt:lpstr>Machine learning (ML) is becoming pervasive in biology.</vt:lpstr>
      <vt:lpstr>Our goal is to create a workshop which teaches ML literacy.</vt:lpstr>
      <vt:lpstr>Format</vt:lpstr>
      <vt:lpstr>Software</vt:lpstr>
      <vt:lpstr>PowerPoint Presentation</vt:lpstr>
      <vt:lpstr>PowerPoint Presentation</vt:lpstr>
      <vt:lpstr>PowerPoint Presentation</vt:lpstr>
      <vt:lpstr>Software Demo</vt:lpstr>
      <vt:lpstr>PowerPoint Presentation</vt:lpstr>
      <vt:lpstr>PowerPoint Presentation</vt:lpstr>
      <vt:lpstr>PowerPoint Presentation</vt:lpstr>
      <vt:lpstr>PowerPoint Presentation</vt:lpstr>
      <vt:lpstr>Response</vt:lpstr>
      <vt:lpstr>Challenges   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Biologists Workshop</dc:title>
  <cp:lastModifiedBy>Chris Magnano</cp:lastModifiedBy>
  <cp:revision>28</cp:revision>
  <dcterms:modified xsi:type="dcterms:W3CDTF">2019-05-19T21:09:56Z</dcterms:modified>
</cp:coreProperties>
</file>