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313" r:id="rId3"/>
    <p:sldId id="316" r:id="rId4"/>
    <p:sldId id="260" r:id="rId5"/>
    <p:sldId id="261" r:id="rId6"/>
    <p:sldId id="314" r:id="rId7"/>
    <p:sldId id="315" r:id="rId8"/>
    <p:sldId id="264" r:id="rId9"/>
    <p:sldId id="266" r:id="rId10"/>
    <p:sldId id="269" r:id="rId11"/>
    <p:sldId id="270" r:id="rId12"/>
    <p:sldId id="271" r:id="rId13"/>
    <p:sldId id="272" r:id="rId14"/>
    <p:sldId id="318" r:id="rId15"/>
    <p:sldId id="274" r:id="rId16"/>
    <p:sldId id="319" r:id="rId17"/>
    <p:sldId id="276" r:id="rId18"/>
    <p:sldId id="278" r:id="rId19"/>
    <p:sldId id="280" r:id="rId20"/>
    <p:sldId id="281" r:id="rId21"/>
    <p:sldId id="282" r:id="rId22"/>
    <p:sldId id="323" r:id="rId23"/>
    <p:sldId id="320" r:id="rId24"/>
    <p:sldId id="321" r:id="rId25"/>
    <p:sldId id="322" r:id="rId26"/>
    <p:sldId id="288" r:id="rId27"/>
    <p:sldId id="289" r:id="rId28"/>
    <p:sldId id="324" r:id="rId29"/>
    <p:sldId id="325" r:id="rId30"/>
    <p:sldId id="291" r:id="rId31"/>
    <p:sldId id="292" r:id="rId32"/>
    <p:sldId id="326" r:id="rId33"/>
    <p:sldId id="327" r:id="rId34"/>
    <p:sldId id="294" r:id="rId35"/>
    <p:sldId id="297"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Olins" initials="H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27"/>
  </p:normalViewPr>
  <p:slideViewPr>
    <p:cSldViewPr snapToGrid="0" snapToObjects="1">
      <p:cViewPr varScale="1">
        <p:scale>
          <a:sx n="51" d="100"/>
          <a:sy n="51" d="100"/>
        </p:scale>
        <p:origin x="104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3400" b="0" i="0" u="none" strike="noStrike">
                <a:solidFill>
                  <a:srgbClr val="000000"/>
                </a:solidFill>
                <a:latin typeface="Futura Bold"/>
              </a:defRPr>
            </a:pPr>
            <a:r>
              <a:rPr lang="en-US" sz="3400" b="0" i="0" u="none" strike="noStrike">
                <a:solidFill>
                  <a:srgbClr val="000000"/>
                </a:solidFill>
                <a:latin typeface="Futura Bold"/>
              </a:rPr>
              <a:t>Global NPP</a:t>
            </a:r>
          </a:p>
        </c:rich>
      </c:tx>
      <c:layout>
        <c:manualLayout>
          <c:xMode val="edge"/>
          <c:yMode val="edge"/>
          <c:x val="0.30617299999999997"/>
          <c:y val="0"/>
          <c:w val="0.38765500000000003"/>
          <c:h val="0.12990399999999999"/>
        </c:manualLayout>
      </c:layout>
      <c:overlay val="1"/>
      <c:spPr>
        <a:noFill/>
        <a:effectLst/>
      </c:spPr>
    </c:title>
    <c:autoTitleDeleted val="0"/>
    <c:plotArea>
      <c:layout>
        <c:manualLayout>
          <c:layoutTarget val="inner"/>
          <c:xMode val="edge"/>
          <c:yMode val="edge"/>
          <c:x val="5.0000000000000001E-3"/>
          <c:y val="0.12990399999999999"/>
          <c:w val="0.99"/>
          <c:h val="0.85759600000000002"/>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50FE-6F4E-847D-BA3B0BC48B17}"/>
              </c:ext>
            </c:extLst>
          </c:dPt>
          <c:dPt>
            <c:idx val="1"/>
            <c:bubble3D val="0"/>
            <c:spPr>
              <a:solidFill>
                <a:schemeClr val="accent3"/>
              </a:solidFill>
              <a:ln w="12700" cap="flat">
                <a:noFill/>
                <a:miter lim="400000"/>
              </a:ln>
              <a:effectLst/>
            </c:spPr>
            <c:extLst>
              <c:ext xmlns:c16="http://schemas.microsoft.com/office/drawing/2014/chart" uri="{C3380CC4-5D6E-409C-BE32-E72D297353CC}">
                <c16:uniqueId val="{00000003-50FE-6F4E-847D-BA3B0BC48B17}"/>
              </c:ext>
            </c:extLst>
          </c:dPt>
          <c:dLbls>
            <c:dLbl>
              <c:idx val="0"/>
              <c:numFmt formatCode="#,##0%" sourceLinked="0"/>
              <c:spPr/>
              <c:txPr>
                <a:bodyPr/>
                <a:lstStyle/>
                <a:p>
                  <a:pPr>
                    <a:defRPr sz="3400" b="0" i="0" u="none" strike="noStrike">
                      <a:solidFill>
                        <a:srgbClr val="FFFFFF"/>
                      </a:solidFill>
                      <a:latin typeface="Futur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1-50FE-6F4E-847D-BA3B0BC48B17}"/>
                </c:ext>
              </c:extLst>
            </c:dLbl>
            <c:dLbl>
              <c:idx val="1"/>
              <c:numFmt formatCode="#,##0%" sourceLinked="0"/>
              <c:spPr/>
              <c:txPr>
                <a:bodyPr/>
                <a:lstStyle/>
                <a:p>
                  <a:pPr>
                    <a:defRPr sz="3400" b="0" i="0" u="none" strike="noStrike">
                      <a:solidFill>
                        <a:srgbClr val="FFFFFF"/>
                      </a:solidFill>
                      <a:latin typeface="Futur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3-50FE-6F4E-847D-BA3B0BC48B17}"/>
                </c:ext>
              </c:extLst>
            </c:dLbl>
            <c:numFmt formatCode="#,##0%" sourceLinked="0"/>
            <c:spPr>
              <a:noFill/>
              <a:ln>
                <a:noFill/>
              </a:ln>
              <a:effectLst/>
            </c:spPr>
            <c:txPr>
              <a:bodyPr/>
              <a:lstStyle/>
              <a:p>
                <a:pPr>
                  <a:defRPr sz="3400" b="0" i="0" u="none" strike="noStrike">
                    <a:solidFill>
                      <a:srgbClr val="FFFFFF"/>
                    </a:solidFill>
                    <a:latin typeface="Futura"/>
                  </a:defRPr>
                </a:pPr>
                <a:endParaRPr lang="en-US"/>
              </a:p>
            </c:txPr>
            <c:dLblPos val="ctr"/>
            <c:showLegendKey val="0"/>
            <c:showVal val="0"/>
            <c:showCatName val="1"/>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Sheet1!$B$1:$C$1</c:f>
              <c:strCache>
                <c:ptCount val="2"/>
                <c:pt idx="0">
                  <c:v>Ocean NPP</c:v>
                </c:pt>
                <c:pt idx="1">
                  <c:v>Land NPP</c:v>
                </c:pt>
              </c:strCache>
            </c:strRef>
          </c:cat>
          <c:val>
            <c:numRef>
              <c:f>Sheet1!$B$2:$C$2</c:f>
              <c:numCache>
                <c:formatCode>General</c:formatCode>
                <c:ptCount val="2"/>
                <c:pt idx="0">
                  <c:v>48.5</c:v>
                </c:pt>
                <c:pt idx="1">
                  <c:v>56.5</c:v>
                </c:pt>
              </c:numCache>
            </c:numRef>
          </c:val>
          <c:extLst>
            <c:ext xmlns:c16="http://schemas.microsoft.com/office/drawing/2014/chart" uri="{C3380CC4-5D6E-409C-BE32-E72D297353CC}">
              <c16:uniqueId val="{00000004-50FE-6F4E-847D-BA3B0BC48B1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2085000000000002"/>
          <c:y val="0.32085000000000002"/>
          <c:w val="0.35830099999999998"/>
          <c:h val="0.34580100000000003"/>
        </c:manualLayout>
      </c:layout>
      <c:pieChart>
        <c:varyColors val="0"/>
        <c:ser>
          <c:idx val="0"/>
          <c:order val="0"/>
          <c:tx>
            <c:strRef>
              <c:f>Sheet1!$A$2</c:f>
              <c:strCache>
                <c:ptCount val="1"/>
                <c:pt idx="0">
                  <c:v>Gt C</c:v>
                </c:pt>
              </c:strCache>
            </c:strRef>
          </c:tx>
          <c:spPr>
            <a:solidFill>
              <a:schemeClr val="accent1">
                <a:hueOff val="114395"/>
                <a:lumOff val="-24975"/>
              </a:schemeClr>
            </a:solidFill>
            <a:ln w="12700" cap="flat">
              <a:noFill/>
              <a:miter lim="400000"/>
            </a:ln>
            <a:effectLst/>
          </c:spPr>
          <c:dPt>
            <c:idx val="0"/>
            <c:bubble3D val="0"/>
            <c:spPr>
              <a:solidFill>
                <a:schemeClr val="accent1">
                  <a:hueOff val="114395"/>
                  <a:lumOff val="-24975"/>
                </a:schemeClr>
              </a:solidFill>
              <a:ln w="12700" cap="flat">
                <a:noFill/>
                <a:miter lim="400000"/>
              </a:ln>
              <a:effectLst/>
            </c:spPr>
            <c:extLst>
              <c:ext xmlns:c16="http://schemas.microsoft.com/office/drawing/2014/chart" uri="{C3380CC4-5D6E-409C-BE32-E72D297353CC}">
                <c16:uniqueId val="{00000001-6BA8-3745-9BB7-EBC09760D1B4}"/>
              </c:ext>
            </c:extLst>
          </c:dPt>
          <c:dPt>
            <c:idx val="1"/>
            <c:bubble3D val="0"/>
            <c:spPr>
              <a:solidFill>
                <a:schemeClr val="accent3"/>
              </a:solidFill>
              <a:ln w="12700" cap="flat">
                <a:noFill/>
                <a:miter lim="400000"/>
              </a:ln>
              <a:effectLst/>
            </c:spPr>
            <c:extLst>
              <c:ext xmlns:c16="http://schemas.microsoft.com/office/drawing/2014/chart" uri="{C3380CC4-5D6E-409C-BE32-E72D297353CC}">
                <c16:uniqueId val="{00000003-6BA8-3745-9BB7-EBC09760D1B4}"/>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6BA8-3745-9BB7-EBC09760D1B4}"/>
              </c:ext>
            </c:extLst>
          </c:dPt>
          <c:dPt>
            <c:idx val="3"/>
            <c:bubble3D val="0"/>
            <c:spPr>
              <a:solidFill>
                <a:srgbClr val="FF2600"/>
              </a:solidFill>
              <a:ln w="12700" cap="flat">
                <a:noFill/>
                <a:miter lim="400000"/>
              </a:ln>
              <a:effectLst/>
            </c:spPr>
            <c:extLst>
              <c:ext xmlns:c16="http://schemas.microsoft.com/office/drawing/2014/chart" uri="{C3380CC4-5D6E-409C-BE32-E72D297353CC}">
                <c16:uniqueId val="{00000007-6BA8-3745-9BB7-EBC09760D1B4}"/>
              </c:ext>
            </c:extLst>
          </c:dPt>
          <c:dPt>
            <c:idx val="4"/>
            <c:bubble3D val="0"/>
            <c:spPr>
              <a:solidFill>
                <a:srgbClr val="C24885"/>
              </a:solidFill>
              <a:ln w="12700" cap="flat">
                <a:noFill/>
                <a:miter lim="400000"/>
              </a:ln>
              <a:effectLst/>
            </c:spPr>
            <c:extLst>
              <c:ext xmlns:c16="http://schemas.microsoft.com/office/drawing/2014/chart" uri="{C3380CC4-5D6E-409C-BE32-E72D297353CC}">
                <c16:uniqueId val="{00000009-6BA8-3745-9BB7-EBC09760D1B4}"/>
              </c:ext>
            </c:extLst>
          </c:dPt>
          <c:dPt>
            <c:idx val="5"/>
            <c:bubble3D val="0"/>
            <c:spPr>
              <a:solidFill>
                <a:srgbClr val="5F5F5F"/>
              </a:solidFill>
              <a:ln w="12700" cap="flat">
                <a:noFill/>
                <a:miter lim="400000"/>
              </a:ln>
              <a:effectLst/>
            </c:spPr>
            <c:extLst>
              <c:ext xmlns:c16="http://schemas.microsoft.com/office/drawing/2014/chart" uri="{C3380CC4-5D6E-409C-BE32-E72D297353CC}">
                <c16:uniqueId val="{0000000B-6BA8-3745-9BB7-EBC09760D1B4}"/>
              </c:ext>
            </c:extLst>
          </c:dPt>
          <c:dPt>
            <c:idx val="6"/>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D-6BA8-3745-9BB7-EBC09760D1B4}"/>
              </c:ext>
            </c:extLst>
          </c:dPt>
          <c:dLbls>
            <c:dLbl>
              <c:idx val="0"/>
              <c:layout>
                <c:manualLayout>
                  <c:x val="0.12109788912466776"/>
                  <c:y val="1.0488792758723645E-2"/>
                </c:manualLayout>
              </c:layout>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A8-3745-9BB7-EBC09760D1B4}"/>
                </c:ext>
              </c:extLst>
            </c:dLbl>
            <c:dLbl>
              <c:idx val="1"/>
              <c:layout>
                <c:manualLayout>
                  <c:x val="-0.12681904924079379"/>
                  <c:y val="-9.4399134828513184E-2"/>
                </c:manualLayout>
              </c:layout>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A8-3745-9BB7-EBC09760D1B4}"/>
                </c:ext>
              </c:extLst>
            </c:dLbl>
            <c:dLbl>
              <c:idx val="2"/>
              <c:layout>
                <c:manualLayout>
                  <c:x val="3.4326960696756212E-2"/>
                  <c:y val="2.3838165360735637E-2"/>
                </c:manualLayout>
              </c:layout>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A8-3745-9BB7-EBC09760D1B4}"/>
                </c:ext>
              </c:extLst>
            </c:dLbl>
            <c:dLbl>
              <c:idx val="3"/>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A8-3745-9BB7-EBC09760D1B4}"/>
                </c:ext>
              </c:extLst>
            </c:dLbl>
            <c:dLbl>
              <c:idx val="4"/>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BA8-3745-9BB7-EBC09760D1B4}"/>
                </c:ext>
              </c:extLst>
            </c:dLbl>
            <c:dLbl>
              <c:idx val="5"/>
              <c:layout>
                <c:manualLayout>
                  <c:x val="3.9094594126861247E-2"/>
                  <c:y val="-0.10393440097280737"/>
                </c:manualLayout>
              </c:layout>
              <c:numFmt formatCode="#,##0.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BA8-3745-9BB7-EBC09760D1B4}"/>
                </c:ext>
              </c:extLst>
            </c:dLbl>
            <c:dLbl>
              <c:idx val="6"/>
              <c:layout>
                <c:manualLayout>
                  <c:x val="0.12205141581068883"/>
                  <c:y val="-4.2908697649324146E-2"/>
                </c:manualLayout>
              </c:layout>
              <c:numFmt formatCode="#,##0" sourceLinked="0"/>
              <c:spPr/>
              <c:txPr>
                <a:bodyPr/>
                <a:lstStyle/>
                <a:p>
                  <a:pPr>
                    <a:defRPr sz="2740" b="0" i="0" u="none" strike="noStrike">
                      <a:solidFill>
                        <a:srgbClr val="000000"/>
                      </a:solidFill>
                      <a:latin typeface="Helvetica Neue"/>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BA8-3745-9BB7-EBC09760D1B4}"/>
                </c:ext>
              </c:extLst>
            </c:dLbl>
            <c:numFmt formatCode="#,##0" sourceLinked="0"/>
            <c:spPr>
              <a:noFill/>
              <a:ln>
                <a:noFill/>
              </a:ln>
              <a:effectLst/>
            </c:spPr>
            <c:txPr>
              <a:bodyPr/>
              <a:lstStyle/>
              <a:p>
                <a:pPr>
                  <a:defRPr sz="2740" b="0" i="0" u="none" strike="noStrike">
                    <a:solidFill>
                      <a:srgbClr val="000000"/>
                    </a:solidFill>
                    <a:latin typeface="Helvetica Neue"/>
                  </a:defRPr>
                </a:pPr>
                <a:endParaRPr lang="en-US"/>
              </a:p>
            </c:txPr>
            <c:dLblPos val="outEnd"/>
            <c:showLegendKey val="0"/>
            <c:showVal val="1"/>
            <c:showCatName val="1"/>
            <c:showSerName val="0"/>
            <c:showPercent val="0"/>
            <c:showBubbleSize val="0"/>
            <c:showLeaderLines val="1"/>
            <c:leaderLines>
              <c:spPr>
                <a:ln w="12700" cap="flat">
                  <a:solidFill>
                    <a:srgbClr val="000000"/>
                  </a:solidFill>
                  <a:prstDash val="solid"/>
                  <a:miter lim="400000"/>
                  <a:headEnd type="triangle" w="med" len="med"/>
                </a:ln>
                <a:effectLst/>
              </c:spPr>
            </c:leaderLines>
            <c:extLst>
              <c:ext xmlns:c15="http://schemas.microsoft.com/office/drawing/2012/chart" uri="{CE6537A1-D6FC-4f65-9D91-7224C49458BB}"/>
            </c:extLst>
          </c:dLbls>
          <c:cat>
            <c:strRef>
              <c:f>Sheet1!$B$1:$H$1</c:f>
              <c:strCache>
                <c:ptCount val="7"/>
                <c:pt idx="0">
                  <c:v>Protists</c:v>
                </c:pt>
                <c:pt idx="1">
                  <c:v>Plants</c:v>
                </c:pt>
                <c:pt idx="2">
                  <c:v>Bacteria</c:v>
                </c:pt>
                <c:pt idx="3">
                  <c:v>Fungi</c:v>
                </c:pt>
                <c:pt idx="4">
                  <c:v>Archaea</c:v>
                </c:pt>
                <c:pt idx="5">
                  <c:v>Viruses</c:v>
                </c:pt>
                <c:pt idx="6">
                  <c:v>Animals</c:v>
                </c:pt>
              </c:strCache>
            </c:strRef>
          </c:cat>
          <c:val>
            <c:numRef>
              <c:f>Sheet1!$B$2:$H$2</c:f>
              <c:numCache>
                <c:formatCode>General</c:formatCode>
                <c:ptCount val="7"/>
                <c:pt idx="0">
                  <c:v>4</c:v>
                </c:pt>
                <c:pt idx="1">
                  <c:v>450</c:v>
                </c:pt>
                <c:pt idx="2">
                  <c:v>70</c:v>
                </c:pt>
                <c:pt idx="3">
                  <c:v>12</c:v>
                </c:pt>
                <c:pt idx="4">
                  <c:v>7</c:v>
                </c:pt>
                <c:pt idx="5">
                  <c:v>0.2</c:v>
                </c:pt>
                <c:pt idx="6">
                  <c:v>2</c:v>
                </c:pt>
              </c:numCache>
            </c:numRef>
          </c:val>
          <c:extLst>
            <c:ext xmlns:c16="http://schemas.microsoft.com/office/drawing/2014/chart" uri="{C3380CC4-5D6E-409C-BE32-E72D297353CC}">
              <c16:uniqueId val="{0000000E-6BA8-3745-9BB7-EBC09760D1B4}"/>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65334599999999998"/>
          <c:h val="0.98750000000000004"/>
        </c:manualLayout>
      </c:layout>
      <c:pieChart>
        <c:varyColors val="0"/>
        <c:ser>
          <c:idx val="0"/>
          <c:order val="0"/>
          <c:tx>
            <c:strRef>
              <c:f>Sheet1!$A$2</c:f>
              <c:strCache>
                <c:ptCount val="1"/>
                <c:pt idx="0">
                  <c:v>Biomass (Gt C)</c:v>
                </c:pt>
              </c:strCache>
            </c:strRef>
          </c:tx>
          <c:spPr>
            <a:solidFill>
              <a:srgbClr val="945200"/>
            </a:solidFill>
            <a:ln w="12700" cap="flat">
              <a:noFill/>
              <a:miter lim="400000"/>
            </a:ln>
            <a:effectLst/>
          </c:spPr>
          <c:dPt>
            <c:idx val="0"/>
            <c:bubble3D val="0"/>
            <c:extLst>
              <c:ext xmlns:c16="http://schemas.microsoft.com/office/drawing/2014/chart" uri="{C3380CC4-5D6E-409C-BE32-E72D297353CC}">
                <c16:uniqueId val="{00000001-FA63-E946-AC39-8CB7610BE720}"/>
              </c:ext>
            </c:extLst>
          </c:dPt>
          <c:dPt>
            <c:idx val="1"/>
            <c:bubble3D val="0"/>
            <c:spPr>
              <a:solidFill>
                <a:srgbClr val="5E5E5E"/>
              </a:solidFill>
              <a:ln w="12700" cap="flat">
                <a:noFill/>
                <a:miter lim="400000"/>
              </a:ln>
              <a:effectLst/>
            </c:spPr>
            <c:extLst>
              <c:ext xmlns:c16="http://schemas.microsoft.com/office/drawing/2014/chart" uri="{C3380CC4-5D6E-409C-BE32-E72D297353CC}">
                <c16:uniqueId val="{00000003-FA63-E946-AC39-8CB7610BE720}"/>
              </c:ext>
            </c:extLst>
          </c:dPt>
          <c:dPt>
            <c:idx val="2"/>
            <c:bubble3D val="0"/>
            <c:spPr>
              <a:solidFill>
                <a:schemeClr val="accent1"/>
              </a:solidFill>
              <a:ln w="12700" cap="flat">
                <a:noFill/>
                <a:miter lim="400000"/>
              </a:ln>
              <a:effectLst/>
            </c:spPr>
            <c:extLst>
              <c:ext xmlns:c16="http://schemas.microsoft.com/office/drawing/2014/chart" uri="{C3380CC4-5D6E-409C-BE32-E72D297353CC}">
                <c16:uniqueId val="{00000005-FA63-E946-AC39-8CB7610BE720}"/>
              </c:ext>
            </c:extLst>
          </c:dPt>
          <c:dLbls>
            <c:dLbl>
              <c:idx val="0"/>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FA63-E946-AC39-8CB7610BE720}"/>
                </c:ext>
              </c:extLst>
            </c:dLbl>
            <c:dLbl>
              <c:idx val="1"/>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FA63-E946-AC39-8CB7610BE720}"/>
                </c:ext>
              </c:extLst>
            </c:dLbl>
            <c:dLbl>
              <c:idx val="2"/>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FA63-E946-AC39-8CB7610BE720}"/>
                </c:ext>
              </c:extLst>
            </c:dLbl>
            <c:numFmt formatCode="#,##0" sourceLinked="0"/>
            <c:spPr>
              <a:noFill/>
              <a:ln>
                <a:noFill/>
              </a:ln>
              <a:effectLst/>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Terrestrial</c:v>
                </c:pt>
                <c:pt idx="1">
                  <c:v>Deep Subsurface</c:v>
                </c:pt>
                <c:pt idx="2">
                  <c:v>Marine</c:v>
                </c:pt>
              </c:strCache>
            </c:strRef>
          </c:cat>
          <c:val>
            <c:numRef>
              <c:f>Sheet1!$B$2:$D$2</c:f>
              <c:numCache>
                <c:formatCode>General</c:formatCode>
                <c:ptCount val="3"/>
                <c:pt idx="0">
                  <c:v>470</c:v>
                </c:pt>
                <c:pt idx="1">
                  <c:v>70</c:v>
                </c:pt>
                <c:pt idx="2">
                  <c:v>6</c:v>
                </c:pt>
              </c:numCache>
            </c:numRef>
          </c:val>
          <c:extLst>
            <c:ext xmlns:c16="http://schemas.microsoft.com/office/drawing/2014/chart" uri="{C3380CC4-5D6E-409C-BE32-E72D297353CC}">
              <c16:uniqueId val="{00000006-FA63-E946-AC39-8CB7610BE72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54730000000000001"/>
          <c:y val="0.753417"/>
          <c:w val="0.45269999999999999"/>
          <c:h val="0.22406000000000001"/>
        </c:manualLayout>
      </c:layout>
      <c:overlay val="1"/>
      <c:spPr>
        <a:noFill/>
        <a:ln w="12700" cap="flat">
          <a:noFill/>
          <a:miter lim="400000"/>
        </a:ln>
        <a:effectLst/>
      </c:spPr>
      <c:txPr>
        <a:bodyPr rot="0"/>
        <a:lstStyle/>
        <a:p>
          <a:pPr>
            <a:defRPr sz="26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3400" b="0" i="0" u="none" strike="noStrike">
                <a:solidFill>
                  <a:srgbClr val="000000"/>
                </a:solidFill>
                <a:latin typeface="Helvetica Neue"/>
              </a:defRPr>
            </a:pPr>
            <a:r>
              <a:rPr lang="en-US" sz="3400" b="0" i="0" u="none" strike="noStrike">
                <a:solidFill>
                  <a:srgbClr val="000000"/>
                </a:solidFill>
                <a:latin typeface="Helvetica Neue"/>
              </a:rPr>
              <a:t>Terrestrial Biomass</a:t>
            </a:r>
          </a:p>
        </c:rich>
      </c:tx>
      <c:layout>
        <c:manualLayout>
          <c:xMode val="edge"/>
          <c:yMode val="edge"/>
          <c:x val="5.32614E-2"/>
          <c:y val="0"/>
          <c:w val="0.54905300000000001"/>
          <c:h val="0.15795799999999999"/>
        </c:manualLayout>
      </c:layout>
      <c:overlay val="1"/>
      <c:spPr>
        <a:noFill/>
        <a:effectLst/>
      </c:spPr>
    </c:title>
    <c:autoTitleDeleted val="0"/>
    <c:plotArea>
      <c:layout>
        <c:manualLayout>
          <c:layoutTarget val="inner"/>
          <c:xMode val="edge"/>
          <c:yMode val="edge"/>
          <c:x val="5.0000000000000001E-3"/>
          <c:y val="0.15795799999999999"/>
          <c:w val="0.65557600000000005"/>
          <c:h val="0.829542"/>
        </c:manualLayout>
      </c:layout>
      <c:pieChart>
        <c:varyColors val="0"/>
        <c:ser>
          <c:idx val="0"/>
          <c:order val="0"/>
          <c:tx>
            <c:strRef>
              <c:f>Sheet1!$A$2</c:f>
              <c:strCache>
                <c:ptCount val="1"/>
                <c:pt idx="0">
                  <c:v>Terrestrial</c:v>
                </c:pt>
              </c:strCache>
            </c:strRef>
          </c:tx>
          <c:spPr>
            <a:solidFill>
              <a:schemeClr val="accent6">
                <a:hueOff val="-146070"/>
                <a:satOff val="-10048"/>
                <a:lumOff val="-30626"/>
              </a:schemeClr>
            </a:solidFill>
            <a:ln w="12700" cap="flat">
              <a:noFill/>
              <a:miter lim="400000"/>
            </a:ln>
            <a:effectLst/>
          </c:spPr>
          <c:dPt>
            <c:idx val="0"/>
            <c:bubble3D val="0"/>
            <c:spPr>
              <a:solidFill>
                <a:schemeClr val="accent3"/>
              </a:solidFill>
              <a:ln w="12700" cap="flat">
                <a:noFill/>
                <a:miter lim="400000"/>
              </a:ln>
              <a:effectLst/>
            </c:spPr>
            <c:extLst>
              <c:ext xmlns:c16="http://schemas.microsoft.com/office/drawing/2014/chart" uri="{C3380CC4-5D6E-409C-BE32-E72D297353CC}">
                <c16:uniqueId val="{00000001-38C9-6B42-A8BB-C16F3ED97D91}"/>
              </c:ext>
            </c:extLst>
          </c:dPt>
          <c:dPt>
            <c:idx val="1"/>
            <c:bubble3D val="0"/>
            <c:spPr>
              <a:solidFill>
                <a:schemeClr val="accent6">
                  <a:lumMod val="50000"/>
                </a:schemeClr>
              </a:solidFill>
              <a:ln w="12700" cap="flat">
                <a:noFill/>
                <a:miter lim="400000"/>
              </a:ln>
              <a:effectLst/>
            </c:spPr>
            <c:extLst>
              <c:ext xmlns:c16="http://schemas.microsoft.com/office/drawing/2014/chart" uri="{C3380CC4-5D6E-409C-BE32-E72D297353CC}">
                <c16:uniqueId val="{00000003-38C9-6B42-A8BB-C16F3ED97D91}"/>
              </c:ext>
            </c:extLst>
          </c:dPt>
          <c:dLbls>
            <c:dLbl>
              <c:idx val="0"/>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38C9-6B42-A8BB-C16F3ED97D91}"/>
                </c:ext>
              </c:extLst>
            </c:dLbl>
            <c:dLbl>
              <c:idx val="1"/>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38C9-6B42-A8BB-C16F3ED97D91}"/>
                </c:ext>
              </c:extLst>
            </c:dLbl>
            <c:numFmt formatCode="#,##0" sourceLinked="0"/>
            <c:spPr>
              <a:noFill/>
              <a:ln>
                <a:noFill/>
              </a:ln>
              <a:effectLst/>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Sheet1!$B$1:$C$1</c:f>
              <c:strCache>
                <c:ptCount val="2"/>
                <c:pt idx="0">
                  <c:v>Producers</c:v>
                </c:pt>
                <c:pt idx="1">
                  <c:v>Consumers</c:v>
                </c:pt>
              </c:strCache>
            </c:strRef>
          </c:cat>
          <c:val>
            <c:numRef>
              <c:f>Sheet1!$B$2:$C$2</c:f>
              <c:numCache>
                <c:formatCode>General</c:formatCode>
                <c:ptCount val="2"/>
                <c:pt idx="0">
                  <c:v>450</c:v>
                </c:pt>
                <c:pt idx="1">
                  <c:v>20</c:v>
                </c:pt>
              </c:numCache>
            </c:numRef>
          </c:val>
          <c:extLst>
            <c:ext xmlns:c16="http://schemas.microsoft.com/office/drawing/2014/chart" uri="{C3380CC4-5D6E-409C-BE32-E72D297353CC}">
              <c16:uniqueId val="{00000004-38C9-6B42-A8BB-C16F3ED97D91}"/>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61658299999999999"/>
          <c:y val="0.827658"/>
          <c:w val="0.38341700000000001"/>
          <c:h val="0.172342"/>
        </c:manualLayout>
      </c:layout>
      <c:overlay val="1"/>
      <c:spPr>
        <a:noFill/>
        <a:ln w="12700" cap="flat">
          <a:noFill/>
          <a:miter lim="400000"/>
        </a:ln>
        <a:effectLst/>
      </c:spPr>
      <c:txPr>
        <a:bodyPr rot="0"/>
        <a:lstStyle/>
        <a:p>
          <a:pPr>
            <a:defRPr sz="26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3400" b="0" i="0" u="none" strike="noStrike">
                <a:solidFill>
                  <a:srgbClr val="000000"/>
                </a:solidFill>
                <a:latin typeface="Helvetica Neue"/>
              </a:defRPr>
            </a:pPr>
            <a:r>
              <a:rPr lang="en-US" sz="3400" b="0" i="0" u="none" strike="noStrike">
                <a:solidFill>
                  <a:srgbClr val="000000"/>
                </a:solidFill>
                <a:latin typeface="Helvetica Neue"/>
              </a:rPr>
              <a:t>Marine Biomass</a:t>
            </a:r>
          </a:p>
        </c:rich>
      </c:tx>
      <c:layout>
        <c:manualLayout>
          <c:xMode val="edge"/>
          <c:yMode val="edge"/>
          <c:x val="0.148843"/>
          <c:y val="0"/>
          <c:w val="0.70231299999999997"/>
          <c:h val="0.15795799999999999"/>
        </c:manualLayout>
      </c:layout>
      <c:overlay val="1"/>
      <c:spPr>
        <a:noFill/>
        <a:effectLst/>
      </c:spPr>
    </c:title>
    <c:autoTitleDeleted val="0"/>
    <c:plotArea>
      <c:layout>
        <c:manualLayout>
          <c:layoutTarget val="inner"/>
          <c:xMode val="edge"/>
          <c:yMode val="edge"/>
          <c:x val="5.0000000000000001E-3"/>
          <c:y val="0.15795799999999999"/>
          <c:w val="0.99"/>
          <c:h val="0.829542"/>
        </c:manualLayout>
      </c:layout>
      <c:pieChart>
        <c:varyColors val="0"/>
        <c:ser>
          <c:idx val="0"/>
          <c:order val="0"/>
          <c:tx>
            <c:strRef>
              <c:f>Sheet1!$A$2</c:f>
              <c:strCache>
                <c:ptCount val="1"/>
                <c:pt idx="0">
                  <c:v>Marine</c:v>
                </c:pt>
              </c:strCache>
            </c:strRef>
          </c:tx>
          <c:spPr>
            <a:solidFill>
              <a:schemeClr val="accent6">
                <a:hueOff val="-146070"/>
                <a:satOff val="-10048"/>
                <a:lumOff val="-30626"/>
              </a:schemeClr>
            </a:solidFill>
            <a:ln w="12700" cap="flat">
              <a:noFill/>
              <a:miter lim="400000"/>
            </a:ln>
            <a:effectLst/>
          </c:spPr>
          <c:dPt>
            <c:idx val="0"/>
            <c:bubble3D val="0"/>
            <c:spPr>
              <a:solidFill>
                <a:schemeClr val="accent6">
                  <a:hueOff val="-146070"/>
                  <a:satOff val="-10048"/>
                  <a:lumOff val="-30626"/>
                </a:schemeClr>
              </a:solidFill>
              <a:ln w="12700" cap="flat">
                <a:noFill/>
                <a:miter lim="400000"/>
              </a:ln>
              <a:effectLst/>
            </c:spPr>
            <c:extLst>
              <c:ext xmlns:c16="http://schemas.microsoft.com/office/drawing/2014/chart" uri="{C3380CC4-5D6E-409C-BE32-E72D297353CC}">
                <c16:uniqueId val="{00000001-1CE2-BC43-9528-B77AEADAA7A8}"/>
              </c:ext>
            </c:extLst>
          </c:dPt>
          <c:dPt>
            <c:idx val="1"/>
            <c:bubble3D val="0"/>
            <c:spPr>
              <a:solidFill>
                <a:schemeClr val="accent3"/>
              </a:solidFill>
              <a:ln w="12700" cap="flat">
                <a:noFill/>
                <a:miter lim="400000"/>
              </a:ln>
              <a:effectLst/>
            </c:spPr>
            <c:extLst>
              <c:ext xmlns:c16="http://schemas.microsoft.com/office/drawing/2014/chart" uri="{C3380CC4-5D6E-409C-BE32-E72D297353CC}">
                <c16:uniqueId val="{00000003-1CE2-BC43-9528-B77AEADAA7A8}"/>
              </c:ext>
            </c:extLst>
          </c:dPt>
          <c:dLbls>
            <c:dLbl>
              <c:idx val="0"/>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CE2-BC43-9528-B77AEADAA7A8}"/>
                </c:ext>
              </c:extLst>
            </c:dLbl>
            <c:dLbl>
              <c:idx val="1"/>
              <c:numFmt formatCode="#,##0" sourceLinked="0"/>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1CE2-BC43-9528-B77AEADAA7A8}"/>
                </c:ext>
              </c:extLst>
            </c:dLbl>
            <c:numFmt formatCode="#,##0" sourceLinked="0"/>
            <c:spPr>
              <a:noFill/>
              <a:ln>
                <a:noFill/>
              </a:ln>
              <a:effectLst/>
            </c:spPr>
            <c:txPr>
              <a:bodyPr/>
              <a:lstStyle/>
              <a:p>
                <a:pPr>
                  <a:defRPr sz="3400" b="0"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Sheet1!$B$1:$C$1</c:f>
              <c:strCache>
                <c:ptCount val="2"/>
                <c:pt idx="0">
                  <c:v>Producers</c:v>
                </c:pt>
                <c:pt idx="1">
                  <c:v>Consumers</c:v>
                </c:pt>
              </c:strCache>
            </c:strRef>
          </c:cat>
          <c:val>
            <c:numRef>
              <c:f>Sheet1!$B$2:$C$2</c:f>
              <c:numCache>
                <c:formatCode>General</c:formatCode>
                <c:ptCount val="2"/>
                <c:pt idx="0">
                  <c:v>5</c:v>
                </c:pt>
                <c:pt idx="1">
                  <c:v>1</c:v>
                </c:pt>
              </c:numCache>
            </c:numRef>
          </c:val>
          <c:extLst>
            <c:ext xmlns:c16="http://schemas.microsoft.com/office/drawing/2014/chart" uri="{C3380CC4-5D6E-409C-BE32-E72D297353CC}">
              <c16:uniqueId val="{00000004-1CE2-BC43-9528-B77AEADAA7A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migosdebolsachica.org/birdsandscience.ph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o.sci.gsfc.nasa.gov/view.php?datasetId=MOD17A2_M_PS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oral_reef#/media/File:Blue_Linckia_Starfish.JP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Desert#/media/File:Wallpaper_of_E-ELT_site_testing_%E2%80%94_Cerro_Armazones_Chile.jpg" TargetMode="External"/><Relationship Id="rId5" Type="http://schemas.openxmlformats.org/officeDocument/2006/relationships/hyperlink" Target="https://en.wikipedia.org/wiki/Tropical_rainforest#/media/File:Rain_Forest_Daintree_Australia.jpg" TargetMode="External"/><Relationship Id="rId4" Type="http://schemas.openxmlformats.org/officeDocument/2006/relationships/hyperlink" Target="https://en.wikipedia.org/wiki/Tundra#/media/File:11_Le_Mont_Werth_(908m)_devant_le_Ross.jp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sciencemag.org/content/281/5374/237/tab-figures-dat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7/79/CSIRO_ScienceImage_7012_Crop_rows_on_a_farm.jp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images.fineartamerica.com/images-medium-large-5/2-cultivated-land-carlos-caetano.jp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977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lang="en-US" dirty="0"/>
              <a:t>This image, in contrast to the previous, annual shows NPP per area, and is a great way to highlight the local importance of wetlands - in particular coastal wetlands that are threatened by development.</a:t>
            </a:r>
          </a:p>
          <a:p>
            <a:endParaRPr lang="en-US" dirty="0"/>
          </a:p>
          <a:p>
            <a:r>
              <a:rPr lang="en-US" dirty="0">
                <a:hlinkClick r:id="rId3"/>
              </a:rPr>
              <a:t>http://www.amigosdebolsachica.org/birdsandscience.php</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54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This part of the case begins with students discussing the following questions. I have them start with the person or people near them, and give a few minutes to discuss as I wander to make sure discussions are on topic.</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Before opening things up for small group discussion,  I explain that this is an overall average, and there are some interface habitats (estuaries)</a:t>
            </a:r>
          </a:p>
          <a:p>
            <a:endParaRPr lang="en-US" dirty="0"/>
          </a:p>
          <a:p>
            <a:r>
              <a:rPr lang="en-US" dirty="0"/>
              <a:t>I also make a point of </a:t>
            </a:r>
            <a:r>
              <a:rPr dirty="0"/>
              <a:t>explain</a:t>
            </a:r>
            <a:r>
              <a:rPr lang="en-US" dirty="0"/>
              <a:t>ing</a:t>
            </a:r>
            <a:r>
              <a:rPr dirty="0"/>
              <a:t> </a:t>
            </a:r>
            <a:r>
              <a:rPr dirty="0" err="1"/>
              <a:t>Pg</a:t>
            </a:r>
            <a:r>
              <a:rPr dirty="0"/>
              <a:t> C</a:t>
            </a:r>
          </a:p>
          <a:p>
            <a:endParaRPr dirty="0"/>
          </a:p>
          <a:p>
            <a:r>
              <a:rPr dirty="0"/>
              <a:t>1 </a:t>
            </a:r>
            <a:r>
              <a:rPr dirty="0" err="1"/>
              <a:t>Gigatonne</a:t>
            </a:r>
            <a:r>
              <a:rPr dirty="0"/>
              <a:t> or metric gigaton (unit of mass) is equal to 1,000,000,000 metric tons. A metric ton is exactly 1000 kilograms (SI base unit) making a </a:t>
            </a:r>
            <a:r>
              <a:rPr dirty="0" err="1"/>
              <a:t>gigatonne</a:t>
            </a:r>
            <a:r>
              <a:rPr dirty="0"/>
              <a:t> equal to 1000000000000 kilograms. 1 Gt = 1000000000000 kg</a:t>
            </a:r>
          </a:p>
          <a:p>
            <a:endParaRPr dirty="0"/>
          </a:p>
          <a:p>
            <a:r>
              <a:rPr dirty="0"/>
              <a:t>1 </a:t>
            </a:r>
            <a:r>
              <a:rPr dirty="0" err="1"/>
              <a:t>Petagram</a:t>
            </a:r>
            <a:r>
              <a:rPr dirty="0"/>
              <a:t> is exactly 1000000000000 kilograms (SI unit). As per the prefix peta it is a quadrillion grams; a gram is a thousandth of a kilogram, the SI base unit of mass. 1 </a:t>
            </a:r>
            <a:r>
              <a:rPr dirty="0" err="1"/>
              <a:t>Pg</a:t>
            </a:r>
            <a:r>
              <a:rPr dirty="0"/>
              <a:t> = 1000000000000 kg.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brief discussion, I ask students to make a prediction by sketching this bar plot in their notes. Basically this is asking them to predict seasonal changes in NPP on land and in the ocean. </a:t>
            </a:r>
          </a:p>
        </p:txBody>
      </p:sp>
    </p:spTree>
    <p:extLst>
      <p:ext uri="{BB962C8B-B14F-4D97-AF65-F5344CB8AC3E}">
        <p14:creationId xmlns:p14="http://schemas.microsoft.com/office/powerpoint/2010/main" val="2177952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This is a prompt to tell students I’m about to show them the actual data, and ask them to sketch a second set of axes in their notes so that can record the data and then compare their predictions to the actual data.</a:t>
            </a:r>
          </a:p>
          <a:p>
            <a:endParaRPr lang="en-US" dirty="0"/>
          </a:p>
        </p:txBody>
      </p:sp>
    </p:spTree>
    <p:extLst>
      <p:ext uri="{BB962C8B-B14F-4D97-AF65-F5344CB8AC3E}">
        <p14:creationId xmlns:p14="http://schemas.microsoft.com/office/powerpoint/2010/main" val="409858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shows more seasonality than ocean – ask students to think about why that might be. Globally, highest NPP in July-September – ask students to think about why that might be.</a:t>
            </a:r>
          </a:p>
        </p:txBody>
      </p:sp>
    </p:spTree>
    <p:extLst>
      <p:ext uri="{BB962C8B-B14F-4D97-AF65-F5344CB8AC3E}">
        <p14:creationId xmlns:p14="http://schemas.microsoft.com/office/powerpoint/2010/main" val="218887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question, I use an upvote poll on </a:t>
            </a:r>
            <a:r>
              <a:rPr lang="en-US" dirty="0" err="1"/>
              <a:t>PollEverywhere</a:t>
            </a:r>
            <a:r>
              <a:rPr lang="en-US" dirty="0"/>
              <a:t> so that students can submit answers, and then the class can collectively determine favorite answers.</a:t>
            </a:r>
          </a:p>
        </p:txBody>
      </p:sp>
    </p:spTree>
    <p:extLst>
      <p:ext uri="{BB962C8B-B14F-4D97-AF65-F5344CB8AC3E}">
        <p14:creationId xmlns:p14="http://schemas.microsoft.com/office/powerpoint/2010/main" val="2298070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rPr dirty="0"/>
              <a:t>N. Hemisphere surface is 60.7% water, compared with 80.9% water in the case of the Southern Hemisphere, and it contains 67.3% of Earth's land</a:t>
            </a:r>
            <a:r>
              <a:rPr lang="en-US" dirty="0"/>
              <a:t>. I remind students that winter in the N hemisphere = summer in the S hemisphere, so that if land was equally distributed N and S of the equator, there shouldn’t be any seasonality in the global average NPP values</a:t>
            </a:r>
          </a:p>
          <a:p>
            <a:endParaRPr lang="en-US" dirty="0"/>
          </a:p>
          <a:p>
            <a:r>
              <a:rPr lang="en-US" dirty="0"/>
              <a:t>I also ask students to think about how global NPP would vary seasonally if you moved all the continents to the N or S hemisphere.</a:t>
            </a:r>
          </a:p>
          <a:p>
            <a:endParaRPr lang="en-US" dirty="0"/>
          </a:p>
          <a:p>
            <a:r>
              <a:rPr lang="en-US" dirty="0"/>
              <a:t>These are still images from an animation that I generally play for students. You can animations that show NPP for different timescales here: </a:t>
            </a:r>
            <a:r>
              <a:rPr lang="en-US" dirty="0">
                <a:hlinkClick r:id="rId3"/>
              </a:rPr>
              <a:t>https://neo.sci.gsfc.nasa.gov/view.php?datasetId=MOD17A2_M_PSN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of the case study we dig a bit deeper into the differences between marine and terrestrial NPP.</a:t>
            </a:r>
          </a:p>
        </p:txBody>
      </p:sp>
    </p:spTree>
    <p:extLst>
      <p:ext uri="{BB962C8B-B14F-4D97-AF65-F5344CB8AC3E}">
        <p14:creationId xmlns:p14="http://schemas.microsoft.com/office/powerpoint/2010/main" val="109284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lang="en-US" dirty="0"/>
              <a:t>This could be start as a review from the previous day (and/or readings assigned before class) if you break up the activities over two class days. This is the transition to ask students to think specifically about NPP in the global ocean.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poll my class using </a:t>
            </a:r>
            <a:r>
              <a:rPr lang="en-US" dirty="0" err="1"/>
              <a:t>PollEverywhere</a:t>
            </a:r>
            <a:r>
              <a:rPr lang="en-US" dirty="0"/>
              <a:t>, and for this poll I give students about a minute to submit answers before displaying their answers as a word cloud (one of the </a:t>
            </a:r>
            <a:r>
              <a:rPr lang="en-US" dirty="0" err="1"/>
              <a:t>PollEverywhere</a:t>
            </a:r>
            <a:r>
              <a:rPr lang="en-US" dirty="0"/>
              <a:t> poll types).</a:t>
            </a:r>
          </a:p>
        </p:txBody>
      </p:sp>
    </p:spTree>
    <p:extLst>
      <p:ext uri="{BB962C8B-B14F-4D97-AF65-F5344CB8AC3E}">
        <p14:creationId xmlns:p14="http://schemas.microsoft.com/office/powerpoint/2010/main" val="357177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rPr lang="en-US" dirty="0"/>
              <a:t>Students generally expect higher NPP near the equator, but the low productivity areas (major ocean gyres) are often a surprise. This is a good place to remind students about ocean circulation, and nutrient limitation. Coastal red areas generally represent location of nutrient discharge at the mouths of major rivers and/or areas of coastal upwelling. Basically, it isn’t enough just to have sunlight, photosynthetic microbes are often limited by Fe, N, or P.</a:t>
            </a:r>
          </a:p>
          <a:p>
            <a:endParaRPr lang="en-US" dirty="0"/>
          </a:p>
          <a:p>
            <a:r>
              <a:rPr dirty="0"/>
              <a:t>https://</a:t>
            </a:r>
            <a:r>
              <a:rPr dirty="0" err="1"/>
              <a:t>eoimages.gsfc.nasa.gov</a:t>
            </a:r>
            <a:r>
              <a:rPr dirty="0"/>
              <a:t>/images/</a:t>
            </a:r>
            <a:r>
              <a:rPr dirty="0" err="1"/>
              <a:t>imagerecords</a:t>
            </a:r>
            <a:r>
              <a:rPr dirty="0"/>
              <a:t>/4000/4097/S19972442003273_lrg.jpg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rPr lang="en-US" dirty="0"/>
              <a:t>Remind</a:t>
            </a:r>
            <a:r>
              <a:rPr dirty="0"/>
              <a:t> students 1 Gt = 1 billion metric tons = 1Pg</a:t>
            </a:r>
            <a:endParaRPr lang="en-US" dirty="0"/>
          </a:p>
          <a:p>
            <a:endParaRPr lang="en-US" dirty="0"/>
          </a:p>
          <a:p>
            <a:r>
              <a:rPr lang="en-US" dirty="0"/>
              <a:t>I introduce this as an exciting new study that estimated total biomass on Earth, and also by these different biological C reservoirs. The next series of poll questions asks students to predict how all of that C is </a:t>
            </a:r>
            <a:r>
              <a:rPr lang="en-US" dirty="0" err="1"/>
              <a:t>distribited</a:t>
            </a:r>
            <a:r>
              <a:rPr lang="en-US" dirty="0"/>
              <a:t>. </a:t>
            </a:r>
          </a:p>
          <a:p>
            <a:endParaRPr lang="en-US" dirty="0"/>
          </a:p>
          <a:p>
            <a:r>
              <a:rPr lang="en-US" dirty="0"/>
              <a:t>In each case I present the poll question as a multiple choice poll with the following possible responses: 450, 350, 250, 150, 70 or 2 Gt C. Rather than showing the correct answer, I have students make a few predictions in a row, and then show the data from the paper.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rPr lang="en-US" dirty="0"/>
              <a:t>Remind</a:t>
            </a:r>
            <a:r>
              <a:rPr dirty="0"/>
              <a:t> students 1 Gt = 1 billion metric tons = 1Pg</a:t>
            </a:r>
            <a:endParaRPr lang="en-US" dirty="0"/>
          </a:p>
          <a:p>
            <a:endParaRPr lang="en-US" dirty="0"/>
          </a:p>
          <a:p>
            <a:r>
              <a:rPr lang="en-US" dirty="0"/>
              <a:t>I introduce this as an exciting new study that estimated total biomass on Earth, and also by these different biological C reservoirs. The next series of poll questions asks students to predict how all of that C is </a:t>
            </a:r>
            <a:r>
              <a:rPr lang="en-US" dirty="0" err="1"/>
              <a:t>distribited</a:t>
            </a:r>
            <a:r>
              <a:rPr lang="en-US" dirty="0"/>
              <a:t>. </a:t>
            </a:r>
          </a:p>
          <a:p>
            <a:endParaRPr lang="en-US" dirty="0"/>
          </a:p>
          <a:p>
            <a:r>
              <a:rPr lang="en-US" dirty="0"/>
              <a:t>In each case I present the poll question as a multiple choice poll with the following possible responses: 450, 350, 250, 150, 70 or 2 Gt C. Rather than showing the correct answer, I have students make a few predictions in a row, and then show the data from the paper.</a:t>
            </a:r>
          </a:p>
        </p:txBody>
      </p:sp>
    </p:spTree>
    <p:extLst>
      <p:ext uri="{BB962C8B-B14F-4D97-AF65-F5344CB8AC3E}">
        <p14:creationId xmlns:p14="http://schemas.microsoft.com/office/powerpoint/2010/main" val="1424107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969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22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541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The paper has nicer version of this graph that includes the distribution of biomass of different animal groups (Arthropods = 1Gt C, Fish = 0.7 Gt C).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Tell students 1 Gt = 1 billion metric tons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962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131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a ranking poll in </a:t>
            </a:r>
            <a:r>
              <a:rPr lang="en-US" dirty="0" err="1"/>
              <a:t>PollEverywhere</a:t>
            </a:r>
            <a:r>
              <a:rPr lang="en-US" dirty="0"/>
              <a:t> to ask this question, so I can display the overall class rankings before we start the activity.</a:t>
            </a:r>
          </a:p>
          <a:p>
            <a:r>
              <a:rPr lang="en-US" dirty="0"/>
              <a:t>For this and the previous poll questions, I am asking in an intentionally vague way because the investigation make students think about NPP per area as opposed to globally by biome. By the end of it they will, hopefully, realize that I would need to specify whether I’m asking for them to think globally or per area in order to answer this question accurately.</a:t>
            </a:r>
          </a:p>
          <a:p>
            <a:endParaRPr lang="en-US" dirty="0"/>
          </a:p>
          <a:p>
            <a:r>
              <a:rPr lang="en-US" dirty="0"/>
              <a:t>Images</a:t>
            </a:r>
          </a:p>
          <a:p>
            <a:r>
              <a:rPr lang="en-US" dirty="0"/>
              <a:t>CR: </a:t>
            </a:r>
            <a:r>
              <a:rPr lang="en-US" dirty="0">
                <a:hlinkClick r:id="rId3"/>
              </a:rPr>
              <a:t>https://en.wikipedia.org/wiki/Coral_reef#/media/File:Blue_Linckia_Starfish.JPG</a:t>
            </a:r>
            <a:endParaRPr lang="en-US" dirty="0"/>
          </a:p>
          <a:p>
            <a:r>
              <a:rPr lang="en-US" dirty="0"/>
              <a:t>T: </a:t>
            </a:r>
            <a:r>
              <a:rPr lang="en-US" dirty="0">
                <a:hlinkClick r:id="rId4"/>
              </a:rPr>
              <a:t>https://en.wikipedia.org/wiki/Tundra#/media/File:11_Le_Mont_Werth_(908m)_devant_le_Ross.jpg</a:t>
            </a:r>
            <a:endParaRPr lang="en-US" dirty="0"/>
          </a:p>
          <a:p>
            <a:r>
              <a:rPr lang="en-US" dirty="0"/>
              <a:t>TR: </a:t>
            </a:r>
            <a:r>
              <a:rPr lang="en-US" dirty="0">
                <a:hlinkClick r:id="rId5"/>
              </a:rPr>
              <a:t>https://en.wikipedia.org/wiki/Tropical_rainforest#/media/File:Rain_Forest_Daintree_Australia.jpg</a:t>
            </a:r>
            <a:endParaRPr lang="en-US" dirty="0"/>
          </a:p>
          <a:p>
            <a:r>
              <a:rPr lang="en-US" dirty="0"/>
              <a:t>D: </a:t>
            </a:r>
            <a:r>
              <a:rPr lang="en-US" dirty="0">
                <a:hlinkClick r:id="rId6"/>
              </a:rPr>
              <a:t>https://en.wikipedia.org/wiki/Desert#/media/File:Wallpaper_of_E-ELT_site_testing_%E2%80%94_Cerro_Armazones_Chile.jpg</a:t>
            </a:r>
            <a:endParaRPr lang="en-US" dirty="0"/>
          </a:p>
        </p:txBody>
      </p:sp>
    </p:spTree>
    <p:extLst>
      <p:ext uri="{BB962C8B-B14F-4D97-AF65-F5344CB8AC3E}">
        <p14:creationId xmlns:p14="http://schemas.microsoft.com/office/powerpoint/2010/main" val="1270189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The paper has nicer version of this graph that includes the distribution of biomass of different groups (i.e. plants virtually all terrestrial, animals ~80% marine)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Tell students 1 Gt = 1 billion metric tons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531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32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dirty="0"/>
              <a:t>This is a good place to discuss biomass pyramids and inverted marine biomass pyramids</a:t>
            </a:r>
            <a:r>
              <a:rPr lang="en-US" dirty="0"/>
              <a:t> due to rapid turnover time of marine photosynthetic microbes</a:t>
            </a:r>
            <a:r>
              <a:rPr dirty="0"/>
              <a:t>.</a:t>
            </a:r>
            <a:r>
              <a:rPr lang="en-US" dirty="0"/>
              <a:t> Remind students that these two graphs are not in proper scale relative to each other (total marine biomass is far lower than terrestrial).</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rPr dirty="0"/>
              <a:t>This is </a:t>
            </a:r>
            <a:r>
              <a:rPr lang="en-US" dirty="0"/>
              <a:t>an </a:t>
            </a:r>
            <a:r>
              <a:rPr dirty="0"/>
              <a:t>optional</a:t>
            </a:r>
            <a:r>
              <a:rPr lang="en-US" dirty="0"/>
              <a:t> way to wrap this up. </a:t>
            </a:r>
            <a:r>
              <a:rPr dirty="0"/>
              <a:t>I show the table of uncertainty values </a:t>
            </a:r>
            <a:r>
              <a:rPr lang="en-US" dirty="0"/>
              <a:t>(omitted here for copyright reasons) </a:t>
            </a:r>
            <a:r>
              <a:rPr dirty="0"/>
              <a:t>and have students discuss, because I think it is a nice way to include a discussion of the process of science and uncertainty in science and how scientists have methods for evaluating how good their estimates are. Its a good place to talk broadly about estimates vs. direct measurements and why estimates are necessary, and why they can have wildly different uncertainties.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646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58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question I create a </a:t>
            </a:r>
            <a:r>
              <a:rPr lang="en-US" dirty="0" err="1"/>
              <a:t>PollEverywhere</a:t>
            </a:r>
            <a:r>
              <a:rPr lang="en-US" dirty="0"/>
              <a:t> poll that displays a map of the global political boundaries and have it as a question type where they submit answers by tapping specific locations on the map. They I show their responses as location markers on the map. With 100+ students it is immediately obvious where most students select (generally around the equator).</a:t>
            </a:r>
          </a:p>
        </p:txBody>
      </p:sp>
    </p:spTree>
    <p:extLst>
      <p:ext uri="{BB962C8B-B14F-4D97-AF65-F5344CB8AC3E}">
        <p14:creationId xmlns:p14="http://schemas.microsoft.com/office/powerpoint/2010/main" val="219519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rPr lang="en-US" sz="2200" b="0" i="0" dirty="0">
                <a:effectLst/>
                <a:latin typeface="Helvetica Neue"/>
                <a:ea typeface="Helvetica Neue"/>
                <a:cs typeface="Helvetica Neue"/>
                <a:sym typeface="Helvetica Neue"/>
              </a:rPr>
              <a:t>The map generally matches up with student predictions, but shows clear differences between land and ocean measurements.</a:t>
            </a:r>
          </a:p>
          <a:p>
            <a:r>
              <a:rPr lang="en-US" sz="2200" b="0" i="0" dirty="0">
                <a:effectLst/>
                <a:latin typeface="Helvetica Neue"/>
                <a:ea typeface="Helvetica Neue"/>
                <a:cs typeface="Helvetica Neue"/>
                <a:sym typeface="Helvetica Neue"/>
              </a:rPr>
              <a:t>This image is removed for copyright reasons, but can be found here: </a:t>
            </a:r>
            <a:r>
              <a:rPr lang="en-US" dirty="0">
                <a:hlinkClick r:id="rId3"/>
              </a:rPr>
              <a:t>https://science.sciencemag.org/content/281/5374/237/tab-figures-data</a:t>
            </a:r>
            <a:endParaRPr lang="en-US" dirty="0"/>
          </a:p>
          <a:p>
            <a:endParaRPr lang="en-US" dirty="0"/>
          </a:p>
          <a:p>
            <a:r>
              <a:rPr lang="en-US" sz="2200" b="0" i="1" dirty="0">
                <a:effectLst/>
                <a:latin typeface="Helvetica Neue"/>
                <a:ea typeface="Helvetica Neue"/>
                <a:cs typeface="Helvetica Neue"/>
                <a:sym typeface="Helvetica Neue"/>
              </a:rPr>
              <a:t>Science </a:t>
            </a:r>
            <a:r>
              <a:rPr lang="en-US" sz="2200" b="0" i="0" dirty="0">
                <a:effectLst/>
                <a:latin typeface="Helvetica Neue"/>
                <a:ea typeface="Helvetica Neue"/>
                <a:cs typeface="Helvetica Neue"/>
                <a:sym typeface="Helvetica Neue"/>
              </a:rPr>
              <a:t> 10 Jul 1998:</a:t>
            </a:r>
            <a:br>
              <a:rPr lang="en-US" dirty="0"/>
            </a:br>
            <a:r>
              <a:rPr lang="en-US" sz="2200" b="0" i="0" dirty="0">
                <a:effectLst/>
                <a:latin typeface="Helvetica Neue"/>
                <a:ea typeface="Helvetica Neue"/>
                <a:cs typeface="Helvetica Neue"/>
                <a:sym typeface="Helvetica Neue"/>
              </a:rPr>
              <a:t>Vol. 281, Issue 5374, pp. 237-240</a:t>
            </a:r>
            <a:br>
              <a:rPr lang="en-US" dirty="0"/>
            </a:br>
            <a:r>
              <a:rPr lang="en-US" sz="2200" b="0" i="0" dirty="0">
                <a:effectLst/>
                <a:latin typeface="Helvetica Neue"/>
                <a:ea typeface="Helvetica Neue"/>
                <a:cs typeface="Helvetica Neue"/>
                <a:sym typeface="Helvetica Neue"/>
              </a:rPr>
              <a:t>DOI: 10.1126/science.281.5374.237</a:t>
            </a:r>
            <a:endParaRPr dirty="0"/>
          </a:p>
        </p:txBody>
      </p:sp>
    </p:spTree>
    <p:extLst>
      <p:ext uri="{BB962C8B-B14F-4D97-AF65-F5344CB8AC3E}">
        <p14:creationId xmlns:p14="http://schemas.microsoft.com/office/powerpoint/2010/main" val="160368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dirty="0"/>
              <a:t>TF: 200 * 1.92 = 3840</a:t>
            </a:r>
            <a:r>
              <a:rPr lang="en-US" dirty="0"/>
              <a:t> (rank = 1)</a:t>
            </a:r>
            <a:endParaRPr dirty="0"/>
          </a:p>
          <a:p>
            <a:r>
              <a:rPr dirty="0"/>
              <a:t>Cl: 650 * 2.19 = 1423.5</a:t>
            </a:r>
            <a:r>
              <a:rPr lang="en-US" dirty="0"/>
              <a:t> (rank = 3)</a:t>
            </a:r>
            <a:endParaRPr dirty="0"/>
          </a:p>
          <a:p>
            <a:r>
              <a:rPr dirty="0"/>
              <a:t>Bf: 800 * 1.31 = 1048</a:t>
            </a:r>
            <a:r>
              <a:rPr lang="en-US" dirty="0"/>
              <a:t> (rank = 4)</a:t>
            </a:r>
            <a:endParaRPr dirty="0"/>
          </a:p>
          <a:p>
            <a:r>
              <a:rPr dirty="0"/>
              <a:t>TL 140 * 11.46 = 1604.4</a:t>
            </a:r>
            <a:r>
              <a:rPr lang="en-US" dirty="0"/>
              <a:t> (rank = 2)</a:t>
            </a:r>
          </a:p>
          <a:p>
            <a:endParaRPr lang="en-US" dirty="0"/>
          </a:p>
          <a:p>
            <a:endParaRPr dirty="0"/>
          </a:p>
          <a:p>
            <a:r>
              <a:rPr lang="en-US" dirty="0"/>
              <a:t>Image Locations:</a:t>
            </a:r>
            <a:endParaRPr dirty="0"/>
          </a:p>
          <a:p>
            <a:r>
              <a:rPr dirty="0"/>
              <a:t>Cultivated: </a:t>
            </a:r>
            <a:r>
              <a:rPr lang="en-US" dirty="0">
                <a:hlinkClick r:id="rId3"/>
              </a:rPr>
              <a:t>https://upload.wikimedia.org/wikipedia/commons/7/79/CSIRO_ScienceImage_7012_Crop_rows_on_a_farm.jpg</a:t>
            </a:r>
            <a:endParaRPr u="sng" dirty="0">
              <a:hlinkClick r:id="rId4"/>
            </a:endParaRPr>
          </a:p>
          <a:p>
            <a:r>
              <a:rPr dirty="0"/>
              <a:t>Boreal: https://</a:t>
            </a:r>
            <a:r>
              <a:rPr dirty="0" err="1"/>
              <a:t>wildlife.org</a:t>
            </a:r>
            <a:r>
              <a:rPr dirty="0"/>
              <a:t>/boreal-forests-could-hit-climate-change-tipping-point/</a:t>
            </a:r>
            <a:endParaRPr lang="en-US" dirty="0"/>
          </a:p>
          <a:p>
            <a:r>
              <a:rPr lang="en-US" dirty="0"/>
              <a:t>Tropical forest and Tundra: see slide 3</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total estimated NPP per biome per year. Students are not surprised by tropical rainforests generally, but don’t often think about savannas, so it is a good place to mention their global importance.</a:t>
            </a:r>
          </a:p>
        </p:txBody>
      </p:sp>
    </p:spTree>
    <p:extLst>
      <p:ext uri="{BB962C8B-B14F-4D97-AF65-F5344CB8AC3E}">
        <p14:creationId xmlns:p14="http://schemas.microsoft.com/office/powerpoint/2010/main" val="365429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tiff"/><Relationship Id="rId5" Type="http://schemas.openxmlformats.org/officeDocument/2006/relationships/image" Target="../media/image7.tiff"/><Relationship Id="rId4" Type="http://schemas.openxmlformats.org/officeDocument/2006/relationships/image" Target="../media/image6.t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rimary Productivity…"/>
          <p:cNvSpPr txBox="1">
            <a:spLocks noGrp="1"/>
          </p:cNvSpPr>
          <p:nvPr>
            <p:ph type="ctrTitle"/>
          </p:nvPr>
        </p:nvSpPr>
        <p:spPr>
          <a:xfrm>
            <a:off x="1270000" y="2717800"/>
            <a:ext cx="10464800" cy="3302000"/>
          </a:xfrm>
          <a:prstGeom prst="rect">
            <a:avLst/>
          </a:prstGeom>
        </p:spPr>
        <p:txBody>
          <a:bodyPr>
            <a:normAutofit/>
          </a:bodyPr>
          <a:lstStyle/>
          <a:p>
            <a:pPr>
              <a:defRPr>
                <a:latin typeface="Futura"/>
                <a:ea typeface="Futura"/>
                <a:cs typeface="Futura"/>
                <a:sym typeface="Futura"/>
              </a:defRPr>
            </a:pPr>
            <a:r>
              <a:rPr lang="en-US" dirty="0"/>
              <a:t>Investigating</a:t>
            </a:r>
            <a:br>
              <a:rPr lang="en-US" dirty="0"/>
            </a:br>
            <a:r>
              <a:rPr dirty="0"/>
              <a:t>Primary Productivity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extLst/>
          </a:blip>
          <a:stretch>
            <a:fillRect/>
          </a:stretch>
        </p:blipFill>
        <p:spPr>
          <a:xfrm>
            <a:off x="1110066" y="947770"/>
            <a:ext cx="10784668" cy="7858060"/>
          </a:xfrm>
          <a:prstGeom prst="rect">
            <a:avLst/>
          </a:prstGeom>
          <a:ln w="12700">
            <a:miter lim="400000"/>
          </a:ln>
        </p:spPr>
      </p:pic>
      <p:sp>
        <p:nvSpPr>
          <p:cNvPr id="181" name="Image Credit: http://www.amigosdebolsachica.org/birdsandscience.php"/>
          <p:cNvSpPr txBox="1"/>
          <p:nvPr/>
        </p:nvSpPr>
        <p:spPr>
          <a:xfrm>
            <a:off x="7417708" y="9254703"/>
            <a:ext cx="5381281"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algn="l">
              <a:defRPr sz="2100" b="0" u="sng">
                <a:solidFill>
                  <a:srgbClr val="0079CD"/>
                </a:solidFill>
                <a:latin typeface="Futura"/>
                <a:ea typeface="Futura"/>
                <a:cs typeface="Futura"/>
                <a:sym typeface="Futura"/>
              </a:defRPr>
            </a:pPr>
            <a:r>
              <a:rPr sz="1400" u="none" dirty="0">
                <a:solidFill>
                  <a:srgbClr val="000000"/>
                </a:solidFill>
                <a:latin typeface="Helvetica" pitchFamily="2" charset="0"/>
              </a:rPr>
              <a:t>Image</a:t>
            </a:r>
            <a:r>
              <a:rPr lang="en-US" sz="1400" u="none" dirty="0">
                <a:solidFill>
                  <a:srgbClr val="000000"/>
                </a:solidFill>
                <a:latin typeface="Helvetica" pitchFamily="2" charset="0"/>
              </a:rPr>
              <a:t> Credit: Amigos de Bolsa Chica</a:t>
            </a:r>
            <a:r>
              <a:rPr sz="1400" u="none" dirty="0">
                <a:solidFill>
                  <a:srgbClr val="000000"/>
                </a:solidFill>
                <a:latin typeface="Helvetica" pitchFamily="2" charset="0"/>
              </a:rPr>
              <a:t> </a:t>
            </a:r>
            <a:r>
              <a:rPr lang="en-US" sz="1400" u="none" dirty="0">
                <a:solidFill>
                  <a:srgbClr val="000000"/>
                </a:solidFill>
                <a:latin typeface="Helvetica" pitchFamily="2" charset="0"/>
              </a:rPr>
              <a:t>(used with permission)</a:t>
            </a:r>
            <a:endParaRPr sz="1400" u="none" dirty="0">
              <a:solidFill>
                <a:srgbClr val="000000"/>
              </a:solidFill>
              <a:latin typeface="Helvetica" pitchFamily="2"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art 2…"/>
          <p:cNvSpPr txBox="1"/>
          <p:nvPr/>
        </p:nvSpPr>
        <p:spPr>
          <a:xfrm>
            <a:off x="1112812" y="3150815"/>
            <a:ext cx="10779176" cy="3451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latin typeface="Futura"/>
                <a:ea typeface="Futura"/>
                <a:cs typeface="Futura"/>
                <a:sym typeface="Futura"/>
              </a:defRPr>
            </a:pPr>
            <a:r>
              <a:t>Part 2 </a:t>
            </a:r>
          </a:p>
          <a:p>
            <a:pPr>
              <a:defRPr sz="4000" b="0">
                <a:latin typeface="Futura"/>
                <a:ea typeface="Futura"/>
                <a:cs typeface="Futura"/>
                <a:sym typeface="Futura"/>
              </a:defRPr>
            </a:pPr>
            <a:endParaRPr/>
          </a:p>
          <a:p>
            <a:pPr>
              <a:defRPr sz="4000" b="0">
                <a:latin typeface="Futura"/>
                <a:ea typeface="Futura"/>
                <a:cs typeface="Futura"/>
                <a:sym typeface="Futura"/>
              </a:defRPr>
            </a:pPr>
            <a:r>
              <a:t>How does photosynthetic primary productivity change throughout the year on land and in the ocean?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 name="Global NPP"/>
          <p:cNvGraphicFramePr/>
          <p:nvPr/>
        </p:nvGraphicFramePr>
        <p:xfrm>
          <a:off x="613941" y="735149"/>
          <a:ext cx="5985460" cy="6879083"/>
        </p:xfrm>
        <a:graphic>
          <a:graphicData uri="http://schemas.openxmlformats.org/drawingml/2006/chart">
            <c:chart xmlns:c="http://schemas.openxmlformats.org/drawingml/2006/chart" xmlns:r="http://schemas.openxmlformats.org/officeDocument/2006/relationships" r:id="rId3"/>
          </a:graphicData>
        </a:graphic>
      </p:graphicFrame>
      <p:sp>
        <p:nvSpPr>
          <p:cNvPr id="188" name="Data from Field et al., 1998"/>
          <p:cNvSpPr txBox="1"/>
          <p:nvPr/>
        </p:nvSpPr>
        <p:spPr>
          <a:xfrm>
            <a:off x="2407304" y="8375251"/>
            <a:ext cx="3489333" cy="449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Field et al., 1998</a:t>
            </a:r>
          </a:p>
        </p:txBody>
      </p:sp>
      <p:sp>
        <p:nvSpPr>
          <p:cNvPr id="189" name="Discussion Questions…"/>
          <p:cNvSpPr txBox="1"/>
          <p:nvPr/>
        </p:nvSpPr>
        <p:spPr>
          <a:xfrm>
            <a:off x="8279469" y="1376139"/>
            <a:ext cx="4042817" cy="7001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0">
                <a:latin typeface="Futura Bold"/>
                <a:ea typeface="Futura Bold"/>
                <a:cs typeface="Futura Bold"/>
                <a:sym typeface="Futura Bold"/>
              </a:defRPr>
            </a:pPr>
            <a:r>
              <a:t>Discussion Questions</a:t>
            </a:r>
          </a:p>
          <a:p>
            <a:pPr>
              <a:defRPr b="0">
                <a:latin typeface="Futura"/>
                <a:ea typeface="Futura"/>
                <a:cs typeface="Futura"/>
                <a:sym typeface="Futura"/>
              </a:defRPr>
            </a:pPr>
            <a:endParaRPr/>
          </a:p>
          <a:p>
            <a:pPr>
              <a:defRPr b="0">
                <a:latin typeface="Futura"/>
                <a:ea typeface="Futura"/>
                <a:cs typeface="Futura"/>
                <a:sym typeface="Futura"/>
              </a:defRPr>
            </a:pPr>
            <a:r>
              <a:t>How do you think NPP varies seasonally in a particular location?</a:t>
            </a:r>
          </a:p>
          <a:p>
            <a:pPr>
              <a:defRPr b="0">
                <a:latin typeface="Futura"/>
                <a:ea typeface="Futura"/>
                <a:cs typeface="Futura"/>
                <a:sym typeface="Futura"/>
              </a:defRPr>
            </a:pPr>
            <a:endParaRPr/>
          </a:p>
          <a:p>
            <a:pPr>
              <a:defRPr b="0">
                <a:latin typeface="Futura"/>
                <a:ea typeface="Futura"/>
                <a:cs typeface="Futura"/>
                <a:sym typeface="Futura"/>
              </a:defRPr>
            </a:pPr>
            <a:r>
              <a:t>Do you think the ocean or land shows more seasonal variation, and why?</a:t>
            </a:r>
          </a:p>
          <a:p>
            <a:pPr>
              <a:defRPr b="0">
                <a:latin typeface="Futura"/>
                <a:ea typeface="Futura"/>
                <a:cs typeface="Futura"/>
                <a:sym typeface="Futura"/>
              </a:defRPr>
            </a:pPr>
            <a:endParaRPr/>
          </a:p>
          <a:p>
            <a:pPr>
              <a:defRPr b="0">
                <a:latin typeface="Futura"/>
                <a:ea typeface="Futura"/>
                <a:cs typeface="Futura"/>
                <a:sym typeface="Futura"/>
              </a:defRPr>
            </a:pPr>
            <a:r>
              <a:t>During which months would you predict the highest/lowest NPP in the ocean?</a:t>
            </a:r>
          </a:p>
          <a:p>
            <a:pPr>
              <a:defRPr b="0">
                <a:latin typeface="Futura"/>
                <a:ea typeface="Futura"/>
                <a:cs typeface="Futura"/>
                <a:sym typeface="Futura"/>
              </a:defRPr>
            </a:pPr>
            <a:endParaRPr/>
          </a:p>
          <a:p>
            <a:pPr>
              <a:defRPr b="0">
                <a:latin typeface="Futura"/>
                <a:ea typeface="Futura"/>
                <a:cs typeface="Futura"/>
                <a:sym typeface="Futura"/>
              </a:defRPr>
            </a:pPr>
            <a:r>
              <a:t>During which months would you predict the highest/lowest NPP on land?</a:t>
            </a:r>
          </a:p>
        </p:txBody>
      </p:sp>
      <p:sp>
        <p:nvSpPr>
          <p:cNvPr id="190" name="56.5 Pg C per year"/>
          <p:cNvSpPr txBox="1"/>
          <p:nvPr/>
        </p:nvSpPr>
        <p:spPr>
          <a:xfrm>
            <a:off x="287360" y="7520776"/>
            <a:ext cx="3183637" cy="498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chemeClr val="accent3">
                    <a:hueOff val="914337"/>
                    <a:satOff val="31515"/>
                    <a:lumOff val="-30790"/>
                  </a:schemeClr>
                </a:solidFill>
                <a:latin typeface="Futura Bold"/>
                <a:ea typeface="Futura Bold"/>
                <a:cs typeface="Futura Bold"/>
                <a:sym typeface="Futura Bold"/>
              </a:defRPr>
            </a:lvl1pPr>
          </a:lstStyle>
          <a:p>
            <a:r>
              <a:t>56.5 Pg C per year</a:t>
            </a:r>
          </a:p>
        </p:txBody>
      </p:sp>
      <p:sp>
        <p:nvSpPr>
          <p:cNvPr id="191" name="48.5 Pg C per year"/>
          <p:cNvSpPr txBox="1"/>
          <p:nvPr/>
        </p:nvSpPr>
        <p:spPr>
          <a:xfrm>
            <a:off x="4283415" y="7520776"/>
            <a:ext cx="3183637" cy="498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chemeClr val="accent1">
                    <a:hueOff val="114395"/>
                    <a:lumOff val="-24975"/>
                  </a:schemeClr>
                </a:solidFill>
                <a:latin typeface="Futura Bold"/>
                <a:ea typeface="Futura Bold"/>
                <a:cs typeface="Futura Bold"/>
                <a:sym typeface="Futura Bold"/>
              </a:defRPr>
            </a:lvl1pPr>
          </a:lstStyle>
          <a:p>
            <a:r>
              <a:t>48.5 Pg C per year</a:t>
            </a:r>
          </a:p>
        </p:txBody>
      </p:sp>
      <p:sp>
        <p:nvSpPr>
          <p:cNvPr id="192" name="Note:  1 Pg = 1000000000000 kg =  1 Gt"/>
          <p:cNvSpPr txBox="1"/>
          <p:nvPr/>
        </p:nvSpPr>
        <p:spPr>
          <a:xfrm>
            <a:off x="360938" y="9180126"/>
            <a:ext cx="6049121" cy="498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t>Note:  1 Pg = 1000000000000 kg =  1 Gt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urn your predictions into a graph"/>
          <p:cNvSpPr txBox="1"/>
          <p:nvPr/>
        </p:nvSpPr>
        <p:spPr>
          <a:xfrm>
            <a:off x="2941764" y="480632"/>
            <a:ext cx="7121272" cy="598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b="0">
                <a:latin typeface="Futura Bold"/>
                <a:ea typeface="Futura Bold"/>
                <a:cs typeface="Futura Bold"/>
                <a:sym typeface="Futura Bold"/>
              </a:defRPr>
            </a:lvl1pPr>
          </a:lstStyle>
          <a:p>
            <a:r>
              <a:rPr dirty="0"/>
              <a:t>Turn your predictions into a graph</a:t>
            </a:r>
          </a:p>
        </p:txBody>
      </p:sp>
      <p:sp>
        <p:nvSpPr>
          <p:cNvPr id="197" name="Land: 56.5 Pg C per year"/>
          <p:cNvSpPr txBox="1"/>
          <p:nvPr/>
        </p:nvSpPr>
        <p:spPr>
          <a:xfrm>
            <a:off x="4713753" y="1458420"/>
            <a:ext cx="4182772" cy="498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chemeClr val="accent3">
                    <a:hueOff val="914337"/>
                    <a:satOff val="31515"/>
                    <a:lumOff val="-30790"/>
                  </a:schemeClr>
                </a:solidFill>
                <a:latin typeface="Futura Bold"/>
                <a:ea typeface="Futura Bold"/>
                <a:cs typeface="Futura Bold"/>
                <a:sym typeface="Futura Bold"/>
              </a:defRPr>
            </a:lvl1pPr>
          </a:lstStyle>
          <a:p>
            <a:r>
              <a:t>Land: 56.5 Pg C per year</a:t>
            </a:r>
          </a:p>
        </p:txBody>
      </p:sp>
      <p:sp>
        <p:nvSpPr>
          <p:cNvPr id="198" name="Ocean: 48.5 Pg C per year"/>
          <p:cNvSpPr txBox="1"/>
          <p:nvPr/>
        </p:nvSpPr>
        <p:spPr>
          <a:xfrm>
            <a:off x="4462475" y="1881832"/>
            <a:ext cx="4435450" cy="498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chemeClr val="accent1">
                    <a:hueOff val="114395"/>
                    <a:lumOff val="-24975"/>
                  </a:schemeClr>
                </a:solidFill>
                <a:latin typeface="Futura Bold"/>
                <a:ea typeface="Futura Bold"/>
                <a:cs typeface="Futura Bold"/>
                <a:sym typeface="Futura Bold"/>
              </a:defRPr>
            </a:lvl1pPr>
          </a:lstStyle>
          <a:p>
            <a:r>
              <a:rPr dirty="0"/>
              <a:t>Ocean: 48.5 </a:t>
            </a:r>
            <a:r>
              <a:rPr dirty="0" err="1"/>
              <a:t>Pg</a:t>
            </a:r>
            <a:r>
              <a:rPr dirty="0"/>
              <a:t> C per year</a:t>
            </a:r>
          </a:p>
        </p:txBody>
      </p:sp>
      <p:sp>
        <p:nvSpPr>
          <p:cNvPr id="199" name="Using the following values,"/>
          <p:cNvSpPr txBox="1"/>
          <p:nvPr/>
        </p:nvSpPr>
        <p:spPr>
          <a:xfrm>
            <a:off x="355204" y="1471919"/>
            <a:ext cx="394178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rPr dirty="0"/>
              <a:t>Using the </a:t>
            </a:r>
            <a:r>
              <a:rPr lang="en-US" dirty="0"/>
              <a:t>following</a:t>
            </a:r>
            <a:r>
              <a:rPr dirty="0"/>
              <a:t> values, </a:t>
            </a:r>
          </a:p>
        </p:txBody>
      </p:sp>
      <p:sp>
        <p:nvSpPr>
          <p:cNvPr id="200" name="sketch a bar graph predicting how much carbon is produced monthly on land and in the ocean (1 bar for ocean, 1 for land)."/>
          <p:cNvSpPr txBox="1"/>
          <p:nvPr/>
        </p:nvSpPr>
        <p:spPr>
          <a:xfrm>
            <a:off x="1763271" y="2456889"/>
            <a:ext cx="9062567" cy="905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b="0">
                <a:latin typeface="Futura"/>
                <a:ea typeface="Futura"/>
                <a:cs typeface="Futura"/>
                <a:sym typeface="Futura"/>
              </a:defRPr>
            </a:lvl1pPr>
          </a:lstStyle>
          <a:p>
            <a:r>
              <a:rPr dirty="0"/>
              <a:t>sketch a bar graph predicting how much carbon is produced monthly on land and in the ocean (1 bar for ocean, 1 for land).</a:t>
            </a:r>
          </a:p>
        </p:txBody>
      </p:sp>
      <p:sp>
        <p:nvSpPr>
          <p:cNvPr id="201" name="Hint: monthly values must add up to the values above"/>
          <p:cNvSpPr txBox="1"/>
          <p:nvPr/>
        </p:nvSpPr>
        <p:spPr>
          <a:xfrm>
            <a:off x="3286545" y="3408884"/>
            <a:ext cx="6052939"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900" b="0" i="1">
                <a:latin typeface="Futura"/>
                <a:ea typeface="Futura"/>
                <a:cs typeface="Futura"/>
                <a:sym typeface="Futura"/>
              </a:defRPr>
            </a:lvl1pPr>
          </a:lstStyle>
          <a:p>
            <a:r>
              <a:rPr dirty="0"/>
              <a:t>Hint: monthly values must add up to </a:t>
            </a:r>
            <a:r>
              <a:rPr dirty="0">
                <a:solidFill>
                  <a:schemeClr val="tx2"/>
                </a:solidFill>
              </a:rPr>
              <a:t>the</a:t>
            </a:r>
            <a:r>
              <a:rPr dirty="0"/>
              <a:t> values above</a:t>
            </a:r>
          </a:p>
        </p:txBody>
      </p:sp>
      <p:pic>
        <p:nvPicPr>
          <p:cNvPr id="2" name="Picture 1">
            <a:extLst>
              <a:ext uri="{FF2B5EF4-FFF2-40B4-BE49-F238E27FC236}">
                <a16:creationId xmlns:a16="http://schemas.microsoft.com/office/drawing/2014/main" id="{EA9B0B50-0ACC-FB49-94CB-0D7568883713}"/>
              </a:ext>
            </a:extLst>
          </p:cNvPr>
          <p:cNvPicPr>
            <a:picLocks noChangeAspect="1"/>
          </p:cNvPicPr>
          <p:nvPr/>
        </p:nvPicPr>
        <p:blipFill rotWithShape="1">
          <a:blip r:embed="rId3"/>
          <a:srcRect t="11808" b="9035"/>
          <a:stretch/>
        </p:blipFill>
        <p:spPr>
          <a:xfrm>
            <a:off x="1128271" y="3850537"/>
            <a:ext cx="10334578" cy="5358377"/>
          </a:xfrm>
          <a:prstGeom prst="rect">
            <a:avLst/>
          </a:prstGeom>
        </p:spPr>
      </p:pic>
      <p:sp>
        <p:nvSpPr>
          <p:cNvPr id="3" name="Rectangle 2">
            <a:extLst>
              <a:ext uri="{FF2B5EF4-FFF2-40B4-BE49-F238E27FC236}">
                <a16:creationId xmlns:a16="http://schemas.microsoft.com/office/drawing/2014/main" id="{81BADF84-E16C-5E41-B8AD-F016BB1EA98F}"/>
              </a:ext>
            </a:extLst>
          </p:cNvPr>
          <p:cNvSpPr/>
          <p:nvPr/>
        </p:nvSpPr>
        <p:spPr>
          <a:xfrm>
            <a:off x="5883480" y="9050154"/>
            <a:ext cx="1237839" cy="461665"/>
          </a:xfrm>
          <a:prstGeom prst="rect">
            <a:avLst/>
          </a:prstGeom>
        </p:spPr>
        <p:txBody>
          <a:bodyPr wrap="none">
            <a:spAutoFit/>
          </a:bodyPr>
          <a:lstStyle/>
          <a:p>
            <a:r>
              <a:rPr lang="en-US" dirty="0">
                <a:solidFill>
                  <a:schemeClr val="tx2"/>
                </a:solidFill>
              </a:rPr>
              <a:t>season</a:t>
            </a:r>
          </a:p>
        </p:txBody>
      </p:sp>
      <p:sp>
        <p:nvSpPr>
          <p:cNvPr id="12" name="Rectangle 11">
            <a:extLst>
              <a:ext uri="{FF2B5EF4-FFF2-40B4-BE49-F238E27FC236}">
                <a16:creationId xmlns:a16="http://schemas.microsoft.com/office/drawing/2014/main" id="{79D6C008-5613-C14B-826C-ABA6E9021A57}"/>
              </a:ext>
            </a:extLst>
          </p:cNvPr>
          <p:cNvSpPr/>
          <p:nvPr/>
        </p:nvSpPr>
        <p:spPr>
          <a:xfrm>
            <a:off x="660033" y="6292688"/>
            <a:ext cx="936475" cy="461665"/>
          </a:xfrm>
          <a:prstGeom prst="rect">
            <a:avLst/>
          </a:prstGeom>
        </p:spPr>
        <p:txBody>
          <a:bodyPr wrap="none">
            <a:spAutoFit/>
          </a:bodyPr>
          <a:lstStyle/>
          <a:p>
            <a:r>
              <a:rPr lang="en-US" dirty="0">
                <a:solidFill>
                  <a:schemeClr val="tx2"/>
                </a:solidFill>
              </a:rPr>
              <a:t>PG C</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Evaluate your predictions (copy actual data into your notes)…"/>
          <p:cNvSpPr txBox="1"/>
          <p:nvPr/>
        </p:nvSpPr>
        <p:spPr>
          <a:xfrm>
            <a:off x="213831" y="152972"/>
            <a:ext cx="12577138" cy="221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900" b="0">
                <a:latin typeface="Futura Bold"/>
                <a:ea typeface="Futura Bold"/>
                <a:cs typeface="Futura Bold"/>
                <a:sym typeface="Futura Bold"/>
              </a:defRPr>
            </a:pPr>
            <a:r>
              <a:t>Evaluate your predictions </a:t>
            </a:r>
            <a:r>
              <a:rPr sz="2500" i="1">
                <a:latin typeface="Futura"/>
                <a:ea typeface="Futura"/>
                <a:cs typeface="Futura"/>
                <a:sym typeface="Futura"/>
              </a:rPr>
              <a:t>(copy actual data into your notes)</a:t>
            </a:r>
          </a:p>
          <a:p>
            <a:pPr algn="l">
              <a:defRPr b="0">
                <a:latin typeface="Futura"/>
                <a:ea typeface="Futura"/>
                <a:cs typeface="Futura"/>
                <a:sym typeface="Futura"/>
              </a:defRPr>
            </a:pPr>
            <a:endParaRPr sz="2500" i="1">
              <a:latin typeface="Futura"/>
              <a:ea typeface="Futura"/>
              <a:cs typeface="Futura"/>
              <a:sym typeface="Futura"/>
            </a:endParaRPr>
          </a:p>
          <a:p>
            <a:pPr algn="l">
              <a:defRPr b="0">
                <a:latin typeface="Futura"/>
                <a:ea typeface="Futura"/>
                <a:cs typeface="Futura"/>
                <a:sym typeface="Futura"/>
              </a:defRPr>
            </a:pPr>
            <a:r>
              <a:t>Compare your predictions to the data below. </a:t>
            </a:r>
          </a:p>
          <a:p>
            <a:pPr algn="l">
              <a:defRPr b="0">
                <a:latin typeface="Futura"/>
                <a:ea typeface="Futura"/>
                <a:cs typeface="Futura"/>
                <a:sym typeface="Futura"/>
              </a:defRPr>
            </a:pPr>
            <a:r>
              <a:t>Does the ocean or land show more seasonality, why?</a:t>
            </a:r>
          </a:p>
          <a:p>
            <a:pPr algn="l">
              <a:defRPr b="0">
                <a:latin typeface="Futura"/>
                <a:ea typeface="Futura"/>
                <a:cs typeface="Futura"/>
                <a:sym typeface="Futura"/>
              </a:defRPr>
            </a:pPr>
            <a:r>
              <a:t>Which time period has the highest/lowest NPP, why?</a:t>
            </a:r>
          </a:p>
        </p:txBody>
      </p:sp>
      <p:pic>
        <p:nvPicPr>
          <p:cNvPr id="205" name="unknown.png" descr="unknown.png"/>
          <p:cNvPicPr>
            <a:picLocks noChangeAspect="1"/>
          </p:cNvPicPr>
          <p:nvPr/>
        </p:nvPicPr>
        <p:blipFill>
          <a:blip r:embed="rId3">
            <a:extLst/>
          </a:blip>
          <a:srcRect r="12253"/>
          <a:stretch>
            <a:fillRect/>
          </a:stretch>
        </p:blipFill>
        <p:spPr>
          <a:xfrm>
            <a:off x="1476582" y="2353550"/>
            <a:ext cx="10051636" cy="7083190"/>
          </a:xfrm>
          <a:prstGeom prst="rect">
            <a:avLst/>
          </a:prstGeom>
          <a:ln w="12700">
            <a:miter lim="400000"/>
          </a:ln>
        </p:spPr>
      </p:pic>
      <p:pic>
        <p:nvPicPr>
          <p:cNvPr id="206" name="unknown.png" descr="unknown.png"/>
          <p:cNvPicPr>
            <a:picLocks noChangeAspect="1"/>
          </p:cNvPicPr>
          <p:nvPr/>
        </p:nvPicPr>
        <p:blipFill>
          <a:blip r:embed="rId3">
            <a:extLst/>
          </a:blip>
          <a:srcRect l="74718" t="11970" r="4458"/>
          <a:stretch>
            <a:fillRect/>
          </a:stretch>
        </p:blipFill>
        <p:spPr>
          <a:xfrm>
            <a:off x="2590873" y="3225538"/>
            <a:ext cx="2385388" cy="6235265"/>
          </a:xfrm>
          <a:prstGeom prst="rect">
            <a:avLst/>
          </a:prstGeom>
          <a:ln w="12700">
            <a:miter lim="400000"/>
          </a:ln>
        </p:spPr>
      </p:pic>
      <p:pic>
        <p:nvPicPr>
          <p:cNvPr id="207" name="unknown.png" descr="unknown.png"/>
          <p:cNvPicPr>
            <a:picLocks noChangeAspect="1"/>
          </p:cNvPicPr>
          <p:nvPr/>
        </p:nvPicPr>
        <p:blipFill>
          <a:blip r:embed="rId3">
            <a:extLst/>
          </a:blip>
          <a:srcRect l="13548" t="11608" r="27748" b="10011"/>
          <a:stretch>
            <a:fillRect/>
          </a:stretch>
        </p:blipFill>
        <p:spPr>
          <a:xfrm>
            <a:off x="5031679" y="3195402"/>
            <a:ext cx="6724677" cy="5551771"/>
          </a:xfrm>
          <a:prstGeom prst="rect">
            <a:avLst/>
          </a:prstGeom>
          <a:ln w="12700">
            <a:miter lim="400000"/>
          </a:ln>
        </p:spPr>
      </p:pic>
      <p:sp>
        <p:nvSpPr>
          <p:cNvPr id="208" name="Data from Field et al., 1998"/>
          <p:cNvSpPr txBox="1"/>
          <p:nvPr/>
        </p:nvSpPr>
        <p:spPr>
          <a:xfrm>
            <a:off x="9407594" y="9221044"/>
            <a:ext cx="3489332" cy="449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Field et al., 1998</a:t>
            </a:r>
          </a:p>
        </p:txBody>
      </p:sp>
      <p:sp>
        <p:nvSpPr>
          <p:cNvPr id="209" name="Rectangle"/>
          <p:cNvSpPr/>
          <p:nvPr/>
        </p:nvSpPr>
        <p:spPr>
          <a:xfrm>
            <a:off x="2364216" y="3209282"/>
            <a:ext cx="9463374" cy="5075032"/>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0" name="Line"/>
          <p:cNvSpPr/>
          <p:nvPr/>
        </p:nvSpPr>
        <p:spPr>
          <a:xfrm>
            <a:off x="2359031" y="3445253"/>
            <a:ext cx="9352197" cy="1"/>
          </a:xfrm>
          <a:prstGeom prst="line">
            <a:avLst/>
          </a:prstGeom>
          <a:ln w="25400">
            <a:solidFill>
              <a:srgbClr val="D6D5D5"/>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1" name="Line"/>
          <p:cNvSpPr/>
          <p:nvPr/>
        </p:nvSpPr>
        <p:spPr>
          <a:xfrm>
            <a:off x="2359031" y="4678521"/>
            <a:ext cx="9352197" cy="1"/>
          </a:xfrm>
          <a:prstGeom prst="line">
            <a:avLst/>
          </a:prstGeom>
          <a:ln w="25400">
            <a:solidFill>
              <a:srgbClr val="D6D5D5"/>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2" name="Line"/>
          <p:cNvSpPr/>
          <p:nvPr/>
        </p:nvSpPr>
        <p:spPr>
          <a:xfrm>
            <a:off x="2359031" y="5911790"/>
            <a:ext cx="9352197" cy="1"/>
          </a:xfrm>
          <a:prstGeom prst="line">
            <a:avLst/>
          </a:prstGeom>
          <a:ln w="25400">
            <a:solidFill>
              <a:srgbClr val="D6D5D5"/>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3" name="Line"/>
          <p:cNvSpPr/>
          <p:nvPr/>
        </p:nvSpPr>
        <p:spPr>
          <a:xfrm>
            <a:off x="2359031" y="7145058"/>
            <a:ext cx="9352197" cy="1"/>
          </a:xfrm>
          <a:prstGeom prst="line">
            <a:avLst/>
          </a:prstGeom>
          <a:ln w="25400">
            <a:solidFill>
              <a:srgbClr val="D6D5D5"/>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8943604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unknown.png" descr="unknown.png"/>
          <p:cNvPicPr>
            <a:picLocks noChangeAspect="1"/>
          </p:cNvPicPr>
          <p:nvPr/>
        </p:nvPicPr>
        <p:blipFill>
          <a:blip r:embed="rId3">
            <a:extLst/>
          </a:blip>
          <a:srcRect r="12253"/>
          <a:stretch>
            <a:fillRect/>
          </a:stretch>
        </p:blipFill>
        <p:spPr>
          <a:xfrm>
            <a:off x="1476582" y="2378950"/>
            <a:ext cx="10051636" cy="7083190"/>
          </a:xfrm>
          <a:prstGeom prst="rect">
            <a:avLst/>
          </a:prstGeom>
          <a:ln w="12700">
            <a:miter lim="400000"/>
          </a:ln>
        </p:spPr>
      </p:pic>
      <p:sp>
        <p:nvSpPr>
          <p:cNvPr id="216" name="Data from Field et al., 1998"/>
          <p:cNvSpPr txBox="1"/>
          <p:nvPr/>
        </p:nvSpPr>
        <p:spPr>
          <a:xfrm>
            <a:off x="9407594" y="9221044"/>
            <a:ext cx="3489332" cy="449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Field et al., 1998</a:t>
            </a:r>
          </a:p>
        </p:txBody>
      </p:sp>
      <p:sp>
        <p:nvSpPr>
          <p:cNvPr id="217" name="Evaluate your predictions…"/>
          <p:cNvSpPr txBox="1"/>
          <p:nvPr/>
        </p:nvSpPr>
        <p:spPr>
          <a:xfrm>
            <a:off x="213831" y="152972"/>
            <a:ext cx="12577138" cy="221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900" b="0">
                <a:latin typeface="Futura Bold"/>
                <a:ea typeface="Futura Bold"/>
                <a:cs typeface="Futura Bold"/>
                <a:sym typeface="Futura Bold"/>
              </a:defRPr>
            </a:pPr>
            <a:r>
              <a:t>Evaluate your predictions</a:t>
            </a:r>
          </a:p>
          <a:p>
            <a:pPr algn="l">
              <a:defRPr b="0">
                <a:latin typeface="Futura"/>
                <a:ea typeface="Futura"/>
                <a:cs typeface="Futura"/>
                <a:sym typeface="Futura"/>
              </a:defRPr>
            </a:pPr>
            <a:endParaRPr/>
          </a:p>
          <a:p>
            <a:pPr algn="l">
              <a:defRPr b="0">
                <a:latin typeface="Futura"/>
                <a:ea typeface="Futura"/>
                <a:cs typeface="Futura"/>
                <a:sym typeface="Futura"/>
              </a:defRPr>
            </a:pPr>
            <a:r>
              <a:t>Compare your predictions to the data below. </a:t>
            </a:r>
          </a:p>
          <a:p>
            <a:pPr algn="l">
              <a:defRPr b="0">
                <a:latin typeface="Futura"/>
                <a:ea typeface="Futura"/>
                <a:cs typeface="Futura"/>
                <a:sym typeface="Futura"/>
              </a:defRPr>
            </a:pPr>
            <a:r>
              <a:t>Does the ocean or land show more seasonality, why?</a:t>
            </a:r>
          </a:p>
          <a:p>
            <a:pPr algn="l">
              <a:defRPr b="0">
                <a:latin typeface="Futura"/>
                <a:ea typeface="Futura"/>
                <a:cs typeface="Futura"/>
                <a:sym typeface="Futura"/>
              </a:defRPr>
            </a:pPr>
            <a:r>
              <a:t>Which time period has the highest/lowest NPP, why?</a:t>
            </a:r>
          </a:p>
        </p:txBody>
      </p:sp>
      <p:pic>
        <p:nvPicPr>
          <p:cNvPr id="218" name="unknown.png" descr="unknown.png"/>
          <p:cNvPicPr>
            <a:picLocks noChangeAspect="1"/>
          </p:cNvPicPr>
          <p:nvPr/>
        </p:nvPicPr>
        <p:blipFill>
          <a:blip r:embed="rId3">
            <a:extLst/>
          </a:blip>
          <a:srcRect l="74718" t="11970" r="4458"/>
          <a:stretch>
            <a:fillRect/>
          </a:stretch>
        </p:blipFill>
        <p:spPr>
          <a:xfrm>
            <a:off x="2590873" y="3250938"/>
            <a:ext cx="2385388" cy="6235265"/>
          </a:xfrm>
          <a:prstGeom prst="rect">
            <a:avLst/>
          </a:prstGeom>
          <a:ln w="12700">
            <a:miter lim="400000"/>
          </a:ln>
        </p:spPr>
      </p:pic>
      <p:pic>
        <p:nvPicPr>
          <p:cNvPr id="219" name="unknown.png" descr="unknown.png"/>
          <p:cNvPicPr>
            <a:picLocks noChangeAspect="1"/>
          </p:cNvPicPr>
          <p:nvPr/>
        </p:nvPicPr>
        <p:blipFill>
          <a:blip r:embed="rId3">
            <a:extLst/>
          </a:blip>
          <a:srcRect l="13548" t="11608" r="27748" b="10011"/>
          <a:stretch>
            <a:fillRect/>
          </a:stretch>
        </p:blipFill>
        <p:spPr>
          <a:xfrm>
            <a:off x="5031679" y="3220802"/>
            <a:ext cx="6724677" cy="555177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3599528"/>
            <a:ext cx="10058400" cy="3354765"/>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Why do you think there is more seasonality in NPP on land than there is in the oceans? </a:t>
            </a:r>
          </a:p>
        </p:txBody>
      </p:sp>
    </p:spTree>
    <p:extLst>
      <p:ext uri="{BB962C8B-B14F-4D97-AF65-F5344CB8AC3E}">
        <p14:creationId xmlns:p14="http://schemas.microsoft.com/office/powerpoint/2010/main" val="33503916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Group" descr="Group"/>
          <p:cNvPicPr>
            <a:picLocks noChangeAspect="1"/>
          </p:cNvPicPr>
          <p:nvPr/>
        </p:nvPicPr>
        <p:blipFill>
          <a:blip r:embed="rId3">
            <a:extLst/>
          </a:blip>
          <a:srcRect t="14384"/>
          <a:stretch>
            <a:fillRect/>
          </a:stretch>
        </p:blipFill>
        <p:spPr>
          <a:xfrm>
            <a:off x="5413256" y="4890869"/>
            <a:ext cx="7807195" cy="4925696"/>
          </a:xfrm>
          <a:prstGeom prst="rect">
            <a:avLst/>
          </a:prstGeom>
          <a:ln w="12700">
            <a:miter lim="400000"/>
          </a:ln>
        </p:spPr>
      </p:pic>
      <p:pic>
        <p:nvPicPr>
          <p:cNvPr id="226" name="Group" descr="Group"/>
          <p:cNvPicPr>
            <a:picLocks noChangeAspect="1"/>
          </p:cNvPicPr>
          <p:nvPr/>
        </p:nvPicPr>
        <p:blipFill>
          <a:blip r:embed="rId4">
            <a:extLst/>
          </a:blip>
          <a:srcRect t="14227" r="1799"/>
          <a:stretch>
            <a:fillRect/>
          </a:stretch>
        </p:blipFill>
        <p:spPr>
          <a:xfrm>
            <a:off x="5563010" y="84974"/>
            <a:ext cx="7446819" cy="4793191"/>
          </a:xfrm>
          <a:prstGeom prst="rect">
            <a:avLst/>
          </a:prstGeom>
          <a:ln w="12700">
            <a:miter lim="400000"/>
          </a:ln>
        </p:spPr>
      </p:pic>
      <p:pic>
        <p:nvPicPr>
          <p:cNvPr id="227" name="Image" descr="Image"/>
          <p:cNvPicPr>
            <a:picLocks noChangeAspect="1"/>
          </p:cNvPicPr>
          <p:nvPr/>
        </p:nvPicPr>
        <p:blipFill>
          <a:blip r:embed="rId4">
            <a:extLst/>
          </a:blip>
          <a:srcRect l="62015" r="1799" b="84201"/>
          <a:stretch>
            <a:fillRect/>
          </a:stretch>
        </p:blipFill>
        <p:spPr>
          <a:xfrm>
            <a:off x="822372" y="4217193"/>
            <a:ext cx="4100706" cy="1319394"/>
          </a:xfrm>
          <a:prstGeom prst="rect">
            <a:avLst/>
          </a:prstGeom>
          <a:ln w="12700">
            <a:miter lim="400000"/>
          </a:ln>
        </p:spPr>
      </p:pic>
      <p:sp>
        <p:nvSpPr>
          <p:cNvPr id="228" name="Images: NASA Earth Observations"/>
          <p:cNvSpPr txBox="1"/>
          <p:nvPr/>
        </p:nvSpPr>
        <p:spPr>
          <a:xfrm>
            <a:off x="380792" y="9139020"/>
            <a:ext cx="4336964" cy="449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Images: NASA Earth Observations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art 3…"/>
          <p:cNvSpPr txBox="1"/>
          <p:nvPr/>
        </p:nvSpPr>
        <p:spPr>
          <a:xfrm>
            <a:off x="706230" y="3150815"/>
            <a:ext cx="11592340" cy="3451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latin typeface="Futura"/>
                <a:ea typeface="Futura"/>
                <a:cs typeface="Futura"/>
                <a:sym typeface="Futura"/>
              </a:defRPr>
            </a:pPr>
            <a:r>
              <a:t>Part 3</a:t>
            </a:r>
          </a:p>
          <a:p>
            <a:pPr>
              <a:defRPr sz="4000" b="0">
                <a:latin typeface="Futura"/>
                <a:ea typeface="Futura"/>
                <a:cs typeface="Futura"/>
                <a:sym typeface="Futura"/>
              </a:defRPr>
            </a:pPr>
            <a:endParaRPr/>
          </a:p>
          <a:p>
            <a:pPr>
              <a:defRPr sz="4000" b="0">
                <a:latin typeface="Futura"/>
                <a:ea typeface="Futura"/>
                <a:cs typeface="Futura"/>
                <a:sym typeface="Futura"/>
              </a:defRPr>
            </a:pPr>
            <a:r>
              <a:t>How is photosynthetic primary productivity </a:t>
            </a:r>
          </a:p>
          <a:p>
            <a:pPr>
              <a:defRPr sz="4000" b="0">
                <a:latin typeface="Futura"/>
                <a:ea typeface="Futura"/>
                <a:cs typeface="Futura"/>
                <a:sym typeface="Futura"/>
              </a:defRPr>
            </a:pPr>
            <a:r>
              <a:t>in the ocean different from </a:t>
            </a:r>
          </a:p>
          <a:p>
            <a:pPr>
              <a:defRPr sz="4000" b="0">
                <a:latin typeface="Futura"/>
                <a:ea typeface="Futura"/>
                <a:cs typeface="Futura"/>
                <a:sym typeface="Futura"/>
              </a:defRPr>
            </a:pPr>
            <a:r>
              <a:t>photosynthetic primary productivity on land?</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Marine Primary Productivity Discussion Questions…"/>
          <p:cNvSpPr txBox="1"/>
          <p:nvPr/>
        </p:nvSpPr>
        <p:spPr>
          <a:xfrm>
            <a:off x="1167159" y="5899171"/>
            <a:ext cx="10670482" cy="3724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0">
                <a:latin typeface="Futura Bold"/>
                <a:ea typeface="Futura Bold"/>
                <a:cs typeface="Futura Bold"/>
                <a:sym typeface="Futura Bold"/>
              </a:defRPr>
            </a:pPr>
            <a:r>
              <a:t>Marine Primary Productivity Discussion Questions</a:t>
            </a:r>
          </a:p>
          <a:p>
            <a:pPr>
              <a:defRPr b="0">
                <a:latin typeface="Futura"/>
                <a:ea typeface="Futura"/>
                <a:cs typeface="Futura"/>
                <a:sym typeface="Futura"/>
              </a:defRPr>
            </a:pPr>
            <a:endParaRPr/>
          </a:p>
          <a:p>
            <a:pPr>
              <a:defRPr b="0">
                <a:latin typeface="Futura"/>
                <a:ea typeface="Futura"/>
                <a:cs typeface="Futura"/>
                <a:sym typeface="Futura"/>
              </a:defRPr>
            </a:pPr>
            <a:r>
              <a:t>Where is most of the primary productivity happening? Why? </a:t>
            </a:r>
          </a:p>
          <a:p>
            <a:pPr>
              <a:defRPr sz="2300" b="0" i="1">
                <a:latin typeface="Futura"/>
                <a:ea typeface="Futura"/>
                <a:cs typeface="Futura"/>
                <a:sym typeface="Futura"/>
              </a:defRPr>
            </a:pPr>
            <a:r>
              <a:t>(describe locations on the map)</a:t>
            </a:r>
          </a:p>
          <a:p>
            <a:pPr>
              <a:defRPr sz="2300" b="0" i="1">
                <a:latin typeface="Futura"/>
                <a:ea typeface="Futura"/>
                <a:cs typeface="Futura"/>
                <a:sym typeface="Futura"/>
              </a:defRPr>
            </a:pPr>
            <a:endParaRPr/>
          </a:p>
          <a:p>
            <a:pPr>
              <a:defRPr b="0">
                <a:latin typeface="Futura"/>
                <a:ea typeface="Futura"/>
                <a:cs typeface="Futura"/>
                <a:sym typeface="Futura"/>
              </a:defRPr>
            </a:pPr>
            <a:r>
              <a:t>What type of organisms are carrying out most of this primary productivity?</a:t>
            </a:r>
          </a:p>
          <a:p>
            <a:pPr>
              <a:defRPr b="0">
                <a:latin typeface="Futura"/>
                <a:ea typeface="Futura"/>
                <a:cs typeface="Futura"/>
                <a:sym typeface="Futura"/>
              </a:defRPr>
            </a:pPr>
            <a:endParaRPr/>
          </a:p>
          <a:p>
            <a:pPr>
              <a:defRPr b="0">
                <a:latin typeface="Futura"/>
                <a:ea typeface="Futura"/>
                <a:cs typeface="Futura"/>
                <a:sym typeface="Futura"/>
              </a:defRPr>
            </a:pPr>
            <a:r>
              <a:t>What percent of total marine biomass in different areas is made up of primary producers?</a:t>
            </a:r>
          </a:p>
        </p:txBody>
      </p:sp>
      <p:pic>
        <p:nvPicPr>
          <p:cNvPr id="244" name="Image" descr="Image"/>
          <p:cNvPicPr>
            <a:picLocks noChangeAspect="1"/>
          </p:cNvPicPr>
          <p:nvPr/>
        </p:nvPicPr>
        <p:blipFill>
          <a:blip r:embed="rId3">
            <a:extLst/>
          </a:blip>
          <a:stretch>
            <a:fillRect/>
          </a:stretch>
        </p:blipFill>
        <p:spPr>
          <a:xfrm>
            <a:off x="907544" y="119773"/>
            <a:ext cx="11189712" cy="5594856"/>
          </a:xfrm>
          <a:prstGeom prst="rect">
            <a:avLst/>
          </a:prstGeom>
          <a:ln w="12700">
            <a:miter lim="400000"/>
          </a:ln>
        </p:spPr>
      </p:pic>
      <p:sp>
        <p:nvSpPr>
          <p:cNvPr id="245" name="Image: NASA"/>
          <p:cNvSpPr txBox="1"/>
          <p:nvPr/>
        </p:nvSpPr>
        <p:spPr>
          <a:xfrm>
            <a:off x="990539" y="4652171"/>
            <a:ext cx="1893169" cy="449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solidFill>
                  <a:srgbClr val="FFFFFF"/>
                </a:solidFill>
                <a:latin typeface="Futura"/>
                <a:ea typeface="Futura"/>
                <a:cs typeface="Futura"/>
                <a:sym typeface="Futura"/>
              </a:defRPr>
            </a:lvl1pPr>
          </a:lstStyle>
          <a:p>
            <a:r>
              <a:t>Image: NASA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3599528"/>
            <a:ext cx="10058400" cy="2677656"/>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Which biome do you predict is responsible for the most NPP?</a:t>
            </a:r>
          </a:p>
        </p:txBody>
      </p:sp>
    </p:spTree>
    <p:extLst>
      <p:ext uri="{BB962C8B-B14F-4D97-AF65-F5344CB8AC3E}">
        <p14:creationId xmlns:p14="http://schemas.microsoft.com/office/powerpoint/2010/main" val="3799031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3">
            <a:extLst/>
          </a:blip>
          <a:stretch>
            <a:fillRect/>
          </a:stretch>
        </p:blipFill>
        <p:spPr>
          <a:xfrm>
            <a:off x="0" y="1625600"/>
            <a:ext cx="13004800" cy="6502400"/>
          </a:xfrm>
          <a:prstGeom prst="rect">
            <a:avLst/>
          </a:prstGeom>
          <a:ln w="12700">
            <a:miter lim="400000"/>
          </a:ln>
        </p:spPr>
      </p:pic>
      <p:pic>
        <p:nvPicPr>
          <p:cNvPr id="250" name="Image" descr="Image"/>
          <p:cNvPicPr>
            <a:picLocks noChangeAspect="1"/>
          </p:cNvPicPr>
          <p:nvPr/>
        </p:nvPicPr>
        <p:blipFill>
          <a:blip r:embed="rId4">
            <a:extLst/>
          </a:blip>
          <a:stretch>
            <a:fillRect/>
          </a:stretch>
        </p:blipFill>
        <p:spPr>
          <a:xfrm>
            <a:off x="4171950" y="8171147"/>
            <a:ext cx="4660900" cy="876301"/>
          </a:xfrm>
          <a:prstGeom prst="rect">
            <a:avLst/>
          </a:prstGeom>
          <a:ln w="12700">
            <a:miter lim="400000"/>
          </a:ln>
        </p:spPr>
      </p:pic>
      <p:sp>
        <p:nvSpPr>
          <p:cNvPr id="251" name="Image: NASA Earth Observatory"/>
          <p:cNvSpPr txBox="1"/>
          <p:nvPr/>
        </p:nvSpPr>
        <p:spPr>
          <a:xfrm>
            <a:off x="8874176" y="9208892"/>
            <a:ext cx="4166109" cy="449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Image: NASA Earth Observatory</a:t>
            </a:r>
          </a:p>
        </p:txBody>
      </p:sp>
      <p:sp>
        <p:nvSpPr>
          <p:cNvPr id="252" name="Chlorophyl as a proxy for marine primary productivity"/>
          <p:cNvSpPr txBox="1"/>
          <p:nvPr/>
        </p:nvSpPr>
        <p:spPr>
          <a:xfrm>
            <a:off x="1941372" y="565325"/>
            <a:ext cx="9122056" cy="498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Bold"/>
                <a:ea typeface="Futura Bold"/>
                <a:cs typeface="Futura Bold"/>
                <a:sym typeface="Futura Bold"/>
              </a:defRPr>
            </a:lvl1pPr>
          </a:lstStyle>
          <a:p>
            <a:r>
              <a:t>Chlorophyl as a proxy for marine primary productivity</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3">
            <a:extLst/>
          </a:blip>
          <a:stretch>
            <a:fillRect/>
          </a:stretch>
        </p:blipFill>
        <p:spPr>
          <a:xfrm>
            <a:off x="419256" y="1364408"/>
            <a:ext cx="12166288" cy="1819076"/>
          </a:xfrm>
          <a:prstGeom prst="rect">
            <a:avLst/>
          </a:prstGeom>
          <a:ln w="12700">
            <a:miter lim="400000"/>
          </a:ln>
        </p:spPr>
      </p:pic>
      <p:grpSp>
        <p:nvGrpSpPr>
          <p:cNvPr id="259" name="Group"/>
          <p:cNvGrpSpPr/>
          <p:nvPr/>
        </p:nvGrpSpPr>
        <p:grpSpPr>
          <a:xfrm>
            <a:off x="358477" y="3921439"/>
            <a:ext cx="12287846" cy="1474598"/>
            <a:chOff x="-129799" y="-56986"/>
            <a:chExt cx="12287845" cy="1474596"/>
          </a:xfrm>
        </p:grpSpPr>
        <p:sp>
          <p:nvSpPr>
            <p:cNvPr id="257" name="Rounded Rectangle"/>
            <p:cNvSpPr/>
            <p:nvPr/>
          </p:nvSpPr>
          <p:spPr>
            <a:xfrm>
              <a:off x="3328378" y="714896"/>
              <a:ext cx="5352043" cy="702715"/>
            </a:xfrm>
            <a:prstGeom prst="roundRect">
              <a:avLst>
                <a:gd name="adj" fmla="val 27109"/>
              </a:avLst>
            </a:prstGeom>
            <a:solidFill>
              <a:schemeClr val="accent4">
                <a:hueOff val="366961"/>
                <a:satOff val="4172"/>
                <a:lumOff val="11129"/>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58" name="This work estimated the total mass of all living material on earth (biomass) to be…"/>
            <p:cNvSpPr txBox="1"/>
            <p:nvPr/>
          </p:nvSpPr>
          <p:spPr>
            <a:xfrm>
              <a:off x="-129800" y="-56987"/>
              <a:ext cx="12287846" cy="1425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600" b="0">
                  <a:latin typeface="Futura"/>
                  <a:ea typeface="Futura"/>
                  <a:cs typeface="Futura"/>
                  <a:sym typeface="Futura"/>
                </a:defRPr>
              </a:pPr>
              <a:r>
                <a:t>This work estimated the total mass of all living material on earth (biomass) to be </a:t>
              </a:r>
            </a:p>
            <a:p>
              <a:pPr>
                <a:defRPr sz="2600" b="0">
                  <a:latin typeface="Futura Bold"/>
                  <a:ea typeface="Futura Bold"/>
                  <a:cs typeface="Futura Bold"/>
                  <a:sym typeface="Futura Bold"/>
                </a:defRPr>
              </a:pPr>
              <a:endParaRPr/>
            </a:p>
            <a:p>
              <a:pPr>
                <a:defRPr sz="2600" b="0">
                  <a:latin typeface="Futura Bold"/>
                  <a:ea typeface="Futura Bold"/>
                  <a:cs typeface="Futura Bold"/>
                  <a:sym typeface="Futura Bold"/>
                </a:defRPr>
              </a:pPr>
              <a:r>
                <a:t>550 gigaton of carbon (Gt c)</a:t>
              </a:r>
            </a:p>
          </p:txBody>
        </p:sp>
      </p:grpSp>
      <p:sp>
        <p:nvSpPr>
          <p:cNvPr id="260" name="New study in PNAS 2018"/>
          <p:cNvSpPr txBox="1"/>
          <p:nvPr/>
        </p:nvSpPr>
        <p:spPr>
          <a:xfrm>
            <a:off x="715424" y="459837"/>
            <a:ext cx="354665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New study in PNAS 2018</a:t>
            </a:r>
          </a:p>
        </p:txBody>
      </p:sp>
      <p:sp>
        <p:nvSpPr>
          <p:cNvPr id="261" name="Poll Questions: How much of that mass is……"/>
          <p:cNvSpPr txBox="1"/>
          <p:nvPr/>
        </p:nvSpPr>
        <p:spPr>
          <a:xfrm>
            <a:off x="2031351" y="6089215"/>
            <a:ext cx="8942098" cy="2705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1000"/>
              </a:spcBef>
              <a:defRPr sz="3300" b="0">
                <a:latin typeface="Futura Bold"/>
                <a:ea typeface="Futura Bold"/>
                <a:cs typeface="Futura Bold"/>
                <a:sym typeface="Futura Bold"/>
              </a:defRPr>
            </a:pPr>
            <a:r>
              <a:t>Poll Questions: </a:t>
            </a:r>
            <a:r>
              <a:rPr>
                <a:latin typeface="Futura"/>
                <a:ea typeface="Futura"/>
                <a:cs typeface="Futura"/>
                <a:sym typeface="Futura"/>
              </a:rPr>
              <a:t>How much of that mass is…</a:t>
            </a:r>
          </a:p>
          <a:p>
            <a:pPr>
              <a:spcBef>
                <a:spcPts val="1000"/>
              </a:spcBef>
              <a:defRPr sz="3300" b="0">
                <a:latin typeface="Futura Bold"/>
                <a:ea typeface="Futura Bold"/>
                <a:cs typeface="Futura Bold"/>
                <a:sym typeface="Futura Bold"/>
              </a:defRPr>
            </a:pPr>
            <a:r>
              <a:rPr>
                <a:solidFill>
                  <a:srgbClr val="00F900"/>
                </a:solidFill>
              </a:rPr>
              <a:t>plants</a:t>
            </a:r>
            <a:r>
              <a:t> </a:t>
            </a:r>
            <a:r>
              <a:rPr>
                <a:latin typeface="Futura"/>
                <a:ea typeface="Futura"/>
                <a:cs typeface="Futura"/>
                <a:sym typeface="Futura"/>
              </a:rPr>
              <a:t>vs.</a:t>
            </a:r>
            <a:r>
              <a:t> </a:t>
            </a:r>
            <a:r>
              <a:rPr>
                <a:solidFill>
                  <a:srgbClr val="797979"/>
                </a:solidFill>
              </a:rPr>
              <a:t>animals</a:t>
            </a:r>
            <a:r>
              <a:t> </a:t>
            </a:r>
            <a:r>
              <a:rPr>
                <a:latin typeface="Futura"/>
                <a:ea typeface="Futura"/>
                <a:cs typeface="Futura"/>
                <a:sym typeface="Futura"/>
              </a:rPr>
              <a:t>vs.</a:t>
            </a:r>
            <a:r>
              <a:t> </a:t>
            </a:r>
            <a:r>
              <a:rPr>
                <a:solidFill>
                  <a:schemeClr val="accent4">
                    <a:hueOff val="-1081314"/>
                    <a:satOff val="4338"/>
                    <a:lumOff val="-8931"/>
                  </a:schemeClr>
                </a:solidFill>
              </a:rPr>
              <a:t>bacteria</a:t>
            </a:r>
            <a:r>
              <a:rPr>
                <a:latin typeface="Futura"/>
                <a:ea typeface="Futura"/>
                <a:cs typeface="Futura"/>
                <a:sym typeface="Futura"/>
              </a:rPr>
              <a:t>?</a:t>
            </a:r>
          </a:p>
          <a:p>
            <a:pPr>
              <a:spcBef>
                <a:spcPts val="1000"/>
              </a:spcBef>
              <a:defRPr sz="3300" b="0">
                <a:latin typeface="Futura Bold"/>
                <a:ea typeface="Futura Bold"/>
                <a:cs typeface="Futura Bold"/>
                <a:sym typeface="Futura Bold"/>
              </a:defRPr>
            </a:pPr>
            <a:r>
              <a:rPr>
                <a:solidFill>
                  <a:srgbClr val="945200"/>
                </a:solidFill>
              </a:rPr>
              <a:t>terrestrial</a:t>
            </a:r>
            <a:r>
              <a:t> </a:t>
            </a:r>
            <a:r>
              <a:rPr>
                <a:latin typeface="Futura"/>
                <a:ea typeface="Futura"/>
                <a:cs typeface="Futura"/>
                <a:sym typeface="Futura"/>
              </a:rPr>
              <a:t>vs.</a:t>
            </a:r>
            <a:r>
              <a:t> </a:t>
            </a:r>
            <a:r>
              <a:rPr>
                <a:solidFill>
                  <a:srgbClr val="0433FF"/>
                </a:solidFill>
              </a:rPr>
              <a:t>marine</a:t>
            </a:r>
            <a:r>
              <a:rPr>
                <a:latin typeface="Futura"/>
                <a:ea typeface="Futura"/>
                <a:cs typeface="Futura"/>
                <a:sym typeface="Futura"/>
              </a:rPr>
              <a:t>?</a:t>
            </a:r>
          </a:p>
          <a:p>
            <a:pPr>
              <a:spcBef>
                <a:spcPts val="1000"/>
              </a:spcBef>
              <a:defRPr sz="3300" b="0">
                <a:latin typeface="Futura Bold"/>
                <a:ea typeface="Futura Bold"/>
                <a:cs typeface="Futura Bold"/>
                <a:sym typeface="Futura Bold"/>
              </a:defRPr>
            </a:pPr>
            <a:r>
              <a:rPr>
                <a:solidFill>
                  <a:schemeClr val="accent5">
                    <a:hueOff val="-82419"/>
                    <a:satOff val="-9513"/>
                    <a:lumOff val="-16343"/>
                  </a:schemeClr>
                </a:solidFill>
              </a:rPr>
              <a:t>consumer</a:t>
            </a:r>
            <a:r>
              <a:t> </a:t>
            </a:r>
            <a:r>
              <a:rPr>
                <a:latin typeface="Futura"/>
                <a:ea typeface="Futura"/>
                <a:cs typeface="Futura"/>
                <a:sym typeface="Futura"/>
              </a:rPr>
              <a:t>vs.</a:t>
            </a:r>
            <a:r>
              <a:t> </a:t>
            </a:r>
            <a:r>
              <a:rPr>
                <a:solidFill>
                  <a:schemeClr val="accent3">
                    <a:hueOff val="914337"/>
                    <a:satOff val="31515"/>
                    <a:lumOff val="-30790"/>
                  </a:schemeClr>
                </a:solidFill>
              </a:rPr>
              <a:t>producer</a:t>
            </a:r>
            <a:r>
              <a:rPr>
                <a:latin typeface="Futura"/>
                <a:ea typeface="Futura"/>
                <a:cs typeface="Futura"/>
                <a:sym typeface="Futura"/>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3">
            <a:extLst/>
          </a:blip>
          <a:stretch>
            <a:fillRect/>
          </a:stretch>
        </p:blipFill>
        <p:spPr>
          <a:xfrm>
            <a:off x="419256" y="1364408"/>
            <a:ext cx="12166288" cy="1819076"/>
          </a:xfrm>
          <a:prstGeom prst="rect">
            <a:avLst/>
          </a:prstGeom>
          <a:ln w="12700">
            <a:miter lim="400000"/>
          </a:ln>
        </p:spPr>
      </p:pic>
      <p:grpSp>
        <p:nvGrpSpPr>
          <p:cNvPr id="259" name="Group"/>
          <p:cNvGrpSpPr/>
          <p:nvPr/>
        </p:nvGrpSpPr>
        <p:grpSpPr>
          <a:xfrm>
            <a:off x="358477" y="3921439"/>
            <a:ext cx="12287846" cy="1474598"/>
            <a:chOff x="-129799" y="-56986"/>
            <a:chExt cx="12287845" cy="1474596"/>
          </a:xfrm>
        </p:grpSpPr>
        <p:sp>
          <p:nvSpPr>
            <p:cNvPr id="257" name="Rounded Rectangle"/>
            <p:cNvSpPr/>
            <p:nvPr/>
          </p:nvSpPr>
          <p:spPr>
            <a:xfrm>
              <a:off x="3328378" y="714896"/>
              <a:ext cx="5352043" cy="702715"/>
            </a:xfrm>
            <a:prstGeom prst="roundRect">
              <a:avLst>
                <a:gd name="adj" fmla="val 27109"/>
              </a:avLst>
            </a:prstGeom>
            <a:solidFill>
              <a:schemeClr val="accent4">
                <a:hueOff val="366961"/>
                <a:satOff val="4172"/>
                <a:lumOff val="11129"/>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58" name="This work estimated the total mass of all living material on earth (biomass) to be…"/>
            <p:cNvSpPr txBox="1"/>
            <p:nvPr/>
          </p:nvSpPr>
          <p:spPr>
            <a:xfrm>
              <a:off x="-129800" y="-56987"/>
              <a:ext cx="12287846" cy="1425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600" b="0">
                  <a:latin typeface="Futura"/>
                  <a:ea typeface="Futura"/>
                  <a:cs typeface="Futura"/>
                  <a:sym typeface="Futura"/>
                </a:defRPr>
              </a:pPr>
              <a:r>
                <a:rPr dirty="0"/>
                <a:t>This work estimated the total mass of all living material on earth (biomass) to be </a:t>
              </a:r>
            </a:p>
            <a:p>
              <a:pPr>
                <a:defRPr sz="2600" b="0">
                  <a:latin typeface="Futura Bold"/>
                  <a:ea typeface="Futura Bold"/>
                  <a:cs typeface="Futura Bold"/>
                  <a:sym typeface="Futura Bold"/>
                </a:defRPr>
              </a:pPr>
              <a:endParaRPr dirty="0"/>
            </a:p>
            <a:p>
              <a:pPr>
                <a:defRPr sz="2600" b="0">
                  <a:latin typeface="Futura Bold"/>
                  <a:ea typeface="Futura Bold"/>
                  <a:cs typeface="Futura Bold"/>
                  <a:sym typeface="Futura Bold"/>
                </a:defRPr>
              </a:pPr>
              <a:r>
                <a:rPr dirty="0"/>
                <a:t>550 gigaton of carbon (Gt c)</a:t>
              </a:r>
            </a:p>
          </p:txBody>
        </p:sp>
      </p:grpSp>
      <p:sp>
        <p:nvSpPr>
          <p:cNvPr id="260" name="New study in PNAS 2018"/>
          <p:cNvSpPr txBox="1"/>
          <p:nvPr/>
        </p:nvSpPr>
        <p:spPr>
          <a:xfrm>
            <a:off x="715424" y="459837"/>
            <a:ext cx="354665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New study in PNAS 2018</a:t>
            </a:r>
          </a:p>
        </p:txBody>
      </p:sp>
      <p:sp>
        <p:nvSpPr>
          <p:cNvPr id="261" name="Poll Questions: How much of that mass is……"/>
          <p:cNvSpPr txBox="1"/>
          <p:nvPr/>
        </p:nvSpPr>
        <p:spPr>
          <a:xfrm>
            <a:off x="2068494" y="6818952"/>
            <a:ext cx="8867812" cy="124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1000"/>
              </a:spcBef>
              <a:defRPr sz="3300" b="0">
                <a:latin typeface="Futura Bold"/>
                <a:ea typeface="Futura Bold"/>
                <a:cs typeface="Futura Bold"/>
                <a:sym typeface="Futura Bold"/>
              </a:defRPr>
            </a:pPr>
            <a:r>
              <a:rPr dirty="0"/>
              <a:t>Poll Questions: </a:t>
            </a:r>
            <a:r>
              <a:rPr dirty="0">
                <a:latin typeface="Futura"/>
                <a:ea typeface="Futura"/>
                <a:cs typeface="Futura"/>
                <a:sym typeface="Futura"/>
              </a:rPr>
              <a:t>How much of that mass is…</a:t>
            </a:r>
          </a:p>
          <a:p>
            <a:pPr>
              <a:spcBef>
                <a:spcPts val="1000"/>
              </a:spcBef>
              <a:defRPr sz="3300" b="0">
                <a:latin typeface="Futura Bold"/>
                <a:ea typeface="Futura Bold"/>
                <a:cs typeface="Futura Bold"/>
                <a:sym typeface="Futura Bold"/>
              </a:defRPr>
            </a:pPr>
            <a:r>
              <a:rPr dirty="0">
                <a:solidFill>
                  <a:srgbClr val="00F900"/>
                </a:solidFill>
              </a:rPr>
              <a:t>plants</a:t>
            </a:r>
            <a:r>
              <a:rPr dirty="0"/>
              <a:t> </a:t>
            </a:r>
            <a:r>
              <a:rPr dirty="0">
                <a:latin typeface="Futura"/>
                <a:ea typeface="Futura"/>
                <a:cs typeface="Futura"/>
                <a:sym typeface="Futura"/>
              </a:rPr>
              <a:t>vs.</a:t>
            </a:r>
            <a:r>
              <a:rPr dirty="0"/>
              <a:t> </a:t>
            </a:r>
            <a:r>
              <a:rPr dirty="0">
                <a:solidFill>
                  <a:srgbClr val="797979"/>
                </a:solidFill>
              </a:rPr>
              <a:t>animals</a:t>
            </a:r>
            <a:r>
              <a:rPr dirty="0"/>
              <a:t> </a:t>
            </a:r>
            <a:r>
              <a:rPr dirty="0">
                <a:latin typeface="Futura"/>
                <a:ea typeface="Futura"/>
                <a:cs typeface="Futura"/>
                <a:sym typeface="Futura"/>
              </a:rPr>
              <a:t>vs.</a:t>
            </a:r>
            <a:r>
              <a:rPr dirty="0"/>
              <a:t> </a:t>
            </a:r>
            <a:r>
              <a:rPr dirty="0">
                <a:solidFill>
                  <a:schemeClr val="accent4">
                    <a:hueOff val="-1081314"/>
                    <a:satOff val="4338"/>
                    <a:lumOff val="-8931"/>
                  </a:schemeClr>
                </a:solidFill>
              </a:rPr>
              <a:t>bacteria</a:t>
            </a:r>
            <a:r>
              <a:rPr dirty="0">
                <a:latin typeface="Futura"/>
                <a:ea typeface="Futura"/>
                <a:cs typeface="Futura"/>
                <a:sym typeface="Futura"/>
              </a:rPr>
              <a:t>?</a:t>
            </a:r>
          </a:p>
        </p:txBody>
      </p:sp>
    </p:spTree>
    <p:extLst>
      <p:ext uri="{BB962C8B-B14F-4D97-AF65-F5344CB8AC3E}">
        <p14:creationId xmlns:p14="http://schemas.microsoft.com/office/powerpoint/2010/main" val="38556211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plants?</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5461853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animals?</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13855549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bacteria?</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4313114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8" name="2D Pie Chart"/>
          <p:cNvGraphicFramePr/>
          <p:nvPr>
            <p:extLst>
              <p:ext uri="{D42A27DB-BD31-4B8C-83A1-F6EECF244321}">
                <p14:modId xmlns:p14="http://schemas.microsoft.com/office/powerpoint/2010/main" val="410178644"/>
              </p:ext>
            </p:extLst>
          </p:nvPr>
        </p:nvGraphicFramePr>
        <p:xfrm>
          <a:off x="2419464" y="-544877"/>
          <a:ext cx="13318977" cy="13318978"/>
        </p:xfrm>
        <a:graphic>
          <a:graphicData uri="http://schemas.openxmlformats.org/drawingml/2006/chart">
            <c:chart xmlns:c="http://schemas.openxmlformats.org/drawingml/2006/chart" xmlns:r="http://schemas.openxmlformats.org/officeDocument/2006/relationships" r:id="rId3"/>
          </a:graphicData>
        </a:graphic>
      </p:graphicFrame>
      <p:sp>
        <p:nvSpPr>
          <p:cNvPr id="289" name="Data from Bar-On et al., 2018 PNAS"/>
          <p:cNvSpPr txBox="1"/>
          <p:nvPr/>
        </p:nvSpPr>
        <p:spPr>
          <a:xfrm>
            <a:off x="8360745" y="9091674"/>
            <a:ext cx="4397770" cy="411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vl1pPr>
          </a:lstStyle>
          <a:p>
            <a:r>
              <a:rPr dirty="0"/>
              <a:t>Data from Bar-On et al., 2018 PNAS</a:t>
            </a:r>
          </a:p>
        </p:txBody>
      </p:sp>
      <p:sp>
        <p:nvSpPr>
          <p:cNvPr id="290" name="Plants…"/>
          <p:cNvSpPr txBox="1"/>
          <p:nvPr/>
        </p:nvSpPr>
        <p:spPr>
          <a:xfrm>
            <a:off x="261193" y="2228405"/>
            <a:ext cx="4649996" cy="5296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100" b="0">
                <a:latin typeface="Futura Bold"/>
                <a:ea typeface="Futura Bold"/>
                <a:cs typeface="Futura Bold"/>
                <a:sym typeface="Futura Bold"/>
              </a:defRPr>
            </a:pPr>
            <a:r>
              <a:t>Plants </a:t>
            </a:r>
          </a:p>
          <a:p>
            <a:pPr>
              <a:defRPr sz="3100" b="0">
                <a:latin typeface="Futura Bold"/>
                <a:ea typeface="Futura Bold"/>
                <a:cs typeface="Futura Bold"/>
                <a:sym typeface="Futura Bold"/>
              </a:defRPr>
            </a:pPr>
            <a:r>
              <a:t>represent the majority of </a:t>
            </a:r>
          </a:p>
          <a:p>
            <a:pPr>
              <a:defRPr sz="3100" b="0">
                <a:latin typeface="Futura Bold"/>
                <a:ea typeface="Futura Bold"/>
                <a:cs typeface="Futura Bold"/>
                <a:sym typeface="Futura Bold"/>
              </a:defRPr>
            </a:pPr>
            <a:r>
              <a:t>Earth’s biomass</a:t>
            </a:r>
          </a:p>
          <a:p>
            <a:pPr>
              <a:defRPr sz="3100" b="0">
                <a:latin typeface="Futura Bold"/>
                <a:ea typeface="Futura Bold"/>
                <a:cs typeface="Futura Bold"/>
                <a:sym typeface="Futura Bold"/>
              </a:defRPr>
            </a:pPr>
            <a:endParaRPr/>
          </a:p>
          <a:p>
            <a:pPr>
              <a:defRPr sz="3100" b="0">
                <a:latin typeface="Futura Bold"/>
                <a:ea typeface="Futura Bold"/>
                <a:cs typeface="Futura Bold"/>
                <a:sym typeface="Futura Bold"/>
              </a:defRPr>
            </a:pPr>
            <a:endParaRPr/>
          </a:p>
          <a:p>
            <a:pPr>
              <a:defRPr sz="3100" b="0">
                <a:latin typeface="Futura Bold"/>
                <a:ea typeface="Futura Bold"/>
                <a:cs typeface="Futura Bold"/>
                <a:sym typeface="Futura Bold"/>
              </a:defRPr>
            </a:pPr>
            <a:endParaRPr/>
          </a:p>
          <a:p>
            <a:pPr>
              <a:defRPr sz="3100" b="0">
                <a:latin typeface="Futura Bold"/>
                <a:ea typeface="Futura Bold"/>
                <a:cs typeface="Futura Bold"/>
                <a:sym typeface="Futura Bold"/>
              </a:defRPr>
            </a:pPr>
            <a:r>
              <a:t>Bacterial biomass </a:t>
            </a:r>
          </a:p>
          <a:p>
            <a:pPr>
              <a:defRPr sz="3100" b="0">
                <a:latin typeface="Futura Bold"/>
                <a:ea typeface="Futura Bold"/>
                <a:cs typeface="Futura Bold"/>
                <a:sym typeface="Futura Bold"/>
              </a:defRPr>
            </a:pPr>
            <a:r>
              <a:t>is far greater than animal biomass</a:t>
            </a:r>
          </a:p>
        </p:txBody>
      </p:sp>
      <p:sp>
        <p:nvSpPr>
          <p:cNvPr id="291" name="Biomass Values in Gt C"/>
          <p:cNvSpPr txBox="1"/>
          <p:nvPr/>
        </p:nvSpPr>
        <p:spPr>
          <a:xfrm>
            <a:off x="9480842" y="298093"/>
            <a:ext cx="3062136" cy="424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vl1pPr>
          </a:lstStyle>
          <a:p>
            <a:r>
              <a:t>Biomass Values in Gt C</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3">
            <a:extLst/>
          </a:blip>
          <a:stretch>
            <a:fillRect/>
          </a:stretch>
        </p:blipFill>
        <p:spPr>
          <a:xfrm>
            <a:off x="419256" y="1364408"/>
            <a:ext cx="12166288" cy="1819076"/>
          </a:xfrm>
          <a:prstGeom prst="rect">
            <a:avLst/>
          </a:prstGeom>
          <a:ln w="12700">
            <a:miter lim="400000"/>
          </a:ln>
        </p:spPr>
      </p:pic>
      <p:sp>
        <p:nvSpPr>
          <p:cNvPr id="296" name="Group"/>
          <p:cNvSpPr txBox="1"/>
          <p:nvPr/>
        </p:nvSpPr>
        <p:spPr>
          <a:xfrm>
            <a:off x="358477" y="3921439"/>
            <a:ext cx="12287846" cy="1425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b="0">
                <a:latin typeface="Futura"/>
                <a:ea typeface="Futura"/>
                <a:cs typeface="Futura"/>
                <a:sym typeface="Futura"/>
              </a:defRPr>
            </a:pPr>
            <a:r>
              <a:t>This work estimated the total mass of all living material on earth (biomass) to be </a:t>
            </a:r>
          </a:p>
          <a:p>
            <a:pPr>
              <a:defRPr sz="2600" b="0">
                <a:latin typeface="Futura Bold"/>
                <a:ea typeface="Futura Bold"/>
                <a:cs typeface="Futura Bold"/>
                <a:sym typeface="Futura Bold"/>
              </a:defRPr>
            </a:pPr>
            <a:endParaRPr/>
          </a:p>
          <a:p>
            <a:pPr>
              <a:defRPr sz="2600" b="0">
                <a:latin typeface="Futura Bold"/>
                <a:ea typeface="Futura Bold"/>
                <a:cs typeface="Futura Bold"/>
                <a:sym typeface="Futura Bold"/>
              </a:defRPr>
            </a:pPr>
            <a:r>
              <a:t>550 gigaton of carbon (Gt c)</a:t>
            </a:r>
          </a:p>
        </p:txBody>
      </p:sp>
      <p:sp>
        <p:nvSpPr>
          <p:cNvPr id="297" name="New study in PNAS 2018"/>
          <p:cNvSpPr txBox="1"/>
          <p:nvPr/>
        </p:nvSpPr>
        <p:spPr>
          <a:xfrm>
            <a:off x="664266" y="441059"/>
            <a:ext cx="3648969" cy="49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t>New study in PNAS 2018</a:t>
            </a:r>
          </a:p>
        </p:txBody>
      </p:sp>
      <p:sp>
        <p:nvSpPr>
          <p:cNvPr id="298" name="Poll Questions: How much of that mass is……"/>
          <p:cNvSpPr txBox="1"/>
          <p:nvPr/>
        </p:nvSpPr>
        <p:spPr>
          <a:xfrm>
            <a:off x="2031351" y="6775200"/>
            <a:ext cx="8942098" cy="133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1000"/>
              </a:spcBef>
              <a:defRPr sz="3300" b="0">
                <a:latin typeface="Futura Bold"/>
                <a:ea typeface="Futura Bold"/>
                <a:cs typeface="Futura Bold"/>
                <a:sym typeface="Futura Bold"/>
              </a:defRPr>
            </a:pPr>
            <a:r>
              <a:t>Poll Questions: </a:t>
            </a:r>
            <a:r>
              <a:rPr>
                <a:latin typeface="Futura"/>
                <a:ea typeface="Futura"/>
                <a:cs typeface="Futura"/>
                <a:sym typeface="Futura"/>
              </a:rPr>
              <a:t>How much of that mass is…</a:t>
            </a:r>
          </a:p>
          <a:p>
            <a:pPr>
              <a:spcBef>
                <a:spcPts val="1000"/>
              </a:spcBef>
              <a:defRPr sz="3300" b="0">
                <a:latin typeface="Futura Bold"/>
                <a:ea typeface="Futura Bold"/>
                <a:cs typeface="Futura Bold"/>
                <a:sym typeface="Futura Bold"/>
              </a:defRPr>
            </a:pPr>
            <a:r>
              <a:rPr>
                <a:solidFill>
                  <a:srgbClr val="945200"/>
                </a:solidFill>
              </a:rPr>
              <a:t>terrestrial</a:t>
            </a:r>
            <a:r>
              <a:t> </a:t>
            </a:r>
            <a:r>
              <a:rPr>
                <a:latin typeface="Futura"/>
                <a:ea typeface="Futura"/>
                <a:cs typeface="Futura"/>
                <a:sym typeface="Futura"/>
              </a:rPr>
              <a:t>vs.</a:t>
            </a:r>
            <a:r>
              <a:t> </a:t>
            </a:r>
            <a:r>
              <a:rPr>
                <a:solidFill>
                  <a:srgbClr val="0433FF"/>
                </a:solidFill>
              </a:rPr>
              <a:t>marine</a:t>
            </a:r>
            <a:r>
              <a:rPr>
                <a:latin typeface="Futura"/>
                <a:ea typeface="Futura"/>
                <a:cs typeface="Futura"/>
                <a:sym typeface="Futura"/>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terrestrial?</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355240128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marine?</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839229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onsider the following biomes…"/>
          <p:cNvSpPr txBox="1"/>
          <p:nvPr/>
        </p:nvSpPr>
        <p:spPr>
          <a:xfrm>
            <a:off x="852882" y="458415"/>
            <a:ext cx="11299036" cy="8836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latin typeface="Futura"/>
                <a:ea typeface="Futura"/>
                <a:cs typeface="Futura"/>
                <a:sym typeface="Futura"/>
              </a:defRPr>
            </a:pPr>
            <a:r>
              <a:rPr dirty="0"/>
              <a:t>Consider the following biomes</a:t>
            </a:r>
            <a:endParaRPr lang="en-US"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endParaRPr dirty="0"/>
          </a:p>
          <a:p>
            <a:pPr>
              <a:defRPr sz="4000" b="0">
                <a:latin typeface="Futura"/>
                <a:ea typeface="Futura"/>
                <a:cs typeface="Futura"/>
                <a:sym typeface="Futura"/>
              </a:defRPr>
            </a:pPr>
            <a:r>
              <a:rPr dirty="0"/>
              <a:t>Rank them in order from highest to lowest NPP</a:t>
            </a:r>
          </a:p>
        </p:txBody>
      </p:sp>
      <p:pic>
        <p:nvPicPr>
          <p:cNvPr id="2" name="Picture 1">
            <a:extLst>
              <a:ext uri="{FF2B5EF4-FFF2-40B4-BE49-F238E27FC236}">
                <a16:creationId xmlns:a16="http://schemas.microsoft.com/office/drawing/2014/main" id="{F3F5E412-6EA1-EB44-AAC8-E5047CB485FC}"/>
              </a:ext>
            </a:extLst>
          </p:cNvPr>
          <p:cNvPicPr>
            <a:picLocks noChangeAspect="1"/>
          </p:cNvPicPr>
          <p:nvPr/>
        </p:nvPicPr>
        <p:blipFill rotWithShape="1">
          <a:blip r:embed="rId3"/>
          <a:srcRect l="1851" r="2393"/>
          <a:stretch/>
        </p:blipFill>
        <p:spPr>
          <a:xfrm rot="16200000">
            <a:off x="2761899" y="905525"/>
            <a:ext cx="3336870" cy="4643491"/>
          </a:xfrm>
          <a:prstGeom prst="rect">
            <a:avLst/>
          </a:prstGeom>
        </p:spPr>
      </p:pic>
      <p:pic>
        <p:nvPicPr>
          <p:cNvPr id="3" name="Picture 2">
            <a:extLst>
              <a:ext uri="{FF2B5EF4-FFF2-40B4-BE49-F238E27FC236}">
                <a16:creationId xmlns:a16="http://schemas.microsoft.com/office/drawing/2014/main" id="{386C003D-E595-5C44-8245-1DBE0FD5F155}"/>
              </a:ext>
            </a:extLst>
          </p:cNvPr>
          <p:cNvPicPr>
            <a:picLocks noChangeAspect="1"/>
          </p:cNvPicPr>
          <p:nvPr/>
        </p:nvPicPr>
        <p:blipFill rotWithShape="1">
          <a:blip r:embed="rId4"/>
          <a:srcRect l="7834"/>
          <a:stretch/>
        </p:blipFill>
        <p:spPr>
          <a:xfrm>
            <a:off x="6883400" y="1558836"/>
            <a:ext cx="4622800" cy="3336870"/>
          </a:xfrm>
          <a:prstGeom prst="rect">
            <a:avLst/>
          </a:prstGeom>
        </p:spPr>
      </p:pic>
      <p:sp>
        <p:nvSpPr>
          <p:cNvPr id="127" name="Coral reef"/>
          <p:cNvSpPr txBox="1"/>
          <p:nvPr/>
        </p:nvSpPr>
        <p:spPr>
          <a:xfrm>
            <a:off x="3672646" y="1674436"/>
            <a:ext cx="1515369" cy="4989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rPr dirty="0"/>
              <a:t>Coral reef</a:t>
            </a:r>
          </a:p>
        </p:txBody>
      </p:sp>
      <p:pic>
        <p:nvPicPr>
          <p:cNvPr id="4" name="Picture 3">
            <a:extLst>
              <a:ext uri="{FF2B5EF4-FFF2-40B4-BE49-F238E27FC236}">
                <a16:creationId xmlns:a16="http://schemas.microsoft.com/office/drawing/2014/main" id="{F826AAFF-26FA-274F-A48F-A9C0848B1496}"/>
              </a:ext>
            </a:extLst>
          </p:cNvPr>
          <p:cNvPicPr>
            <a:picLocks noChangeAspect="1"/>
          </p:cNvPicPr>
          <p:nvPr/>
        </p:nvPicPr>
        <p:blipFill rotWithShape="1">
          <a:blip r:embed="rId5"/>
          <a:srcRect b="3826"/>
          <a:stretch/>
        </p:blipFill>
        <p:spPr>
          <a:xfrm>
            <a:off x="2108584" y="4992400"/>
            <a:ext cx="4643491" cy="3349385"/>
          </a:xfrm>
          <a:prstGeom prst="rect">
            <a:avLst/>
          </a:prstGeom>
        </p:spPr>
      </p:pic>
      <p:sp>
        <p:nvSpPr>
          <p:cNvPr id="128" name="Tundra"/>
          <p:cNvSpPr txBox="1"/>
          <p:nvPr/>
        </p:nvSpPr>
        <p:spPr>
          <a:xfrm>
            <a:off x="8402307" y="1674437"/>
            <a:ext cx="1059508" cy="4989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rPr dirty="0"/>
              <a:t>Tundra</a:t>
            </a:r>
          </a:p>
        </p:txBody>
      </p:sp>
      <p:sp>
        <p:nvSpPr>
          <p:cNvPr id="129" name="Tropical rain forest"/>
          <p:cNvSpPr txBox="1"/>
          <p:nvPr/>
        </p:nvSpPr>
        <p:spPr>
          <a:xfrm>
            <a:off x="3080904" y="5180882"/>
            <a:ext cx="2698850" cy="4989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rPr dirty="0"/>
              <a:t>Tropical rain forest</a:t>
            </a:r>
          </a:p>
        </p:txBody>
      </p:sp>
      <p:pic>
        <p:nvPicPr>
          <p:cNvPr id="5" name="Picture 4">
            <a:extLst>
              <a:ext uri="{FF2B5EF4-FFF2-40B4-BE49-F238E27FC236}">
                <a16:creationId xmlns:a16="http://schemas.microsoft.com/office/drawing/2014/main" id="{7A964C78-E91F-174A-B628-6E49B6E9CD3E}"/>
              </a:ext>
            </a:extLst>
          </p:cNvPr>
          <p:cNvPicPr>
            <a:picLocks noChangeAspect="1"/>
          </p:cNvPicPr>
          <p:nvPr/>
        </p:nvPicPr>
        <p:blipFill rotWithShape="1">
          <a:blip r:embed="rId6"/>
          <a:srcRect r="13352"/>
          <a:stretch/>
        </p:blipFill>
        <p:spPr>
          <a:xfrm>
            <a:off x="6883400" y="4992400"/>
            <a:ext cx="4643491" cy="3349385"/>
          </a:xfrm>
          <a:prstGeom prst="rect">
            <a:avLst/>
          </a:prstGeom>
        </p:spPr>
      </p:pic>
      <p:sp>
        <p:nvSpPr>
          <p:cNvPr id="130" name="Desert"/>
          <p:cNvSpPr txBox="1"/>
          <p:nvPr/>
        </p:nvSpPr>
        <p:spPr>
          <a:xfrm>
            <a:off x="8429617" y="5155841"/>
            <a:ext cx="1004888" cy="4989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t>Desert</a:t>
            </a:r>
          </a:p>
        </p:txBody>
      </p:sp>
      <p:sp>
        <p:nvSpPr>
          <p:cNvPr id="9" name="TextBox 8">
            <a:extLst>
              <a:ext uri="{FF2B5EF4-FFF2-40B4-BE49-F238E27FC236}">
                <a16:creationId xmlns:a16="http://schemas.microsoft.com/office/drawing/2014/main" id="{6223BDAC-B7FC-8841-B40E-A4E0ADE7057C}"/>
              </a:ext>
            </a:extLst>
          </p:cNvPr>
          <p:cNvSpPr txBox="1"/>
          <p:nvPr/>
        </p:nvSpPr>
        <p:spPr>
          <a:xfrm>
            <a:off x="4841392" y="9396785"/>
            <a:ext cx="823943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Image Credits (clockwise from top left): Richard Ling, </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Dankarl</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flickr</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 ESO/S. </a:t>
            </a:r>
            <a:r>
              <a:rPr lang="en-US" sz="1400" b="0" dirty="0" err="1"/>
              <a:t>Brunier</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,Thomas</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 Schoch  </a:t>
            </a:r>
          </a:p>
        </p:txBody>
      </p:sp>
    </p:spTree>
    <p:extLst>
      <p:ext uri="{BB962C8B-B14F-4D97-AF65-F5344CB8AC3E}">
        <p14:creationId xmlns:p14="http://schemas.microsoft.com/office/powerpoint/2010/main" val="354027330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Data from Bar-On et al., 2018 PNAS"/>
          <p:cNvSpPr txBox="1"/>
          <p:nvPr/>
        </p:nvSpPr>
        <p:spPr>
          <a:xfrm>
            <a:off x="8318739" y="9116358"/>
            <a:ext cx="4557044" cy="449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Bar-On et al., 2018 PNAS</a:t>
            </a:r>
          </a:p>
        </p:txBody>
      </p:sp>
      <p:sp>
        <p:nvSpPr>
          <p:cNvPr id="310" name="Terrestrial biomass is far greater than marine biomass"/>
          <p:cNvSpPr txBox="1"/>
          <p:nvPr/>
        </p:nvSpPr>
        <p:spPr>
          <a:xfrm>
            <a:off x="691127" y="1254892"/>
            <a:ext cx="11622546" cy="61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0">
                <a:latin typeface="Futura Bold"/>
                <a:ea typeface="Futura Bold"/>
                <a:cs typeface="Futura Bold"/>
                <a:sym typeface="Futura Bold"/>
              </a:defRPr>
            </a:lvl1pPr>
          </a:lstStyle>
          <a:p>
            <a:r>
              <a:t>Terrestrial biomass is far greater than marine biomass</a:t>
            </a:r>
          </a:p>
        </p:txBody>
      </p:sp>
      <p:graphicFrame>
        <p:nvGraphicFramePr>
          <p:cNvPr id="311" name="2D Pie Chart"/>
          <p:cNvGraphicFramePr/>
          <p:nvPr/>
        </p:nvGraphicFramePr>
        <p:xfrm>
          <a:off x="3509670" y="2498140"/>
          <a:ext cx="9161238" cy="5985460"/>
        </p:xfrm>
        <a:graphic>
          <a:graphicData uri="http://schemas.openxmlformats.org/drawingml/2006/chart">
            <c:chart xmlns:c="http://schemas.openxmlformats.org/drawingml/2006/chart" xmlns:r="http://schemas.openxmlformats.org/officeDocument/2006/relationships" r:id="rId3"/>
          </a:graphicData>
        </a:graphic>
      </p:graphicFrame>
      <p:sp>
        <p:nvSpPr>
          <p:cNvPr id="312" name="Biomass Values in Gt C"/>
          <p:cNvSpPr txBox="1"/>
          <p:nvPr/>
        </p:nvSpPr>
        <p:spPr>
          <a:xfrm>
            <a:off x="9399221" y="6480814"/>
            <a:ext cx="3062136" cy="424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vl1pPr>
          </a:lstStyle>
          <a:p>
            <a:r>
              <a:t>Biomass Values in Gt C</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3">
            <a:extLst/>
          </a:blip>
          <a:stretch>
            <a:fillRect/>
          </a:stretch>
        </p:blipFill>
        <p:spPr>
          <a:xfrm>
            <a:off x="419256" y="1364408"/>
            <a:ext cx="12166288" cy="1819076"/>
          </a:xfrm>
          <a:prstGeom prst="rect">
            <a:avLst/>
          </a:prstGeom>
          <a:ln w="12700">
            <a:miter lim="400000"/>
          </a:ln>
        </p:spPr>
      </p:pic>
      <p:sp>
        <p:nvSpPr>
          <p:cNvPr id="317" name="Group"/>
          <p:cNvSpPr txBox="1"/>
          <p:nvPr/>
        </p:nvSpPr>
        <p:spPr>
          <a:xfrm>
            <a:off x="358477" y="3921439"/>
            <a:ext cx="12287846" cy="1425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b="0">
                <a:latin typeface="Futura"/>
                <a:ea typeface="Futura"/>
                <a:cs typeface="Futura"/>
                <a:sym typeface="Futura"/>
              </a:defRPr>
            </a:pPr>
            <a:r>
              <a:t>This work estimated the total mass of all living material on earth (biomass) to be </a:t>
            </a:r>
          </a:p>
          <a:p>
            <a:pPr>
              <a:defRPr sz="2600" b="0">
                <a:latin typeface="Futura Bold"/>
                <a:ea typeface="Futura Bold"/>
                <a:cs typeface="Futura Bold"/>
                <a:sym typeface="Futura Bold"/>
              </a:defRPr>
            </a:pPr>
            <a:endParaRPr/>
          </a:p>
          <a:p>
            <a:pPr>
              <a:defRPr sz="2600" b="0">
                <a:latin typeface="Futura Bold"/>
                <a:ea typeface="Futura Bold"/>
                <a:cs typeface="Futura Bold"/>
                <a:sym typeface="Futura Bold"/>
              </a:defRPr>
            </a:pPr>
            <a:r>
              <a:t>550 gigaton of carbon (Gt c)</a:t>
            </a:r>
          </a:p>
        </p:txBody>
      </p:sp>
      <p:sp>
        <p:nvSpPr>
          <p:cNvPr id="318" name="New study in PNAS 2018"/>
          <p:cNvSpPr txBox="1"/>
          <p:nvPr/>
        </p:nvSpPr>
        <p:spPr>
          <a:xfrm>
            <a:off x="664266" y="441059"/>
            <a:ext cx="3648969" cy="49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Futura"/>
                <a:ea typeface="Futura"/>
                <a:cs typeface="Futura"/>
                <a:sym typeface="Futura"/>
              </a:defRPr>
            </a:lvl1pPr>
          </a:lstStyle>
          <a:p>
            <a:r>
              <a:t>New study in PNAS 2018</a:t>
            </a:r>
          </a:p>
        </p:txBody>
      </p:sp>
      <p:sp>
        <p:nvSpPr>
          <p:cNvPr id="319" name="Poll Questions: How much of that mass is……"/>
          <p:cNvSpPr txBox="1"/>
          <p:nvPr/>
        </p:nvSpPr>
        <p:spPr>
          <a:xfrm>
            <a:off x="2031351" y="6432208"/>
            <a:ext cx="8942098" cy="2019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1000"/>
              </a:spcBef>
              <a:defRPr sz="3300" b="0">
                <a:latin typeface="Futura Bold"/>
                <a:ea typeface="Futura Bold"/>
                <a:cs typeface="Futura Bold"/>
                <a:sym typeface="Futura Bold"/>
              </a:defRPr>
            </a:pPr>
            <a:r>
              <a:t>Poll Questions: </a:t>
            </a:r>
            <a:r>
              <a:rPr>
                <a:latin typeface="Futura"/>
                <a:ea typeface="Futura"/>
                <a:cs typeface="Futura"/>
                <a:sym typeface="Futura"/>
              </a:rPr>
              <a:t>How much of that mass is…</a:t>
            </a:r>
          </a:p>
          <a:p>
            <a:pPr>
              <a:spcBef>
                <a:spcPts val="1000"/>
              </a:spcBef>
              <a:defRPr sz="3300" b="0">
                <a:latin typeface="Futura Bold"/>
                <a:ea typeface="Futura Bold"/>
                <a:cs typeface="Futura Bold"/>
                <a:sym typeface="Futura Bold"/>
              </a:defRPr>
            </a:pPr>
            <a:r>
              <a:rPr>
                <a:latin typeface="Futura"/>
                <a:ea typeface="Futura"/>
                <a:cs typeface="Futura"/>
                <a:sym typeface="Futura"/>
              </a:rPr>
              <a:t>terrestrial </a:t>
            </a:r>
            <a:r>
              <a:rPr>
                <a:solidFill>
                  <a:schemeClr val="accent5">
                    <a:hueOff val="-82419"/>
                    <a:satOff val="-9513"/>
                    <a:lumOff val="-16343"/>
                  </a:schemeClr>
                </a:solidFill>
              </a:rPr>
              <a:t>consumer</a:t>
            </a:r>
            <a:r>
              <a:t> </a:t>
            </a:r>
            <a:r>
              <a:rPr>
                <a:latin typeface="Futura"/>
                <a:ea typeface="Futura"/>
                <a:cs typeface="Futura"/>
                <a:sym typeface="Futura"/>
              </a:rPr>
              <a:t>vs.</a:t>
            </a:r>
            <a:r>
              <a:t> </a:t>
            </a:r>
            <a:r>
              <a:rPr>
                <a:solidFill>
                  <a:schemeClr val="accent3">
                    <a:hueOff val="914337"/>
                    <a:satOff val="31515"/>
                    <a:lumOff val="-30790"/>
                  </a:schemeClr>
                </a:solidFill>
              </a:rPr>
              <a:t>producer</a:t>
            </a:r>
            <a:r>
              <a:rPr>
                <a:latin typeface="Futura"/>
                <a:ea typeface="Futura"/>
                <a:cs typeface="Futura"/>
                <a:sym typeface="Futura"/>
              </a:rPr>
              <a:t>?</a:t>
            </a:r>
          </a:p>
          <a:p>
            <a:pPr>
              <a:spcBef>
                <a:spcPts val="1000"/>
              </a:spcBef>
              <a:defRPr sz="3300" b="0">
                <a:latin typeface="Futura Bold"/>
                <a:ea typeface="Futura Bold"/>
                <a:cs typeface="Futura Bold"/>
                <a:sym typeface="Futura Bold"/>
              </a:defRPr>
            </a:pPr>
            <a:r>
              <a:rPr>
                <a:latin typeface="Futura"/>
                <a:ea typeface="Futura"/>
                <a:cs typeface="Futura"/>
                <a:sym typeface="Futura"/>
              </a:rPr>
              <a:t>marine </a:t>
            </a:r>
            <a:r>
              <a:rPr>
                <a:solidFill>
                  <a:schemeClr val="accent5">
                    <a:hueOff val="-82419"/>
                    <a:satOff val="-9513"/>
                    <a:lumOff val="-16343"/>
                  </a:schemeClr>
                </a:solidFill>
              </a:rPr>
              <a:t>consumer</a:t>
            </a:r>
            <a:r>
              <a:t> </a:t>
            </a:r>
            <a:r>
              <a:rPr>
                <a:latin typeface="Futura"/>
                <a:ea typeface="Futura"/>
                <a:cs typeface="Futura"/>
                <a:sym typeface="Futura"/>
              </a:rPr>
              <a:t>vs.</a:t>
            </a:r>
            <a:r>
              <a:t> </a:t>
            </a:r>
            <a:r>
              <a:rPr>
                <a:solidFill>
                  <a:schemeClr val="accent3">
                    <a:hueOff val="914337"/>
                    <a:satOff val="31515"/>
                    <a:lumOff val="-30790"/>
                  </a:schemeClr>
                </a:solidFill>
              </a:rPr>
              <a:t>producer</a:t>
            </a:r>
            <a:r>
              <a:rPr>
                <a:latin typeface="Futura"/>
                <a:ea typeface="Futura"/>
                <a:cs typeface="Futura"/>
                <a:sym typeface="Futura"/>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in producers?</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41293758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1537425"/>
            <a:ext cx="10058400" cy="6678751"/>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How much of Earth’s estimated </a:t>
            </a:r>
          </a:p>
          <a:p>
            <a:pPr>
              <a:defRPr sz="4000" b="0">
                <a:latin typeface="Futura"/>
                <a:ea typeface="Futura"/>
                <a:cs typeface="Futura"/>
                <a:sym typeface="Futura"/>
              </a:defRPr>
            </a:pPr>
            <a:r>
              <a:rPr lang="en-US" sz="4400" dirty="0"/>
              <a:t>550 Gt C biomass is in consumers?</a:t>
            </a:r>
          </a:p>
          <a:p>
            <a:pPr>
              <a:defRPr sz="4000" b="0">
                <a:latin typeface="Futura"/>
                <a:ea typeface="Futura"/>
                <a:cs typeface="Futura"/>
                <a:sym typeface="Futura"/>
              </a:defRPr>
            </a:pPr>
            <a:endParaRPr lang="en-US" sz="4400" dirty="0"/>
          </a:p>
          <a:p>
            <a:pPr marL="742950" indent="-742950">
              <a:buAutoNum type="alphaUcParenR"/>
              <a:defRPr sz="4000" b="0">
                <a:latin typeface="Futura"/>
                <a:ea typeface="Futura"/>
                <a:cs typeface="Futura"/>
                <a:sym typeface="Futura"/>
              </a:defRPr>
            </a:pPr>
            <a:r>
              <a:rPr lang="en-US" sz="3600" dirty="0">
                <a:solidFill>
                  <a:schemeClr val="tx2"/>
                </a:solidFill>
              </a:rPr>
              <a:t>450 Gt C</a:t>
            </a:r>
          </a:p>
          <a:p>
            <a:pPr marL="742950" indent="-742950">
              <a:buAutoNum type="alphaUcParenR"/>
              <a:defRPr sz="4000" b="0">
                <a:latin typeface="Futura"/>
                <a:ea typeface="Futura"/>
                <a:cs typeface="Futura"/>
                <a:sym typeface="Futura"/>
              </a:defRPr>
            </a:pPr>
            <a:r>
              <a:rPr lang="en-US" sz="3600" dirty="0">
                <a:solidFill>
                  <a:schemeClr val="tx2"/>
                </a:solidFill>
              </a:rPr>
              <a:t>350 Gt C</a:t>
            </a:r>
          </a:p>
          <a:p>
            <a:pPr marL="742950" indent="-742950">
              <a:buAutoNum type="alphaUcParenR"/>
              <a:defRPr sz="4000" b="0">
                <a:latin typeface="Futura"/>
                <a:ea typeface="Futura"/>
                <a:cs typeface="Futura"/>
                <a:sym typeface="Futura"/>
              </a:defRPr>
            </a:pPr>
            <a:r>
              <a:rPr lang="en-US" sz="3600" dirty="0">
                <a:solidFill>
                  <a:schemeClr val="tx2"/>
                </a:solidFill>
              </a:rPr>
              <a:t>250 Gt C</a:t>
            </a:r>
          </a:p>
          <a:p>
            <a:pPr marL="742950" indent="-742950">
              <a:buAutoNum type="alphaUcParenR"/>
              <a:defRPr sz="4000" b="0">
                <a:latin typeface="Futura"/>
                <a:ea typeface="Futura"/>
                <a:cs typeface="Futura"/>
                <a:sym typeface="Futura"/>
              </a:defRPr>
            </a:pPr>
            <a:r>
              <a:rPr lang="en-US" sz="3600" dirty="0">
                <a:solidFill>
                  <a:schemeClr val="tx2"/>
                </a:solidFill>
              </a:rPr>
              <a:t>150 Gt C</a:t>
            </a:r>
          </a:p>
          <a:p>
            <a:pPr marL="742950" indent="-742950">
              <a:buAutoNum type="alphaUcParenR"/>
              <a:defRPr sz="4000" b="0">
                <a:latin typeface="Futura"/>
                <a:ea typeface="Futura"/>
                <a:cs typeface="Futura"/>
                <a:sym typeface="Futura"/>
              </a:defRPr>
            </a:pPr>
            <a:r>
              <a:rPr lang="en-US" sz="3600" dirty="0">
                <a:solidFill>
                  <a:schemeClr val="tx2"/>
                </a:solidFill>
              </a:rPr>
              <a:t>70 Gt C</a:t>
            </a:r>
          </a:p>
          <a:p>
            <a:pPr marL="742950" indent="-742950">
              <a:buAutoNum type="alphaUcParenR"/>
              <a:defRPr sz="4000" b="0">
                <a:latin typeface="Futura"/>
                <a:ea typeface="Futura"/>
                <a:cs typeface="Futura"/>
                <a:sym typeface="Futura"/>
              </a:defRPr>
            </a:pPr>
            <a:r>
              <a:rPr lang="en-US" sz="3600" dirty="0">
                <a:solidFill>
                  <a:schemeClr val="tx2"/>
                </a:solidFill>
              </a:rPr>
              <a:t>2 Gt C</a:t>
            </a:r>
          </a:p>
        </p:txBody>
      </p:sp>
    </p:spTree>
    <p:extLst>
      <p:ext uri="{BB962C8B-B14F-4D97-AF65-F5344CB8AC3E}">
        <p14:creationId xmlns:p14="http://schemas.microsoft.com/office/powerpoint/2010/main" val="14365925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Data from Bar-On et al., 2018 PNAS"/>
          <p:cNvSpPr txBox="1"/>
          <p:nvPr/>
        </p:nvSpPr>
        <p:spPr>
          <a:xfrm>
            <a:off x="8339144" y="8728663"/>
            <a:ext cx="4557044" cy="449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Bar-On et al., 2018 PNAS</a:t>
            </a:r>
          </a:p>
        </p:txBody>
      </p:sp>
      <p:sp>
        <p:nvSpPr>
          <p:cNvPr id="328" name="Producer to consumer biomass ratios are very different…"/>
          <p:cNvSpPr txBox="1"/>
          <p:nvPr/>
        </p:nvSpPr>
        <p:spPr>
          <a:xfrm>
            <a:off x="440537" y="919071"/>
            <a:ext cx="12123726" cy="1131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100" b="0">
                <a:latin typeface="Futura Bold"/>
                <a:ea typeface="Futura Bold"/>
                <a:cs typeface="Futura Bold"/>
                <a:sym typeface="Futura Bold"/>
              </a:defRPr>
            </a:pPr>
            <a:r>
              <a:t>Producer to consumer biomass ratios are very different </a:t>
            </a:r>
          </a:p>
          <a:p>
            <a:pPr>
              <a:defRPr sz="3100" b="0">
                <a:latin typeface="Futura Bold"/>
                <a:ea typeface="Futura Bold"/>
                <a:cs typeface="Futura Bold"/>
                <a:sym typeface="Futura Bold"/>
              </a:defRPr>
            </a:pPr>
            <a:r>
              <a:t>on land and in the ocean</a:t>
            </a:r>
          </a:p>
        </p:txBody>
      </p:sp>
      <p:graphicFrame>
        <p:nvGraphicFramePr>
          <p:cNvPr id="329" name="Terrestrial Biomass"/>
          <p:cNvGraphicFramePr/>
          <p:nvPr>
            <p:extLst>
              <p:ext uri="{D42A27DB-BD31-4B8C-83A1-F6EECF244321}">
                <p14:modId xmlns:p14="http://schemas.microsoft.com/office/powerpoint/2010/main" val="36822561"/>
              </p:ext>
            </p:extLst>
          </p:nvPr>
        </p:nvGraphicFramePr>
        <p:xfrm>
          <a:off x="1040662" y="2810073"/>
          <a:ext cx="6757138" cy="5260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0" name="Marine Biomass"/>
          <p:cNvGraphicFramePr/>
          <p:nvPr/>
        </p:nvGraphicFramePr>
        <p:xfrm>
          <a:off x="7191421" y="2810073"/>
          <a:ext cx="4429816" cy="5260803"/>
        </p:xfrm>
        <a:graphic>
          <a:graphicData uri="http://schemas.openxmlformats.org/drawingml/2006/chart">
            <c:chart xmlns:c="http://schemas.openxmlformats.org/drawingml/2006/chart" xmlns:r="http://schemas.openxmlformats.org/officeDocument/2006/relationships" r:id="rId4"/>
          </a:graphicData>
        </a:graphic>
      </p:graphicFrame>
      <p:sp>
        <p:nvSpPr>
          <p:cNvPr id="331" name="Biomass Values in Gt C"/>
          <p:cNvSpPr txBox="1"/>
          <p:nvPr/>
        </p:nvSpPr>
        <p:spPr>
          <a:xfrm>
            <a:off x="4828497" y="7990786"/>
            <a:ext cx="3062136" cy="424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vl1pPr>
          </a:lstStyle>
          <a:p>
            <a:r>
              <a:t>Biomass Values in Gt C</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p:cNvSpPr/>
          <p:nvPr/>
        </p:nvSpPr>
        <p:spPr>
          <a:xfrm>
            <a:off x="847764" y="1568742"/>
            <a:ext cx="5583272" cy="7435665"/>
          </a:xfrm>
          <a:prstGeom prst="rect">
            <a:avLst/>
          </a:prstGeom>
          <a:solidFill>
            <a:srgbClr val="D6D5D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2" name="Table 1 from Bar-On et al., 2018 PNAS…"/>
          <p:cNvSpPr txBox="1"/>
          <p:nvPr/>
        </p:nvSpPr>
        <p:spPr>
          <a:xfrm>
            <a:off x="1069279" y="4756908"/>
            <a:ext cx="5140243" cy="105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100"/>
            </a:pPr>
            <a:r>
              <a:rPr dirty="0"/>
              <a:t>Table 1 from Bar-On et al., 2018 PNAS</a:t>
            </a:r>
          </a:p>
          <a:p>
            <a:pPr>
              <a:defRPr sz="2100" b="0"/>
            </a:pPr>
            <a:r>
              <a:rPr dirty="0"/>
              <a:t>Gives uncertainty values for each of the taxa’s biomass estimate  </a:t>
            </a:r>
          </a:p>
        </p:txBody>
      </p:sp>
      <p:sp>
        <p:nvSpPr>
          <p:cNvPr id="343" name="Discussion Question…"/>
          <p:cNvSpPr txBox="1"/>
          <p:nvPr/>
        </p:nvSpPr>
        <p:spPr>
          <a:xfrm>
            <a:off x="6825522" y="3656545"/>
            <a:ext cx="5623859" cy="244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b="0">
                <a:latin typeface="Futura Bold"/>
                <a:ea typeface="Futura Bold"/>
                <a:cs typeface="Futura Bold"/>
                <a:sym typeface="Futura Bold"/>
              </a:defRPr>
            </a:pPr>
            <a:r>
              <a:t>Discussion Question</a:t>
            </a:r>
          </a:p>
          <a:p>
            <a:pPr>
              <a:defRPr sz="2800" b="0">
                <a:latin typeface="Futura"/>
                <a:ea typeface="Futura"/>
                <a:cs typeface="Futura"/>
                <a:sym typeface="Futura"/>
              </a:defRPr>
            </a:pPr>
            <a:endParaRPr/>
          </a:p>
          <a:p>
            <a:pPr>
              <a:defRPr sz="2800" b="0">
                <a:latin typeface="Futura"/>
                <a:ea typeface="Futura"/>
                <a:cs typeface="Futura"/>
                <a:sym typeface="Futura"/>
              </a:defRPr>
            </a:pPr>
            <a:r>
              <a:t>How does uncertainty in biomass estimates vary across different taxonomic groups?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art 1…"/>
          <p:cNvSpPr txBox="1"/>
          <p:nvPr/>
        </p:nvSpPr>
        <p:spPr>
          <a:xfrm>
            <a:off x="1112812" y="3487365"/>
            <a:ext cx="10779176" cy="2778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latin typeface="Futura"/>
                <a:ea typeface="Futura"/>
                <a:cs typeface="Futura"/>
                <a:sym typeface="Futura"/>
              </a:defRPr>
            </a:pPr>
            <a:r>
              <a:t>Part 1</a:t>
            </a:r>
          </a:p>
          <a:p>
            <a:pPr>
              <a:defRPr sz="4000" b="0">
                <a:latin typeface="Futura"/>
                <a:ea typeface="Futura"/>
                <a:cs typeface="Futura"/>
                <a:sym typeface="Futura"/>
              </a:defRPr>
            </a:pPr>
            <a:endParaRPr/>
          </a:p>
          <a:p>
            <a:pPr>
              <a:defRPr sz="4000" b="0">
                <a:latin typeface="Futura"/>
                <a:ea typeface="Futura"/>
                <a:cs typeface="Futura"/>
                <a:sym typeface="Futura"/>
              </a:defRPr>
            </a:pPr>
            <a:r>
              <a:t>Where does most terrestrial </a:t>
            </a:r>
          </a:p>
          <a:p>
            <a:pPr>
              <a:defRPr sz="4000" b="0">
                <a:latin typeface="Futura"/>
                <a:ea typeface="Futura"/>
                <a:cs typeface="Futura"/>
                <a:sym typeface="Futura"/>
              </a:defRPr>
            </a:pPr>
            <a:r>
              <a:t>photosynthetic primary productivity occur?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What type of organisms are carrying out most of this primary productivity?…"/>
          <p:cNvSpPr txBox="1"/>
          <p:nvPr/>
        </p:nvSpPr>
        <p:spPr>
          <a:xfrm>
            <a:off x="1248858" y="2228363"/>
            <a:ext cx="10507084" cy="5296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100" b="0">
                <a:latin typeface="Futura Bold"/>
                <a:ea typeface="Futura Bold"/>
                <a:cs typeface="Futura Bold"/>
                <a:sym typeface="Futura Bold"/>
              </a:defRPr>
            </a:pPr>
            <a:endParaRPr/>
          </a:p>
          <a:p>
            <a:pPr>
              <a:defRPr sz="3100" b="0">
                <a:latin typeface="Futura"/>
                <a:ea typeface="Futura"/>
                <a:cs typeface="Futura"/>
                <a:sym typeface="Futura"/>
              </a:defRPr>
            </a:pPr>
            <a:endParaRPr/>
          </a:p>
          <a:p>
            <a:pPr>
              <a:defRPr sz="3100" b="0">
                <a:latin typeface="Futura"/>
                <a:ea typeface="Futura"/>
                <a:cs typeface="Futura"/>
                <a:sym typeface="Futura"/>
              </a:defRPr>
            </a:pPr>
            <a:r>
              <a:t>What type of organisms are carrying out most of this primary productivity?</a:t>
            </a:r>
          </a:p>
          <a:p>
            <a:pPr>
              <a:defRPr sz="3100" b="0">
                <a:latin typeface="Futura"/>
                <a:ea typeface="Futura"/>
                <a:cs typeface="Futura"/>
                <a:sym typeface="Futura"/>
              </a:defRPr>
            </a:pPr>
            <a:endParaRPr/>
          </a:p>
          <a:p>
            <a:pPr>
              <a:defRPr sz="3100" b="0">
                <a:latin typeface="Futura"/>
                <a:ea typeface="Futura"/>
                <a:cs typeface="Futura"/>
                <a:sym typeface="Futura"/>
              </a:defRPr>
            </a:pPr>
            <a:r>
              <a:t>Predict where most of the primary productivity is happening, and give a reason for your prediction. </a:t>
            </a:r>
          </a:p>
          <a:p>
            <a:pPr>
              <a:defRPr sz="3100" b="0">
                <a:latin typeface="Futura"/>
                <a:ea typeface="Futura"/>
                <a:cs typeface="Futura"/>
                <a:sym typeface="Futura"/>
              </a:defRPr>
            </a:pPr>
            <a:endParaRPr/>
          </a:p>
          <a:p>
            <a:pPr>
              <a:defRPr sz="3100" b="0">
                <a:latin typeface="Futura"/>
                <a:ea typeface="Futura"/>
                <a:cs typeface="Futura"/>
                <a:sym typeface="Futura"/>
              </a:defRPr>
            </a:pPr>
            <a:r>
              <a:t>What percent of the total terrestrial biomass is made up of primary producers?</a:t>
            </a:r>
          </a:p>
        </p:txBody>
      </p:sp>
      <p:sp>
        <p:nvSpPr>
          <p:cNvPr id="139" name="Terrestrial Primary Productivity…"/>
          <p:cNvSpPr txBox="1"/>
          <p:nvPr/>
        </p:nvSpPr>
        <p:spPr>
          <a:xfrm>
            <a:off x="2551429" y="1044891"/>
            <a:ext cx="7901941" cy="1256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b="0">
                <a:latin typeface="Futura Bold"/>
                <a:ea typeface="Futura Bold"/>
                <a:cs typeface="Futura Bold"/>
                <a:sym typeface="Futura Bold"/>
              </a:defRPr>
            </a:pPr>
            <a:r>
              <a:t>Terrestrial Primary Productivity </a:t>
            </a:r>
          </a:p>
          <a:p>
            <a:pPr>
              <a:defRPr sz="3500" b="0">
                <a:latin typeface="Futura Bold"/>
                <a:ea typeface="Futura Bold"/>
                <a:cs typeface="Futura Bold"/>
                <a:sym typeface="Futura Bold"/>
              </a:defRPr>
            </a:pPr>
            <a:r>
              <a:t>Discussion Questions</a:t>
            </a:r>
          </a:p>
        </p:txBody>
      </p:sp>
      <p:sp>
        <p:nvSpPr>
          <p:cNvPr id="140" name="Record your answers in your notes"/>
          <p:cNvSpPr txBox="1"/>
          <p:nvPr/>
        </p:nvSpPr>
        <p:spPr>
          <a:xfrm>
            <a:off x="3652453" y="8240160"/>
            <a:ext cx="5699895" cy="561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b="0" i="1">
                <a:solidFill>
                  <a:schemeClr val="accent1">
                    <a:lumOff val="-13575"/>
                  </a:schemeClr>
                </a:solidFill>
                <a:latin typeface="Futura"/>
                <a:ea typeface="Futura"/>
                <a:cs typeface="Futura"/>
                <a:sym typeface="Futura"/>
              </a:defRPr>
            </a:lvl1pPr>
          </a:lstStyle>
          <a:p>
            <a:r>
              <a:t>Record your answers in your notes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AECEF-3840-8B45-9BC6-C51324315C3D}"/>
              </a:ext>
            </a:extLst>
          </p:cNvPr>
          <p:cNvSpPr/>
          <p:nvPr/>
        </p:nvSpPr>
        <p:spPr>
          <a:xfrm>
            <a:off x="1473200" y="3599528"/>
            <a:ext cx="10058400" cy="2677656"/>
          </a:xfrm>
          <a:prstGeom prst="rect">
            <a:avLst/>
          </a:prstGeom>
        </p:spPr>
        <p:txBody>
          <a:bodyPr wrap="square">
            <a:spAutoFit/>
          </a:bodyPr>
          <a:lstStyle/>
          <a:p>
            <a:pPr>
              <a:defRPr sz="4000" b="0">
                <a:latin typeface="Futura"/>
                <a:ea typeface="Futura"/>
                <a:cs typeface="Futura"/>
                <a:sym typeface="Futura"/>
              </a:defRPr>
            </a:pPr>
            <a:r>
              <a:rPr lang="en-US" dirty="0">
                <a:solidFill>
                  <a:schemeClr val="tx2"/>
                </a:solidFill>
              </a:rPr>
              <a:t>Poll Question:</a:t>
            </a:r>
          </a:p>
          <a:p>
            <a:pPr>
              <a:defRPr sz="4000" b="0">
                <a:latin typeface="Futura"/>
                <a:ea typeface="Futura"/>
                <a:cs typeface="Futura"/>
                <a:sym typeface="Futura"/>
              </a:defRPr>
            </a:pPr>
            <a:endParaRPr lang="en-US" dirty="0"/>
          </a:p>
          <a:p>
            <a:pPr>
              <a:defRPr sz="4000" b="0">
                <a:latin typeface="Futura"/>
                <a:ea typeface="Futura"/>
                <a:cs typeface="Futura"/>
                <a:sym typeface="Futura"/>
              </a:defRPr>
            </a:pPr>
            <a:r>
              <a:rPr lang="en-US" sz="4400" dirty="0"/>
              <a:t>Which region(s) do you predict to have the highest annual NPP?</a:t>
            </a:r>
          </a:p>
        </p:txBody>
      </p:sp>
    </p:spTree>
    <p:extLst>
      <p:ext uri="{BB962C8B-B14F-4D97-AF65-F5344CB8AC3E}">
        <p14:creationId xmlns:p14="http://schemas.microsoft.com/office/powerpoint/2010/main" val="13104432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Map from Field et al., 1998"/>
          <p:cNvSpPr txBox="1"/>
          <p:nvPr/>
        </p:nvSpPr>
        <p:spPr>
          <a:xfrm>
            <a:off x="9179524" y="9103884"/>
            <a:ext cx="3476830" cy="449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Map from Field et al., 1998</a:t>
            </a:r>
          </a:p>
        </p:txBody>
      </p:sp>
      <p:sp>
        <p:nvSpPr>
          <p:cNvPr id="148" name="Global annual NPP in grams C per square meter per year"/>
          <p:cNvSpPr txBox="1"/>
          <p:nvPr/>
        </p:nvSpPr>
        <p:spPr>
          <a:xfrm>
            <a:off x="746544" y="375935"/>
            <a:ext cx="11511713" cy="585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900" b="0">
                <a:latin typeface="Futura Bold"/>
                <a:ea typeface="Futura Bold"/>
                <a:cs typeface="Futura Bold"/>
                <a:sym typeface="Futura Bold"/>
              </a:defRPr>
            </a:lvl1pPr>
          </a:lstStyle>
          <a:p>
            <a:r>
              <a:t>Global annual NPP in grams C per square meter per year</a:t>
            </a:r>
          </a:p>
        </p:txBody>
      </p:sp>
      <p:sp>
        <p:nvSpPr>
          <p:cNvPr id="5" name="Rectangle">
            <a:extLst>
              <a:ext uri="{FF2B5EF4-FFF2-40B4-BE49-F238E27FC236}">
                <a16:creationId xmlns:a16="http://schemas.microsoft.com/office/drawing/2014/main" id="{9D4A81AC-6D68-594B-BE95-2179FA4D903A}"/>
              </a:ext>
            </a:extLst>
          </p:cNvPr>
          <p:cNvSpPr/>
          <p:nvPr/>
        </p:nvSpPr>
        <p:spPr>
          <a:xfrm>
            <a:off x="847764" y="1315003"/>
            <a:ext cx="11410493" cy="7435665"/>
          </a:xfrm>
          <a:prstGeom prst="rect">
            <a:avLst/>
          </a:prstGeom>
          <a:solidFill>
            <a:srgbClr val="D6D5D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 name="Table 1 from Bar-On et al., 2018 PNAS…">
            <a:extLst>
              <a:ext uri="{FF2B5EF4-FFF2-40B4-BE49-F238E27FC236}">
                <a16:creationId xmlns:a16="http://schemas.microsoft.com/office/drawing/2014/main" id="{209B5BDB-71EB-6E4E-B74C-B0E82E0FF211}"/>
              </a:ext>
            </a:extLst>
          </p:cNvPr>
          <p:cNvSpPr txBox="1"/>
          <p:nvPr/>
        </p:nvSpPr>
        <p:spPr>
          <a:xfrm>
            <a:off x="1069279" y="3896077"/>
            <a:ext cx="10970321" cy="1072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100"/>
            </a:pPr>
            <a:r>
              <a:rPr lang="en-US" dirty="0"/>
              <a:t>Figure</a:t>
            </a:r>
            <a:r>
              <a:rPr dirty="0"/>
              <a:t> </a:t>
            </a:r>
            <a:r>
              <a:rPr lang="en-US" dirty="0"/>
              <a:t>1</a:t>
            </a:r>
            <a:r>
              <a:rPr dirty="0"/>
              <a:t> from </a:t>
            </a:r>
            <a:r>
              <a:rPr lang="en-US" dirty="0"/>
              <a:t>Field et al., 1998, Science</a:t>
            </a:r>
            <a:endParaRPr dirty="0"/>
          </a:p>
          <a:p>
            <a:pPr>
              <a:defRPr sz="2100" b="0"/>
            </a:pPr>
            <a:r>
              <a:rPr lang="en-US" sz="2100" b="0" dirty="0"/>
              <a:t>Global (modeled) annual NPP (in grams of C per square meter per year) for the biosphere presented as a map colored by annual NPP.</a:t>
            </a:r>
            <a:endParaRPr dirty="0"/>
          </a:p>
        </p:txBody>
      </p:sp>
    </p:spTree>
    <p:extLst>
      <p:ext uri="{BB962C8B-B14F-4D97-AF65-F5344CB8AC3E}">
        <p14:creationId xmlns:p14="http://schemas.microsoft.com/office/powerpoint/2010/main" val="22834279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p:cNvGraphicFramePr/>
          <p:nvPr>
            <p:extLst>
              <p:ext uri="{D42A27DB-BD31-4B8C-83A1-F6EECF244321}">
                <p14:modId xmlns:p14="http://schemas.microsoft.com/office/powerpoint/2010/main" val="3635030380"/>
              </p:ext>
            </p:extLst>
          </p:nvPr>
        </p:nvGraphicFramePr>
        <p:xfrm>
          <a:off x="3884362" y="1124778"/>
          <a:ext cx="8639724" cy="7839127"/>
        </p:xfrm>
        <a:graphic>
          <a:graphicData uri="http://schemas.openxmlformats.org/drawingml/2006/table">
            <a:tbl>
              <a:tblPr firstRow="1" firstCol="1">
                <a:tableStyleId>{33BA23B1-9221-436E-865A-0063620EA4FD}</a:tableStyleId>
              </a:tblPr>
              <a:tblGrid>
                <a:gridCol w="2720245">
                  <a:extLst>
                    <a:ext uri="{9D8B030D-6E8A-4147-A177-3AD203B41FA5}">
                      <a16:colId xmlns:a16="http://schemas.microsoft.com/office/drawing/2014/main" val="20000"/>
                    </a:ext>
                  </a:extLst>
                </a:gridCol>
                <a:gridCol w="2180291">
                  <a:extLst>
                    <a:ext uri="{9D8B030D-6E8A-4147-A177-3AD203B41FA5}">
                      <a16:colId xmlns:a16="http://schemas.microsoft.com/office/drawing/2014/main" val="20001"/>
                    </a:ext>
                  </a:extLst>
                </a:gridCol>
                <a:gridCol w="1969730">
                  <a:extLst>
                    <a:ext uri="{9D8B030D-6E8A-4147-A177-3AD203B41FA5}">
                      <a16:colId xmlns:a16="http://schemas.microsoft.com/office/drawing/2014/main" val="20002"/>
                    </a:ext>
                  </a:extLst>
                </a:gridCol>
                <a:gridCol w="1769458">
                  <a:extLst>
                    <a:ext uri="{9D8B030D-6E8A-4147-A177-3AD203B41FA5}">
                      <a16:colId xmlns:a16="http://schemas.microsoft.com/office/drawing/2014/main" val="20003"/>
                    </a:ext>
                  </a:extLst>
                </a:gridCol>
              </a:tblGrid>
              <a:tr h="2346780">
                <a:tc>
                  <a:txBody>
                    <a:bodyPr/>
                    <a:lstStyle/>
                    <a:p>
                      <a:pPr defTabSz="914400">
                        <a:defRPr sz="1800" b="0">
                          <a:solidFill>
                            <a:srgbClr val="000000"/>
                          </a:solidFill>
                        </a:defRPr>
                      </a:pPr>
                      <a:r>
                        <a:rPr sz="2600" dirty="0">
                          <a:solidFill>
                            <a:srgbClr val="FFFFFF"/>
                          </a:solidFill>
                          <a:latin typeface="Futura Bold"/>
                          <a:ea typeface="Futura Bold"/>
                          <a:cs typeface="Futura Bold"/>
                          <a:sym typeface="Futura Bold"/>
                        </a:rPr>
                        <a:t>Biome</a:t>
                      </a:r>
                    </a:p>
                  </a:txBody>
                  <a:tcPr marL="50800" marR="50800" marT="50800" marB="50800" anchor="ctr" horzOverflow="overflow"/>
                </a:tc>
                <a:tc>
                  <a:txBody>
                    <a:bodyPr/>
                    <a:lstStyle/>
                    <a:p>
                      <a:pPr defTabSz="914400">
                        <a:defRPr sz="2200" b="0">
                          <a:latin typeface="Futura Bold"/>
                          <a:ea typeface="Futura Bold"/>
                          <a:cs typeface="Futura Bold"/>
                          <a:sym typeface="Futura Bold"/>
                        </a:defRPr>
                      </a:pPr>
                      <a:r>
                        <a:t>NPP </a:t>
                      </a:r>
                    </a:p>
                    <a:p>
                      <a:pPr defTabSz="914400">
                        <a:defRPr sz="2200" b="0">
                          <a:latin typeface="Futura Bold"/>
                          <a:ea typeface="Futura Bold"/>
                          <a:cs typeface="Futura Bold"/>
                          <a:sym typeface="Futura Bold"/>
                        </a:defRPr>
                      </a:pPr>
                      <a:r>
                        <a:t>gC/m</a:t>
                      </a:r>
                      <a:r>
                        <a:rPr baseline="31999"/>
                        <a:t>2</a:t>
                      </a:r>
                      <a:r>
                        <a:t>/yr </a:t>
                      </a:r>
                      <a:br/>
                      <a:r>
                        <a:rPr sz="1700">
                          <a:latin typeface="Futura"/>
                          <a:ea typeface="Futura"/>
                          <a:cs typeface="Futura"/>
                          <a:sym typeface="Futura"/>
                        </a:rPr>
                        <a:t>(Data from Whittaker &amp; Likens 1973)</a:t>
                      </a:r>
                    </a:p>
                  </a:txBody>
                  <a:tcPr marL="50800" marR="50800" marT="50800" marB="50800" anchor="ctr" horzOverflow="overflow"/>
                </a:tc>
                <a:tc>
                  <a:txBody>
                    <a:bodyPr/>
                    <a:lstStyle/>
                    <a:p>
                      <a:pPr defTabSz="457200">
                        <a:lnSpc>
                          <a:spcPts val="3900"/>
                        </a:lnSpc>
                        <a:defRPr sz="1733" b="0">
                          <a:latin typeface="Futura"/>
                          <a:ea typeface="Futura"/>
                          <a:cs typeface="Futura"/>
                          <a:sym typeface="Futura"/>
                        </a:defRPr>
                      </a:pPr>
                      <a:r>
                        <a:rPr sz="2033">
                          <a:latin typeface="Futura Bold"/>
                          <a:ea typeface="Futura Bold"/>
                          <a:cs typeface="Futura Bold"/>
                          <a:sym typeface="Futura Bold"/>
                        </a:rPr>
                        <a:t>Percent global surface area </a:t>
                      </a:r>
                      <a:r>
                        <a:rPr i="1"/>
                        <a:t>(estimate from the NOAA landcover data)</a:t>
                      </a:r>
                    </a:p>
                  </a:txBody>
                  <a:tcPr marL="50800" marR="50800" marT="50800" marB="50800" anchor="ctr" horzOverflow="overflow"/>
                </a:tc>
                <a:tc>
                  <a:txBody>
                    <a:bodyPr/>
                    <a:lstStyle/>
                    <a:p>
                      <a:pPr defTabSz="914400">
                        <a:defRPr sz="1800" b="0">
                          <a:solidFill>
                            <a:srgbClr val="000000"/>
                          </a:solidFill>
                        </a:defRPr>
                      </a:pPr>
                      <a:r>
                        <a:rPr sz="2200">
                          <a:solidFill>
                            <a:srgbClr val="FFFFFF"/>
                          </a:solidFill>
                          <a:latin typeface="Futura Bold"/>
                          <a:ea typeface="Futura Bold"/>
                          <a:cs typeface="Futura Bold"/>
                          <a:sym typeface="Futura Bold"/>
                        </a:rPr>
                        <a:t>Total annual NPP rank</a:t>
                      </a:r>
                    </a:p>
                  </a:txBody>
                  <a:tcPr marL="50800" marR="50800" marT="50800" marB="50800" anchor="ctr" horzOverflow="overflow"/>
                </a:tc>
                <a:extLst>
                  <a:ext uri="{0D108BD9-81ED-4DB2-BD59-A6C34878D82A}">
                    <a16:rowId xmlns:a16="http://schemas.microsoft.com/office/drawing/2014/main" val="10000"/>
                  </a:ext>
                </a:extLst>
              </a:tr>
              <a:tr h="1209037">
                <a:tc>
                  <a:txBody>
                    <a:bodyPr/>
                    <a:lstStyle/>
                    <a:p>
                      <a:pPr defTabSz="914400">
                        <a:defRPr sz="1800" b="0">
                          <a:solidFill>
                            <a:srgbClr val="000000"/>
                          </a:solidFill>
                        </a:defRPr>
                      </a:pPr>
                      <a:r>
                        <a:rPr sz="2200">
                          <a:latin typeface="Futura"/>
                          <a:ea typeface="Futura"/>
                          <a:cs typeface="Futura"/>
                          <a:sym typeface="Futura"/>
                        </a:rPr>
                        <a:t>Tropical forest</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2000</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1.92</a:t>
                      </a:r>
                    </a:p>
                  </a:txBody>
                  <a:tcPr marL="50800" marR="50800" marT="50800" marB="50800" anchor="ctr" horzOverflow="overflow">
                    <a:solidFill>
                      <a:srgbClr val="FFD479"/>
                    </a:solidFill>
                  </a:tcPr>
                </a:tc>
                <a:tc>
                  <a:txBody>
                    <a:bodyPr/>
                    <a:lstStyle/>
                    <a:p>
                      <a:pPr defTabSz="914400">
                        <a:defRPr sz="1800"/>
                      </a:pPr>
                      <a:r>
                        <a:rPr sz="3100">
                          <a:latin typeface="Futura Bold"/>
                          <a:ea typeface="Futura Bold"/>
                          <a:cs typeface="Futura Bold"/>
                          <a:sym typeface="Futura Bold"/>
                        </a:rPr>
                        <a:t>1</a:t>
                      </a:r>
                    </a:p>
                  </a:txBody>
                  <a:tcPr marL="50800" marR="50800" marT="50800" marB="50800" anchor="ctr" horzOverflow="overflow">
                    <a:solidFill>
                      <a:srgbClr val="FFD479"/>
                    </a:solidFill>
                  </a:tcPr>
                </a:tc>
                <a:extLst>
                  <a:ext uri="{0D108BD9-81ED-4DB2-BD59-A6C34878D82A}">
                    <a16:rowId xmlns:a16="http://schemas.microsoft.com/office/drawing/2014/main" val="10001"/>
                  </a:ext>
                </a:extLst>
              </a:tr>
              <a:tr h="1209037">
                <a:tc>
                  <a:txBody>
                    <a:bodyPr/>
                    <a:lstStyle/>
                    <a:p>
                      <a:pPr defTabSz="914400">
                        <a:defRPr sz="1800" b="0">
                          <a:solidFill>
                            <a:srgbClr val="000000"/>
                          </a:solidFill>
                        </a:defRPr>
                      </a:pPr>
                      <a:r>
                        <a:rPr sz="2200">
                          <a:latin typeface="Futura"/>
                          <a:ea typeface="Futura"/>
                          <a:cs typeface="Futura"/>
                          <a:sym typeface="Futura"/>
                        </a:rPr>
                        <a:t>Cultivated land</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650</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2.19</a:t>
                      </a:r>
                    </a:p>
                  </a:txBody>
                  <a:tcPr marL="50800" marR="50800" marT="50800" marB="50800" anchor="ctr" horzOverflow="overflow">
                    <a:solidFill>
                      <a:srgbClr val="FFD479"/>
                    </a:solidFill>
                  </a:tcPr>
                </a:tc>
                <a:tc>
                  <a:txBody>
                    <a:bodyPr/>
                    <a:lstStyle/>
                    <a:p>
                      <a:pPr defTabSz="914400">
                        <a:defRPr sz="1800"/>
                      </a:pPr>
                      <a:r>
                        <a:rPr sz="3100">
                          <a:latin typeface="Futura Bold"/>
                          <a:ea typeface="Futura Bold"/>
                          <a:cs typeface="Futura Bold"/>
                          <a:sym typeface="Futura Bold"/>
                        </a:rPr>
                        <a:t>3</a:t>
                      </a:r>
                    </a:p>
                  </a:txBody>
                  <a:tcPr marL="50800" marR="50800" marT="50800" marB="50800" anchor="ctr" horzOverflow="overflow">
                    <a:solidFill>
                      <a:srgbClr val="FFD479"/>
                    </a:solidFill>
                  </a:tcPr>
                </a:tc>
                <a:extLst>
                  <a:ext uri="{0D108BD9-81ED-4DB2-BD59-A6C34878D82A}">
                    <a16:rowId xmlns:a16="http://schemas.microsoft.com/office/drawing/2014/main" val="10002"/>
                  </a:ext>
                </a:extLst>
              </a:tr>
              <a:tr h="1209037">
                <a:tc>
                  <a:txBody>
                    <a:bodyPr/>
                    <a:lstStyle/>
                    <a:p>
                      <a:pPr defTabSz="914400">
                        <a:defRPr sz="1800" b="0">
                          <a:solidFill>
                            <a:srgbClr val="000000"/>
                          </a:solidFill>
                        </a:defRPr>
                      </a:pPr>
                      <a:r>
                        <a:rPr sz="2200">
                          <a:latin typeface="Futura"/>
                          <a:ea typeface="Futura"/>
                          <a:cs typeface="Futura"/>
                          <a:sym typeface="Futura"/>
                        </a:rPr>
                        <a:t>Boreal forest</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800</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1.31</a:t>
                      </a:r>
                    </a:p>
                  </a:txBody>
                  <a:tcPr marL="50800" marR="50800" marT="50800" marB="50800" anchor="ctr" horzOverflow="overflow">
                    <a:solidFill>
                      <a:srgbClr val="FFD479"/>
                    </a:solidFill>
                  </a:tcPr>
                </a:tc>
                <a:tc>
                  <a:txBody>
                    <a:bodyPr/>
                    <a:lstStyle/>
                    <a:p>
                      <a:pPr defTabSz="914400">
                        <a:defRPr sz="1800"/>
                      </a:pPr>
                      <a:r>
                        <a:rPr sz="3100">
                          <a:latin typeface="Futura Bold"/>
                          <a:ea typeface="Futura Bold"/>
                          <a:cs typeface="Futura Bold"/>
                          <a:sym typeface="Futura Bold"/>
                        </a:rPr>
                        <a:t>4</a:t>
                      </a:r>
                    </a:p>
                  </a:txBody>
                  <a:tcPr marL="50800" marR="50800" marT="50800" marB="50800" anchor="ctr" horzOverflow="overflow">
                    <a:solidFill>
                      <a:srgbClr val="FFD479"/>
                    </a:solidFill>
                  </a:tcPr>
                </a:tc>
                <a:extLst>
                  <a:ext uri="{0D108BD9-81ED-4DB2-BD59-A6C34878D82A}">
                    <a16:rowId xmlns:a16="http://schemas.microsoft.com/office/drawing/2014/main" val="10003"/>
                  </a:ext>
                </a:extLst>
              </a:tr>
              <a:tr h="1209037">
                <a:tc>
                  <a:txBody>
                    <a:bodyPr/>
                    <a:lstStyle/>
                    <a:p>
                      <a:pPr defTabSz="914400">
                        <a:defRPr sz="1800" b="0">
                          <a:solidFill>
                            <a:srgbClr val="000000"/>
                          </a:solidFill>
                        </a:defRPr>
                      </a:pPr>
                      <a:r>
                        <a:rPr sz="2200">
                          <a:latin typeface="Futura"/>
                          <a:ea typeface="Futura"/>
                          <a:cs typeface="Futura"/>
                          <a:sym typeface="Futura"/>
                        </a:rPr>
                        <a:t>Tundra</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140</a:t>
                      </a:r>
                    </a:p>
                  </a:txBody>
                  <a:tcPr marL="50800" marR="50800" marT="50800" marB="50800" anchor="ctr" horzOverflow="overflow">
                    <a:solidFill>
                      <a:srgbClr val="FFD479"/>
                    </a:solidFill>
                  </a:tcPr>
                </a:tc>
                <a:tc>
                  <a:txBody>
                    <a:bodyPr/>
                    <a:lstStyle/>
                    <a:p>
                      <a:pPr defTabSz="914400">
                        <a:defRPr sz="1800"/>
                      </a:pPr>
                      <a:r>
                        <a:rPr sz="2200">
                          <a:latin typeface="Futura"/>
                          <a:ea typeface="Futura"/>
                          <a:cs typeface="Futura"/>
                          <a:sym typeface="Futura"/>
                        </a:rPr>
                        <a:t>11.46</a:t>
                      </a:r>
                    </a:p>
                  </a:txBody>
                  <a:tcPr marL="50800" marR="50800" marT="50800" marB="50800" anchor="ctr" horzOverflow="overflow">
                    <a:solidFill>
                      <a:srgbClr val="FFD479"/>
                    </a:solidFill>
                  </a:tcPr>
                </a:tc>
                <a:tc>
                  <a:txBody>
                    <a:bodyPr/>
                    <a:lstStyle/>
                    <a:p>
                      <a:pPr defTabSz="914400">
                        <a:defRPr sz="1800"/>
                      </a:pPr>
                      <a:r>
                        <a:rPr sz="3100" dirty="0">
                          <a:latin typeface="Futura Bold"/>
                          <a:ea typeface="Futura Bold"/>
                          <a:cs typeface="Futura Bold"/>
                          <a:sym typeface="Futura Bold"/>
                        </a:rPr>
                        <a:t>2</a:t>
                      </a:r>
                    </a:p>
                  </a:txBody>
                  <a:tcPr marL="50800" marR="50800" marT="50800" marB="50800" anchor="ctr" horzOverflow="overflow">
                    <a:solidFill>
                      <a:srgbClr val="FFD479"/>
                    </a:solidFill>
                  </a:tcPr>
                </a:tc>
                <a:extLst>
                  <a:ext uri="{0D108BD9-81ED-4DB2-BD59-A6C34878D82A}">
                    <a16:rowId xmlns:a16="http://schemas.microsoft.com/office/drawing/2014/main" val="10004"/>
                  </a:ext>
                </a:extLst>
              </a:tr>
            </a:tbl>
          </a:graphicData>
        </a:graphic>
      </p:graphicFrame>
      <p:sp>
        <p:nvSpPr>
          <p:cNvPr id="153" name="Rectangle"/>
          <p:cNvSpPr/>
          <p:nvPr/>
        </p:nvSpPr>
        <p:spPr>
          <a:xfrm>
            <a:off x="10874530" y="4208660"/>
            <a:ext cx="1569743" cy="4685682"/>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54" name="Image" descr="Image"/>
          <p:cNvPicPr>
            <a:picLocks noChangeAspect="1"/>
          </p:cNvPicPr>
          <p:nvPr/>
        </p:nvPicPr>
        <p:blipFill>
          <a:blip r:embed="rId3">
            <a:extLst/>
          </a:blip>
          <a:srcRect l="7187" t="63801" r="52931" b="20440"/>
          <a:stretch>
            <a:fillRect/>
          </a:stretch>
        </p:blipFill>
        <p:spPr>
          <a:xfrm>
            <a:off x="271402" y="4234060"/>
            <a:ext cx="3834453" cy="1024782"/>
          </a:xfrm>
          <a:prstGeom prst="rect">
            <a:avLst/>
          </a:prstGeom>
          <a:ln w="12700">
            <a:miter lim="400000"/>
          </a:ln>
        </p:spPr>
      </p:pic>
      <p:pic>
        <p:nvPicPr>
          <p:cNvPr id="157" name="Image" descr="Image"/>
          <p:cNvPicPr>
            <a:picLocks noChangeAspect="1"/>
          </p:cNvPicPr>
          <p:nvPr/>
        </p:nvPicPr>
        <p:blipFill>
          <a:blip r:embed="rId4">
            <a:extLst/>
          </a:blip>
          <a:srcRect t="36334"/>
          <a:stretch>
            <a:fillRect/>
          </a:stretch>
        </p:blipFill>
        <p:spPr>
          <a:xfrm>
            <a:off x="271402" y="6629420"/>
            <a:ext cx="3834608" cy="1036823"/>
          </a:xfrm>
          <a:prstGeom prst="rect">
            <a:avLst/>
          </a:prstGeom>
          <a:ln w="12700">
            <a:miter lim="400000"/>
          </a:ln>
        </p:spPr>
      </p:pic>
      <p:sp>
        <p:nvSpPr>
          <p:cNvPr id="158" name="Use these values to rank highest to lowest total annual NPP"/>
          <p:cNvSpPr txBox="1"/>
          <p:nvPr/>
        </p:nvSpPr>
        <p:spPr>
          <a:xfrm>
            <a:off x="509727" y="301933"/>
            <a:ext cx="11985346" cy="585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900" b="0">
                <a:latin typeface="Futura Bold"/>
                <a:ea typeface="Futura Bold"/>
                <a:cs typeface="Futura Bold"/>
                <a:sym typeface="Futura Bold"/>
              </a:defRPr>
            </a:lvl1pPr>
          </a:lstStyle>
          <a:p>
            <a:r>
              <a:rPr dirty="0"/>
              <a:t>Use these values to rank highest to lowest total annual NPP</a:t>
            </a:r>
          </a:p>
        </p:txBody>
      </p:sp>
      <p:pic>
        <p:nvPicPr>
          <p:cNvPr id="2" name="Picture 1">
            <a:extLst>
              <a:ext uri="{FF2B5EF4-FFF2-40B4-BE49-F238E27FC236}">
                <a16:creationId xmlns:a16="http://schemas.microsoft.com/office/drawing/2014/main" id="{E3246547-14C1-4A4E-B9ED-40AEF277AAD1}"/>
              </a:ext>
            </a:extLst>
          </p:cNvPr>
          <p:cNvPicPr>
            <a:picLocks noChangeAspect="1"/>
          </p:cNvPicPr>
          <p:nvPr/>
        </p:nvPicPr>
        <p:blipFill rotWithShape="1">
          <a:blip r:embed="rId5"/>
          <a:srcRect t="47807" r="1291" b="12722"/>
          <a:stretch/>
        </p:blipFill>
        <p:spPr>
          <a:xfrm>
            <a:off x="291045" y="5394484"/>
            <a:ext cx="3814810" cy="1026377"/>
          </a:xfrm>
          <a:prstGeom prst="rect">
            <a:avLst/>
          </a:prstGeom>
        </p:spPr>
      </p:pic>
      <p:sp>
        <p:nvSpPr>
          <p:cNvPr id="3" name="TextBox 2">
            <a:extLst>
              <a:ext uri="{FF2B5EF4-FFF2-40B4-BE49-F238E27FC236}">
                <a16:creationId xmlns:a16="http://schemas.microsoft.com/office/drawing/2014/main" id="{56D17DF7-4D92-F04D-BFC6-E750B6435599}"/>
              </a:ext>
            </a:extLst>
          </p:cNvPr>
          <p:cNvSpPr txBox="1"/>
          <p:nvPr/>
        </p:nvSpPr>
        <p:spPr>
          <a:xfrm>
            <a:off x="4975358" y="9277098"/>
            <a:ext cx="802944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Image Credits (top to bottom): Thomas Schoch, CSIRO </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ScienceImage</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 Susan Drury, </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Dankarl</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1400" b="0" i="0" u="none" strike="noStrike" cap="none" spc="0" normalizeH="0" baseline="0" dirty="0" err="1">
                <a:ln>
                  <a:noFill/>
                </a:ln>
                <a:solidFill>
                  <a:srgbClr val="000000"/>
                </a:solidFill>
                <a:effectLst/>
                <a:uFillTx/>
                <a:latin typeface="Helvetica Neue"/>
                <a:ea typeface="Helvetica Neue"/>
                <a:cs typeface="Helvetica Neue"/>
                <a:sym typeface="Helvetica Neue"/>
              </a:rPr>
              <a:t>flickr</a:t>
            </a:r>
            <a:r>
              <a:rPr kumimoji="0" lang="en-US" sz="1400" b="0" i="0" u="none" strike="noStrike" cap="none" spc="0" normalizeH="0" baseline="0" dirty="0">
                <a:ln>
                  <a:noFill/>
                </a:ln>
                <a:solidFill>
                  <a:srgbClr val="000000"/>
                </a:solidFill>
                <a:effectLst/>
                <a:uFillTx/>
                <a:latin typeface="Helvetica Neue"/>
                <a:ea typeface="Helvetica Neue"/>
                <a:cs typeface="Helvetica Neue"/>
                <a:sym typeface="Helvetica Neue"/>
              </a:rPr>
              <a:t>)</a:t>
            </a:r>
          </a:p>
        </p:txBody>
      </p:sp>
      <p:pic>
        <p:nvPicPr>
          <p:cNvPr id="11" name="Picture 10">
            <a:extLst>
              <a:ext uri="{FF2B5EF4-FFF2-40B4-BE49-F238E27FC236}">
                <a16:creationId xmlns:a16="http://schemas.microsoft.com/office/drawing/2014/main" id="{EB49DC35-E49F-EE4E-92CE-81E821338A9E}"/>
              </a:ext>
            </a:extLst>
          </p:cNvPr>
          <p:cNvPicPr>
            <a:picLocks noChangeAspect="1"/>
          </p:cNvPicPr>
          <p:nvPr/>
        </p:nvPicPr>
        <p:blipFill rotWithShape="1">
          <a:blip r:embed="rId6"/>
          <a:srcRect l="2571" t="36448" r="5263" b="22404"/>
          <a:stretch/>
        </p:blipFill>
        <p:spPr>
          <a:xfrm>
            <a:off x="291045" y="7816473"/>
            <a:ext cx="3863128" cy="11474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Data from Field et al., 1998"/>
          <p:cNvSpPr txBox="1"/>
          <p:nvPr/>
        </p:nvSpPr>
        <p:spPr>
          <a:xfrm>
            <a:off x="8795744" y="8375251"/>
            <a:ext cx="3489332" cy="449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0">
                <a:latin typeface="Futura"/>
                <a:ea typeface="Futura"/>
                <a:cs typeface="Futura"/>
                <a:sym typeface="Futura"/>
              </a:defRPr>
            </a:lvl1pPr>
          </a:lstStyle>
          <a:p>
            <a:r>
              <a:t>Data from Field et al., 1998</a:t>
            </a:r>
          </a:p>
        </p:txBody>
      </p:sp>
      <p:pic>
        <p:nvPicPr>
          <p:cNvPr id="167" name="unknown.png" descr="unknown.png"/>
          <p:cNvPicPr>
            <a:picLocks noChangeAspect="1"/>
          </p:cNvPicPr>
          <p:nvPr/>
        </p:nvPicPr>
        <p:blipFill>
          <a:blip r:embed="rId3">
            <a:extLst/>
          </a:blip>
          <a:stretch>
            <a:fillRect/>
          </a:stretch>
        </p:blipFill>
        <p:spPr>
          <a:xfrm>
            <a:off x="407037" y="682902"/>
            <a:ext cx="12190726" cy="753793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2879</TotalTime>
  <Words>2888</Words>
  <Application>Microsoft Macintosh PowerPoint</Application>
  <PresentationFormat>Custom</PresentationFormat>
  <Paragraphs>337</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Futura</vt:lpstr>
      <vt:lpstr>Futura Bold</vt:lpstr>
      <vt:lpstr>Helvetica</vt:lpstr>
      <vt:lpstr>Helvetica Light</vt:lpstr>
      <vt:lpstr>Helvetica Neue</vt:lpstr>
      <vt:lpstr>Helvetica Neue Light</vt:lpstr>
      <vt:lpstr>Helvetica Neue Medium</vt:lpstr>
      <vt:lpstr>Helvetica Neue Thin</vt:lpstr>
      <vt:lpstr>White</vt:lpstr>
      <vt:lpstr>Investigating Primary Productivity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Productivity investigation</dc:title>
  <cp:lastModifiedBy>Microsoft Office User</cp:lastModifiedBy>
  <cp:revision>14</cp:revision>
  <dcterms:modified xsi:type="dcterms:W3CDTF">2019-05-30T20:04:19Z</dcterms:modified>
</cp:coreProperties>
</file>