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0" r:id="rId2"/>
    <p:sldId id="289" r:id="rId3"/>
    <p:sldId id="284" r:id="rId4"/>
    <p:sldId id="292" r:id="rId5"/>
    <p:sldId id="285" r:id="rId6"/>
    <p:sldId id="290" r:id="rId7"/>
    <p:sldId id="293" r:id="rId8"/>
    <p:sldId id="286" r:id="rId9"/>
    <p:sldId id="287" r:id="rId10"/>
    <p:sldId id="288" r:id="rId11"/>
    <p:sldId id="277" r:id="rId12"/>
    <p:sldId id="278" r:id="rId13"/>
    <p:sldId id="279" r:id="rId14"/>
    <p:sldId id="280" r:id="rId15"/>
    <p:sldId id="281" r:id="rId16"/>
    <p:sldId id="282" r:id="rId17"/>
    <p:sldId id="259"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remy Wojdak" initials="JW" lastIdx="1" clrIdx="0"/>
  <p:cmAuthor id="1" name="Dove, Anthony" initials="DA" lastIdx="3" clrIdx="1">
    <p:extLst/>
  </p:cmAuthor>
  <p:cmAuthor id="2" name="Fleming-Davies, Arietta" initials="FA" lastIdx="3" clrIdx="2">
    <p:extLst>
      <p:ext uri="{19B8F6BF-5375-455C-9EA6-DF929625EA0E}">
        <p15:presenceInfo xmlns:p15="http://schemas.microsoft.com/office/powerpoint/2012/main" userId="S-1-5-21-1547161642-1788223648-682003330-1845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74738" autoAdjust="0"/>
  </p:normalViewPr>
  <p:slideViewPr>
    <p:cSldViewPr snapToGrid="0">
      <p:cViewPr varScale="1">
        <p:scale>
          <a:sx n="51" d="100"/>
          <a:sy n="51" d="100"/>
        </p:scale>
        <p:origin x="1180" y="48"/>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E355E-567A-4284-9F5A-728EF2784178}" type="datetimeFigureOut">
              <a:rPr lang="en-US" smtClean="0"/>
              <a:t>4/12/2017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F2019D-8549-45C0-8826-384DA69B18D1}" type="slidenum">
              <a:rPr lang="en-US" smtClean="0"/>
              <a:t>‹#›</a:t>
            </a:fld>
            <a:endParaRPr lang="en-US"/>
          </a:p>
        </p:txBody>
      </p:sp>
    </p:spTree>
    <p:extLst>
      <p:ext uri="{BB962C8B-B14F-4D97-AF65-F5344CB8AC3E}">
        <p14:creationId xmlns:p14="http://schemas.microsoft.com/office/powerpoint/2010/main" val="3149013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kiwicrate.com/projects/Magic-Inflating-Balloons/260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Instructors:  Ideas</a:t>
            </a:r>
            <a:r>
              <a:rPr lang="en-US" i="1" baseline="0" dirty="0" smtClean="0"/>
              <a:t> meant for you are in italics. Ideas that might be spoken to the class are in regular text. </a:t>
            </a:r>
            <a:r>
              <a:rPr lang="en-US" i="1" dirty="0" smtClean="0"/>
              <a:t>This presentation is intended</a:t>
            </a:r>
            <a:r>
              <a:rPr lang="en-US" i="1" baseline="0" dirty="0" smtClean="0"/>
              <a:t> to provide a brief introduction to understanding whether an answer is reasonable.</a:t>
            </a:r>
          </a:p>
        </p:txBody>
      </p:sp>
      <p:sp>
        <p:nvSpPr>
          <p:cNvPr id="4" name="Slide Number Placeholder 3"/>
          <p:cNvSpPr>
            <a:spLocks noGrp="1"/>
          </p:cNvSpPr>
          <p:nvPr>
            <p:ph type="sldNum" sz="quarter" idx="10"/>
          </p:nvPr>
        </p:nvSpPr>
        <p:spPr/>
        <p:txBody>
          <a:bodyPr/>
          <a:lstStyle/>
          <a:p>
            <a:fld id="{EB455EB8-F874-4774-86C1-035BB672C380}" type="slidenum">
              <a:rPr lang="en-US" smtClean="0"/>
              <a:t>1</a:t>
            </a:fld>
            <a:endParaRPr lang="en-US"/>
          </a:p>
        </p:txBody>
      </p:sp>
    </p:spTree>
    <p:extLst>
      <p:ext uri="{BB962C8B-B14F-4D97-AF65-F5344CB8AC3E}">
        <p14:creationId xmlns:p14="http://schemas.microsoft.com/office/powerpoint/2010/main" val="1095059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say that you are now convinced that</a:t>
            </a:r>
            <a:r>
              <a:rPr lang="en-US" baseline="0" dirty="0" smtClean="0"/>
              <a:t> a growth or ‘get better’ mindset is a better way to learn.  If mistakes are actually useful tools, how can you learn from them?  One method is answer checking, and the rest of this presentation will teach you some strategies to do this.</a:t>
            </a:r>
            <a:endParaRPr lang="en-US" dirty="0"/>
          </a:p>
        </p:txBody>
      </p:sp>
      <p:sp>
        <p:nvSpPr>
          <p:cNvPr id="4" name="Slide Number Placeholder 3"/>
          <p:cNvSpPr>
            <a:spLocks noGrp="1"/>
          </p:cNvSpPr>
          <p:nvPr>
            <p:ph type="sldNum" sz="quarter" idx="10"/>
          </p:nvPr>
        </p:nvSpPr>
        <p:spPr/>
        <p:txBody>
          <a:bodyPr/>
          <a:lstStyle/>
          <a:p>
            <a:fld id="{37F2019D-8549-45C0-8826-384DA69B18D1}" type="slidenum">
              <a:rPr lang="en-US" smtClean="0"/>
              <a:t>10</a:t>
            </a:fld>
            <a:endParaRPr lang="en-US"/>
          </a:p>
        </p:txBody>
      </p:sp>
    </p:spTree>
    <p:extLst>
      <p:ext uri="{BB962C8B-B14F-4D97-AF65-F5344CB8AC3E}">
        <p14:creationId xmlns:p14="http://schemas.microsoft.com/office/powerpoint/2010/main" val="3340736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Checking your answer is an extremely crucial step that many students skip for reasons such as anxiety, fear of being wrong, or an unsure idea of what a plausible answer should look like.  If we can overcome the initial anxiety, here are a few ideas that can help you determine if your answer is plausible (</a:t>
            </a:r>
            <a:r>
              <a:rPr lang="en-US" i="1" baseline="0" dirty="0" smtClean="0"/>
              <a:t>Click</a:t>
            </a:r>
            <a:r>
              <a:rPr lang="en-US" i="0"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For all of the following example strategies (next 5 slides), you can use a range of different approaches to help students think through them on their own before you tell them the answer.  For example, “think, pair, share,” respond via clickers, discuss in groups and randomly choose a group to report,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First, consider if your answer’s units make any sense. </a:t>
            </a:r>
            <a:r>
              <a:rPr lang="en-US" i="1" baseline="0" dirty="0" smtClean="0"/>
              <a:t>(Click)</a:t>
            </a:r>
            <a:r>
              <a:rPr lang="en-US" i="0" baseline="0" dirty="0" smtClean="0"/>
              <a:t> If I calculate the height of the Statue of Liberty, which would make more sense, about 30 feet, about 300 feet, or about 300 inches?  Being able to recognize similar items you know from your personal experiences can help.  If the scale and units of your solution don’t make sense, there’s probably a mistake that needs to be identified. </a:t>
            </a:r>
            <a:r>
              <a:rPr lang="en-US" i="1" baseline="0" dirty="0" smtClean="0"/>
              <a:t>(Click)</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Images</a:t>
            </a:r>
          </a:p>
          <a:p>
            <a:r>
              <a:rPr lang="en-US" i="1" dirty="0" smtClean="0"/>
              <a:t>https://commons.wikimedia.org/wiki/Statue_of_Liberty#/media/File:Statue-de-la-liberte-new-york.jpg</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11</a:t>
            </a:fld>
            <a:endParaRPr lang="en-US"/>
          </a:p>
        </p:txBody>
      </p:sp>
    </p:spTree>
    <p:extLst>
      <p:ext uri="{BB962C8B-B14F-4D97-AF65-F5344CB8AC3E}">
        <p14:creationId xmlns:p14="http://schemas.microsoft.com/office/powerpoint/2010/main" val="1211191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If you are finding the average, it will be helpful to consider the location of your calculated average.  Is it somewhere in between my data points? (</a:t>
            </a:r>
            <a:r>
              <a:rPr lang="en-US" i="1" baseline="0" dirty="0" smtClean="0"/>
              <a:t>Click) </a:t>
            </a:r>
            <a:r>
              <a:rPr lang="en-US" i="0" baseline="0" dirty="0" smtClean="0"/>
              <a:t>For example, I go out and measure the height of five oak trees.  I know that if I find the average height, it should be somewhere between 9 and 15 feet.  But say I enter into my calculator 90 instead of 9.  Think to yourself, does 28 feet make sense as an average?  (</a:t>
            </a:r>
            <a:r>
              <a:rPr lang="en-US" i="1" baseline="0" dirty="0" smtClean="0"/>
              <a:t>Pause</a:t>
            </a:r>
            <a:r>
              <a:rPr lang="en-US" i="0" baseline="0" dirty="0" smtClean="0"/>
              <a:t>) No!  So I identify and correct my input to get the correct answer. (</a:t>
            </a:r>
            <a:r>
              <a:rPr lang="en-US" i="1" baseline="0" dirty="0" smtClean="0"/>
              <a:t>Click) </a:t>
            </a:r>
            <a:r>
              <a:rPr lang="en-US" i="0" baseline="0" dirty="0" smtClean="0"/>
              <a:t>Does 11.8 feet seem more plausible? It is between 9 and 15 feet, thus it at least seems more plausible. </a:t>
            </a:r>
            <a:r>
              <a:rPr lang="en-US" i="1" baseline="0" dirty="0" smtClean="0"/>
              <a:t>(Click)</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12</a:t>
            </a:fld>
            <a:endParaRPr lang="en-US"/>
          </a:p>
        </p:txBody>
      </p:sp>
    </p:spTree>
    <p:extLst>
      <p:ext uri="{BB962C8B-B14F-4D97-AF65-F5344CB8AC3E}">
        <p14:creationId xmlns:p14="http://schemas.microsoft.com/office/powerpoint/2010/main" val="2582676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we begin working with actions and reactions, consider intuitively what should happen?  (</a:t>
            </a:r>
            <a:r>
              <a:rPr lang="en-US" i="1" baseline="0" dirty="0" smtClean="0"/>
              <a:t>Click) </a:t>
            </a:r>
            <a:r>
              <a:rPr lang="en-US" i="0" baseline="0" dirty="0" smtClean="0"/>
              <a:t>For example, the surface area of a normal balloon is about 4 square inches.  If I blow up the balloon using a baking soda and vinegar reaction, would I expect the surface area to get bigger or larger? (</a:t>
            </a:r>
            <a:r>
              <a:rPr lang="en-US" i="1" baseline="0" dirty="0" smtClean="0"/>
              <a:t>Pause)</a:t>
            </a:r>
            <a:r>
              <a:rPr lang="en-US" i="0" baseline="0" dirty="0" smtClean="0"/>
              <a:t>.  It should get larger!  If my solution were to end up similar or smaller, I would recognize something was not correct about my answer and could try to identify my potential mistake.  </a:t>
            </a:r>
            <a:r>
              <a:rPr lang="en-US" i="1" baseline="0" dirty="0" smtClean="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hlinkClick r:id="rId3"/>
              </a:rPr>
              <a:t>http://www.kiwicrate.com/projects/Magic-Inflating-Balloons/2605</a:t>
            </a:r>
            <a:r>
              <a:rPr lang="en-US" i="1"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37F2019D-8549-45C0-8826-384DA69B18D1}" type="slidenum">
              <a:rPr lang="en-US" smtClean="0"/>
              <a:t>13</a:t>
            </a:fld>
            <a:endParaRPr lang="en-US"/>
          </a:p>
        </p:txBody>
      </p:sp>
    </p:spTree>
    <p:extLst>
      <p:ext uri="{BB962C8B-B14F-4D97-AF65-F5344CB8AC3E}">
        <p14:creationId xmlns:p14="http://schemas.microsoft.com/office/powerpoint/2010/main" val="3889139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When reviewing your solution, consider if your answer adds up. </a:t>
            </a:r>
            <a:r>
              <a:rPr lang="en-US" i="1" baseline="0" dirty="0" smtClean="0"/>
              <a:t>(Click)</a:t>
            </a:r>
            <a:r>
              <a:rPr lang="en-US" i="0" baseline="0" dirty="0" smtClean="0"/>
              <a:t> For example, let’s say I ask 60 children their favorite household animal. </a:t>
            </a:r>
            <a:r>
              <a:rPr lang="en-US" i="1" baseline="0" dirty="0" smtClean="0"/>
              <a:t>(Click)</a:t>
            </a:r>
            <a:r>
              <a:rPr lang="en-US" i="0" baseline="0" dirty="0" smtClean="0"/>
              <a:t> To make a pie chart, I need to change each category to a percent of the entire group.  Now look at the percent column, does this make sense?  Why or why not? </a:t>
            </a:r>
            <a:r>
              <a:rPr lang="en-US" i="1" baseline="0" dirty="0" smtClean="0"/>
              <a:t>(Pause and wait for an answer)</a:t>
            </a:r>
            <a:r>
              <a:rPr lang="en-US" i="0" baseline="0" dirty="0" smtClean="0"/>
              <a:t>  That’s right!  There is the issue that Cat and Hamster have the same percent while having different totals.  Also, if we add the three percentages, they total 116%, and we know that we can have more than 100% of a group.  This tells us we need to correct one of our percentages. </a:t>
            </a:r>
            <a:r>
              <a:rPr lang="en-US" i="1" baseline="0" dirty="0" smtClean="0"/>
              <a:t>(Click)</a:t>
            </a:r>
            <a:r>
              <a:rPr lang="en-US" i="0" baseline="0" dirty="0" smtClean="0"/>
              <a:t> In this case, Hamster would need to change to about 16.7%. </a:t>
            </a:r>
            <a:r>
              <a:rPr lang="en-US" i="1" baseline="0" dirty="0" smtClean="0"/>
              <a:t>(Click)</a:t>
            </a:r>
            <a:r>
              <a:rPr lang="en-US" i="0" baseline="0" dirty="0" smtClean="0"/>
              <a:t> </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14</a:t>
            </a:fld>
            <a:endParaRPr lang="en-US"/>
          </a:p>
        </p:txBody>
      </p:sp>
    </p:spTree>
    <p:extLst>
      <p:ext uri="{BB962C8B-B14F-4D97-AF65-F5344CB8AC3E}">
        <p14:creationId xmlns:p14="http://schemas.microsoft.com/office/powerpoint/2010/main" val="1949629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Sometimes you might find it easier to convert to a measurement with which you are more comfortable.  When looking at the favorite animal example, some people prefer dealing with the percentage, while others feel more comfortable looking at the raw data. </a:t>
            </a:r>
            <a:r>
              <a:rPr lang="en-US" i="1" baseline="0" dirty="0" smtClean="0"/>
              <a:t>(Click) </a:t>
            </a:r>
            <a:r>
              <a:rPr lang="en-US" i="0" baseline="0" dirty="0" smtClean="0"/>
              <a:t>Maybe you can get an approximate answer using a different, but comparable unit to make sure you are in the right location for an answer.  For example, you go to London’s famous </a:t>
            </a:r>
            <a:r>
              <a:rPr lang="en-US" i="0" baseline="0" dirty="0" err="1" smtClean="0"/>
              <a:t>Wembley</a:t>
            </a:r>
            <a:r>
              <a:rPr lang="en-US" i="0" baseline="0" dirty="0" smtClean="0"/>
              <a:t> Stadium to watch a soccer game. A flyer says the soccer field is 105 meters long.  How does that compare to the length of a NFL football field? (</a:t>
            </a:r>
            <a:r>
              <a:rPr lang="en-US" i="1" baseline="0" dirty="0" smtClean="0"/>
              <a:t>Pause) </a:t>
            </a:r>
            <a:r>
              <a:rPr lang="en-US" i="0" baseline="0" dirty="0" smtClean="0"/>
              <a:t>While you may not feels as comfortable with meters, you may remember a meter is a little longer than a yard, so you can estimate that </a:t>
            </a:r>
            <a:r>
              <a:rPr lang="en-US" i="0" baseline="0" dirty="0" err="1" smtClean="0"/>
              <a:t>Wembley</a:t>
            </a:r>
            <a:r>
              <a:rPr lang="en-US" i="0" baseline="0" dirty="0" smtClean="0"/>
              <a:t> field is a little longer than 105 yards and an NFL football field is 100 yards long.  That means that the soccer field is a little more than five yards longer than a football field. </a:t>
            </a:r>
            <a:r>
              <a:rPr lang="en-US" i="1" baseline="0" dirty="0" smtClean="0"/>
              <a:t>(Click</a:t>
            </a:r>
            <a:r>
              <a:rPr lang="en-US" i="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https://commons.wikimedia.org/wiki/Category:Wembley_Stadium#/media/File:2011charityshield.jpg</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15</a:t>
            </a:fld>
            <a:endParaRPr lang="en-US"/>
          </a:p>
        </p:txBody>
      </p:sp>
    </p:spTree>
    <p:extLst>
      <p:ext uri="{BB962C8B-B14F-4D97-AF65-F5344CB8AC3E}">
        <p14:creationId xmlns:p14="http://schemas.microsoft.com/office/powerpoint/2010/main" val="481147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Finally, it is helpful to compare your numerical solution to what you may see occurring visually in the data.  </a:t>
            </a:r>
            <a:r>
              <a:rPr lang="en-US" i="1" baseline="0" dirty="0" smtClean="0"/>
              <a:t>(Click)  </a:t>
            </a:r>
            <a:r>
              <a:rPr lang="en-US" i="0" baseline="0" dirty="0" smtClean="0"/>
              <a:t>Consider the following data of a fish population in a pond.  If the population is plotted over time, we can see the fish population decreasing. </a:t>
            </a:r>
            <a:r>
              <a:rPr lang="en-US" i="1" baseline="0" dirty="0" smtClean="0"/>
              <a:t>(Click)</a:t>
            </a:r>
            <a:r>
              <a:rPr lang="en-US" i="0" baseline="0" dirty="0" smtClean="0"/>
              <a:t> Say that you then calculate the data to create the equation which graphs the opposite direction.  Since the equation doesn’t appear to match the data, you would be able to identify that something was not done correctly and you could review your process to identify, correct, and learn from your mistake in creating the equation. </a:t>
            </a:r>
            <a:r>
              <a:rPr lang="en-US" dirty="0" smtClean="0">
                <a:solidFill>
                  <a:srgbClr val="C00000"/>
                </a:solidFill>
              </a:rPr>
              <a:t>This is also an example of the direction of change strategy—if you know the fish population is decreasing</a:t>
            </a:r>
            <a:r>
              <a:rPr lang="en-US" baseline="0" dirty="0" smtClean="0">
                <a:solidFill>
                  <a:srgbClr val="C00000"/>
                </a:solidFill>
              </a:rPr>
              <a:t> and your line shows it increasing, something must be wrong</a:t>
            </a:r>
            <a:r>
              <a:rPr lang="en-US" dirty="0" smtClean="0">
                <a:solidFill>
                  <a:srgbClr val="C00000"/>
                </a:solidFill>
              </a:rPr>
              <a:t>.</a:t>
            </a:r>
            <a:r>
              <a:rPr lang="en-US" dirty="0" smtClean="0">
                <a:solidFill>
                  <a:srgbClr val="FF0000"/>
                </a:solidFill>
              </a:rPr>
              <a:t>  </a:t>
            </a:r>
            <a:r>
              <a:rPr lang="en-US" i="1" baseline="0" dirty="0" smtClean="0"/>
              <a:t>(Click)</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16</a:t>
            </a:fld>
            <a:endParaRPr lang="en-US"/>
          </a:p>
        </p:txBody>
      </p:sp>
    </p:spTree>
    <p:extLst>
      <p:ext uri="{BB962C8B-B14F-4D97-AF65-F5344CB8AC3E}">
        <p14:creationId xmlns:p14="http://schemas.microsoft.com/office/powerpoint/2010/main" val="1548977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Student Activity 1 may be a great way to do a simple data collection and graph.</a:t>
            </a:r>
            <a:r>
              <a:rPr lang="en-US" i="1" baseline="0" dirty="0" smtClean="0"/>
              <a:t>  Statements could be loaded into a survey program like Google Forms, or other classroom response system (software) or old fashioned (index cards with forward-facing answers that can’t be seen by peers).  For each question, you could have the option of “reasonable” or “not reasonable”.  Then the graphs of how the students answered can be presented and discussed.  It will provide a nice formative assessment of if there are certain areas students are may be struggling to understand how to check their answers.</a:t>
            </a:r>
          </a:p>
          <a:p>
            <a:endParaRPr lang="en-US" i="1" baseline="0" dirty="0" smtClean="0"/>
          </a:p>
          <a:p>
            <a:r>
              <a:rPr lang="en-US" i="1" baseline="0" dirty="0" smtClean="0"/>
              <a:t>Take time to have students share not only in small groups, but also in whole group discussion.  This will help students see that others have similar ideas or thought similar thoughts that relate to each problem.  </a:t>
            </a:r>
          </a:p>
        </p:txBody>
      </p:sp>
      <p:sp>
        <p:nvSpPr>
          <p:cNvPr id="4" name="Slide Number Placeholder 3"/>
          <p:cNvSpPr>
            <a:spLocks noGrp="1"/>
          </p:cNvSpPr>
          <p:nvPr>
            <p:ph type="sldNum" sz="quarter" idx="10"/>
          </p:nvPr>
        </p:nvSpPr>
        <p:spPr/>
        <p:txBody>
          <a:bodyPr/>
          <a:lstStyle/>
          <a:p>
            <a:fld id="{37F2019D-8549-45C0-8826-384DA69B18D1}" type="slidenum">
              <a:rPr lang="en-US" smtClean="0"/>
              <a:t>17</a:t>
            </a:fld>
            <a:endParaRPr lang="en-US"/>
          </a:p>
        </p:txBody>
      </p:sp>
    </p:spTree>
    <p:extLst>
      <p:ext uri="{BB962C8B-B14F-4D97-AF65-F5344CB8AC3E}">
        <p14:creationId xmlns:p14="http://schemas.microsoft.com/office/powerpoint/2010/main" val="312395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Remember, we all make mistakes, including your professors, scientists, and mathematicians.  The key is being able to recognize when we have a mistake so that we can correct the mistake and better understand how to limit such mistakes in the future.  The strategies discussed are a good way to help with this process.  Through these experiences, you will continue to grow in your mathematical understanding and improve in your mathematical skills.  </a:t>
            </a:r>
          </a:p>
          <a:p>
            <a:endParaRPr lang="en-US" i="0" baseline="0" dirty="0" smtClean="0"/>
          </a:p>
          <a:p>
            <a:r>
              <a:rPr lang="en-US" i="1" baseline="0" dirty="0" smtClean="0"/>
              <a:t>Feel free to ask the students how this might tie into a growth mindset versus a fixed mindset.</a:t>
            </a:r>
          </a:p>
        </p:txBody>
      </p:sp>
      <p:sp>
        <p:nvSpPr>
          <p:cNvPr id="4" name="Slide Number Placeholder 3"/>
          <p:cNvSpPr>
            <a:spLocks noGrp="1"/>
          </p:cNvSpPr>
          <p:nvPr>
            <p:ph type="sldNum" sz="quarter" idx="10"/>
          </p:nvPr>
        </p:nvSpPr>
        <p:spPr/>
        <p:txBody>
          <a:bodyPr/>
          <a:lstStyle/>
          <a:p>
            <a:fld id="{37F2019D-8549-45C0-8826-384DA69B18D1}" type="slidenum">
              <a:rPr lang="en-US" smtClean="0"/>
              <a:t>18</a:t>
            </a:fld>
            <a:endParaRPr lang="en-US"/>
          </a:p>
        </p:txBody>
      </p:sp>
    </p:spTree>
    <p:extLst>
      <p:ext uri="{BB962C8B-B14F-4D97-AF65-F5344CB8AC3E}">
        <p14:creationId xmlns:p14="http://schemas.microsoft.com/office/powerpoint/2010/main" val="312395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F2019D-8549-45C0-8826-384DA69B18D1}" type="slidenum">
              <a:rPr lang="en-US" smtClean="0"/>
              <a:t>2</a:t>
            </a:fld>
            <a:endParaRPr lang="en-US"/>
          </a:p>
        </p:txBody>
      </p:sp>
    </p:spTree>
    <p:extLst>
      <p:ext uri="{BB962C8B-B14F-4D97-AF65-F5344CB8AC3E}">
        <p14:creationId xmlns:p14="http://schemas.microsoft.com/office/powerpoint/2010/main" val="17633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You have</a:t>
            </a:r>
            <a:r>
              <a:rPr lang="en-US" sz="1200" i="0" kern="1200" baseline="0" dirty="0" smtClean="0">
                <a:solidFill>
                  <a:schemeClr val="tx1"/>
                </a:solidFill>
                <a:effectLst/>
                <a:latin typeface="+mn-lt"/>
                <a:ea typeface="+mn-ea"/>
                <a:cs typeface="+mn-cs"/>
              </a:rPr>
              <a:t> a physiological response to mistake making, that can be measured in the electrical activity in your brain.  This pattern in brain activity is </a:t>
            </a:r>
            <a:r>
              <a:rPr lang="en-US" sz="1200" i="0" kern="1200" dirty="0" smtClean="0">
                <a:solidFill>
                  <a:schemeClr val="tx1"/>
                </a:solidFill>
                <a:effectLst/>
                <a:latin typeface="+mn-lt"/>
                <a:ea typeface="+mn-ea"/>
                <a:cs typeface="+mn-cs"/>
              </a:rPr>
              <a:t>called error-related negativity or ERN. When an electrode is placed on the scalp, there is a spike in negative voltage 50 milliseconds after someone makes a mistake that is not present when we are correct. Recognizing</a:t>
            </a:r>
            <a:r>
              <a:rPr lang="en-US" sz="1200" i="0" kern="1200" baseline="0" dirty="0" smtClean="0">
                <a:solidFill>
                  <a:schemeClr val="tx1"/>
                </a:solidFill>
                <a:effectLst/>
                <a:latin typeface="+mn-lt"/>
                <a:ea typeface="+mn-ea"/>
                <a:cs typeface="+mn-cs"/>
              </a:rPr>
              <a:t> errors is really important, as without recognizing them, we can’t correct them. </a:t>
            </a:r>
            <a:endParaRPr lang="en-US" i="0" dirty="0"/>
          </a:p>
        </p:txBody>
      </p:sp>
      <p:sp>
        <p:nvSpPr>
          <p:cNvPr id="4" name="Slide Number Placeholder 3"/>
          <p:cNvSpPr>
            <a:spLocks noGrp="1"/>
          </p:cNvSpPr>
          <p:nvPr>
            <p:ph type="sldNum" sz="quarter" idx="10"/>
          </p:nvPr>
        </p:nvSpPr>
        <p:spPr/>
        <p:txBody>
          <a:bodyPr/>
          <a:lstStyle/>
          <a:p>
            <a:fld id="{EB455EB8-F874-4774-86C1-035BB672C380}" type="slidenum">
              <a:rPr lang="en-US" smtClean="0"/>
              <a:t>3</a:t>
            </a:fld>
            <a:endParaRPr lang="en-US"/>
          </a:p>
        </p:txBody>
      </p:sp>
    </p:spTree>
    <p:extLst>
      <p:ext uri="{BB962C8B-B14F-4D97-AF65-F5344CB8AC3E}">
        <p14:creationId xmlns:p14="http://schemas.microsoft.com/office/powerpoint/2010/main" val="1139701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In case you’re wondering,</a:t>
            </a:r>
            <a:r>
              <a:rPr lang="en-US" i="0" baseline="0" dirty="0" smtClean="0"/>
              <a:t> t</a:t>
            </a:r>
            <a:r>
              <a:rPr lang="en-US" i="0" dirty="0" smtClean="0"/>
              <a:t>he brain measurements</a:t>
            </a:r>
            <a:r>
              <a:rPr lang="en-US" i="0" baseline="0" dirty="0" smtClean="0"/>
              <a:t> you j</a:t>
            </a:r>
            <a:r>
              <a:rPr lang="en-US" i="0" dirty="0" smtClean="0"/>
              <a:t>ust saw came from a type of brain imaging</a:t>
            </a:r>
            <a:r>
              <a:rPr lang="en-US" i="0" baseline="0" dirty="0" smtClean="0"/>
              <a:t> called an EEG, or an Electric </a:t>
            </a:r>
            <a:r>
              <a:rPr lang="en-US" i="0" baseline="0" dirty="0" err="1" smtClean="0"/>
              <a:t>EncephaloGraph</a:t>
            </a:r>
            <a:r>
              <a:rPr lang="en-US" i="0" baseline="0" dirty="0" smtClean="0"/>
              <a:t>.   EEGs are a non-invasive way to measure electrical activity in the brain. </a:t>
            </a:r>
            <a:endParaRPr lang="en-US" i="0" dirty="0" smtClean="0"/>
          </a:p>
          <a:p>
            <a:endParaRPr lang="en-US" i="0" dirty="0" smtClean="0"/>
          </a:p>
          <a:p>
            <a:r>
              <a:rPr lang="en-US" i="0" dirty="0" smtClean="0"/>
              <a:t>Image: http://www.brightmindsinstitute.com/blog/wp-content/uploads/2012/06/Screen-shot-2012-06-26-at-2.22.21-PM.png</a:t>
            </a:r>
          </a:p>
          <a:p>
            <a:endParaRPr lang="en-US" i="0" dirty="0"/>
          </a:p>
        </p:txBody>
      </p:sp>
      <p:sp>
        <p:nvSpPr>
          <p:cNvPr id="4" name="Slide Number Placeholder 3"/>
          <p:cNvSpPr>
            <a:spLocks noGrp="1"/>
          </p:cNvSpPr>
          <p:nvPr>
            <p:ph type="sldNum" sz="quarter" idx="10"/>
          </p:nvPr>
        </p:nvSpPr>
        <p:spPr/>
        <p:txBody>
          <a:bodyPr/>
          <a:lstStyle/>
          <a:p>
            <a:fld id="{EB455EB8-F874-4774-86C1-035BB672C380}" type="slidenum">
              <a:rPr lang="en-US" smtClean="0"/>
              <a:t>4</a:t>
            </a:fld>
            <a:endParaRPr lang="en-US"/>
          </a:p>
        </p:txBody>
      </p:sp>
    </p:spTree>
    <p:extLst>
      <p:ext uri="{BB962C8B-B14F-4D97-AF65-F5344CB8AC3E}">
        <p14:creationId xmlns:p14="http://schemas.microsoft.com/office/powerpoint/2010/main" val="3928689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That spike in negative</a:t>
            </a:r>
            <a:r>
              <a:rPr lang="en-US" sz="1200" i="0" kern="1200" baseline="0" dirty="0" smtClean="0">
                <a:solidFill>
                  <a:schemeClr val="tx1"/>
                </a:solidFill>
                <a:effectLst/>
                <a:latin typeface="+mn-lt"/>
                <a:ea typeface="+mn-ea"/>
                <a:cs typeface="+mn-cs"/>
              </a:rPr>
              <a:t> voltage after a mistake is not the whole story though.  What happens in your brain next turns out to depend what type of mindset you have.</a:t>
            </a:r>
          </a:p>
          <a:p>
            <a:endParaRPr lang="en-US" sz="1200" i="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Next slide reviews growth</a:t>
            </a:r>
            <a:r>
              <a:rPr lang="en-US" sz="1200" i="1" kern="1200" baseline="0" dirty="0" smtClean="0">
                <a:solidFill>
                  <a:schemeClr val="tx1"/>
                </a:solidFill>
                <a:effectLst/>
                <a:latin typeface="+mn-lt"/>
                <a:ea typeface="+mn-ea"/>
                <a:cs typeface="+mn-cs"/>
              </a:rPr>
              <a:t> and fixed mindsets.</a:t>
            </a:r>
            <a:endParaRPr lang="en-US" sz="1200" i="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5</a:t>
            </a:fld>
            <a:endParaRPr lang="en-US"/>
          </a:p>
        </p:txBody>
      </p:sp>
    </p:spTree>
    <p:extLst>
      <p:ext uri="{BB962C8B-B14F-4D97-AF65-F5344CB8AC3E}">
        <p14:creationId xmlns:p14="http://schemas.microsoft.com/office/powerpoint/2010/main" val="382234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As you might remember from the Growth mindset activity</a:t>
            </a:r>
            <a:r>
              <a:rPr lang="en-US" i="0" baseline="0" dirty="0" smtClean="0"/>
              <a:t> (</a:t>
            </a:r>
            <a:r>
              <a:rPr lang="en-US" i="1" baseline="0" dirty="0" smtClean="0"/>
              <a:t>add if appropriate</a:t>
            </a:r>
            <a:r>
              <a:rPr lang="en-US" i="0" baseline="0" dirty="0" smtClean="0"/>
              <a:t>), the way people view learning and abilities generally falls into two camps: fixed mindset and growth mindset.  We can also think of a fixed mindset as a ‘be good’ mindset: performance, not growth, is the most important thing.  You just want to ‘be good,’ so mistakes should be avoided at all costs.  In contrast, if you have a growth mindset, or ‘get better’ mindset, then the most important thing is improving your skills, and if mistakes help you do that then they are a good thing, not bad.</a:t>
            </a:r>
            <a:endParaRPr lang="en-US" i="0" dirty="0" smtClean="0"/>
          </a:p>
          <a:p>
            <a:endParaRPr lang="en-US" i="0" dirty="0" smtClean="0"/>
          </a:p>
          <a:p>
            <a:r>
              <a:rPr lang="en-US" i="1" dirty="0" smtClean="0"/>
              <a:t>Students might</a:t>
            </a:r>
            <a:r>
              <a:rPr lang="en-US" i="1" baseline="0" dirty="0" smtClean="0"/>
              <a:t> have seen this material already in the growth mindset presentation.</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6</a:t>
            </a:fld>
            <a:endParaRPr lang="en-US"/>
          </a:p>
        </p:txBody>
      </p:sp>
    </p:spTree>
    <p:extLst>
      <p:ext uri="{BB962C8B-B14F-4D97-AF65-F5344CB8AC3E}">
        <p14:creationId xmlns:p14="http://schemas.microsoft.com/office/powerpoint/2010/main" val="168355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Going back to our original</a:t>
            </a:r>
            <a:r>
              <a:rPr lang="en-US" sz="1200" i="0" kern="1200" baseline="0" dirty="0" smtClean="0">
                <a:solidFill>
                  <a:schemeClr val="tx1"/>
                </a:solidFill>
                <a:effectLst/>
                <a:latin typeface="+mn-lt"/>
                <a:ea typeface="+mn-ea"/>
                <a:cs typeface="+mn-cs"/>
              </a:rPr>
              <a:t> question, amazingly, your brain’s response to a mistake can be predicted by your mindset.</a:t>
            </a:r>
            <a:endParaRPr lang="en-US" sz="1200" i="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7</a:t>
            </a:fld>
            <a:endParaRPr lang="en-US"/>
          </a:p>
        </p:txBody>
      </p:sp>
    </p:spTree>
    <p:extLst>
      <p:ext uri="{BB962C8B-B14F-4D97-AF65-F5344CB8AC3E}">
        <p14:creationId xmlns:p14="http://schemas.microsoft.com/office/powerpoint/2010/main" val="169665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Looking at these</a:t>
            </a:r>
            <a:r>
              <a:rPr lang="en-US" sz="1200" i="0" kern="1200" baseline="0" dirty="0" smtClean="0">
                <a:solidFill>
                  <a:schemeClr val="tx1"/>
                </a:solidFill>
                <a:effectLst/>
                <a:latin typeface="+mn-lt"/>
                <a:ea typeface="+mn-ea"/>
                <a:cs typeface="+mn-cs"/>
              </a:rPr>
              <a:t> m</a:t>
            </a:r>
            <a:r>
              <a:rPr lang="en-US" sz="1200" i="0" kern="1200" dirty="0" smtClean="0">
                <a:solidFill>
                  <a:schemeClr val="tx1"/>
                </a:solidFill>
                <a:effectLst/>
                <a:latin typeface="+mn-lt"/>
                <a:ea typeface="+mn-ea"/>
                <a:cs typeface="+mn-cs"/>
              </a:rPr>
              <a:t>aps of electric activity in the brains of fixed and growth mindset individuals, 150-550 milliseconds after an error is made, we can see</a:t>
            </a:r>
            <a:r>
              <a:rPr lang="en-US" sz="1200" i="0" kern="1200" baseline="0" dirty="0" smtClean="0">
                <a:solidFill>
                  <a:schemeClr val="tx1"/>
                </a:solidFill>
                <a:effectLst/>
                <a:latin typeface="+mn-lt"/>
                <a:ea typeface="+mn-ea"/>
                <a:cs typeface="+mn-cs"/>
              </a:rPr>
              <a:t> immediately that there is a difference in brain activity.   </a:t>
            </a:r>
            <a:r>
              <a:rPr lang="en-US" sz="1200" b="1" i="0" kern="1200" dirty="0" smtClean="0">
                <a:solidFill>
                  <a:schemeClr val="tx1"/>
                </a:solidFill>
                <a:effectLst/>
                <a:latin typeface="+mn-lt"/>
                <a:ea typeface="+mn-ea"/>
                <a:cs typeface="+mn-cs"/>
              </a:rPr>
              <a:t> </a:t>
            </a:r>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8</a:t>
            </a:fld>
            <a:endParaRPr lang="en-US"/>
          </a:p>
        </p:txBody>
      </p:sp>
    </p:spTree>
    <p:extLst>
      <p:ext uri="{BB962C8B-B14F-4D97-AF65-F5344CB8AC3E}">
        <p14:creationId xmlns:p14="http://schemas.microsoft.com/office/powerpoint/2010/main" val="362337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In</a:t>
            </a:r>
            <a:r>
              <a:rPr lang="en-US" sz="1200" i="0" kern="1200" baseline="0" dirty="0" smtClean="0">
                <a:solidFill>
                  <a:schemeClr val="tx1"/>
                </a:solidFill>
                <a:effectLst/>
                <a:latin typeface="+mn-lt"/>
                <a:ea typeface="+mn-ea"/>
                <a:cs typeface="+mn-cs"/>
              </a:rPr>
              <a:t> the figure, </a:t>
            </a:r>
            <a:r>
              <a:rPr lang="en-US" sz="1200" i="0" kern="1200" dirty="0" smtClean="0">
                <a:solidFill>
                  <a:schemeClr val="tx1"/>
                </a:solidFill>
                <a:effectLst/>
                <a:latin typeface="+mn-lt"/>
                <a:ea typeface="+mn-ea"/>
                <a:cs typeface="+mn-cs"/>
              </a:rPr>
              <a:t>warm colors indicate greater positive voltage.  Positive voltage during this timeframe ("error positivity") is known to be related to awareness and allocation of attention to mistakes. Simply put, growth mindset individuals may have better post-error correction mechanisms.   Take a moment to think about how crazy this result is.</a:t>
            </a:r>
            <a:r>
              <a:rPr lang="en-US" sz="1200" i="0" kern="1200" baseline="0" dirty="0" smtClean="0">
                <a:solidFill>
                  <a:schemeClr val="tx1"/>
                </a:solidFill>
                <a:effectLst/>
                <a:latin typeface="+mn-lt"/>
                <a:ea typeface="+mn-ea"/>
                <a:cs typeface="+mn-cs"/>
              </a:rPr>
              <a:t>  If we knew nothing about you, we could hook you up to an EEG, see how your brain responds after you make a mistake, and then tell you whether you have a growth or a fixed mindset.  Almost like mind reading…</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9</a:t>
            </a:fld>
            <a:endParaRPr lang="en-US"/>
          </a:p>
        </p:txBody>
      </p:sp>
    </p:spTree>
    <p:extLst>
      <p:ext uri="{BB962C8B-B14F-4D97-AF65-F5344CB8AC3E}">
        <p14:creationId xmlns:p14="http://schemas.microsoft.com/office/powerpoint/2010/main" val="2535623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C46AE0-3698-4DAB-A062-5F1D70137707}" type="datetimeFigureOut">
              <a:rPr lang="en-US" smtClean="0"/>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E4170-C823-4418-970B-242454F0D132}" type="slidenum">
              <a:rPr lang="en-US" smtClean="0"/>
              <a:t>‹#›</a:t>
            </a:fld>
            <a:endParaRPr lang="en-US"/>
          </a:p>
        </p:txBody>
      </p:sp>
    </p:spTree>
    <p:extLst>
      <p:ext uri="{BB962C8B-B14F-4D97-AF65-F5344CB8AC3E}">
        <p14:creationId xmlns:p14="http://schemas.microsoft.com/office/powerpoint/2010/main" val="2879944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C46AE0-3698-4DAB-A062-5F1D70137707}" type="datetimeFigureOut">
              <a:rPr lang="en-US" smtClean="0"/>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E4170-C823-4418-970B-242454F0D132}" type="slidenum">
              <a:rPr lang="en-US" smtClean="0"/>
              <a:t>‹#›</a:t>
            </a:fld>
            <a:endParaRPr lang="en-US"/>
          </a:p>
        </p:txBody>
      </p:sp>
    </p:spTree>
    <p:extLst>
      <p:ext uri="{BB962C8B-B14F-4D97-AF65-F5344CB8AC3E}">
        <p14:creationId xmlns:p14="http://schemas.microsoft.com/office/powerpoint/2010/main" val="3849878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C46AE0-3698-4DAB-A062-5F1D70137707}" type="datetimeFigureOut">
              <a:rPr lang="en-US" smtClean="0"/>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E4170-C823-4418-970B-242454F0D132}" type="slidenum">
              <a:rPr lang="en-US" smtClean="0"/>
              <a:t>‹#›</a:t>
            </a:fld>
            <a:endParaRPr lang="en-US"/>
          </a:p>
        </p:txBody>
      </p:sp>
    </p:spTree>
    <p:extLst>
      <p:ext uri="{BB962C8B-B14F-4D97-AF65-F5344CB8AC3E}">
        <p14:creationId xmlns:p14="http://schemas.microsoft.com/office/powerpoint/2010/main" val="3260581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C46AE0-3698-4DAB-A062-5F1D70137707}" type="datetimeFigureOut">
              <a:rPr lang="en-US" smtClean="0"/>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E4170-C823-4418-970B-242454F0D132}" type="slidenum">
              <a:rPr lang="en-US" smtClean="0"/>
              <a:t>‹#›</a:t>
            </a:fld>
            <a:endParaRPr lang="en-US"/>
          </a:p>
        </p:txBody>
      </p:sp>
    </p:spTree>
    <p:extLst>
      <p:ext uri="{BB962C8B-B14F-4D97-AF65-F5344CB8AC3E}">
        <p14:creationId xmlns:p14="http://schemas.microsoft.com/office/powerpoint/2010/main" val="1914964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C46AE0-3698-4DAB-A062-5F1D70137707}" type="datetimeFigureOut">
              <a:rPr lang="en-US" smtClean="0"/>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E4170-C823-4418-970B-242454F0D132}" type="slidenum">
              <a:rPr lang="en-US" smtClean="0"/>
              <a:t>‹#›</a:t>
            </a:fld>
            <a:endParaRPr lang="en-US"/>
          </a:p>
        </p:txBody>
      </p:sp>
    </p:spTree>
    <p:extLst>
      <p:ext uri="{BB962C8B-B14F-4D97-AF65-F5344CB8AC3E}">
        <p14:creationId xmlns:p14="http://schemas.microsoft.com/office/powerpoint/2010/main" val="1977797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C46AE0-3698-4DAB-A062-5F1D70137707}" type="datetimeFigureOut">
              <a:rPr lang="en-US" smtClean="0"/>
              <a:t>4/12/2017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E4170-C823-4418-970B-242454F0D132}" type="slidenum">
              <a:rPr lang="en-US" smtClean="0"/>
              <a:t>‹#›</a:t>
            </a:fld>
            <a:endParaRPr lang="en-US"/>
          </a:p>
        </p:txBody>
      </p:sp>
    </p:spTree>
    <p:extLst>
      <p:ext uri="{BB962C8B-B14F-4D97-AF65-F5344CB8AC3E}">
        <p14:creationId xmlns:p14="http://schemas.microsoft.com/office/powerpoint/2010/main" val="945473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C46AE0-3698-4DAB-A062-5F1D70137707}" type="datetimeFigureOut">
              <a:rPr lang="en-US" smtClean="0"/>
              <a:t>4/12/2017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3E4170-C823-4418-970B-242454F0D132}" type="slidenum">
              <a:rPr lang="en-US" smtClean="0"/>
              <a:t>‹#›</a:t>
            </a:fld>
            <a:endParaRPr lang="en-US"/>
          </a:p>
        </p:txBody>
      </p:sp>
    </p:spTree>
    <p:extLst>
      <p:ext uri="{BB962C8B-B14F-4D97-AF65-F5344CB8AC3E}">
        <p14:creationId xmlns:p14="http://schemas.microsoft.com/office/powerpoint/2010/main" val="4272242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C46AE0-3698-4DAB-A062-5F1D70137707}" type="datetimeFigureOut">
              <a:rPr lang="en-US" smtClean="0"/>
              <a:t>4/12/2017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3E4170-C823-4418-970B-242454F0D132}" type="slidenum">
              <a:rPr lang="en-US" smtClean="0"/>
              <a:t>‹#›</a:t>
            </a:fld>
            <a:endParaRPr lang="en-US"/>
          </a:p>
        </p:txBody>
      </p:sp>
    </p:spTree>
    <p:extLst>
      <p:ext uri="{BB962C8B-B14F-4D97-AF65-F5344CB8AC3E}">
        <p14:creationId xmlns:p14="http://schemas.microsoft.com/office/powerpoint/2010/main" val="587447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46AE0-3698-4DAB-A062-5F1D70137707}" type="datetimeFigureOut">
              <a:rPr lang="en-US" smtClean="0"/>
              <a:t>4/12/2017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3E4170-C823-4418-970B-242454F0D132}" type="slidenum">
              <a:rPr lang="en-US" smtClean="0"/>
              <a:t>‹#›</a:t>
            </a:fld>
            <a:endParaRPr lang="en-US"/>
          </a:p>
        </p:txBody>
      </p:sp>
    </p:spTree>
    <p:extLst>
      <p:ext uri="{BB962C8B-B14F-4D97-AF65-F5344CB8AC3E}">
        <p14:creationId xmlns:p14="http://schemas.microsoft.com/office/powerpoint/2010/main" val="535162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46AE0-3698-4DAB-A062-5F1D70137707}" type="datetimeFigureOut">
              <a:rPr lang="en-US" smtClean="0"/>
              <a:t>4/12/2017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E4170-C823-4418-970B-242454F0D132}" type="slidenum">
              <a:rPr lang="en-US" smtClean="0"/>
              <a:t>‹#›</a:t>
            </a:fld>
            <a:endParaRPr lang="en-US"/>
          </a:p>
        </p:txBody>
      </p:sp>
    </p:spTree>
    <p:extLst>
      <p:ext uri="{BB962C8B-B14F-4D97-AF65-F5344CB8AC3E}">
        <p14:creationId xmlns:p14="http://schemas.microsoft.com/office/powerpoint/2010/main" val="3783987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46AE0-3698-4DAB-A062-5F1D70137707}" type="datetimeFigureOut">
              <a:rPr lang="en-US" smtClean="0"/>
              <a:t>4/12/2017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E4170-C823-4418-970B-242454F0D132}" type="slidenum">
              <a:rPr lang="en-US" smtClean="0"/>
              <a:t>‹#›</a:t>
            </a:fld>
            <a:endParaRPr lang="en-US"/>
          </a:p>
        </p:txBody>
      </p:sp>
    </p:spTree>
    <p:extLst>
      <p:ext uri="{BB962C8B-B14F-4D97-AF65-F5344CB8AC3E}">
        <p14:creationId xmlns:p14="http://schemas.microsoft.com/office/powerpoint/2010/main" val="2453978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46AE0-3698-4DAB-A062-5F1D70137707}" type="datetimeFigureOut">
              <a:rPr lang="en-US" smtClean="0"/>
              <a:t>4/12/2017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E4170-C823-4418-970B-242454F0D132}" type="slidenum">
              <a:rPr lang="en-US" smtClean="0"/>
              <a:t>‹#›</a:t>
            </a:fld>
            <a:endParaRPr lang="en-US"/>
          </a:p>
        </p:txBody>
      </p:sp>
    </p:spTree>
    <p:extLst>
      <p:ext uri="{BB962C8B-B14F-4D97-AF65-F5344CB8AC3E}">
        <p14:creationId xmlns:p14="http://schemas.microsoft.com/office/powerpoint/2010/main" val="2396530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kiwicrate.com/projects/Magic-Inflating-Balloons/2605"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5492" y="1131798"/>
            <a:ext cx="9582651" cy="1385934"/>
          </a:xfrm>
        </p:spPr>
        <p:txBody>
          <a:bodyPr>
            <a:normAutofit/>
          </a:bodyPr>
          <a:lstStyle/>
          <a:p>
            <a:r>
              <a:rPr lang="en-US" dirty="0" smtClean="0"/>
              <a:t>But how do I know if I’m right? </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94" t="5947" r="53757" b="7817"/>
          <a:stretch/>
        </p:blipFill>
        <p:spPr>
          <a:xfrm>
            <a:off x="3002201" y="4570403"/>
            <a:ext cx="6449235" cy="1424295"/>
          </a:xfrm>
          <a:prstGeom prst="rect">
            <a:avLst/>
          </a:prstGeom>
        </p:spPr>
      </p:pic>
    </p:spTree>
    <p:extLst>
      <p:ext uri="{BB962C8B-B14F-4D97-AF65-F5344CB8AC3E}">
        <p14:creationId xmlns:p14="http://schemas.microsoft.com/office/powerpoint/2010/main" val="456721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you use mistakes to improve your learning?</a:t>
            </a:r>
            <a:endParaRPr lang="en-US" dirty="0"/>
          </a:p>
        </p:txBody>
      </p:sp>
      <p:sp>
        <p:nvSpPr>
          <p:cNvPr id="3" name="Content Placeholder 2"/>
          <p:cNvSpPr>
            <a:spLocks noGrp="1"/>
          </p:cNvSpPr>
          <p:nvPr>
            <p:ph idx="1"/>
          </p:nvPr>
        </p:nvSpPr>
        <p:spPr/>
        <p:txBody>
          <a:bodyPr/>
          <a:lstStyle/>
          <a:p>
            <a:pPr marL="0" indent="0">
              <a:buNone/>
            </a:pPr>
            <a:r>
              <a:rPr lang="en-US" dirty="0" smtClean="0"/>
              <a:t>One way is </a:t>
            </a:r>
            <a:r>
              <a:rPr lang="en-US" b="1" dirty="0" smtClean="0"/>
              <a:t>answer checking</a:t>
            </a:r>
          </a:p>
          <a:p>
            <a:pPr marL="0" indent="0">
              <a:buNone/>
            </a:pPr>
            <a:r>
              <a:rPr lang="en-US" dirty="0" smtClean="0"/>
              <a:t>Steps:</a:t>
            </a:r>
          </a:p>
          <a:p>
            <a:pPr marL="514350" indent="-514350">
              <a:buFont typeface="+mj-lt"/>
              <a:buAutoNum type="arabicPeriod"/>
            </a:pPr>
            <a:r>
              <a:rPr lang="en-US" dirty="0" smtClean="0"/>
              <a:t>When you get an answer (yours or someone else’s), check it and use your </a:t>
            </a:r>
            <a:r>
              <a:rPr lang="en-US" i="1" u="sng" dirty="0" smtClean="0"/>
              <a:t>number sense </a:t>
            </a:r>
            <a:r>
              <a:rPr lang="en-US" dirty="0" smtClean="0"/>
              <a:t>to see if it is plausible.</a:t>
            </a:r>
          </a:p>
          <a:p>
            <a:pPr marL="514350" indent="-514350">
              <a:buFont typeface="+mj-lt"/>
              <a:buAutoNum type="arabicPeriod"/>
            </a:pPr>
            <a:endParaRPr lang="en-US" dirty="0"/>
          </a:p>
          <a:p>
            <a:pPr marL="514350" indent="-514350">
              <a:buFont typeface="+mj-lt"/>
              <a:buAutoNum type="arabicPeriod"/>
            </a:pPr>
            <a:r>
              <a:rPr lang="en-US" dirty="0" smtClean="0"/>
              <a:t>Feel good if you find a mistake! Not only can you correct it, but you are learning more than someone who didn’t make a mistake.</a:t>
            </a:r>
            <a:endParaRPr lang="en-US" dirty="0"/>
          </a:p>
        </p:txBody>
      </p:sp>
    </p:spTree>
    <p:extLst>
      <p:ext uri="{BB962C8B-B14F-4D97-AF65-F5344CB8AC3E}">
        <p14:creationId xmlns:p14="http://schemas.microsoft.com/office/powerpoint/2010/main" val="34220583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t>How Can I Determine if an Answer is Plausible?</a:t>
            </a:r>
            <a:endParaRPr lang="en-US" b="1" i="1" dirty="0"/>
          </a:p>
        </p:txBody>
      </p:sp>
      <p:sp>
        <p:nvSpPr>
          <p:cNvPr id="3" name="Content Placeholder 2"/>
          <p:cNvSpPr>
            <a:spLocks noGrp="1"/>
          </p:cNvSpPr>
          <p:nvPr>
            <p:ph idx="1"/>
          </p:nvPr>
        </p:nvSpPr>
        <p:spPr>
          <a:xfrm>
            <a:off x="838200" y="1558551"/>
            <a:ext cx="3744686" cy="4840741"/>
          </a:xfrm>
        </p:spPr>
        <p:txBody>
          <a:bodyPr>
            <a:normAutofit fontScale="92500" lnSpcReduction="2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a:p>
          <a:p>
            <a:pPr marL="0" indent="0">
              <a:buNone/>
            </a:pPr>
            <a:r>
              <a:rPr lang="en-US" b="1" dirty="0" smtClean="0"/>
              <a:t>Direction of Changes</a:t>
            </a:r>
          </a:p>
          <a:p>
            <a:pPr marL="0" indent="0">
              <a:buNone/>
            </a:pPr>
            <a:endParaRPr lang="en-US" b="1" dirty="0" smtClean="0"/>
          </a:p>
          <a:p>
            <a:pPr marL="0" indent="0">
              <a:buNone/>
            </a:pPr>
            <a:r>
              <a:rPr lang="en-US" b="1" dirty="0"/>
              <a:t>Does It Add Up?</a:t>
            </a:r>
          </a:p>
          <a:p>
            <a:pPr marL="0" indent="0">
              <a:buNone/>
            </a:pPr>
            <a:endParaRPr lang="en-US" b="1" dirty="0" smtClean="0"/>
          </a:p>
          <a:p>
            <a:pPr marL="0" indent="0">
              <a:buNone/>
            </a:pPr>
            <a:r>
              <a:rPr lang="en-US" b="1" dirty="0" smtClean="0"/>
              <a:t>Convert to more comfortable measures</a:t>
            </a:r>
          </a:p>
          <a:p>
            <a:pPr marL="0" indent="0">
              <a:buNone/>
            </a:pPr>
            <a:endParaRPr lang="en-US" b="1" dirty="0"/>
          </a:p>
          <a:p>
            <a:pPr marL="0" indent="0">
              <a:buNone/>
            </a:pPr>
            <a:r>
              <a:rPr lang="en-US" b="1" dirty="0" smtClean="0"/>
              <a:t>Compare to what you see</a:t>
            </a:r>
            <a:endParaRPr lang="en-US" b="1" dirty="0"/>
          </a:p>
        </p:txBody>
      </p:sp>
      <p:pic>
        <p:nvPicPr>
          <p:cNvPr id="4" name="Picture 2" descr="https://upload.wikimedia.org/wikipedia/commons/thumb/f/f3/Statue-de-la-liberte-new-york.jpg/800px-Statue-de-la-liberte-new-yo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2345" y="1690688"/>
            <a:ext cx="3535956" cy="47160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 y="6406775"/>
            <a:ext cx="8869864" cy="369332"/>
          </a:xfrm>
          <a:prstGeom prst="rect">
            <a:avLst/>
          </a:prstGeom>
        </p:spPr>
        <p:txBody>
          <a:bodyPr wrap="square">
            <a:spAutoFit/>
          </a:bodyPr>
          <a:lstStyle/>
          <a:p>
            <a:r>
              <a:rPr lang="en-US" i="1" dirty="0" smtClean="0"/>
              <a:t>Photos from Wiki Commons</a:t>
            </a:r>
            <a:endParaRPr lang="en-US" i="1" dirty="0"/>
          </a:p>
        </p:txBody>
      </p:sp>
    </p:spTree>
    <p:extLst>
      <p:ext uri="{BB962C8B-B14F-4D97-AF65-F5344CB8AC3E}">
        <p14:creationId xmlns:p14="http://schemas.microsoft.com/office/powerpoint/2010/main" val="11356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3">
                                            <p:txEl>
                                              <p:pRg st="0" end="0"/>
                                            </p:txEl>
                                          </p:spTgt>
                                        </p:tgtEl>
                                      </p:cBhvr>
                                      <p:by x="150000" y="150000"/>
                                    </p:animScale>
                                  </p:childTnLst>
                                </p:cTn>
                              </p:par>
                              <p:par>
                                <p:cTn id="7" presetID="19" presetClass="emph" presetSubtype="0" fill="hold" nodeType="withEffect">
                                  <p:stCondLst>
                                    <p:cond delay="0"/>
                                  </p:stCondLst>
                                  <p:childTnLst>
                                    <p:animClr clrSpc="rgb" dir="cw">
                                      <p:cBhvr override="childStyle">
                                        <p:cTn id="8" dur="500" fill="hold"/>
                                        <p:tgtEl>
                                          <p:spTgt spid="3">
                                            <p:txEl>
                                              <p:pRg st="0" end="0"/>
                                            </p:txEl>
                                          </p:spTgt>
                                        </p:tgtEl>
                                        <p:attrNameLst>
                                          <p:attrName>style.color</p:attrName>
                                        </p:attrNameLst>
                                      </p:cBhvr>
                                      <p:to>
                                        <a:schemeClr val="accent2"/>
                                      </p:to>
                                    </p:animClr>
                                    <p:animClr clrSpc="rgb" dir="cw">
                                      <p:cBhvr>
                                        <p:cTn id="9" dur="500" fill="hold"/>
                                        <p:tgtEl>
                                          <p:spTgt spid="3">
                                            <p:txEl>
                                              <p:pRg st="0" end="0"/>
                                            </p:txEl>
                                          </p:spTgt>
                                        </p:tgtEl>
                                        <p:attrNameLst>
                                          <p:attrName>fillcolor</p:attrName>
                                        </p:attrNameLst>
                                      </p:cBhvr>
                                      <p:to>
                                        <a:schemeClr val="accent2"/>
                                      </p:to>
                                    </p:animClr>
                                    <p:set>
                                      <p:cBhvr>
                                        <p:cTn id="10" dur="500" fill="hold"/>
                                        <p:tgtEl>
                                          <p:spTgt spid="3">
                                            <p:txEl>
                                              <p:pRg st="0" end="0"/>
                                            </p:txEl>
                                          </p:spTgt>
                                        </p:tgtEl>
                                        <p:attrNameLst>
                                          <p:attrName>fill.type</p:attrName>
                                        </p:attrNameLst>
                                      </p:cBhvr>
                                      <p:to>
                                        <p:strVal val="solid"/>
                                      </p:to>
                                    </p:set>
                                    <p:set>
                                      <p:cBhvr>
                                        <p:cTn id="11" dur="500" fill="hold"/>
                                        <p:tgtEl>
                                          <p:spTgt spid="3">
                                            <p:txEl>
                                              <p:pRg st="0" end="0"/>
                                            </p:txEl>
                                          </p:spTgt>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t>How Can I Determine if an Answer is Plausible?</a:t>
            </a:r>
            <a:endParaRPr lang="en-US" b="1" i="1" dirty="0"/>
          </a:p>
        </p:txBody>
      </p:sp>
      <p:sp>
        <p:nvSpPr>
          <p:cNvPr id="3" name="Content Placeholder 2"/>
          <p:cNvSpPr>
            <a:spLocks noGrp="1"/>
          </p:cNvSpPr>
          <p:nvPr>
            <p:ph idx="1"/>
          </p:nvPr>
        </p:nvSpPr>
        <p:spPr>
          <a:xfrm>
            <a:off x="838200" y="1558551"/>
            <a:ext cx="3744686" cy="4840741"/>
          </a:xfrm>
        </p:spPr>
        <p:txBody>
          <a:bodyPr>
            <a:normAutofit fontScale="92500" lnSpcReduction="2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a:p>
          <a:p>
            <a:pPr marL="0" indent="0">
              <a:buNone/>
            </a:pPr>
            <a:r>
              <a:rPr lang="en-US" b="1" dirty="0" smtClean="0"/>
              <a:t>Direction of Changes</a:t>
            </a:r>
          </a:p>
          <a:p>
            <a:pPr marL="0" indent="0">
              <a:buNone/>
            </a:pPr>
            <a:endParaRPr lang="en-US" b="1" dirty="0" smtClean="0"/>
          </a:p>
          <a:p>
            <a:pPr marL="0" indent="0">
              <a:buNone/>
            </a:pPr>
            <a:r>
              <a:rPr lang="en-US" b="1" dirty="0"/>
              <a:t>Does It Add Up</a:t>
            </a:r>
            <a:r>
              <a:rPr lang="en-US" b="1" dirty="0" smtClean="0"/>
              <a:t>?</a:t>
            </a:r>
          </a:p>
          <a:p>
            <a:pPr marL="0" indent="0">
              <a:buNone/>
            </a:pPr>
            <a:endParaRPr lang="en-US" b="1" dirty="0" smtClean="0"/>
          </a:p>
          <a:p>
            <a:pPr marL="0" indent="0">
              <a:buNone/>
            </a:pPr>
            <a:r>
              <a:rPr lang="en-US" b="1" dirty="0"/>
              <a:t>Convert to more comfortable measures</a:t>
            </a:r>
          </a:p>
          <a:p>
            <a:pPr marL="0" indent="0">
              <a:buNone/>
            </a:pPr>
            <a:endParaRPr lang="en-US" b="1" dirty="0"/>
          </a:p>
          <a:p>
            <a:pPr marL="0" indent="0">
              <a:buNone/>
            </a:pPr>
            <a:r>
              <a:rPr lang="en-US" b="1" dirty="0"/>
              <a:t>Compare to what you see</a:t>
            </a:r>
          </a:p>
          <a:p>
            <a:pPr marL="0" indent="0">
              <a:buNone/>
            </a:pPr>
            <a:endParaRPr lang="en-US" b="1" dirty="0"/>
          </a:p>
          <a:p>
            <a:pPr marL="0" indent="0">
              <a:buNone/>
            </a:pPr>
            <a:endParaRPr lang="en-US" b="1" dirty="0"/>
          </a:p>
        </p:txBody>
      </p:sp>
      <mc:AlternateContent xmlns:mc="http://schemas.openxmlformats.org/markup-compatibility/2006" xmlns:a14="http://schemas.microsoft.com/office/drawing/2010/main">
        <mc:Choice Requires="a14">
          <p:sp>
            <p:nvSpPr>
              <p:cNvPr id="5" name="TextBox 4"/>
              <p:cNvSpPr txBox="1"/>
              <p:nvPr/>
            </p:nvSpPr>
            <p:spPr>
              <a:xfrm>
                <a:off x="5148943" y="1698171"/>
                <a:ext cx="7043057" cy="13849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u="sng" smtClean="0">
                          <a:latin typeface="Cambria Math" panose="02040503050406030204" pitchFamily="18" charset="0"/>
                        </a:rPr>
                        <m:t>𝐻𝑒𝑖𝑔h𝑡𝑠</m:t>
                      </m:r>
                      <m:r>
                        <a:rPr lang="en-US" sz="2800" b="0" i="1" u="sng" smtClean="0">
                          <a:latin typeface="Cambria Math" panose="02040503050406030204" pitchFamily="18" charset="0"/>
                        </a:rPr>
                        <m:t> </m:t>
                      </m:r>
                      <m:r>
                        <a:rPr lang="en-US" sz="2800" b="0" i="1" u="sng" smtClean="0">
                          <a:latin typeface="Cambria Math" panose="02040503050406030204" pitchFamily="18" charset="0"/>
                        </a:rPr>
                        <m:t>𝑜𝑓</m:t>
                      </m:r>
                      <m:r>
                        <a:rPr lang="en-US" sz="2800" b="0" i="1" u="sng" smtClean="0">
                          <a:latin typeface="Cambria Math" panose="02040503050406030204" pitchFamily="18" charset="0"/>
                        </a:rPr>
                        <m:t> </m:t>
                      </m:r>
                      <m:r>
                        <a:rPr lang="en-US" sz="2800" b="0" i="1" u="sng" smtClean="0">
                          <a:latin typeface="Cambria Math" panose="02040503050406030204" pitchFamily="18" charset="0"/>
                        </a:rPr>
                        <m:t>𝑂𝑎𝑘</m:t>
                      </m:r>
                      <m:r>
                        <a:rPr lang="en-US" sz="2800" b="0" i="1" u="sng" smtClean="0">
                          <a:latin typeface="Cambria Math" panose="02040503050406030204" pitchFamily="18" charset="0"/>
                        </a:rPr>
                        <m:t> </m:t>
                      </m:r>
                      <m:r>
                        <a:rPr lang="en-US" sz="2800" b="0" i="1" u="sng" smtClean="0">
                          <a:latin typeface="Cambria Math" panose="02040503050406030204" pitchFamily="18" charset="0"/>
                        </a:rPr>
                        <m:t>𝑇𝑟𝑒𝑒𝑠</m:t>
                      </m:r>
                    </m:oMath>
                  </m:oMathPara>
                </a14:m>
                <a:endParaRPr lang="en-US" sz="2800" b="0" u="sng" dirty="0" smtClean="0"/>
              </a:p>
              <a:p>
                <a:endParaRPr lang="en-US" sz="2800" u="sng" dirty="0" smtClean="0"/>
              </a:p>
              <a:p>
                <a:r>
                  <a:rPr lang="en-US" sz="2800" dirty="0" smtClean="0"/>
                  <a:t>12 feet     15 feet     10 feet     13 feet      9 feet</a:t>
                </a:r>
              </a:p>
            </p:txBody>
          </p:sp>
        </mc:Choice>
        <mc:Fallback xmlns="">
          <p:sp>
            <p:nvSpPr>
              <p:cNvPr id="5" name="TextBox 4"/>
              <p:cNvSpPr txBox="1">
                <a:spLocks noRot="1" noChangeAspect="1" noMove="1" noResize="1" noEditPoints="1" noAdjustHandles="1" noChangeArrowheads="1" noChangeShapeType="1" noTextEdit="1"/>
              </p:cNvSpPr>
              <p:nvPr/>
            </p:nvSpPr>
            <p:spPr>
              <a:xfrm>
                <a:off x="5148943" y="1698171"/>
                <a:ext cx="7043057" cy="1384995"/>
              </a:xfrm>
              <a:prstGeom prst="rect">
                <a:avLst/>
              </a:prstGeom>
              <a:blipFill>
                <a:blip r:embed="rId3"/>
                <a:stretch>
                  <a:fillRect l="-1818" b="-11894"/>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5588429" y="3090649"/>
            <a:ext cx="4759827" cy="3820225"/>
          </a:xfrm>
          <a:prstGeom prst="rect">
            <a:avLst/>
          </a:prstGeom>
        </p:spPr>
      </p:pic>
      <p:pic>
        <p:nvPicPr>
          <p:cNvPr id="9" name="Picture 8"/>
          <p:cNvPicPr>
            <a:picLocks noChangeAspect="1"/>
          </p:cNvPicPr>
          <p:nvPr/>
        </p:nvPicPr>
        <p:blipFill>
          <a:blip r:embed="rId5"/>
          <a:stretch>
            <a:fillRect/>
          </a:stretch>
        </p:blipFill>
        <p:spPr>
          <a:xfrm>
            <a:off x="5490469" y="3090649"/>
            <a:ext cx="4955746" cy="3921030"/>
          </a:xfrm>
          <a:prstGeom prst="rect">
            <a:avLst/>
          </a:prstGeom>
        </p:spPr>
      </p:pic>
    </p:spTree>
    <p:extLst>
      <p:ext uri="{BB962C8B-B14F-4D97-AF65-F5344CB8AC3E}">
        <p14:creationId xmlns:p14="http://schemas.microsoft.com/office/powerpoint/2010/main" val="299771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
                                            <p:txEl>
                                              <p:pRg st="2" end="2"/>
                                            </p:txEl>
                                          </p:spTgt>
                                        </p:tgtEl>
                                      </p:cBhvr>
                                      <p:by x="150000" y="150000"/>
                                    </p:animScale>
                                  </p:childTnLst>
                                </p:cTn>
                              </p:par>
                              <p:par>
                                <p:cTn id="7" presetID="19" presetClass="emph" presetSubtype="0" fill="hold" grpId="0" nodeType="withEffect">
                                  <p:stCondLst>
                                    <p:cond delay="0"/>
                                  </p:stCondLst>
                                  <p:childTnLst>
                                    <p:animClr clrSpc="rgb" dir="cw">
                                      <p:cBhvr override="childStyle">
                                        <p:cTn id="8" dur="500" fill="hold"/>
                                        <p:tgtEl>
                                          <p:spTgt spid="3">
                                            <p:txEl>
                                              <p:pRg st="2" end="2"/>
                                            </p:txEl>
                                          </p:spTgt>
                                        </p:tgtEl>
                                        <p:attrNameLst>
                                          <p:attrName>style.color</p:attrName>
                                        </p:attrNameLst>
                                      </p:cBhvr>
                                      <p:to>
                                        <a:schemeClr val="accent2"/>
                                      </p:to>
                                    </p:animClr>
                                    <p:animClr clrSpc="rgb" dir="cw">
                                      <p:cBhvr>
                                        <p:cTn id="9" dur="500" fill="hold"/>
                                        <p:tgtEl>
                                          <p:spTgt spid="3">
                                            <p:txEl>
                                              <p:pRg st="2" end="2"/>
                                            </p:txEl>
                                          </p:spTgt>
                                        </p:tgtEl>
                                        <p:attrNameLst>
                                          <p:attrName>fillcolor</p:attrName>
                                        </p:attrNameLst>
                                      </p:cBhvr>
                                      <p:to>
                                        <a:schemeClr val="accent2"/>
                                      </p:to>
                                    </p:animClr>
                                    <p:set>
                                      <p:cBhvr>
                                        <p:cTn id="10" dur="500" fill="hold"/>
                                        <p:tgtEl>
                                          <p:spTgt spid="3">
                                            <p:txEl>
                                              <p:pRg st="2" end="2"/>
                                            </p:txEl>
                                          </p:spTgt>
                                        </p:tgtEl>
                                        <p:attrNameLst>
                                          <p:attrName>fill.type</p:attrName>
                                        </p:attrNameLst>
                                      </p:cBhvr>
                                      <p:to>
                                        <p:strVal val="solid"/>
                                      </p:to>
                                    </p:set>
                                    <p:set>
                                      <p:cBhvr>
                                        <p:cTn id="11" dur="500" fill="hold"/>
                                        <p:tgtEl>
                                          <p:spTgt spid="3">
                                            <p:txEl>
                                              <p:pRg st="2" end="2"/>
                                            </p:txEl>
                                          </p:spTgt>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t>How Can I Determine if an Answer is Plausible?</a:t>
            </a:r>
            <a:endParaRPr lang="en-US" b="1" i="1" dirty="0"/>
          </a:p>
        </p:txBody>
      </p:sp>
      <p:sp>
        <p:nvSpPr>
          <p:cNvPr id="3" name="Content Placeholder 2"/>
          <p:cNvSpPr>
            <a:spLocks noGrp="1"/>
          </p:cNvSpPr>
          <p:nvPr>
            <p:ph idx="1"/>
          </p:nvPr>
        </p:nvSpPr>
        <p:spPr>
          <a:xfrm>
            <a:off x="838200" y="1558551"/>
            <a:ext cx="3744686" cy="4840741"/>
          </a:xfrm>
        </p:spPr>
        <p:txBody>
          <a:bodyPr>
            <a:normAutofit fontScale="92500" lnSpcReduction="2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a:p>
          <a:p>
            <a:pPr marL="0" indent="0">
              <a:buNone/>
            </a:pPr>
            <a:r>
              <a:rPr lang="en-US" b="1" dirty="0" smtClean="0"/>
              <a:t>Direction of Changes</a:t>
            </a:r>
          </a:p>
          <a:p>
            <a:pPr marL="0" indent="0">
              <a:buNone/>
            </a:pPr>
            <a:endParaRPr lang="en-US" b="1" dirty="0" smtClean="0"/>
          </a:p>
          <a:p>
            <a:pPr marL="0" indent="0">
              <a:buNone/>
            </a:pPr>
            <a:r>
              <a:rPr lang="en-US" b="1" dirty="0"/>
              <a:t>Does It Add Up?</a:t>
            </a:r>
          </a:p>
          <a:p>
            <a:pPr marL="0" indent="0">
              <a:buNone/>
            </a:pPr>
            <a:endParaRPr lang="en-US" b="1" dirty="0" smtClean="0"/>
          </a:p>
          <a:p>
            <a:pPr marL="0" indent="0">
              <a:buNone/>
            </a:pPr>
            <a:r>
              <a:rPr lang="en-US" b="1" dirty="0"/>
              <a:t>Convert to more comfortable measures</a:t>
            </a:r>
          </a:p>
          <a:p>
            <a:pPr marL="0" indent="0">
              <a:buNone/>
            </a:pPr>
            <a:endParaRPr lang="en-US" b="1" dirty="0"/>
          </a:p>
          <a:p>
            <a:pPr marL="0" indent="0">
              <a:buNone/>
            </a:pPr>
            <a:r>
              <a:rPr lang="en-US" b="1" dirty="0"/>
              <a:t>Compare to what you see</a:t>
            </a:r>
          </a:p>
          <a:p>
            <a:pPr marL="0" indent="0">
              <a:buNone/>
            </a:pPr>
            <a:endParaRPr lang="en-US" b="1" dirty="0"/>
          </a:p>
        </p:txBody>
      </p:sp>
      <p:pic>
        <p:nvPicPr>
          <p:cNvPr id="3074" name="Picture 2" descr="http://images.kiwicrate.com/diy_ad/Tinker-Crate-magic-inflating-balloon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454920"/>
            <a:ext cx="4572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444343" y="6267153"/>
            <a:ext cx="6096000" cy="646331"/>
          </a:xfrm>
          <a:prstGeom prst="rect">
            <a:avLst/>
          </a:prstGeom>
        </p:spPr>
        <p:txBody>
          <a:bodyPr>
            <a:spAutoFit/>
          </a:bodyPr>
          <a:lstStyle/>
          <a:p>
            <a:r>
              <a:rPr lang="en-US" dirty="0">
                <a:hlinkClick r:id="rId4"/>
              </a:rPr>
              <a:t>http://</a:t>
            </a:r>
            <a:r>
              <a:rPr lang="en-US" dirty="0" smtClean="0">
                <a:hlinkClick r:id="rId4"/>
              </a:rPr>
              <a:t>www.kiwicrate.com/projects/Magic-Inflating-Balloons/2605</a:t>
            </a:r>
            <a:r>
              <a:rPr lang="en-US" dirty="0" smtClean="0"/>
              <a:t> </a:t>
            </a:r>
            <a:endParaRPr lang="en-US" dirty="0"/>
          </a:p>
        </p:txBody>
      </p:sp>
    </p:spTree>
    <p:extLst>
      <p:ext uri="{BB962C8B-B14F-4D97-AF65-F5344CB8AC3E}">
        <p14:creationId xmlns:p14="http://schemas.microsoft.com/office/powerpoint/2010/main" val="48169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
                                            <p:txEl>
                                              <p:pRg st="4" end="4"/>
                                            </p:txEl>
                                          </p:spTgt>
                                        </p:tgtEl>
                                      </p:cBhvr>
                                      <p:by x="150000" y="150000"/>
                                    </p:animScale>
                                  </p:childTnLst>
                                </p:cTn>
                              </p:par>
                              <p:par>
                                <p:cTn id="7" presetID="19" presetClass="emph" presetSubtype="0" fill="hold" grpId="0" nodeType="withEffect">
                                  <p:stCondLst>
                                    <p:cond delay="0"/>
                                  </p:stCondLst>
                                  <p:childTnLst>
                                    <p:animClr clrSpc="rgb" dir="cw">
                                      <p:cBhvr override="childStyle">
                                        <p:cTn id="8" dur="500" fill="hold"/>
                                        <p:tgtEl>
                                          <p:spTgt spid="3">
                                            <p:txEl>
                                              <p:pRg st="4" end="4"/>
                                            </p:txEl>
                                          </p:spTgt>
                                        </p:tgtEl>
                                        <p:attrNameLst>
                                          <p:attrName>style.color</p:attrName>
                                        </p:attrNameLst>
                                      </p:cBhvr>
                                      <p:to>
                                        <a:schemeClr val="accent2"/>
                                      </p:to>
                                    </p:animClr>
                                    <p:animClr clrSpc="rgb" dir="cw">
                                      <p:cBhvr>
                                        <p:cTn id="9" dur="500" fill="hold"/>
                                        <p:tgtEl>
                                          <p:spTgt spid="3">
                                            <p:txEl>
                                              <p:pRg st="4" end="4"/>
                                            </p:txEl>
                                          </p:spTgt>
                                        </p:tgtEl>
                                        <p:attrNameLst>
                                          <p:attrName>fillcolor</p:attrName>
                                        </p:attrNameLst>
                                      </p:cBhvr>
                                      <p:to>
                                        <a:schemeClr val="accent2"/>
                                      </p:to>
                                    </p:animClr>
                                    <p:set>
                                      <p:cBhvr>
                                        <p:cTn id="10" dur="500" fill="hold"/>
                                        <p:tgtEl>
                                          <p:spTgt spid="3">
                                            <p:txEl>
                                              <p:pRg st="4" end="4"/>
                                            </p:txEl>
                                          </p:spTgt>
                                        </p:tgtEl>
                                        <p:attrNameLst>
                                          <p:attrName>fill.type</p:attrName>
                                        </p:attrNameLst>
                                      </p:cBhvr>
                                      <p:to>
                                        <p:strVal val="solid"/>
                                      </p:to>
                                    </p:set>
                                    <p:set>
                                      <p:cBhvr>
                                        <p:cTn id="11"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t>How Can I Determine if an Answer is Plausible?</a:t>
            </a:r>
            <a:endParaRPr lang="en-US" b="1" i="1" dirty="0"/>
          </a:p>
        </p:txBody>
      </p:sp>
      <p:sp>
        <p:nvSpPr>
          <p:cNvPr id="3" name="Content Placeholder 2"/>
          <p:cNvSpPr>
            <a:spLocks noGrp="1"/>
          </p:cNvSpPr>
          <p:nvPr>
            <p:ph idx="1"/>
          </p:nvPr>
        </p:nvSpPr>
        <p:spPr>
          <a:xfrm>
            <a:off x="838200" y="1558551"/>
            <a:ext cx="3744686" cy="4840741"/>
          </a:xfrm>
        </p:spPr>
        <p:txBody>
          <a:bodyPr>
            <a:normAutofit fontScale="92500" lnSpcReduction="2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smtClean="0"/>
          </a:p>
          <a:p>
            <a:pPr marL="0" indent="0">
              <a:buNone/>
            </a:pPr>
            <a:r>
              <a:rPr lang="en-US" b="1" dirty="0" smtClean="0"/>
              <a:t>Direction of Changes</a:t>
            </a:r>
          </a:p>
          <a:p>
            <a:pPr marL="0" indent="0">
              <a:buNone/>
            </a:pPr>
            <a:endParaRPr lang="en-US" b="1" dirty="0"/>
          </a:p>
          <a:p>
            <a:pPr marL="0" indent="0">
              <a:buNone/>
            </a:pPr>
            <a:r>
              <a:rPr lang="en-US" b="1" dirty="0" smtClean="0"/>
              <a:t>Does It Add Up?</a:t>
            </a:r>
          </a:p>
          <a:p>
            <a:pPr marL="0" indent="0">
              <a:buNone/>
            </a:pPr>
            <a:endParaRPr lang="en-US" b="1" dirty="0"/>
          </a:p>
          <a:p>
            <a:pPr marL="0" indent="0">
              <a:buNone/>
            </a:pPr>
            <a:r>
              <a:rPr lang="en-US" b="1" dirty="0"/>
              <a:t>Convert to more comfortable measures</a:t>
            </a:r>
          </a:p>
          <a:p>
            <a:pPr marL="0" indent="0">
              <a:buNone/>
            </a:pPr>
            <a:endParaRPr lang="en-US" b="1" dirty="0"/>
          </a:p>
          <a:p>
            <a:pPr marL="0" indent="0">
              <a:buNone/>
            </a:pPr>
            <a:r>
              <a:rPr lang="en-US" b="1" dirty="0"/>
              <a:t>Compare to what you see</a:t>
            </a:r>
          </a:p>
          <a:p>
            <a:pPr marL="0" indent="0">
              <a:buNone/>
            </a:pPr>
            <a:endParaRPr lang="en-US" b="1" dirty="0" smtClean="0"/>
          </a:p>
        </p:txBody>
      </p:sp>
      <p:graphicFrame>
        <p:nvGraphicFramePr>
          <p:cNvPr id="4" name="Table 3"/>
          <p:cNvGraphicFramePr>
            <a:graphicFrameLocks noGrp="1"/>
          </p:cNvGraphicFramePr>
          <p:nvPr>
            <p:extLst>
              <p:ext uri="{D42A27DB-BD31-4B8C-83A1-F6EECF244321}">
                <p14:modId xmlns:p14="http://schemas.microsoft.com/office/powerpoint/2010/main" val="1057348962"/>
              </p:ext>
            </p:extLst>
          </p:nvPr>
        </p:nvGraphicFramePr>
        <p:xfrm>
          <a:off x="5188857" y="1558551"/>
          <a:ext cx="3889829" cy="2499360"/>
        </p:xfrm>
        <a:graphic>
          <a:graphicData uri="http://schemas.openxmlformats.org/drawingml/2006/table">
            <a:tbl>
              <a:tblPr firstRow="1" bandRow="1">
                <a:tableStyleId>{5C22544A-7EE6-4342-B048-85BDC9FD1C3A}</a:tableStyleId>
              </a:tblPr>
              <a:tblGrid>
                <a:gridCol w="1865086">
                  <a:extLst>
                    <a:ext uri="{9D8B030D-6E8A-4147-A177-3AD203B41FA5}">
                      <a16:colId xmlns:a16="http://schemas.microsoft.com/office/drawing/2014/main" val="1690857953"/>
                    </a:ext>
                  </a:extLst>
                </a:gridCol>
                <a:gridCol w="2024743">
                  <a:extLst>
                    <a:ext uri="{9D8B030D-6E8A-4147-A177-3AD203B41FA5}">
                      <a16:colId xmlns:a16="http://schemas.microsoft.com/office/drawing/2014/main" val="1053315256"/>
                    </a:ext>
                  </a:extLst>
                </a:gridCol>
              </a:tblGrid>
              <a:tr h="281820">
                <a:tc>
                  <a:txBody>
                    <a:bodyPr/>
                    <a:lstStyle/>
                    <a:p>
                      <a:r>
                        <a:rPr lang="en-US" sz="2800" dirty="0" smtClean="0"/>
                        <a:t>Favorite Animal</a:t>
                      </a:r>
                      <a:endParaRPr lang="en-US" sz="2800" dirty="0"/>
                    </a:p>
                  </a:txBody>
                  <a:tcPr/>
                </a:tc>
                <a:tc>
                  <a:txBody>
                    <a:bodyPr/>
                    <a:lstStyle/>
                    <a:p>
                      <a:r>
                        <a:rPr lang="en-US" sz="2800" dirty="0" smtClean="0"/>
                        <a:t>Number of Children</a:t>
                      </a:r>
                      <a:endParaRPr lang="en-US" sz="2800" dirty="0"/>
                    </a:p>
                  </a:txBody>
                  <a:tcPr/>
                </a:tc>
                <a:extLst>
                  <a:ext uri="{0D108BD9-81ED-4DB2-BD59-A6C34878D82A}">
                    <a16:rowId xmlns:a16="http://schemas.microsoft.com/office/drawing/2014/main" val="1257192004"/>
                  </a:ext>
                </a:extLst>
              </a:tr>
              <a:tr h="370840">
                <a:tc>
                  <a:txBody>
                    <a:bodyPr/>
                    <a:lstStyle/>
                    <a:p>
                      <a:r>
                        <a:rPr lang="en-US" sz="2800" dirty="0" smtClean="0"/>
                        <a:t>Dog</a:t>
                      </a:r>
                      <a:endParaRPr lang="en-US" sz="2800" dirty="0"/>
                    </a:p>
                  </a:txBody>
                  <a:tcPr/>
                </a:tc>
                <a:tc>
                  <a:txBody>
                    <a:bodyPr/>
                    <a:lstStyle/>
                    <a:p>
                      <a:r>
                        <a:rPr lang="en-US" sz="2800" dirty="0" smtClean="0"/>
                        <a:t>30</a:t>
                      </a:r>
                      <a:endParaRPr lang="en-US" sz="2800" dirty="0"/>
                    </a:p>
                  </a:txBody>
                  <a:tcPr/>
                </a:tc>
                <a:extLst>
                  <a:ext uri="{0D108BD9-81ED-4DB2-BD59-A6C34878D82A}">
                    <a16:rowId xmlns:a16="http://schemas.microsoft.com/office/drawing/2014/main" val="1965330777"/>
                  </a:ext>
                </a:extLst>
              </a:tr>
              <a:tr h="370840">
                <a:tc>
                  <a:txBody>
                    <a:bodyPr/>
                    <a:lstStyle/>
                    <a:p>
                      <a:r>
                        <a:rPr lang="en-US" sz="2800" dirty="0" smtClean="0"/>
                        <a:t>Cat</a:t>
                      </a:r>
                      <a:endParaRPr lang="en-US" sz="2800" dirty="0"/>
                    </a:p>
                  </a:txBody>
                  <a:tcPr/>
                </a:tc>
                <a:tc>
                  <a:txBody>
                    <a:bodyPr/>
                    <a:lstStyle/>
                    <a:p>
                      <a:r>
                        <a:rPr lang="en-US" sz="2800" dirty="0" smtClean="0"/>
                        <a:t>20</a:t>
                      </a:r>
                      <a:endParaRPr lang="en-US" sz="2800" dirty="0"/>
                    </a:p>
                  </a:txBody>
                  <a:tcPr/>
                </a:tc>
                <a:extLst>
                  <a:ext uri="{0D108BD9-81ED-4DB2-BD59-A6C34878D82A}">
                    <a16:rowId xmlns:a16="http://schemas.microsoft.com/office/drawing/2014/main" val="836727486"/>
                  </a:ext>
                </a:extLst>
              </a:tr>
              <a:tr h="370840">
                <a:tc>
                  <a:txBody>
                    <a:bodyPr/>
                    <a:lstStyle/>
                    <a:p>
                      <a:r>
                        <a:rPr lang="en-US" sz="2800" dirty="0" smtClean="0"/>
                        <a:t>Hamster</a:t>
                      </a:r>
                      <a:endParaRPr lang="en-US" sz="2800" dirty="0"/>
                    </a:p>
                  </a:txBody>
                  <a:tcPr/>
                </a:tc>
                <a:tc>
                  <a:txBody>
                    <a:bodyPr/>
                    <a:lstStyle/>
                    <a:p>
                      <a:r>
                        <a:rPr lang="en-US" sz="2800" dirty="0" smtClean="0"/>
                        <a:t>10</a:t>
                      </a:r>
                      <a:endParaRPr lang="en-US" sz="2800" dirty="0"/>
                    </a:p>
                  </a:txBody>
                  <a:tcPr/>
                </a:tc>
                <a:extLst>
                  <a:ext uri="{0D108BD9-81ED-4DB2-BD59-A6C34878D82A}">
                    <a16:rowId xmlns:a16="http://schemas.microsoft.com/office/drawing/2014/main" val="123861382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53570061"/>
              </p:ext>
            </p:extLst>
          </p:nvPr>
        </p:nvGraphicFramePr>
        <p:xfrm>
          <a:off x="9093203" y="1551823"/>
          <a:ext cx="1865086" cy="2499360"/>
        </p:xfrm>
        <a:graphic>
          <a:graphicData uri="http://schemas.openxmlformats.org/drawingml/2006/table">
            <a:tbl>
              <a:tblPr firstRow="1" bandRow="1">
                <a:tableStyleId>{5C22544A-7EE6-4342-B048-85BDC9FD1C3A}</a:tableStyleId>
              </a:tblPr>
              <a:tblGrid>
                <a:gridCol w="1865086">
                  <a:extLst>
                    <a:ext uri="{9D8B030D-6E8A-4147-A177-3AD203B41FA5}">
                      <a16:colId xmlns:a16="http://schemas.microsoft.com/office/drawing/2014/main" val="1690857953"/>
                    </a:ext>
                  </a:extLst>
                </a:gridCol>
              </a:tblGrid>
              <a:tr h="281820">
                <a:tc>
                  <a:txBody>
                    <a:bodyPr/>
                    <a:lstStyle/>
                    <a:p>
                      <a:r>
                        <a:rPr lang="en-US" sz="2800" dirty="0" smtClean="0"/>
                        <a:t>Percent</a:t>
                      </a:r>
                    </a:p>
                    <a:p>
                      <a:endParaRPr lang="en-US" sz="2800" dirty="0"/>
                    </a:p>
                  </a:txBody>
                  <a:tcPr/>
                </a:tc>
                <a:extLst>
                  <a:ext uri="{0D108BD9-81ED-4DB2-BD59-A6C34878D82A}">
                    <a16:rowId xmlns:a16="http://schemas.microsoft.com/office/drawing/2014/main" val="1257192004"/>
                  </a:ext>
                </a:extLst>
              </a:tr>
              <a:tr h="370840">
                <a:tc>
                  <a:txBody>
                    <a:bodyPr/>
                    <a:lstStyle/>
                    <a:p>
                      <a:r>
                        <a:rPr lang="en-US" sz="2800" dirty="0" smtClean="0"/>
                        <a:t>50%</a:t>
                      </a:r>
                      <a:endParaRPr lang="en-US" sz="2800" dirty="0"/>
                    </a:p>
                  </a:txBody>
                  <a:tcPr/>
                </a:tc>
                <a:extLst>
                  <a:ext uri="{0D108BD9-81ED-4DB2-BD59-A6C34878D82A}">
                    <a16:rowId xmlns:a16="http://schemas.microsoft.com/office/drawing/2014/main" val="1965330777"/>
                  </a:ext>
                </a:extLst>
              </a:tr>
              <a:tr h="370840">
                <a:tc>
                  <a:txBody>
                    <a:bodyPr/>
                    <a:lstStyle/>
                    <a:p>
                      <a:r>
                        <a:rPr lang="en-US" sz="2800" dirty="0" smtClean="0"/>
                        <a:t>33.3%</a:t>
                      </a:r>
                      <a:endParaRPr lang="en-US" sz="2800" dirty="0"/>
                    </a:p>
                  </a:txBody>
                  <a:tcPr/>
                </a:tc>
                <a:extLst>
                  <a:ext uri="{0D108BD9-81ED-4DB2-BD59-A6C34878D82A}">
                    <a16:rowId xmlns:a16="http://schemas.microsoft.com/office/drawing/2014/main" val="836727486"/>
                  </a:ext>
                </a:extLst>
              </a:tr>
              <a:tr h="370840">
                <a:tc>
                  <a:txBody>
                    <a:bodyPr/>
                    <a:lstStyle/>
                    <a:p>
                      <a:r>
                        <a:rPr lang="en-US" sz="2800" dirty="0" smtClean="0"/>
                        <a:t>33.3%</a:t>
                      </a:r>
                      <a:endParaRPr lang="en-US" sz="2800" dirty="0"/>
                    </a:p>
                  </a:txBody>
                  <a:tcPr/>
                </a:tc>
                <a:extLst>
                  <a:ext uri="{0D108BD9-81ED-4DB2-BD59-A6C34878D82A}">
                    <a16:rowId xmlns:a16="http://schemas.microsoft.com/office/drawing/2014/main" val="123861382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767156546"/>
              </p:ext>
            </p:extLst>
          </p:nvPr>
        </p:nvGraphicFramePr>
        <p:xfrm>
          <a:off x="9078686" y="1558551"/>
          <a:ext cx="1865086" cy="2499360"/>
        </p:xfrm>
        <a:graphic>
          <a:graphicData uri="http://schemas.openxmlformats.org/drawingml/2006/table">
            <a:tbl>
              <a:tblPr firstRow="1" bandRow="1">
                <a:tableStyleId>{5C22544A-7EE6-4342-B048-85BDC9FD1C3A}</a:tableStyleId>
              </a:tblPr>
              <a:tblGrid>
                <a:gridCol w="1865086">
                  <a:extLst>
                    <a:ext uri="{9D8B030D-6E8A-4147-A177-3AD203B41FA5}">
                      <a16:colId xmlns:a16="http://schemas.microsoft.com/office/drawing/2014/main" val="1690857953"/>
                    </a:ext>
                  </a:extLst>
                </a:gridCol>
              </a:tblGrid>
              <a:tr h="281820">
                <a:tc>
                  <a:txBody>
                    <a:bodyPr/>
                    <a:lstStyle/>
                    <a:p>
                      <a:r>
                        <a:rPr lang="en-US" sz="2800" dirty="0" smtClean="0"/>
                        <a:t>Percent</a:t>
                      </a:r>
                    </a:p>
                    <a:p>
                      <a:endParaRPr lang="en-US" sz="2800" dirty="0"/>
                    </a:p>
                  </a:txBody>
                  <a:tcPr/>
                </a:tc>
                <a:extLst>
                  <a:ext uri="{0D108BD9-81ED-4DB2-BD59-A6C34878D82A}">
                    <a16:rowId xmlns:a16="http://schemas.microsoft.com/office/drawing/2014/main" val="1257192004"/>
                  </a:ext>
                </a:extLst>
              </a:tr>
              <a:tr h="370840">
                <a:tc>
                  <a:txBody>
                    <a:bodyPr/>
                    <a:lstStyle/>
                    <a:p>
                      <a:r>
                        <a:rPr lang="en-US" sz="2800" dirty="0" smtClean="0"/>
                        <a:t>50%</a:t>
                      </a:r>
                      <a:endParaRPr lang="en-US" sz="2800" dirty="0"/>
                    </a:p>
                  </a:txBody>
                  <a:tcPr/>
                </a:tc>
                <a:extLst>
                  <a:ext uri="{0D108BD9-81ED-4DB2-BD59-A6C34878D82A}">
                    <a16:rowId xmlns:a16="http://schemas.microsoft.com/office/drawing/2014/main" val="1965330777"/>
                  </a:ext>
                </a:extLst>
              </a:tr>
              <a:tr h="370840">
                <a:tc>
                  <a:txBody>
                    <a:bodyPr/>
                    <a:lstStyle/>
                    <a:p>
                      <a:r>
                        <a:rPr lang="en-US" sz="2800" dirty="0" smtClean="0"/>
                        <a:t>33.3%</a:t>
                      </a:r>
                      <a:endParaRPr lang="en-US" sz="2800" dirty="0"/>
                    </a:p>
                  </a:txBody>
                  <a:tcPr/>
                </a:tc>
                <a:extLst>
                  <a:ext uri="{0D108BD9-81ED-4DB2-BD59-A6C34878D82A}">
                    <a16:rowId xmlns:a16="http://schemas.microsoft.com/office/drawing/2014/main" val="836727486"/>
                  </a:ext>
                </a:extLst>
              </a:tr>
              <a:tr h="370840">
                <a:tc>
                  <a:txBody>
                    <a:bodyPr/>
                    <a:lstStyle/>
                    <a:p>
                      <a:r>
                        <a:rPr lang="en-US" sz="2800" dirty="0" smtClean="0"/>
                        <a:t>16.7%</a:t>
                      </a:r>
                      <a:endParaRPr lang="en-US" sz="2800" dirty="0"/>
                    </a:p>
                  </a:txBody>
                  <a:tcPr/>
                </a:tc>
                <a:extLst>
                  <a:ext uri="{0D108BD9-81ED-4DB2-BD59-A6C34878D82A}">
                    <a16:rowId xmlns:a16="http://schemas.microsoft.com/office/drawing/2014/main" val="1238613825"/>
                  </a:ext>
                </a:extLst>
              </a:tr>
            </a:tbl>
          </a:graphicData>
        </a:graphic>
      </p:graphicFrame>
    </p:spTree>
    <p:extLst>
      <p:ext uri="{BB962C8B-B14F-4D97-AF65-F5344CB8AC3E}">
        <p14:creationId xmlns:p14="http://schemas.microsoft.com/office/powerpoint/2010/main" val="132434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
                                            <p:txEl>
                                              <p:pRg st="6" end="6"/>
                                            </p:txEl>
                                          </p:spTgt>
                                        </p:tgtEl>
                                      </p:cBhvr>
                                      <p:by x="150000" y="150000"/>
                                    </p:animScale>
                                  </p:childTnLst>
                                </p:cTn>
                              </p:par>
                              <p:par>
                                <p:cTn id="7" presetID="19" presetClass="emph" presetSubtype="0" fill="hold" grpId="0" nodeType="withEffect">
                                  <p:stCondLst>
                                    <p:cond delay="0"/>
                                  </p:stCondLst>
                                  <p:childTnLst>
                                    <p:animClr clrSpc="rgb" dir="cw">
                                      <p:cBhvr override="childStyle">
                                        <p:cTn id="8" dur="500" fill="hold"/>
                                        <p:tgtEl>
                                          <p:spTgt spid="3">
                                            <p:txEl>
                                              <p:pRg st="6" end="6"/>
                                            </p:txEl>
                                          </p:spTgt>
                                        </p:tgtEl>
                                        <p:attrNameLst>
                                          <p:attrName>style.color</p:attrName>
                                        </p:attrNameLst>
                                      </p:cBhvr>
                                      <p:to>
                                        <a:schemeClr val="accent2"/>
                                      </p:to>
                                    </p:animClr>
                                    <p:animClr clrSpc="rgb" dir="cw">
                                      <p:cBhvr>
                                        <p:cTn id="9" dur="500" fill="hold"/>
                                        <p:tgtEl>
                                          <p:spTgt spid="3">
                                            <p:txEl>
                                              <p:pRg st="6" end="6"/>
                                            </p:txEl>
                                          </p:spTgt>
                                        </p:tgtEl>
                                        <p:attrNameLst>
                                          <p:attrName>fillcolor</p:attrName>
                                        </p:attrNameLst>
                                      </p:cBhvr>
                                      <p:to>
                                        <a:schemeClr val="accent2"/>
                                      </p:to>
                                    </p:animClr>
                                    <p:set>
                                      <p:cBhvr>
                                        <p:cTn id="10" dur="500" fill="hold"/>
                                        <p:tgtEl>
                                          <p:spTgt spid="3">
                                            <p:txEl>
                                              <p:pRg st="6" end="6"/>
                                            </p:txEl>
                                          </p:spTgt>
                                        </p:tgtEl>
                                        <p:attrNameLst>
                                          <p:attrName>fill.type</p:attrName>
                                        </p:attrNameLst>
                                      </p:cBhvr>
                                      <p:to>
                                        <p:strVal val="solid"/>
                                      </p:to>
                                    </p:set>
                                    <p:set>
                                      <p:cBhvr>
                                        <p:cTn id="11" dur="500" fill="hold"/>
                                        <p:tgtEl>
                                          <p:spTgt spid="3">
                                            <p:txEl>
                                              <p:pRg st="6" end="6"/>
                                            </p:txEl>
                                          </p:spTgt>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t>How Can I Determine if an Answer is Plausible?</a:t>
            </a:r>
            <a:endParaRPr lang="en-US" b="1" i="1" dirty="0"/>
          </a:p>
        </p:txBody>
      </p:sp>
      <p:sp>
        <p:nvSpPr>
          <p:cNvPr id="3" name="Content Placeholder 2"/>
          <p:cNvSpPr>
            <a:spLocks noGrp="1"/>
          </p:cNvSpPr>
          <p:nvPr>
            <p:ph idx="1"/>
          </p:nvPr>
        </p:nvSpPr>
        <p:spPr>
          <a:xfrm>
            <a:off x="838200" y="1558551"/>
            <a:ext cx="3744686" cy="4840741"/>
          </a:xfrm>
        </p:spPr>
        <p:txBody>
          <a:bodyPr>
            <a:normAutofit fontScale="92500" lnSpcReduction="2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smtClean="0"/>
          </a:p>
          <a:p>
            <a:pPr marL="0" indent="0">
              <a:buNone/>
            </a:pPr>
            <a:r>
              <a:rPr lang="en-US" b="1" dirty="0" smtClean="0"/>
              <a:t>Direction of Changes</a:t>
            </a:r>
          </a:p>
          <a:p>
            <a:pPr marL="0" indent="0">
              <a:buNone/>
            </a:pPr>
            <a:endParaRPr lang="en-US" b="1" dirty="0"/>
          </a:p>
          <a:p>
            <a:pPr marL="0" indent="0">
              <a:buNone/>
            </a:pPr>
            <a:r>
              <a:rPr lang="en-US" b="1" dirty="0" smtClean="0"/>
              <a:t>Does It Add Up?</a:t>
            </a:r>
          </a:p>
          <a:p>
            <a:pPr marL="0" indent="0">
              <a:buNone/>
            </a:pPr>
            <a:endParaRPr lang="en-US" b="1" dirty="0" smtClean="0"/>
          </a:p>
          <a:p>
            <a:pPr marL="0" indent="0">
              <a:buNone/>
            </a:pPr>
            <a:r>
              <a:rPr lang="en-US" b="1" dirty="0" smtClean="0"/>
              <a:t>Convert to more comfortable measures</a:t>
            </a:r>
          </a:p>
          <a:p>
            <a:pPr marL="0" indent="0">
              <a:buNone/>
            </a:pPr>
            <a:endParaRPr lang="en-US" b="1" dirty="0"/>
          </a:p>
          <a:p>
            <a:pPr marL="0" indent="0">
              <a:buNone/>
            </a:pPr>
            <a:r>
              <a:rPr lang="en-US" b="1" dirty="0"/>
              <a:t>Compare to what you </a:t>
            </a:r>
            <a:r>
              <a:rPr lang="en-US" b="1" dirty="0" smtClean="0"/>
              <a:t>see</a:t>
            </a:r>
          </a:p>
          <a:p>
            <a:pPr marL="0" indent="0">
              <a:buNone/>
            </a:pPr>
            <a:endParaRPr lang="en-US" b="1" dirty="0" smtClean="0"/>
          </a:p>
        </p:txBody>
      </p:sp>
      <p:graphicFrame>
        <p:nvGraphicFramePr>
          <p:cNvPr id="4" name="Table 3"/>
          <p:cNvGraphicFramePr>
            <a:graphicFrameLocks noGrp="1"/>
          </p:cNvGraphicFramePr>
          <p:nvPr>
            <p:extLst>
              <p:ext uri="{D42A27DB-BD31-4B8C-83A1-F6EECF244321}">
                <p14:modId xmlns:p14="http://schemas.microsoft.com/office/powerpoint/2010/main" val="2772642385"/>
              </p:ext>
            </p:extLst>
          </p:nvPr>
        </p:nvGraphicFramePr>
        <p:xfrm>
          <a:off x="5188857" y="1558551"/>
          <a:ext cx="5805713" cy="2499360"/>
        </p:xfrm>
        <a:graphic>
          <a:graphicData uri="http://schemas.openxmlformats.org/drawingml/2006/table">
            <a:tbl>
              <a:tblPr firstRow="1" bandRow="1">
                <a:tableStyleId>{5C22544A-7EE6-4342-B048-85BDC9FD1C3A}</a:tableStyleId>
              </a:tblPr>
              <a:tblGrid>
                <a:gridCol w="1830759">
                  <a:extLst>
                    <a:ext uri="{9D8B030D-6E8A-4147-A177-3AD203B41FA5}">
                      <a16:colId xmlns:a16="http://schemas.microsoft.com/office/drawing/2014/main" val="1690857953"/>
                    </a:ext>
                  </a:extLst>
                </a:gridCol>
                <a:gridCol w="1987477">
                  <a:extLst>
                    <a:ext uri="{9D8B030D-6E8A-4147-A177-3AD203B41FA5}">
                      <a16:colId xmlns:a16="http://schemas.microsoft.com/office/drawing/2014/main" val="1053315256"/>
                    </a:ext>
                  </a:extLst>
                </a:gridCol>
                <a:gridCol w="1987477">
                  <a:extLst>
                    <a:ext uri="{9D8B030D-6E8A-4147-A177-3AD203B41FA5}">
                      <a16:colId xmlns:a16="http://schemas.microsoft.com/office/drawing/2014/main" val="1266874571"/>
                    </a:ext>
                  </a:extLst>
                </a:gridCol>
              </a:tblGrid>
              <a:tr h="281820">
                <a:tc>
                  <a:txBody>
                    <a:bodyPr/>
                    <a:lstStyle/>
                    <a:p>
                      <a:r>
                        <a:rPr lang="en-US" sz="2800" dirty="0" smtClean="0"/>
                        <a:t>Favorite Animal</a:t>
                      </a:r>
                      <a:endParaRPr lang="en-US" sz="2800" dirty="0"/>
                    </a:p>
                  </a:txBody>
                  <a:tcPr/>
                </a:tc>
                <a:tc>
                  <a:txBody>
                    <a:bodyPr/>
                    <a:lstStyle/>
                    <a:p>
                      <a:r>
                        <a:rPr lang="en-US" sz="2800" dirty="0" smtClean="0"/>
                        <a:t>Number of Children</a:t>
                      </a:r>
                      <a:endParaRPr lang="en-US" sz="2800" dirty="0"/>
                    </a:p>
                  </a:txBody>
                  <a:tcPr/>
                </a:tc>
                <a:tc>
                  <a:txBody>
                    <a:bodyPr/>
                    <a:lstStyle/>
                    <a:p>
                      <a:r>
                        <a:rPr lang="en-US" sz="2800" dirty="0" smtClean="0"/>
                        <a:t>Percent</a:t>
                      </a:r>
                    </a:p>
                  </a:txBody>
                  <a:tcPr/>
                </a:tc>
                <a:extLst>
                  <a:ext uri="{0D108BD9-81ED-4DB2-BD59-A6C34878D82A}">
                    <a16:rowId xmlns:a16="http://schemas.microsoft.com/office/drawing/2014/main" val="1257192004"/>
                  </a:ext>
                </a:extLst>
              </a:tr>
              <a:tr h="370840">
                <a:tc>
                  <a:txBody>
                    <a:bodyPr/>
                    <a:lstStyle/>
                    <a:p>
                      <a:r>
                        <a:rPr lang="en-US" sz="2800" dirty="0" smtClean="0"/>
                        <a:t>Dog</a:t>
                      </a:r>
                      <a:endParaRPr lang="en-US" sz="2800" dirty="0"/>
                    </a:p>
                  </a:txBody>
                  <a:tcPr/>
                </a:tc>
                <a:tc>
                  <a:txBody>
                    <a:bodyPr/>
                    <a:lstStyle/>
                    <a:p>
                      <a:r>
                        <a:rPr lang="en-US" sz="2800" dirty="0" smtClean="0"/>
                        <a:t>30</a:t>
                      </a:r>
                      <a:endParaRPr lang="en-US" sz="2800" dirty="0"/>
                    </a:p>
                  </a:txBody>
                  <a:tcPr/>
                </a:tc>
                <a:tc>
                  <a:txBody>
                    <a:bodyPr/>
                    <a:lstStyle/>
                    <a:p>
                      <a:r>
                        <a:rPr lang="en-US" sz="2800" dirty="0" smtClean="0"/>
                        <a:t>50%</a:t>
                      </a:r>
                      <a:endParaRPr lang="en-US" sz="2800" dirty="0"/>
                    </a:p>
                  </a:txBody>
                  <a:tcPr/>
                </a:tc>
                <a:extLst>
                  <a:ext uri="{0D108BD9-81ED-4DB2-BD59-A6C34878D82A}">
                    <a16:rowId xmlns:a16="http://schemas.microsoft.com/office/drawing/2014/main" val="1965330777"/>
                  </a:ext>
                </a:extLst>
              </a:tr>
              <a:tr h="370840">
                <a:tc>
                  <a:txBody>
                    <a:bodyPr/>
                    <a:lstStyle/>
                    <a:p>
                      <a:r>
                        <a:rPr lang="en-US" sz="2800" dirty="0" smtClean="0"/>
                        <a:t>Cat</a:t>
                      </a:r>
                      <a:endParaRPr lang="en-US" sz="2800" dirty="0"/>
                    </a:p>
                  </a:txBody>
                  <a:tcPr/>
                </a:tc>
                <a:tc>
                  <a:txBody>
                    <a:bodyPr/>
                    <a:lstStyle/>
                    <a:p>
                      <a:r>
                        <a:rPr lang="en-US" sz="2800" dirty="0" smtClean="0"/>
                        <a:t>20</a:t>
                      </a:r>
                      <a:endParaRPr lang="en-US" sz="2800" dirty="0"/>
                    </a:p>
                  </a:txBody>
                  <a:tcPr/>
                </a:tc>
                <a:tc>
                  <a:txBody>
                    <a:bodyPr/>
                    <a:lstStyle/>
                    <a:p>
                      <a:r>
                        <a:rPr lang="en-US" sz="2800" dirty="0" smtClean="0"/>
                        <a:t>33.3%</a:t>
                      </a:r>
                      <a:endParaRPr lang="en-US" sz="2800" dirty="0"/>
                    </a:p>
                  </a:txBody>
                  <a:tcPr/>
                </a:tc>
                <a:extLst>
                  <a:ext uri="{0D108BD9-81ED-4DB2-BD59-A6C34878D82A}">
                    <a16:rowId xmlns:a16="http://schemas.microsoft.com/office/drawing/2014/main" val="836727486"/>
                  </a:ext>
                </a:extLst>
              </a:tr>
              <a:tr h="370840">
                <a:tc>
                  <a:txBody>
                    <a:bodyPr/>
                    <a:lstStyle/>
                    <a:p>
                      <a:r>
                        <a:rPr lang="en-US" sz="2800" dirty="0" smtClean="0"/>
                        <a:t>Hamster</a:t>
                      </a:r>
                      <a:endParaRPr lang="en-US" sz="2800" dirty="0"/>
                    </a:p>
                  </a:txBody>
                  <a:tcPr/>
                </a:tc>
                <a:tc>
                  <a:txBody>
                    <a:bodyPr/>
                    <a:lstStyle/>
                    <a:p>
                      <a:r>
                        <a:rPr lang="en-US" sz="2800" dirty="0" smtClean="0"/>
                        <a:t>10</a:t>
                      </a:r>
                      <a:endParaRPr lang="en-US" sz="2800" dirty="0"/>
                    </a:p>
                  </a:txBody>
                  <a:tcPr/>
                </a:tc>
                <a:tc>
                  <a:txBody>
                    <a:bodyPr/>
                    <a:lstStyle/>
                    <a:p>
                      <a:r>
                        <a:rPr lang="en-US" sz="2800" dirty="0" smtClean="0"/>
                        <a:t>16.7%</a:t>
                      </a:r>
                      <a:endParaRPr lang="en-US" sz="2800" dirty="0"/>
                    </a:p>
                  </a:txBody>
                  <a:tcPr/>
                </a:tc>
                <a:extLst>
                  <a:ext uri="{0D108BD9-81ED-4DB2-BD59-A6C34878D82A}">
                    <a16:rowId xmlns:a16="http://schemas.microsoft.com/office/drawing/2014/main" val="1238613825"/>
                  </a:ext>
                </a:extLst>
              </a:tr>
            </a:tbl>
          </a:graphicData>
        </a:graphic>
      </p:graphicFrame>
      <p:pic>
        <p:nvPicPr>
          <p:cNvPr id="5122" name="Picture 2" descr="2011charityshie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2918" y="1558551"/>
            <a:ext cx="5497589" cy="41231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 y="6406775"/>
            <a:ext cx="8869864" cy="369332"/>
          </a:xfrm>
          <a:prstGeom prst="rect">
            <a:avLst/>
          </a:prstGeom>
        </p:spPr>
        <p:txBody>
          <a:bodyPr wrap="square">
            <a:spAutoFit/>
          </a:bodyPr>
          <a:lstStyle/>
          <a:p>
            <a:r>
              <a:rPr lang="en-US" i="1" dirty="0" smtClean="0"/>
              <a:t>Photos from Wiki Commons</a:t>
            </a:r>
            <a:endParaRPr lang="en-US" i="1" dirty="0"/>
          </a:p>
        </p:txBody>
      </p:sp>
    </p:spTree>
    <p:extLst>
      <p:ext uri="{BB962C8B-B14F-4D97-AF65-F5344CB8AC3E}">
        <p14:creationId xmlns:p14="http://schemas.microsoft.com/office/powerpoint/2010/main" val="160842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
                                            <p:txEl>
                                              <p:pRg st="8" end="8"/>
                                            </p:txEl>
                                          </p:spTgt>
                                        </p:tgtEl>
                                      </p:cBhvr>
                                      <p:by x="150000" y="150000"/>
                                    </p:animScale>
                                  </p:childTnLst>
                                </p:cTn>
                              </p:par>
                              <p:par>
                                <p:cTn id="7" presetID="19" presetClass="emph" presetSubtype="0" fill="hold" grpId="0" nodeType="withEffect">
                                  <p:stCondLst>
                                    <p:cond delay="0"/>
                                  </p:stCondLst>
                                  <p:childTnLst>
                                    <p:animClr clrSpc="rgb" dir="cw">
                                      <p:cBhvr override="childStyle">
                                        <p:cTn id="8" dur="500" fill="hold"/>
                                        <p:tgtEl>
                                          <p:spTgt spid="3">
                                            <p:txEl>
                                              <p:pRg st="8" end="8"/>
                                            </p:txEl>
                                          </p:spTgt>
                                        </p:tgtEl>
                                        <p:attrNameLst>
                                          <p:attrName>style.color</p:attrName>
                                        </p:attrNameLst>
                                      </p:cBhvr>
                                      <p:to>
                                        <a:schemeClr val="accent2"/>
                                      </p:to>
                                    </p:animClr>
                                    <p:animClr clrSpc="rgb" dir="cw">
                                      <p:cBhvr>
                                        <p:cTn id="9" dur="500" fill="hold"/>
                                        <p:tgtEl>
                                          <p:spTgt spid="3">
                                            <p:txEl>
                                              <p:pRg st="8" end="8"/>
                                            </p:txEl>
                                          </p:spTgt>
                                        </p:tgtEl>
                                        <p:attrNameLst>
                                          <p:attrName>fillcolor</p:attrName>
                                        </p:attrNameLst>
                                      </p:cBhvr>
                                      <p:to>
                                        <a:schemeClr val="accent2"/>
                                      </p:to>
                                    </p:animClr>
                                    <p:set>
                                      <p:cBhvr>
                                        <p:cTn id="10" dur="500" fill="hold"/>
                                        <p:tgtEl>
                                          <p:spTgt spid="3">
                                            <p:txEl>
                                              <p:pRg st="8" end="8"/>
                                            </p:txEl>
                                          </p:spTgt>
                                        </p:tgtEl>
                                        <p:attrNameLst>
                                          <p:attrName>fill.type</p:attrName>
                                        </p:attrNameLst>
                                      </p:cBhvr>
                                      <p:to>
                                        <p:strVal val="solid"/>
                                      </p:to>
                                    </p:set>
                                    <p:set>
                                      <p:cBhvr>
                                        <p:cTn id="11" dur="500" fill="hold"/>
                                        <p:tgtEl>
                                          <p:spTgt spid="3">
                                            <p:txEl>
                                              <p:pRg st="8" end="8"/>
                                            </p:txEl>
                                          </p:spTgt>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t>How Can I Determine if an Answer is Plausible?</a:t>
            </a:r>
            <a:endParaRPr lang="en-US" b="1" i="1" dirty="0"/>
          </a:p>
        </p:txBody>
      </p:sp>
      <p:sp>
        <p:nvSpPr>
          <p:cNvPr id="3" name="Content Placeholder 2"/>
          <p:cNvSpPr>
            <a:spLocks noGrp="1"/>
          </p:cNvSpPr>
          <p:nvPr>
            <p:ph idx="1"/>
          </p:nvPr>
        </p:nvSpPr>
        <p:spPr>
          <a:xfrm>
            <a:off x="838200" y="1558551"/>
            <a:ext cx="3744686" cy="4840741"/>
          </a:xfrm>
        </p:spPr>
        <p:txBody>
          <a:bodyPr>
            <a:normAutofit fontScale="92500" lnSpcReduction="2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smtClean="0"/>
          </a:p>
          <a:p>
            <a:pPr marL="0" indent="0">
              <a:buNone/>
            </a:pPr>
            <a:r>
              <a:rPr lang="en-US" b="1" dirty="0" smtClean="0"/>
              <a:t>Direction of Changes</a:t>
            </a:r>
          </a:p>
          <a:p>
            <a:pPr marL="0" indent="0">
              <a:buNone/>
            </a:pPr>
            <a:endParaRPr lang="en-US" b="1" dirty="0"/>
          </a:p>
          <a:p>
            <a:pPr marL="0" indent="0">
              <a:buNone/>
            </a:pPr>
            <a:r>
              <a:rPr lang="en-US" b="1" dirty="0" smtClean="0"/>
              <a:t>Does It Add Up?</a:t>
            </a:r>
          </a:p>
          <a:p>
            <a:pPr marL="0" indent="0">
              <a:buNone/>
            </a:pPr>
            <a:endParaRPr lang="en-US" b="1" dirty="0" smtClean="0"/>
          </a:p>
          <a:p>
            <a:pPr marL="0" indent="0">
              <a:buNone/>
            </a:pPr>
            <a:r>
              <a:rPr lang="en-US" b="1" dirty="0" smtClean="0"/>
              <a:t>Convert to more comfortable measures</a:t>
            </a:r>
          </a:p>
          <a:p>
            <a:pPr marL="0" indent="0">
              <a:buNone/>
            </a:pPr>
            <a:endParaRPr lang="en-US" b="1" dirty="0"/>
          </a:p>
          <a:p>
            <a:pPr marL="0" indent="0">
              <a:buNone/>
            </a:pPr>
            <a:r>
              <a:rPr lang="en-US" b="1" dirty="0"/>
              <a:t>Compare to what you </a:t>
            </a:r>
            <a:r>
              <a:rPr lang="en-US" b="1" dirty="0" smtClean="0"/>
              <a:t>see</a:t>
            </a:r>
          </a:p>
          <a:p>
            <a:pPr marL="0" indent="0">
              <a:buNone/>
            </a:pPr>
            <a:endParaRPr lang="en-US" b="1" dirty="0" smtClean="0"/>
          </a:p>
        </p:txBody>
      </p:sp>
      <p:pic>
        <p:nvPicPr>
          <p:cNvPr id="4" name="Picture 3"/>
          <p:cNvPicPr>
            <a:picLocks noChangeAspect="1"/>
          </p:cNvPicPr>
          <p:nvPr/>
        </p:nvPicPr>
        <p:blipFill>
          <a:blip r:embed="rId3"/>
          <a:stretch>
            <a:fillRect/>
          </a:stretch>
        </p:blipFill>
        <p:spPr>
          <a:xfrm>
            <a:off x="4888662" y="1362693"/>
            <a:ext cx="7047027" cy="4114800"/>
          </a:xfrm>
          <a:prstGeom prst="rect">
            <a:avLst/>
          </a:prstGeom>
        </p:spPr>
      </p:pic>
      <p:pic>
        <p:nvPicPr>
          <p:cNvPr id="5" name="Picture 4"/>
          <p:cNvPicPr>
            <a:picLocks noChangeAspect="1"/>
          </p:cNvPicPr>
          <p:nvPr/>
        </p:nvPicPr>
        <p:blipFill>
          <a:blip r:embed="rId4"/>
          <a:stretch>
            <a:fillRect/>
          </a:stretch>
        </p:blipFill>
        <p:spPr>
          <a:xfrm>
            <a:off x="4802444" y="1338881"/>
            <a:ext cx="7133245" cy="4114800"/>
          </a:xfrm>
          <a:prstGeom prst="rect">
            <a:avLst/>
          </a:prstGeom>
        </p:spPr>
      </p:pic>
    </p:spTree>
    <p:extLst>
      <p:ext uri="{BB962C8B-B14F-4D97-AF65-F5344CB8AC3E}">
        <p14:creationId xmlns:p14="http://schemas.microsoft.com/office/powerpoint/2010/main" val="759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3">
                                            <p:txEl>
                                              <p:pRg st="10" end="10"/>
                                            </p:txEl>
                                          </p:spTgt>
                                        </p:tgtEl>
                                        <p:attrNameLst>
                                          <p:attrName>style.color</p:attrName>
                                        </p:attrNameLst>
                                      </p:cBhvr>
                                      <p:to>
                                        <a:schemeClr val="accent2"/>
                                      </p:to>
                                    </p:animClr>
                                    <p:animClr clrSpc="rgb" dir="cw">
                                      <p:cBhvr>
                                        <p:cTn id="7" dur="500" fill="hold"/>
                                        <p:tgtEl>
                                          <p:spTgt spid="3">
                                            <p:txEl>
                                              <p:pRg st="10" end="10"/>
                                            </p:txEl>
                                          </p:spTgt>
                                        </p:tgtEl>
                                        <p:attrNameLst>
                                          <p:attrName>fillcolor</p:attrName>
                                        </p:attrNameLst>
                                      </p:cBhvr>
                                      <p:to>
                                        <a:schemeClr val="accent2"/>
                                      </p:to>
                                    </p:animClr>
                                    <p:set>
                                      <p:cBhvr>
                                        <p:cTn id="8" dur="500" fill="hold"/>
                                        <p:tgtEl>
                                          <p:spTgt spid="3">
                                            <p:txEl>
                                              <p:pRg st="10" end="10"/>
                                            </p:txEl>
                                          </p:spTgt>
                                        </p:tgtEl>
                                        <p:attrNameLst>
                                          <p:attrName>fill.type</p:attrName>
                                        </p:attrNameLst>
                                      </p:cBhvr>
                                      <p:to>
                                        <p:strVal val="solid"/>
                                      </p:to>
                                    </p:set>
                                    <p:set>
                                      <p:cBhvr>
                                        <p:cTn id="9" dur="500" fill="hold"/>
                                        <p:tgtEl>
                                          <p:spTgt spid="3">
                                            <p:txEl>
                                              <p:pRg st="10" end="10"/>
                                            </p:txEl>
                                          </p:spTgt>
                                        </p:tgtEl>
                                        <p:attrNameLst>
                                          <p:attrName>fill.on</p:attrName>
                                        </p:attrNameLst>
                                      </p:cBhvr>
                                      <p:to>
                                        <p:strVal val="true"/>
                                      </p:to>
                                    </p:set>
                                  </p:childTnLst>
                                </p:cTn>
                              </p:par>
                              <p:par>
                                <p:cTn id="10" presetID="6" presetClass="emph" presetSubtype="0" fill="hold" nodeType="withEffect">
                                  <p:stCondLst>
                                    <p:cond delay="0"/>
                                  </p:stCondLst>
                                  <p:childTnLst>
                                    <p:animScale>
                                      <p:cBhvr>
                                        <p:cTn id="11" dur="500" fill="hold"/>
                                        <p:tgtEl>
                                          <p:spTgt spid="3">
                                            <p:txEl>
                                              <p:pRg st="10" end="10"/>
                                            </p:txEl>
                                          </p:spTgt>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Class Activity</a:t>
            </a:r>
            <a:endParaRPr lang="en-US" b="1" dirty="0"/>
          </a:p>
        </p:txBody>
      </p:sp>
      <p:sp>
        <p:nvSpPr>
          <p:cNvPr id="3" name="Content Placeholder 2"/>
          <p:cNvSpPr>
            <a:spLocks noGrp="1"/>
          </p:cNvSpPr>
          <p:nvPr>
            <p:ph idx="1"/>
          </p:nvPr>
        </p:nvSpPr>
        <p:spPr>
          <a:xfrm>
            <a:off x="838200" y="1825625"/>
            <a:ext cx="11049000" cy="4351338"/>
          </a:xfrm>
        </p:spPr>
        <p:txBody>
          <a:bodyPr>
            <a:normAutofit/>
          </a:bodyPr>
          <a:lstStyle/>
          <a:p>
            <a:r>
              <a:rPr lang="en-US" sz="3600" dirty="0" smtClean="0"/>
              <a:t>Read the “But How Do I Know if I’m Right?” handout and complete the student activity section on pages 2-3.</a:t>
            </a:r>
          </a:p>
          <a:p>
            <a:endParaRPr lang="en-US" sz="3600" dirty="0"/>
          </a:p>
          <a:p>
            <a:r>
              <a:rPr lang="en-US" sz="3600" dirty="0" smtClean="0"/>
              <a:t>Form groups of 3 – 4 students.  Discuss your answers to the six problems.  Be ready to share your responses!</a:t>
            </a:r>
          </a:p>
          <a:p>
            <a:pPr marL="0" indent="0">
              <a:buNone/>
            </a:pPr>
            <a:endParaRPr lang="en-US" sz="3600" dirty="0"/>
          </a:p>
        </p:txBody>
      </p:sp>
    </p:spTree>
    <p:extLst>
      <p:ext uri="{BB962C8B-B14F-4D97-AF65-F5344CB8AC3E}">
        <p14:creationId xmlns:p14="http://schemas.microsoft.com/office/powerpoint/2010/main" val="861903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Key points </a:t>
            </a:r>
          </a:p>
        </p:txBody>
      </p:sp>
      <p:sp>
        <p:nvSpPr>
          <p:cNvPr id="3" name="Content Placeholder 2"/>
          <p:cNvSpPr>
            <a:spLocks noGrp="1"/>
          </p:cNvSpPr>
          <p:nvPr>
            <p:ph idx="1"/>
          </p:nvPr>
        </p:nvSpPr>
        <p:spPr>
          <a:xfrm>
            <a:off x="838200" y="1825625"/>
            <a:ext cx="11049000" cy="4351338"/>
          </a:xfrm>
        </p:spPr>
        <p:txBody>
          <a:bodyPr>
            <a:normAutofit/>
          </a:bodyPr>
          <a:lstStyle/>
          <a:p>
            <a:r>
              <a:rPr lang="en-US" sz="3600" dirty="0" smtClean="0"/>
              <a:t>We all make mistakes. </a:t>
            </a:r>
            <a:endParaRPr lang="en-US" sz="3600" dirty="0"/>
          </a:p>
          <a:p>
            <a:pPr marL="0" indent="0">
              <a:buNone/>
            </a:pPr>
            <a:endParaRPr lang="en-US" sz="3600" dirty="0"/>
          </a:p>
          <a:p>
            <a:r>
              <a:rPr lang="en-US" sz="3600" dirty="0" smtClean="0"/>
              <a:t>Work to identify, correct, and learn from your mistakes.</a:t>
            </a:r>
          </a:p>
          <a:p>
            <a:endParaRPr lang="en-US" sz="3600" dirty="0"/>
          </a:p>
          <a:p>
            <a:r>
              <a:rPr lang="en-US" sz="3600" dirty="0" smtClean="0"/>
              <a:t>Consider the six strategies in the handout to help you determine if your solution </a:t>
            </a:r>
            <a:r>
              <a:rPr lang="en-US" sz="3600" smtClean="0"/>
              <a:t>is plausible.</a:t>
            </a:r>
            <a:endParaRPr lang="en-US" sz="3600" dirty="0"/>
          </a:p>
          <a:p>
            <a:pPr marL="0" indent="0">
              <a:buNone/>
            </a:pPr>
            <a:endParaRPr lang="en-US" sz="3600" dirty="0"/>
          </a:p>
        </p:txBody>
      </p:sp>
    </p:spTree>
    <p:extLst>
      <p:ext uri="{BB962C8B-B14F-4D97-AF65-F5344CB8AC3E}">
        <p14:creationId xmlns:p14="http://schemas.microsoft.com/office/powerpoint/2010/main" val="1319076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itle 1"/>
          <p:cNvSpPr>
            <a:spLocks noGrp="1"/>
          </p:cNvSpPr>
          <p:nvPr>
            <p:ph type="title"/>
          </p:nvPr>
        </p:nvSpPr>
        <p:spPr/>
        <p:txBody>
          <a:bodyPr/>
          <a:lstStyle/>
          <a:p>
            <a:r>
              <a:rPr lang="en-US" dirty="0" smtClean="0"/>
              <a:t>What happens when you make a mistake? </a:t>
            </a:r>
            <a:endParaRPr lang="en-US" dirty="0"/>
          </a:p>
        </p:txBody>
      </p:sp>
    </p:spTree>
    <p:extLst>
      <p:ext uri="{BB962C8B-B14F-4D97-AF65-F5344CB8AC3E}">
        <p14:creationId xmlns:p14="http://schemas.microsoft.com/office/powerpoint/2010/main" val="11291514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66" y="222568"/>
            <a:ext cx="10515600" cy="1325563"/>
          </a:xfrm>
        </p:spPr>
        <p:txBody>
          <a:bodyPr/>
          <a:lstStyle/>
          <a:p>
            <a:r>
              <a:rPr lang="en-US" dirty="0" smtClean="0"/>
              <a:t>What happens when you make a mistake? </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4397" b="8323"/>
          <a:stretch/>
        </p:blipFill>
        <p:spPr bwMode="auto">
          <a:xfrm>
            <a:off x="4465220" y="1690688"/>
            <a:ext cx="7311811" cy="4493895"/>
          </a:xfrm>
          <a:prstGeom prst="rect">
            <a:avLst/>
          </a:prstGeom>
          <a:ln>
            <a:noFill/>
          </a:ln>
          <a:extLst>
            <a:ext uri="{53640926-AAD7-44d8-BBD7-CCE9431645EC}">
              <a14:shadowObscured xmlns="" xmlns:a14="http://schemas.microsoft.com/office/drawing/2010/main"/>
            </a:ext>
          </a:extLst>
        </p:spPr>
      </p:pic>
      <p:sp>
        <p:nvSpPr>
          <p:cNvPr id="5" name="Content Placeholder 4"/>
          <p:cNvSpPr>
            <a:spLocks noGrp="1"/>
          </p:cNvSpPr>
          <p:nvPr>
            <p:ph idx="1"/>
          </p:nvPr>
        </p:nvSpPr>
        <p:spPr>
          <a:xfrm>
            <a:off x="528809" y="1690688"/>
            <a:ext cx="4175393" cy="4351338"/>
          </a:xfrm>
        </p:spPr>
        <p:txBody>
          <a:bodyPr/>
          <a:lstStyle/>
          <a:p>
            <a:r>
              <a:rPr lang="en-US" dirty="0" smtClean="0"/>
              <a:t>A spike in negative voltage in your brain!</a:t>
            </a:r>
          </a:p>
          <a:p>
            <a:endParaRPr lang="en-US" dirty="0"/>
          </a:p>
          <a:p>
            <a:r>
              <a:rPr lang="en-US" dirty="0" smtClean="0"/>
              <a:t>Called </a:t>
            </a:r>
            <a:r>
              <a:rPr lang="en-US" dirty="0"/>
              <a:t>e</a:t>
            </a:r>
            <a:r>
              <a:rPr lang="en-US" dirty="0" smtClean="0"/>
              <a:t>rror-related negativity</a:t>
            </a:r>
          </a:p>
          <a:p>
            <a:endParaRPr lang="en-US" dirty="0"/>
          </a:p>
        </p:txBody>
      </p:sp>
      <p:sp>
        <p:nvSpPr>
          <p:cNvPr id="6" name="Rectangle 5"/>
          <p:cNvSpPr/>
          <p:nvPr/>
        </p:nvSpPr>
        <p:spPr>
          <a:xfrm>
            <a:off x="528809" y="6184583"/>
            <a:ext cx="3194016" cy="369332"/>
          </a:xfrm>
          <a:prstGeom prst="rect">
            <a:avLst/>
          </a:prstGeom>
        </p:spPr>
        <p:txBody>
          <a:bodyPr wrap="none">
            <a:spAutoFit/>
          </a:bodyPr>
          <a:lstStyle/>
          <a:p>
            <a:r>
              <a:rPr lang="en-US" i="1" dirty="0" smtClean="0">
                <a:latin typeface="Arial" panose="020B0604020202020204" pitchFamily="34" charset="0"/>
                <a:ea typeface="MS Mincho"/>
                <a:cs typeface="Times New Roman" panose="02020603050405020304" pitchFamily="18" charset="0"/>
              </a:rPr>
              <a:t>Figure from </a:t>
            </a:r>
            <a:r>
              <a:rPr lang="en-US" i="1" dirty="0">
                <a:latin typeface="Arial" panose="020B0604020202020204" pitchFamily="34" charset="0"/>
                <a:ea typeface="MS Mincho"/>
                <a:cs typeface="Times New Roman" panose="02020603050405020304" pitchFamily="18" charset="0"/>
              </a:rPr>
              <a:t>Moser et al. 2011</a:t>
            </a:r>
            <a:endParaRPr lang="en-US" dirty="0"/>
          </a:p>
        </p:txBody>
      </p:sp>
    </p:spTree>
    <p:extLst>
      <p:ext uri="{BB962C8B-B14F-4D97-AF65-F5344CB8AC3E}">
        <p14:creationId xmlns:p14="http://schemas.microsoft.com/office/powerpoint/2010/main" val="834814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66" y="222568"/>
            <a:ext cx="10515600" cy="1325563"/>
          </a:xfrm>
        </p:spPr>
        <p:txBody>
          <a:bodyPr/>
          <a:lstStyle/>
          <a:p>
            <a:r>
              <a:rPr lang="en-US" dirty="0" smtClean="0"/>
              <a:t>What happens when you make a mistake? </a:t>
            </a:r>
            <a:endParaRPr lang="en-US" dirty="0"/>
          </a:p>
        </p:txBody>
      </p:sp>
      <p:sp>
        <p:nvSpPr>
          <p:cNvPr id="3" name="Content Placeholder 2"/>
          <p:cNvSpPr>
            <a:spLocks noGrp="1"/>
          </p:cNvSpPr>
          <p:nvPr>
            <p:ph idx="1"/>
          </p:nvPr>
        </p:nvSpPr>
        <p:spPr>
          <a:xfrm>
            <a:off x="625257" y="1555561"/>
            <a:ext cx="6176376" cy="4351338"/>
          </a:xfrm>
        </p:spPr>
        <p:txBody>
          <a:bodyPr/>
          <a:lstStyle/>
          <a:p>
            <a:r>
              <a:rPr lang="en-US" dirty="0" smtClean="0"/>
              <a:t>Some of the information on how our brains respond when we make mistakes comes from research using EEGs</a:t>
            </a:r>
          </a:p>
          <a:p>
            <a:endParaRPr lang="en-US" dirty="0"/>
          </a:p>
          <a:p>
            <a:r>
              <a:rPr lang="en-US" dirty="0" smtClean="0"/>
              <a:t>EEGs use an external network of sensors on the scalp to measure electrical activity in the brain </a:t>
            </a:r>
            <a:endParaRPr lang="en-US" dirty="0"/>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775" y="1555561"/>
            <a:ext cx="4246648" cy="4611209"/>
          </a:xfrm>
          <a:prstGeom prst="rect">
            <a:avLst/>
          </a:prstGeom>
        </p:spPr>
      </p:pic>
    </p:spTree>
    <p:extLst>
      <p:ext uri="{BB962C8B-B14F-4D97-AF65-F5344CB8AC3E}">
        <p14:creationId xmlns:p14="http://schemas.microsoft.com/office/powerpoint/2010/main" val="10679135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you make a mistake? </a:t>
            </a:r>
          </a:p>
        </p:txBody>
      </p:sp>
      <p:sp>
        <p:nvSpPr>
          <p:cNvPr id="3" name="Content Placeholder 2"/>
          <p:cNvSpPr>
            <a:spLocks noGrp="1"/>
          </p:cNvSpPr>
          <p:nvPr>
            <p:ph idx="1"/>
          </p:nvPr>
        </p:nvSpPr>
        <p:spPr>
          <a:xfrm>
            <a:off x="617862" y="1825625"/>
            <a:ext cx="5595651" cy="4351338"/>
          </a:xfrm>
        </p:spPr>
        <p:txBody>
          <a:bodyPr>
            <a:normAutofit/>
          </a:bodyPr>
          <a:lstStyle/>
          <a:p>
            <a:r>
              <a:rPr lang="en-US" dirty="0" smtClean="0"/>
              <a:t>That depends… do you have a “Be good” (fixed) or a “Get better” (growth) mindset?</a:t>
            </a:r>
          </a:p>
          <a:p>
            <a:endParaRPr lang="en-US" dirty="0" smtClean="0"/>
          </a:p>
          <a:p>
            <a:endParaRPr lang="en-US" dirty="0"/>
          </a:p>
        </p:txBody>
      </p:sp>
    </p:spTree>
    <p:extLst>
      <p:ext uri="{BB962C8B-B14F-4D97-AF65-F5344CB8AC3E}">
        <p14:creationId xmlns:p14="http://schemas.microsoft.com/office/powerpoint/2010/main" val="1227641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versus fixed mindset</a:t>
            </a:r>
            <a:endParaRPr lang="en-US" dirty="0"/>
          </a:p>
        </p:txBody>
      </p:sp>
      <p:sp>
        <p:nvSpPr>
          <p:cNvPr id="3" name="Content Placeholder 2"/>
          <p:cNvSpPr>
            <a:spLocks noGrp="1"/>
          </p:cNvSpPr>
          <p:nvPr>
            <p:ph idx="1"/>
          </p:nvPr>
        </p:nvSpPr>
        <p:spPr/>
        <p:txBody>
          <a:bodyPr/>
          <a:lstStyle/>
          <a:p>
            <a:r>
              <a:rPr lang="en-US" sz="3200" dirty="0" smtClean="0"/>
              <a:t>Fixed mindset: “Be good”</a:t>
            </a:r>
          </a:p>
          <a:p>
            <a:pPr lvl="1"/>
            <a:r>
              <a:rPr lang="en-US" dirty="0" smtClean="0"/>
              <a:t>Performance (“being good”) is the most important thing</a:t>
            </a:r>
          </a:p>
          <a:p>
            <a:pPr lvl="1"/>
            <a:r>
              <a:rPr lang="en-US" dirty="0" smtClean="0"/>
              <a:t>Mistakes are to be avoided</a:t>
            </a:r>
          </a:p>
          <a:p>
            <a:pPr lvl="1"/>
            <a:r>
              <a:rPr lang="en-US" dirty="0" smtClean="0"/>
              <a:t>You naturally have certain skills</a:t>
            </a:r>
          </a:p>
          <a:p>
            <a:pPr lvl="1"/>
            <a:endParaRPr lang="en-US" dirty="0" smtClean="0"/>
          </a:p>
          <a:p>
            <a:r>
              <a:rPr lang="en-US" sz="3200" dirty="0" smtClean="0"/>
              <a:t>Growth mindset: “Get better”</a:t>
            </a:r>
          </a:p>
          <a:p>
            <a:pPr lvl="1"/>
            <a:r>
              <a:rPr lang="en-US" dirty="0" smtClean="0"/>
              <a:t>Improvement through effort (“getting better”) is the most important thing</a:t>
            </a:r>
          </a:p>
          <a:p>
            <a:pPr lvl="1"/>
            <a:r>
              <a:rPr lang="en-US" dirty="0" smtClean="0"/>
              <a:t>Mistakes are valuable tools and show that you are learning  </a:t>
            </a:r>
          </a:p>
          <a:p>
            <a:pPr lvl="1"/>
            <a:r>
              <a:rPr lang="en-US" dirty="0" smtClean="0"/>
              <a:t>You develop or grow your skills with practice</a:t>
            </a:r>
            <a:endParaRPr lang="en-US" dirty="0"/>
          </a:p>
        </p:txBody>
      </p:sp>
    </p:spTree>
    <p:extLst>
      <p:ext uri="{BB962C8B-B14F-4D97-AF65-F5344CB8AC3E}">
        <p14:creationId xmlns:p14="http://schemas.microsoft.com/office/powerpoint/2010/main" val="2398986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you make a mistake? </a:t>
            </a:r>
          </a:p>
        </p:txBody>
      </p:sp>
      <p:sp>
        <p:nvSpPr>
          <p:cNvPr id="3" name="Content Placeholder 2"/>
          <p:cNvSpPr>
            <a:spLocks noGrp="1"/>
          </p:cNvSpPr>
          <p:nvPr>
            <p:ph idx="1"/>
          </p:nvPr>
        </p:nvSpPr>
        <p:spPr>
          <a:xfrm>
            <a:off x="617862" y="1825625"/>
            <a:ext cx="5595651" cy="4351338"/>
          </a:xfrm>
        </p:spPr>
        <p:txBody>
          <a:bodyPr>
            <a:normAutofit/>
          </a:bodyPr>
          <a:lstStyle/>
          <a:p>
            <a:r>
              <a:rPr lang="en-US" dirty="0" smtClean="0"/>
              <a:t>That depends… do you have a “Be good” (fixed) or a “Get better” (growth) mindset?</a:t>
            </a:r>
          </a:p>
          <a:p>
            <a:endParaRPr lang="en-US" dirty="0" smtClean="0"/>
          </a:p>
          <a:p>
            <a:endParaRPr lang="en-US" dirty="0"/>
          </a:p>
        </p:txBody>
      </p:sp>
    </p:spTree>
    <p:extLst>
      <p:ext uri="{BB962C8B-B14F-4D97-AF65-F5344CB8AC3E}">
        <p14:creationId xmlns:p14="http://schemas.microsoft.com/office/powerpoint/2010/main" val="6635117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you make a mistake? </a:t>
            </a:r>
          </a:p>
        </p:txBody>
      </p:sp>
      <p:sp>
        <p:nvSpPr>
          <p:cNvPr id="3" name="Content Placeholder 2"/>
          <p:cNvSpPr>
            <a:spLocks noGrp="1"/>
          </p:cNvSpPr>
          <p:nvPr>
            <p:ph idx="1"/>
          </p:nvPr>
        </p:nvSpPr>
        <p:spPr>
          <a:xfrm>
            <a:off x="617862" y="1825625"/>
            <a:ext cx="5595651" cy="4351338"/>
          </a:xfrm>
        </p:spPr>
        <p:txBody>
          <a:bodyPr>
            <a:normAutofit/>
          </a:bodyPr>
          <a:lstStyle/>
          <a:p>
            <a:r>
              <a:rPr lang="en-US" dirty="0" smtClean="0"/>
              <a:t>That depends… do you have a “Be good” (fixed) or a “Get better” (growth) mindset?</a:t>
            </a:r>
          </a:p>
          <a:p>
            <a:endParaRPr lang="en-US" dirty="0" smtClean="0"/>
          </a:p>
          <a:p>
            <a:endParaRPr lang="en-US" dirty="0"/>
          </a:p>
        </p:txBody>
      </p:sp>
      <p:pic>
        <p:nvPicPr>
          <p:cNvPr id="4" name="Picture 3" descr="Macintosh HD:private:var:folders:v9:k7fn1znn1933qnlg6mxjvcy80000gp:T:com.evernote.Evernote:com.evernote.Evernote:WebKitDnD.MxHSrW:screenshot.png"/>
          <p:cNvPicPr/>
          <p:nvPr/>
        </p:nvPicPr>
        <p:blipFill rotWithShape="1">
          <a:blip r:embed="rId3">
            <a:extLst>
              <a:ext uri="{28A0092B-C50C-407E-A947-70E740481C1C}">
                <a14:useLocalDpi xmlns:a14="http://schemas.microsoft.com/office/drawing/2010/main" val="0"/>
              </a:ext>
            </a:extLst>
          </a:blip>
          <a:srcRect t="51881" r="47505"/>
          <a:stretch/>
        </p:blipFill>
        <p:spPr bwMode="auto">
          <a:xfrm>
            <a:off x="6301043" y="1825625"/>
            <a:ext cx="5321752" cy="3937635"/>
          </a:xfrm>
          <a:prstGeom prst="rect">
            <a:avLst/>
          </a:prstGeom>
          <a:noFill/>
          <a:ln>
            <a:noFill/>
          </a:ln>
          <a:extLst>
            <a:ext uri="{53640926-AAD7-44d8-BBD7-CCE9431645EC}">
              <a14:shadowObscured xmlns="" xmlns:a14="http://schemas.microsoft.com/office/drawing/2010/main"/>
            </a:ext>
          </a:extLst>
        </p:spPr>
      </p:pic>
      <p:sp>
        <p:nvSpPr>
          <p:cNvPr id="5" name="Rectangle 4"/>
          <p:cNvSpPr/>
          <p:nvPr/>
        </p:nvSpPr>
        <p:spPr>
          <a:xfrm>
            <a:off x="8629410" y="6309274"/>
            <a:ext cx="3194016" cy="369332"/>
          </a:xfrm>
          <a:prstGeom prst="rect">
            <a:avLst/>
          </a:prstGeom>
        </p:spPr>
        <p:txBody>
          <a:bodyPr wrap="none">
            <a:spAutoFit/>
          </a:bodyPr>
          <a:lstStyle/>
          <a:p>
            <a:r>
              <a:rPr lang="en-US" i="1" dirty="0" smtClean="0">
                <a:latin typeface="Arial" panose="020B0604020202020204" pitchFamily="34" charset="0"/>
                <a:ea typeface="MS Mincho"/>
                <a:cs typeface="Times New Roman" panose="02020603050405020304" pitchFamily="18" charset="0"/>
              </a:rPr>
              <a:t>Figure from </a:t>
            </a:r>
            <a:r>
              <a:rPr lang="en-US" i="1" dirty="0">
                <a:latin typeface="Arial" panose="020B0604020202020204" pitchFamily="34" charset="0"/>
                <a:ea typeface="MS Mincho"/>
                <a:cs typeface="Times New Roman" panose="02020603050405020304" pitchFamily="18" charset="0"/>
              </a:rPr>
              <a:t>Moser et al. 2011</a:t>
            </a:r>
            <a:endParaRPr lang="en-US" dirty="0"/>
          </a:p>
        </p:txBody>
      </p:sp>
    </p:spTree>
    <p:extLst>
      <p:ext uri="{BB962C8B-B14F-4D97-AF65-F5344CB8AC3E}">
        <p14:creationId xmlns:p14="http://schemas.microsoft.com/office/powerpoint/2010/main" val="761043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you make a mistake? </a:t>
            </a:r>
          </a:p>
        </p:txBody>
      </p:sp>
      <p:sp>
        <p:nvSpPr>
          <p:cNvPr id="3" name="Content Placeholder 2"/>
          <p:cNvSpPr>
            <a:spLocks noGrp="1"/>
          </p:cNvSpPr>
          <p:nvPr>
            <p:ph idx="1"/>
          </p:nvPr>
        </p:nvSpPr>
        <p:spPr>
          <a:xfrm>
            <a:off x="617862" y="1825625"/>
            <a:ext cx="5595651" cy="4351338"/>
          </a:xfrm>
        </p:spPr>
        <p:txBody>
          <a:bodyPr>
            <a:normAutofit fontScale="92500" lnSpcReduction="10000"/>
          </a:bodyPr>
          <a:lstStyle/>
          <a:p>
            <a:r>
              <a:rPr lang="en-US" dirty="0" smtClean="0"/>
              <a:t>That depends… do you have a “Be good” (fixed) or a “Get better” (growth) mindset?</a:t>
            </a:r>
          </a:p>
          <a:p>
            <a:endParaRPr lang="en-US" dirty="0" smtClean="0"/>
          </a:p>
          <a:p>
            <a:r>
              <a:rPr lang="en-US" dirty="0" smtClean="0"/>
              <a:t>People with a growth mindset have a </a:t>
            </a:r>
            <a:r>
              <a:rPr lang="en-US" b="1" dirty="0" smtClean="0"/>
              <a:t>different physiological response</a:t>
            </a:r>
            <a:r>
              <a:rPr lang="en-US" dirty="0" smtClean="0"/>
              <a:t> to mistakes</a:t>
            </a:r>
          </a:p>
          <a:p>
            <a:endParaRPr lang="en-US" dirty="0"/>
          </a:p>
          <a:p>
            <a:r>
              <a:rPr lang="en-US" dirty="0" smtClean="0"/>
              <a:t>Red=positive voltage (“error positivity”) and is related to attention given to the mistakes</a:t>
            </a:r>
          </a:p>
          <a:p>
            <a:endParaRPr lang="en-US" dirty="0" smtClean="0"/>
          </a:p>
          <a:p>
            <a:endParaRPr lang="en-US" dirty="0"/>
          </a:p>
        </p:txBody>
      </p:sp>
      <p:pic>
        <p:nvPicPr>
          <p:cNvPr id="4" name="Picture 3" descr="Macintosh HD:private:var:folders:v9:k7fn1znn1933qnlg6mxjvcy80000gp:T:com.evernote.Evernote:com.evernote.Evernote:WebKitDnD.MxHSrW:screenshot.png"/>
          <p:cNvPicPr/>
          <p:nvPr/>
        </p:nvPicPr>
        <p:blipFill rotWithShape="1">
          <a:blip r:embed="rId3">
            <a:extLst>
              <a:ext uri="{28A0092B-C50C-407E-A947-70E740481C1C}">
                <a14:useLocalDpi xmlns:a14="http://schemas.microsoft.com/office/drawing/2010/main" val="0"/>
              </a:ext>
            </a:extLst>
          </a:blip>
          <a:srcRect t="51881" r="47505"/>
          <a:stretch/>
        </p:blipFill>
        <p:spPr bwMode="auto">
          <a:xfrm>
            <a:off x="6301043" y="1825625"/>
            <a:ext cx="5321752" cy="3937635"/>
          </a:xfrm>
          <a:prstGeom prst="rect">
            <a:avLst/>
          </a:prstGeom>
          <a:noFill/>
          <a:ln>
            <a:noFill/>
          </a:ln>
          <a:extLst>
            <a:ext uri="{53640926-AAD7-44d8-BBD7-CCE9431645EC}">
              <a14:shadowObscured xmlns="" xmlns:a14="http://schemas.microsoft.com/office/drawing/2010/main"/>
            </a:ext>
          </a:extLst>
        </p:spPr>
      </p:pic>
      <p:sp>
        <p:nvSpPr>
          <p:cNvPr id="5" name="Rectangle 4"/>
          <p:cNvSpPr/>
          <p:nvPr/>
        </p:nvSpPr>
        <p:spPr>
          <a:xfrm>
            <a:off x="8629410" y="6309274"/>
            <a:ext cx="3194016" cy="369332"/>
          </a:xfrm>
          <a:prstGeom prst="rect">
            <a:avLst/>
          </a:prstGeom>
        </p:spPr>
        <p:txBody>
          <a:bodyPr wrap="none">
            <a:spAutoFit/>
          </a:bodyPr>
          <a:lstStyle/>
          <a:p>
            <a:r>
              <a:rPr lang="en-US" i="1" dirty="0" smtClean="0">
                <a:latin typeface="Arial" panose="020B0604020202020204" pitchFamily="34" charset="0"/>
                <a:ea typeface="MS Mincho"/>
                <a:cs typeface="Times New Roman" panose="02020603050405020304" pitchFamily="18" charset="0"/>
              </a:rPr>
              <a:t>Figure from </a:t>
            </a:r>
            <a:r>
              <a:rPr lang="en-US" i="1" dirty="0">
                <a:latin typeface="Arial" panose="020B0604020202020204" pitchFamily="34" charset="0"/>
                <a:ea typeface="MS Mincho"/>
                <a:cs typeface="Times New Roman" panose="02020603050405020304" pitchFamily="18" charset="0"/>
              </a:rPr>
              <a:t>Moser et al. 2011</a:t>
            </a:r>
            <a:endParaRPr lang="en-US" dirty="0"/>
          </a:p>
        </p:txBody>
      </p:sp>
    </p:spTree>
    <p:extLst>
      <p:ext uri="{BB962C8B-B14F-4D97-AF65-F5344CB8AC3E}">
        <p14:creationId xmlns:p14="http://schemas.microsoft.com/office/powerpoint/2010/main" val="3740921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10229</TotalTime>
  <Words>2531</Words>
  <Application>Microsoft Office PowerPoint</Application>
  <PresentationFormat>Widescreen</PresentationFormat>
  <Paragraphs>216</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Cambria Math</vt:lpstr>
      <vt:lpstr>MS Mincho</vt:lpstr>
      <vt:lpstr>Times New Roman</vt:lpstr>
      <vt:lpstr>Office Theme</vt:lpstr>
      <vt:lpstr>But how do I know if I’m right? </vt:lpstr>
      <vt:lpstr>What happens when you make a mistake? </vt:lpstr>
      <vt:lpstr>What happens when you make a mistake? </vt:lpstr>
      <vt:lpstr>What happens when you make a mistake? </vt:lpstr>
      <vt:lpstr>What happens when you make a mistake? </vt:lpstr>
      <vt:lpstr>Growth versus fixed mindset</vt:lpstr>
      <vt:lpstr>What happens when you make a mistake? </vt:lpstr>
      <vt:lpstr>What happens when you make a mistake? </vt:lpstr>
      <vt:lpstr>What happens when you make a mistake? </vt:lpstr>
      <vt:lpstr>How can you use mistakes to improve your learning?</vt:lpstr>
      <vt:lpstr>How Can I Determine if an Answer is Plausible?</vt:lpstr>
      <vt:lpstr>How Can I Determine if an Answer is Plausible?</vt:lpstr>
      <vt:lpstr>How Can I Determine if an Answer is Plausible?</vt:lpstr>
      <vt:lpstr>How Can I Determine if an Answer is Plausible?</vt:lpstr>
      <vt:lpstr>How Can I Determine if an Answer is Plausible?</vt:lpstr>
      <vt:lpstr>How Can I Determine if an Answer is Plausible?</vt:lpstr>
      <vt:lpstr>Class Activity</vt:lpstr>
      <vt:lpstr>Key points </vt:lpstr>
    </vt:vector>
  </TitlesOfParts>
  <Company>Radford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Fleming-Davies, Arietta</dc:creator>
  <cp:lastModifiedBy>Fleming-Davies, Arietta</cp:lastModifiedBy>
  <cp:revision>106</cp:revision>
  <dcterms:created xsi:type="dcterms:W3CDTF">2017-02-10T14:20:02Z</dcterms:created>
  <dcterms:modified xsi:type="dcterms:W3CDTF">2017-04-12T13:12:12Z</dcterms:modified>
</cp:coreProperties>
</file>