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0" r:id="rId5"/>
    <p:sldId id="271"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82B6-19ED-45D0-8D67-C1D703AFA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C06829-3A2F-41EF-B2B6-07B3BC7EE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0DD3-9420-4537-8F3D-6D7EC273EF64}"/>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281B9EB7-8902-463A-9D78-B31EC855A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EB4F2-4F7F-4E61-AF26-7E72C4363B4A}"/>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242832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B44A-0F40-443A-9480-20F7C4B74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3D404-0B58-44F9-80F6-6978E122E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7762C-980A-4B44-8204-060B578DC560}"/>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289401EF-DD05-420A-8183-0DCB8580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C806D-EFBB-4099-93BF-5B7E65CA9FF1}"/>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332450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1DB9E-E018-43C5-9C66-B4FDF5334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BF4E3-F1C1-4458-8B06-429FAB23C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292D8-A3D2-4E23-9DA5-33C2890157F8}"/>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52DCF7E7-EBF0-4004-ACA1-44F7C3D10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BCCF0-84AC-4029-9F68-3B116CD4F5FE}"/>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6966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D692-6523-4528-A8E9-55283C97A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B48EB-FAD0-479D-A7B1-11DCBFB14C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09361-3799-4EAC-B1F5-AFDC73A04500}"/>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0767E987-D5D2-4F19-B2D4-0E7BC40A1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A87B4-0D8D-493F-8AD6-937D9B5B72B4}"/>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198801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2BF0-7CA7-41DC-8D35-29099D09C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987F0-5A43-403A-AADC-9BC86D658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ABE8C-17A7-4EAD-B4A3-BCEC173E14C5}"/>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916DCF8A-D8BE-419B-BFD9-B85018043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C92A5-9CEF-4264-A235-317987C9A82F}"/>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310139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44D2-06B6-4775-A4CA-8A1F09FD4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F80A-122C-4EEF-B8AF-F13465B19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741FA-8E42-4109-8F54-DE0878C2E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CB9737-73B1-4B5B-BED7-B8006645EC73}"/>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6" name="Footer Placeholder 5">
            <a:extLst>
              <a:ext uri="{FF2B5EF4-FFF2-40B4-BE49-F238E27FC236}">
                <a16:creationId xmlns:a16="http://schemas.microsoft.com/office/drawing/2014/main" id="{A86BB333-87BD-48AB-976C-F9DCF58AA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6DD88-395A-4C73-9665-F5C6DF99094A}"/>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185197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75CB-6BDB-41F7-905C-B668ABD8C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82DEF-2654-4612-A7E7-7AD4E57EA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3DCE2F-A7E9-452A-A715-AEB41386B4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F12A7-ECA8-4AEC-A1F6-48AFE6D95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C3BED-5525-4E72-A9A5-D9F5ADD145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34AC84-14D2-4D77-A345-9ABC8A4764ED}"/>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8" name="Footer Placeholder 7">
            <a:extLst>
              <a:ext uri="{FF2B5EF4-FFF2-40B4-BE49-F238E27FC236}">
                <a16:creationId xmlns:a16="http://schemas.microsoft.com/office/drawing/2014/main" id="{50C2AB42-03DF-4D2E-94D7-5779DEA85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B5136F-D5F6-4507-944E-838C05E92597}"/>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156877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E80F-F35C-475A-8F5C-A39AB1871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2A3A9-2F4C-44F0-B535-EC0AE4BB5FEA}"/>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4" name="Footer Placeholder 3">
            <a:extLst>
              <a:ext uri="{FF2B5EF4-FFF2-40B4-BE49-F238E27FC236}">
                <a16:creationId xmlns:a16="http://schemas.microsoft.com/office/drawing/2014/main" id="{3132002E-6027-47BC-9B92-81E1AC9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333BE8-732E-4449-804B-416539D21E8E}"/>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44031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6C598-FC5D-4E4A-AD24-7E8A17819BE6}"/>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3" name="Footer Placeholder 2">
            <a:extLst>
              <a:ext uri="{FF2B5EF4-FFF2-40B4-BE49-F238E27FC236}">
                <a16:creationId xmlns:a16="http://schemas.microsoft.com/office/drawing/2014/main" id="{461383A6-EF13-462F-AF66-C2573D50B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5168E1-0894-4BAB-B07F-3B46CECE17E5}"/>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303523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EA2-DBB9-4D35-B0BA-8CC397994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9B678-388D-4AFC-9EDE-AAF371951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61E52-471A-4416-BB55-8A454943F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BF348-138D-4DA7-8D97-6F3E6CB2E55B}"/>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6" name="Footer Placeholder 5">
            <a:extLst>
              <a:ext uri="{FF2B5EF4-FFF2-40B4-BE49-F238E27FC236}">
                <a16:creationId xmlns:a16="http://schemas.microsoft.com/office/drawing/2014/main" id="{F4D9783C-98C7-4AD0-98E0-7A057A980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B668B-C6E5-4E5A-8F87-523B7C4BB5C6}"/>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30194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8E76-9EC5-46E1-98FB-77A39B8B0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54525-677A-4FD5-B12F-A32A2942A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7DA04-EAF6-421D-9212-F9505D079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F59E8-FE39-460D-B29B-1B3ADA62E0DC}"/>
              </a:ext>
            </a:extLst>
          </p:cNvPr>
          <p:cNvSpPr>
            <a:spLocks noGrp="1"/>
          </p:cNvSpPr>
          <p:nvPr>
            <p:ph type="dt" sz="half" idx="10"/>
          </p:nvPr>
        </p:nvSpPr>
        <p:spPr/>
        <p:txBody>
          <a:bodyPr/>
          <a:lstStyle/>
          <a:p>
            <a:fld id="{39161576-7147-40DA-8434-2C7E10BB6AC3}" type="datetimeFigureOut">
              <a:rPr lang="en-US" smtClean="0"/>
              <a:t>6/1/2019</a:t>
            </a:fld>
            <a:endParaRPr lang="en-US"/>
          </a:p>
        </p:txBody>
      </p:sp>
      <p:sp>
        <p:nvSpPr>
          <p:cNvPr id="6" name="Footer Placeholder 5">
            <a:extLst>
              <a:ext uri="{FF2B5EF4-FFF2-40B4-BE49-F238E27FC236}">
                <a16:creationId xmlns:a16="http://schemas.microsoft.com/office/drawing/2014/main" id="{4D12B580-ED9D-4345-A638-FCBD45457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EB31C-A297-413C-ABE8-9A98D924E794}"/>
              </a:ext>
            </a:extLst>
          </p:cNvPr>
          <p:cNvSpPr>
            <a:spLocks noGrp="1"/>
          </p:cNvSpPr>
          <p:nvPr>
            <p:ph type="sldNum" sz="quarter" idx="12"/>
          </p:nvPr>
        </p:nvSpPr>
        <p:spPr/>
        <p:txBody>
          <a:bodyPr/>
          <a:lstStyle/>
          <a:p>
            <a:fld id="{3E35ABB4-8015-42FD-A929-1948AB823D3B}" type="slidenum">
              <a:rPr lang="en-US" smtClean="0"/>
              <a:t>‹#›</a:t>
            </a:fld>
            <a:endParaRPr lang="en-US"/>
          </a:p>
        </p:txBody>
      </p:sp>
    </p:spTree>
    <p:extLst>
      <p:ext uri="{BB962C8B-B14F-4D97-AF65-F5344CB8AC3E}">
        <p14:creationId xmlns:p14="http://schemas.microsoft.com/office/powerpoint/2010/main" val="93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DC5FF-2A36-4682-A02B-5CEC08180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A8AE2-E951-4A2B-825E-B7F8C0D34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62EC-67FB-406F-A19F-DF1B16D56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61576-7147-40DA-8434-2C7E10BB6AC3}" type="datetimeFigureOut">
              <a:rPr lang="en-US" smtClean="0"/>
              <a:t>6/1/2019</a:t>
            </a:fld>
            <a:endParaRPr lang="en-US"/>
          </a:p>
        </p:txBody>
      </p:sp>
      <p:sp>
        <p:nvSpPr>
          <p:cNvPr id="5" name="Footer Placeholder 4">
            <a:extLst>
              <a:ext uri="{FF2B5EF4-FFF2-40B4-BE49-F238E27FC236}">
                <a16:creationId xmlns:a16="http://schemas.microsoft.com/office/drawing/2014/main" id="{068CDFF9-3F28-485B-9C4C-F90F5B1DB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FEA834-0A02-459A-9972-009C5AE4F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5ABB4-8015-42FD-A929-1948AB823D3B}" type="slidenum">
              <a:rPr lang="en-US" smtClean="0"/>
              <a:t>‹#›</a:t>
            </a:fld>
            <a:endParaRPr lang="en-US"/>
          </a:p>
        </p:txBody>
      </p:sp>
    </p:spTree>
    <p:extLst>
      <p:ext uri="{BB962C8B-B14F-4D97-AF65-F5344CB8AC3E}">
        <p14:creationId xmlns:p14="http://schemas.microsoft.com/office/powerpoint/2010/main" val="132477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data.globalchange.gov/report/indicator-start-of-spri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19january2017snapshot.epa.gov/climate-indicators/climate-change-indicators-leaf-and-bloom-dates_.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19january2017snapshot.epa.gov/climate-indicators/climate-change-indicators-leaf-and-bloom-dates_.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lessonsinlifescience.org/museum-collection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isisindexe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2746-7568-413D-9A12-B1072DDD8438}"/>
              </a:ext>
            </a:extLst>
          </p:cNvPr>
          <p:cNvSpPr>
            <a:spLocks noGrp="1"/>
          </p:cNvSpPr>
          <p:nvPr>
            <p:ph type="ctrTitle"/>
          </p:nvPr>
        </p:nvSpPr>
        <p:spPr/>
        <p:txBody>
          <a:bodyPr/>
          <a:lstStyle/>
          <a:p>
            <a:r>
              <a:rPr lang="en-US" dirty="0"/>
              <a:t>How does climate change affect living things?</a:t>
            </a:r>
          </a:p>
        </p:txBody>
      </p:sp>
      <p:sp>
        <p:nvSpPr>
          <p:cNvPr id="3" name="Subtitle 2">
            <a:extLst>
              <a:ext uri="{FF2B5EF4-FFF2-40B4-BE49-F238E27FC236}">
                <a16:creationId xmlns:a16="http://schemas.microsoft.com/office/drawing/2014/main" id="{89E0D12B-0A40-49FE-B690-F9CF881E5B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445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427D-267E-4B13-8925-90C73887C6E0}"/>
              </a:ext>
            </a:extLst>
          </p:cNvPr>
          <p:cNvSpPr>
            <a:spLocks noGrp="1"/>
          </p:cNvSpPr>
          <p:nvPr>
            <p:ph type="title"/>
          </p:nvPr>
        </p:nvSpPr>
        <p:spPr/>
        <p:txBody>
          <a:bodyPr/>
          <a:lstStyle/>
          <a:p>
            <a:r>
              <a:rPr lang="en-US" dirty="0"/>
              <a:t>Let’s see how butterfly migration has shifted over time. </a:t>
            </a:r>
          </a:p>
        </p:txBody>
      </p:sp>
      <p:sp>
        <p:nvSpPr>
          <p:cNvPr id="3" name="Content Placeholder 2">
            <a:extLst>
              <a:ext uri="{FF2B5EF4-FFF2-40B4-BE49-F238E27FC236}">
                <a16:creationId xmlns:a16="http://schemas.microsoft.com/office/drawing/2014/main" id="{12E2E291-F35D-4FA7-AE05-3F9D3B42F5CE}"/>
              </a:ext>
            </a:extLst>
          </p:cNvPr>
          <p:cNvSpPr>
            <a:spLocks noGrp="1"/>
          </p:cNvSpPr>
          <p:nvPr>
            <p:ph idx="1"/>
          </p:nvPr>
        </p:nvSpPr>
        <p:spPr/>
        <p:txBody>
          <a:bodyPr/>
          <a:lstStyle/>
          <a:p>
            <a:pPr marL="0" indent="0">
              <a:buNone/>
            </a:pPr>
            <a:r>
              <a:rPr lang="en-US" dirty="0"/>
              <a:t>Staying in the </a:t>
            </a:r>
            <a:r>
              <a:rPr lang="en-US" dirty="0" err="1"/>
              <a:t>ButterflyData</a:t>
            </a:r>
            <a:r>
              <a:rPr lang="en-US" dirty="0"/>
              <a:t> tab, answer questions 5 and 6.</a:t>
            </a:r>
          </a:p>
        </p:txBody>
      </p:sp>
    </p:spTree>
    <p:extLst>
      <p:ext uri="{BB962C8B-B14F-4D97-AF65-F5344CB8AC3E}">
        <p14:creationId xmlns:p14="http://schemas.microsoft.com/office/powerpoint/2010/main" val="88592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3106-8D71-43C2-8768-97BA6CF865CD}"/>
              </a:ext>
            </a:extLst>
          </p:cNvPr>
          <p:cNvSpPr>
            <a:spLocks noGrp="1"/>
          </p:cNvSpPr>
          <p:nvPr>
            <p:ph type="title"/>
          </p:nvPr>
        </p:nvSpPr>
        <p:spPr/>
        <p:txBody>
          <a:bodyPr/>
          <a:lstStyle/>
          <a:p>
            <a:r>
              <a:rPr lang="en-US" dirty="0"/>
              <a:t>Think-pair-share: Question 7 and 8</a:t>
            </a:r>
          </a:p>
        </p:txBody>
      </p:sp>
      <p:sp>
        <p:nvSpPr>
          <p:cNvPr id="3" name="Content Placeholder 2">
            <a:extLst>
              <a:ext uri="{FF2B5EF4-FFF2-40B4-BE49-F238E27FC236}">
                <a16:creationId xmlns:a16="http://schemas.microsoft.com/office/drawing/2014/main" id="{C711F257-4F42-469C-9E9E-FDCE1E5159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526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EED6-DF93-4B1A-B3E4-DE2FC426590B}"/>
              </a:ext>
            </a:extLst>
          </p:cNvPr>
          <p:cNvSpPr>
            <a:spLocks noGrp="1"/>
          </p:cNvSpPr>
          <p:nvPr>
            <p:ph type="title"/>
          </p:nvPr>
        </p:nvSpPr>
        <p:spPr/>
        <p:txBody>
          <a:bodyPr/>
          <a:lstStyle/>
          <a:p>
            <a:r>
              <a:rPr lang="en-US" dirty="0"/>
              <a:t>Think-pair-share: Question 9 and 10</a:t>
            </a:r>
          </a:p>
        </p:txBody>
      </p:sp>
      <p:sp>
        <p:nvSpPr>
          <p:cNvPr id="3" name="Content Placeholder 2">
            <a:extLst>
              <a:ext uri="{FF2B5EF4-FFF2-40B4-BE49-F238E27FC236}">
                <a16:creationId xmlns:a16="http://schemas.microsoft.com/office/drawing/2014/main" id="{21724561-7694-4EEA-8D82-0B4C406FBB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2773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53A1-85C4-42C6-855C-99A0DBF02279}"/>
              </a:ext>
            </a:extLst>
          </p:cNvPr>
          <p:cNvSpPr>
            <a:spLocks noGrp="1"/>
          </p:cNvSpPr>
          <p:nvPr>
            <p:ph type="title"/>
          </p:nvPr>
        </p:nvSpPr>
        <p:spPr/>
        <p:txBody>
          <a:bodyPr/>
          <a:lstStyle/>
          <a:p>
            <a:r>
              <a:rPr lang="en-US" dirty="0"/>
              <a:t>Phenology: study of regularly occurring events in an organism’s lifecycle</a:t>
            </a:r>
          </a:p>
        </p:txBody>
      </p:sp>
      <p:sp>
        <p:nvSpPr>
          <p:cNvPr id="3" name="Content Placeholder 2">
            <a:extLst>
              <a:ext uri="{FF2B5EF4-FFF2-40B4-BE49-F238E27FC236}">
                <a16:creationId xmlns:a16="http://schemas.microsoft.com/office/drawing/2014/main" id="{F9AC30ED-57E1-4809-A7D8-5138FF93E876}"/>
              </a:ext>
            </a:extLst>
          </p:cNvPr>
          <p:cNvSpPr>
            <a:spLocks noGrp="1"/>
          </p:cNvSpPr>
          <p:nvPr>
            <p:ph idx="1"/>
          </p:nvPr>
        </p:nvSpPr>
        <p:spPr/>
        <p:txBody>
          <a:bodyPr/>
          <a:lstStyle/>
          <a:p>
            <a:pPr marL="0" indent="0">
              <a:buNone/>
            </a:pPr>
            <a:endParaRPr lang="en-US" dirty="0"/>
          </a:p>
        </p:txBody>
      </p:sp>
      <p:grpSp>
        <p:nvGrpSpPr>
          <p:cNvPr id="5" name="Group 4"/>
          <p:cNvGrpSpPr/>
          <p:nvPr/>
        </p:nvGrpSpPr>
        <p:grpSpPr>
          <a:xfrm>
            <a:off x="125908" y="1601846"/>
            <a:ext cx="5266321" cy="2109525"/>
            <a:chOff x="81435" y="1690688"/>
            <a:chExt cx="6426457" cy="2859202"/>
          </a:xfrm>
        </p:grpSpPr>
        <p:sp>
          <p:nvSpPr>
            <p:cNvPr id="4" name="Rectangle 3"/>
            <p:cNvSpPr/>
            <p:nvPr/>
          </p:nvSpPr>
          <p:spPr>
            <a:xfrm>
              <a:off x="411892" y="4334446"/>
              <a:ext cx="6096000" cy="215444"/>
            </a:xfrm>
            <a:prstGeom prst="rect">
              <a:avLst/>
            </a:prstGeom>
          </p:spPr>
          <p:txBody>
            <a:bodyPr>
              <a:spAutoFit/>
            </a:bodyPr>
            <a:lstStyle/>
            <a:p>
              <a:r>
                <a:rPr lang="en-US" sz="800" dirty="0" err="1"/>
                <a:t>ChriKo</a:t>
              </a:r>
              <a:r>
                <a:rPr lang="en-US" sz="800" dirty="0"/>
                <a:t> [CC BY-SA 3.0 (https://creativecommons.org/licenses/by-sa/3.0)]</a:t>
              </a:r>
            </a:p>
          </p:txBody>
        </p:sp>
        <p:pic>
          <p:nvPicPr>
            <p:cNvPr id="1026" name="Picture 2" descr="File:Black-capped social weavers building n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5" y="1690688"/>
              <a:ext cx="4186469" cy="261654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Resultado de imagen para flowers blooming phe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152" y="1601846"/>
            <a:ext cx="3548882" cy="47318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86995" y="1601846"/>
            <a:ext cx="6096000" cy="2861807"/>
            <a:chOff x="7395384" y="3996193"/>
            <a:chExt cx="6096000" cy="2861807"/>
          </a:xfrm>
        </p:grpSpPr>
        <p:sp>
          <p:nvSpPr>
            <p:cNvPr id="6" name="Rectangle 5"/>
            <p:cNvSpPr/>
            <p:nvPr/>
          </p:nvSpPr>
          <p:spPr>
            <a:xfrm>
              <a:off x="7395384" y="6642556"/>
              <a:ext cx="6096000" cy="215444"/>
            </a:xfrm>
            <a:prstGeom prst="rect">
              <a:avLst/>
            </a:prstGeom>
          </p:spPr>
          <p:txBody>
            <a:bodyPr>
              <a:spAutoFit/>
            </a:bodyPr>
            <a:lstStyle/>
            <a:p>
              <a:r>
                <a:rPr lang="en-US" sz="800" dirty="0"/>
                <a:t>Nicholas A. Tonelli from Northeast Pennsylvania, USA [CC BY 2.0 (https://creativecommons.org/licenses/by/2.0)]</a:t>
              </a:r>
            </a:p>
          </p:txBody>
        </p:sp>
        <p:pic>
          <p:nvPicPr>
            <p:cNvPr id="1030" name="Picture 6" descr="File:Spring Leaf-Out (3) (14085933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851" y="3996193"/>
              <a:ext cx="3972026" cy="264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0" y="3816990"/>
            <a:ext cx="6096000" cy="3031020"/>
            <a:chOff x="0" y="3816990"/>
            <a:chExt cx="6096000" cy="3031020"/>
          </a:xfrm>
        </p:grpSpPr>
        <p:pic>
          <p:nvPicPr>
            <p:cNvPr id="1032" name="Picture 8" descr="File:Ivela auripes Male just after the emergence All Tarsuses are yellow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48" y="3816990"/>
              <a:ext cx="3756905" cy="28176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632566"/>
              <a:ext cx="6096000" cy="215444"/>
            </a:xfrm>
            <a:prstGeom prst="rect">
              <a:avLst/>
            </a:prstGeom>
          </p:spPr>
          <p:txBody>
            <a:bodyPr>
              <a:spAutoFit/>
            </a:bodyPr>
            <a:lstStyle/>
            <a:p>
              <a:r>
                <a:rPr lang="en-US" sz="800" dirty="0" err="1"/>
                <a:t>Nmspec</a:t>
              </a:r>
              <a:r>
                <a:rPr lang="en-US" sz="800" dirty="0"/>
                <a:t> [CC BY-SA 4.0 (https://creativecommons.org/licenses/by-sa/4.0)]</a:t>
              </a:r>
            </a:p>
          </p:txBody>
        </p:sp>
      </p:grpSp>
      <p:grpSp>
        <p:nvGrpSpPr>
          <p:cNvPr id="11" name="Group 10"/>
          <p:cNvGrpSpPr/>
          <p:nvPr/>
        </p:nvGrpSpPr>
        <p:grpSpPr>
          <a:xfrm>
            <a:off x="7876722" y="4463653"/>
            <a:ext cx="6191616" cy="2389717"/>
            <a:chOff x="7876722" y="4463653"/>
            <a:chExt cx="6191616" cy="2389717"/>
          </a:xfrm>
        </p:grpSpPr>
        <p:pic>
          <p:nvPicPr>
            <p:cNvPr id="1034" name="Picture 10" descr="File:Canada Geese (Branta canadensis) - Cambridge, Ontari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6722" y="4463653"/>
              <a:ext cx="3919403" cy="22046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72338" y="6637926"/>
              <a:ext cx="6096000" cy="215444"/>
            </a:xfrm>
            <a:prstGeom prst="rect">
              <a:avLst/>
            </a:prstGeom>
          </p:spPr>
          <p:txBody>
            <a:bodyPr>
              <a:spAutoFit/>
            </a:bodyPr>
            <a:lstStyle/>
            <a:p>
              <a:r>
                <a:rPr lang="en-US" sz="800" dirty="0"/>
                <a:t>Ryan </a:t>
              </a:r>
              <a:r>
                <a:rPr lang="en-US" sz="800" dirty="0" err="1"/>
                <a:t>Hodnett</a:t>
              </a:r>
              <a:r>
                <a:rPr lang="en-US" sz="800" dirty="0"/>
                <a:t> [CC BY-SA 4.0 (https://creativecommons.org/licenses/by-sa/4.0)]</a:t>
              </a:r>
            </a:p>
          </p:txBody>
        </p:sp>
      </p:grpSp>
    </p:spTree>
    <p:extLst>
      <p:ext uri="{BB962C8B-B14F-4D97-AF65-F5344CB8AC3E}">
        <p14:creationId xmlns:p14="http://schemas.microsoft.com/office/powerpoint/2010/main" val="106577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87FE-FB74-4A15-A723-60392A04205E}"/>
              </a:ext>
            </a:extLst>
          </p:cNvPr>
          <p:cNvSpPr>
            <a:spLocks noGrp="1"/>
          </p:cNvSpPr>
          <p:nvPr>
            <p:ph type="title"/>
          </p:nvPr>
        </p:nvSpPr>
        <p:spPr/>
        <p:txBody>
          <a:bodyPr>
            <a:normAutofit fontScale="90000"/>
          </a:bodyPr>
          <a:lstStyle/>
          <a:p>
            <a:r>
              <a:rPr lang="en-US" dirty="0"/>
              <a:t>In the context of climate change, phenology is an </a:t>
            </a:r>
            <a:r>
              <a:rPr lang="en-US" b="1" dirty="0"/>
              <a:t>indicator</a:t>
            </a:r>
            <a:r>
              <a:rPr lang="en-US" dirty="0"/>
              <a:t> and has </a:t>
            </a:r>
            <a:r>
              <a:rPr lang="en-US" b="1" dirty="0"/>
              <a:t>consequences </a:t>
            </a:r>
            <a:r>
              <a:rPr lang="en-US" dirty="0"/>
              <a:t>for ecosystems.</a:t>
            </a:r>
          </a:p>
        </p:txBody>
      </p:sp>
      <p:pic>
        <p:nvPicPr>
          <p:cNvPr id="9" name="Content Placeholder 8">
            <a:extLst>
              <a:ext uri="{FF2B5EF4-FFF2-40B4-BE49-F238E27FC236}">
                <a16:creationId xmlns:a16="http://schemas.microsoft.com/office/drawing/2014/main" id="{B49E2702-34C9-499D-BEB8-787B4DC600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0563" y="1878227"/>
            <a:ext cx="8551738" cy="4838938"/>
          </a:xfrm>
        </p:spPr>
      </p:pic>
      <p:sp>
        <p:nvSpPr>
          <p:cNvPr id="11" name="Rectangle 10">
            <a:extLst>
              <a:ext uri="{FF2B5EF4-FFF2-40B4-BE49-F238E27FC236}">
                <a16:creationId xmlns:a16="http://schemas.microsoft.com/office/drawing/2014/main" id="{8C276E08-8EF4-49E5-B9AC-9B1B5054FF2B}"/>
              </a:ext>
            </a:extLst>
          </p:cNvPr>
          <p:cNvSpPr/>
          <p:nvPr/>
        </p:nvSpPr>
        <p:spPr>
          <a:xfrm>
            <a:off x="4694815" y="87408"/>
            <a:ext cx="2802370" cy="215444"/>
          </a:xfrm>
          <a:prstGeom prst="rect">
            <a:avLst/>
          </a:prstGeom>
        </p:spPr>
        <p:txBody>
          <a:bodyPr wrap="none">
            <a:spAutoFit/>
          </a:bodyPr>
          <a:lstStyle/>
          <a:p>
            <a:r>
              <a:rPr lang="en-US" sz="800" dirty="0">
                <a:hlinkClick r:id="rId3"/>
              </a:rPr>
              <a:t>https://data.globalchange.gov/report/indicator-start-of-spring</a:t>
            </a:r>
            <a:endParaRPr lang="en-US" sz="800" dirty="0"/>
          </a:p>
        </p:txBody>
      </p:sp>
    </p:spTree>
    <p:extLst>
      <p:ext uri="{BB962C8B-B14F-4D97-AF65-F5344CB8AC3E}">
        <p14:creationId xmlns:p14="http://schemas.microsoft.com/office/powerpoint/2010/main" val="29570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87FE-FB74-4A15-A723-60392A04205E}"/>
              </a:ext>
            </a:extLst>
          </p:cNvPr>
          <p:cNvSpPr>
            <a:spLocks noGrp="1"/>
          </p:cNvSpPr>
          <p:nvPr>
            <p:ph type="title"/>
          </p:nvPr>
        </p:nvSpPr>
        <p:spPr/>
        <p:txBody>
          <a:bodyPr>
            <a:normAutofit fontScale="90000"/>
          </a:bodyPr>
          <a:lstStyle/>
          <a:p>
            <a:r>
              <a:rPr lang="en-US" dirty="0"/>
              <a:t>In the context of climate change, phenology is an </a:t>
            </a:r>
            <a:r>
              <a:rPr lang="en-US" b="1" dirty="0"/>
              <a:t>indicator</a:t>
            </a:r>
            <a:r>
              <a:rPr lang="en-US" dirty="0"/>
              <a:t> and has </a:t>
            </a:r>
            <a:r>
              <a:rPr lang="en-US" b="1" dirty="0"/>
              <a:t>consequences </a:t>
            </a:r>
            <a:r>
              <a:rPr lang="en-US" dirty="0"/>
              <a:t>for ecosystems.</a:t>
            </a:r>
          </a:p>
        </p:txBody>
      </p:sp>
      <p:pic>
        <p:nvPicPr>
          <p:cNvPr id="9" name="Content Placeholder 8">
            <a:extLst>
              <a:ext uri="{FF2B5EF4-FFF2-40B4-BE49-F238E27FC236}">
                <a16:creationId xmlns:a16="http://schemas.microsoft.com/office/drawing/2014/main" id="{B49E2702-34C9-499D-BEB8-787B4DC600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0083" y="1728034"/>
            <a:ext cx="4531917" cy="2564352"/>
          </a:xfrm>
        </p:spPr>
      </p:pic>
      <p:pic>
        <p:nvPicPr>
          <p:cNvPr id="1026" name="Picture 2" descr="Line graph from 1900 to 2015 showing changes in the timing of when lilacs and honeysuckles grow their first leaves and flower blooms in the spring across the contiguous 48 states.">
            <a:extLst>
              <a:ext uri="{FF2B5EF4-FFF2-40B4-BE49-F238E27FC236}">
                <a16:creationId xmlns:a16="http://schemas.microsoft.com/office/drawing/2014/main" id="{6788E9DD-FC3A-4642-BF86-A5B7BD270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5" y="1728034"/>
            <a:ext cx="8265680" cy="5166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754D8F-39E0-4E1D-A256-B774FEC6D108}"/>
              </a:ext>
            </a:extLst>
          </p:cNvPr>
          <p:cNvSpPr/>
          <p:nvPr/>
        </p:nvSpPr>
        <p:spPr>
          <a:xfrm>
            <a:off x="7274560" y="6625633"/>
            <a:ext cx="5039360" cy="215444"/>
          </a:xfrm>
          <a:prstGeom prst="rect">
            <a:avLst/>
          </a:prstGeom>
        </p:spPr>
        <p:txBody>
          <a:bodyPr wrap="square">
            <a:spAutoFit/>
          </a:bodyPr>
          <a:lstStyle/>
          <a:p>
            <a:r>
              <a:rPr lang="en-US" sz="800" dirty="0">
                <a:hlinkClick r:id="rId4"/>
              </a:rPr>
              <a:t>https://19january2017snapshot.epa.gov/climate-indicators/climate-change-indicators-leaf-and-bloom-dates_.html</a:t>
            </a:r>
            <a:endParaRPr lang="en-US" sz="800" dirty="0"/>
          </a:p>
        </p:txBody>
      </p:sp>
    </p:spTree>
    <p:extLst>
      <p:ext uri="{BB962C8B-B14F-4D97-AF65-F5344CB8AC3E}">
        <p14:creationId xmlns:p14="http://schemas.microsoft.com/office/powerpoint/2010/main" val="253602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87FE-FB74-4A15-A723-60392A04205E}"/>
              </a:ext>
            </a:extLst>
          </p:cNvPr>
          <p:cNvSpPr>
            <a:spLocks noGrp="1"/>
          </p:cNvSpPr>
          <p:nvPr>
            <p:ph type="title"/>
          </p:nvPr>
        </p:nvSpPr>
        <p:spPr/>
        <p:txBody>
          <a:bodyPr>
            <a:normAutofit fontScale="90000"/>
          </a:bodyPr>
          <a:lstStyle/>
          <a:p>
            <a:r>
              <a:rPr lang="en-US" dirty="0"/>
              <a:t>In the context of climate change, phenology is an </a:t>
            </a:r>
            <a:r>
              <a:rPr lang="en-US" b="1" dirty="0"/>
              <a:t>indicator</a:t>
            </a:r>
            <a:r>
              <a:rPr lang="en-US" dirty="0"/>
              <a:t> and has </a:t>
            </a:r>
            <a:r>
              <a:rPr lang="en-US" b="1" dirty="0"/>
              <a:t>consequences </a:t>
            </a:r>
            <a:r>
              <a:rPr lang="en-US" dirty="0"/>
              <a:t>for ecosystems.</a:t>
            </a:r>
          </a:p>
        </p:txBody>
      </p:sp>
      <p:pic>
        <p:nvPicPr>
          <p:cNvPr id="9" name="Content Placeholder 8">
            <a:extLst>
              <a:ext uri="{FF2B5EF4-FFF2-40B4-BE49-F238E27FC236}">
                <a16:creationId xmlns:a16="http://schemas.microsoft.com/office/drawing/2014/main" id="{B49E2702-34C9-499D-BEB8-787B4DC600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0083" y="1728034"/>
            <a:ext cx="4531917" cy="2564352"/>
          </a:xfrm>
        </p:spPr>
      </p:pic>
      <p:pic>
        <p:nvPicPr>
          <p:cNvPr id="1026" name="Picture 2" descr="Line graph from 1900 to 2015 showing changes in the timing of when lilacs and honeysuckles grow their first leaves and flower blooms in the spring across the contiguous 48 states.">
            <a:extLst>
              <a:ext uri="{FF2B5EF4-FFF2-40B4-BE49-F238E27FC236}">
                <a16:creationId xmlns:a16="http://schemas.microsoft.com/office/drawing/2014/main" id="{6788E9DD-FC3A-4642-BF86-A5B7BD270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092" y="4084666"/>
            <a:ext cx="4471803" cy="27948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754D8F-39E0-4E1D-A256-B774FEC6D108}"/>
              </a:ext>
            </a:extLst>
          </p:cNvPr>
          <p:cNvSpPr/>
          <p:nvPr/>
        </p:nvSpPr>
        <p:spPr>
          <a:xfrm>
            <a:off x="7274560" y="6625633"/>
            <a:ext cx="5039360" cy="215444"/>
          </a:xfrm>
          <a:prstGeom prst="rect">
            <a:avLst/>
          </a:prstGeom>
        </p:spPr>
        <p:txBody>
          <a:bodyPr wrap="square">
            <a:spAutoFit/>
          </a:bodyPr>
          <a:lstStyle/>
          <a:p>
            <a:r>
              <a:rPr lang="en-US" sz="800" dirty="0">
                <a:hlinkClick r:id="rId4"/>
              </a:rPr>
              <a:t>https://19january2017snapshot.epa.gov/climate-indicators/climate-change-indicators-leaf-and-bloom-dates_.html</a:t>
            </a:r>
            <a:endParaRPr lang="en-US" sz="800" dirty="0"/>
          </a:p>
        </p:txBody>
      </p:sp>
      <p:pic>
        <p:nvPicPr>
          <p:cNvPr id="6" name="Picture 2" descr="Line graph showing the annual peak bloom date of Washington, D.C.'s cherry trees from 1921 to 2016. The timing of the annual National Cherry Blossom Festival is shown for reference.">
            <a:extLst>
              <a:ext uri="{FF2B5EF4-FFF2-40B4-BE49-F238E27FC236}">
                <a16:creationId xmlns:a16="http://schemas.microsoft.com/office/drawing/2014/main" id="{1D2DC341-6714-439A-B842-14E45F4B7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16373"/>
            <a:ext cx="8493211" cy="536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3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9CD2-06B8-4F26-B54A-508990F9F1A6}"/>
              </a:ext>
            </a:extLst>
          </p:cNvPr>
          <p:cNvSpPr>
            <a:spLocks noGrp="1"/>
          </p:cNvSpPr>
          <p:nvPr>
            <p:ph type="title"/>
          </p:nvPr>
        </p:nvSpPr>
        <p:spPr/>
        <p:txBody>
          <a:bodyPr/>
          <a:lstStyle/>
          <a:p>
            <a:r>
              <a:rPr lang="en-US" dirty="0"/>
              <a:t>Where does historical phenological data come from?</a:t>
            </a:r>
          </a:p>
        </p:txBody>
      </p:sp>
      <p:sp>
        <p:nvSpPr>
          <p:cNvPr id="3" name="Content Placeholder 2">
            <a:extLst>
              <a:ext uri="{FF2B5EF4-FFF2-40B4-BE49-F238E27FC236}">
                <a16:creationId xmlns:a16="http://schemas.microsoft.com/office/drawing/2014/main" id="{096C02C2-B414-47E3-B6C9-5521C677A39F}"/>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A97B22D-4800-4C6B-BE8B-F18F44663BAF}"/>
              </a:ext>
            </a:extLst>
          </p:cNvPr>
          <p:cNvSpPr/>
          <p:nvPr/>
        </p:nvSpPr>
        <p:spPr>
          <a:xfrm>
            <a:off x="3186229" y="3244334"/>
            <a:ext cx="5819542" cy="369332"/>
          </a:xfrm>
          <a:prstGeom prst="rect">
            <a:avLst/>
          </a:prstGeom>
        </p:spPr>
        <p:txBody>
          <a:bodyPr wrap="none">
            <a:spAutoFit/>
          </a:bodyPr>
          <a:lstStyle/>
          <a:p>
            <a:r>
              <a:rPr lang="en-US" dirty="0">
                <a:hlinkClick r:id="rId2"/>
              </a:rPr>
              <a:t>https://www.lessonsinlifescience.org/museum-collections-1</a:t>
            </a:r>
            <a:endParaRPr lang="en-US" dirty="0"/>
          </a:p>
        </p:txBody>
      </p:sp>
    </p:spTree>
    <p:extLst>
      <p:ext uri="{BB962C8B-B14F-4D97-AF65-F5344CB8AC3E}">
        <p14:creationId xmlns:p14="http://schemas.microsoft.com/office/powerpoint/2010/main" val="70040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84D5-9624-404D-BEF0-32A253E231C6}"/>
              </a:ext>
            </a:extLst>
          </p:cNvPr>
          <p:cNvSpPr>
            <a:spLocks noGrp="1"/>
          </p:cNvSpPr>
          <p:nvPr>
            <p:ph type="title"/>
          </p:nvPr>
        </p:nvSpPr>
        <p:spPr/>
        <p:txBody>
          <a:bodyPr/>
          <a:lstStyle/>
          <a:p>
            <a:r>
              <a:rPr lang="en-US" dirty="0"/>
              <a:t>Warm-up: with one or two partners, examine four x-y graphs at </a:t>
            </a:r>
            <a:r>
              <a:rPr lang="en-US" dirty="0">
                <a:hlinkClick r:id="rId2"/>
              </a:rPr>
              <a:t>https://thisisindexed.com/</a:t>
            </a:r>
            <a:endParaRPr lang="en-US" dirty="0"/>
          </a:p>
        </p:txBody>
      </p:sp>
      <p:sp>
        <p:nvSpPr>
          <p:cNvPr id="3" name="Content Placeholder 2">
            <a:extLst>
              <a:ext uri="{FF2B5EF4-FFF2-40B4-BE49-F238E27FC236}">
                <a16:creationId xmlns:a16="http://schemas.microsoft.com/office/drawing/2014/main" id="{E50BD5EE-84FD-4D4E-9DB3-B1183F58760C}"/>
              </a:ext>
            </a:extLst>
          </p:cNvPr>
          <p:cNvSpPr>
            <a:spLocks noGrp="1"/>
          </p:cNvSpPr>
          <p:nvPr>
            <p:ph idx="1"/>
          </p:nvPr>
        </p:nvSpPr>
        <p:spPr/>
        <p:txBody>
          <a:bodyPr>
            <a:normAutofit/>
          </a:bodyPr>
          <a:lstStyle/>
          <a:p>
            <a:r>
              <a:rPr lang="en-US" sz="3600" dirty="0"/>
              <a:t>Choose one graph to focus on.</a:t>
            </a:r>
          </a:p>
          <a:p>
            <a:r>
              <a:rPr lang="en-US" sz="3600" dirty="0"/>
              <a:t>Choose one partner to replicate the graph on the board and one partner to explain the graph to the class.</a:t>
            </a:r>
          </a:p>
          <a:p>
            <a:endParaRPr lang="en-US" sz="3600" dirty="0"/>
          </a:p>
          <a:p>
            <a:endParaRPr lang="en-US" sz="3600" dirty="0"/>
          </a:p>
          <a:p>
            <a:endParaRPr lang="en-US" sz="3600" dirty="0"/>
          </a:p>
        </p:txBody>
      </p:sp>
    </p:spTree>
    <p:extLst>
      <p:ext uri="{BB962C8B-B14F-4D97-AF65-F5344CB8AC3E}">
        <p14:creationId xmlns:p14="http://schemas.microsoft.com/office/powerpoint/2010/main" val="116687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4C14-E6A9-4934-A95A-406A3ABF311B}"/>
              </a:ext>
            </a:extLst>
          </p:cNvPr>
          <p:cNvSpPr>
            <a:spLocks noGrp="1"/>
          </p:cNvSpPr>
          <p:nvPr>
            <p:ph type="title"/>
          </p:nvPr>
        </p:nvSpPr>
        <p:spPr/>
        <p:txBody>
          <a:bodyPr/>
          <a:lstStyle/>
          <a:p>
            <a:r>
              <a:rPr lang="en-US" dirty="0"/>
              <a:t>Let’s see how butterfly migration has shifted over time. </a:t>
            </a:r>
          </a:p>
        </p:txBody>
      </p:sp>
      <p:sp>
        <p:nvSpPr>
          <p:cNvPr id="3" name="Content Placeholder 2">
            <a:extLst>
              <a:ext uri="{FF2B5EF4-FFF2-40B4-BE49-F238E27FC236}">
                <a16:creationId xmlns:a16="http://schemas.microsoft.com/office/drawing/2014/main" id="{63BFE575-FF5C-4CD3-9FE0-84403D8EC013}"/>
              </a:ext>
            </a:extLst>
          </p:cNvPr>
          <p:cNvSpPr>
            <a:spLocks noGrp="1"/>
          </p:cNvSpPr>
          <p:nvPr>
            <p:ph idx="1"/>
          </p:nvPr>
        </p:nvSpPr>
        <p:spPr/>
        <p:txBody>
          <a:bodyPr/>
          <a:lstStyle/>
          <a:p>
            <a:pPr marL="0" indent="0">
              <a:buNone/>
            </a:pPr>
            <a:r>
              <a:rPr lang="en-US" dirty="0"/>
              <a:t>Go to Sakai </a:t>
            </a:r>
            <a:r>
              <a:rPr lang="en-US" dirty="0">
                <a:sym typeface="Wingdings" panose="05000000000000000000" pitchFamily="2" charset="2"/>
              </a:rPr>
              <a:t> Resources  Week 12 and open the excel file labeled “</a:t>
            </a:r>
            <a:r>
              <a:rPr lang="en-US" dirty="0" err="1">
                <a:sym typeface="Wingdings" panose="05000000000000000000" pitchFamily="2" charset="2"/>
              </a:rPr>
              <a:t>Phenology_student_data</a:t>
            </a:r>
            <a:r>
              <a:rPr lang="en-US" dirty="0">
                <a:sym typeface="Wingdings" panose="05000000000000000000" pitchFamily="2" charset="2"/>
              </a:rPr>
              <a:t>.”</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Begin by exploring the “Metadata” tab and question 1, and the “</a:t>
            </a:r>
            <a:r>
              <a:rPr lang="en-US" dirty="0" err="1">
                <a:sym typeface="Wingdings" panose="05000000000000000000" pitchFamily="2" charset="2"/>
              </a:rPr>
              <a:t>AnnualTempData</a:t>
            </a:r>
            <a:r>
              <a:rPr lang="en-US" dirty="0">
                <a:sym typeface="Wingdings" panose="05000000000000000000" pitchFamily="2" charset="2"/>
              </a:rPr>
              <a:t>” and question 2.</a:t>
            </a:r>
            <a:endParaRPr lang="en-US" dirty="0"/>
          </a:p>
        </p:txBody>
      </p:sp>
    </p:spTree>
    <p:extLst>
      <p:ext uri="{BB962C8B-B14F-4D97-AF65-F5344CB8AC3E}">
        <p14:creationId xmlns:p14="http://schemas.microsoft.com/office/powerpoint/2010/main" val="337334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3455-0F9A-4C0B-8A90-483A1CC062FF}"/>
              </a:ext>
            </a:extLst>
          </p:cNvPr>
          <p:cNvSpPr>
            <a:spLocks noGrp="1"/>
          </p:cNvSpPr>
          <p:nvPr>
            <p:ph type="title"/>
          </p:nvPr>
        </p:nvSpPr>
        <p:spPr/>
        <p:txBody>
          <a:bodyPr/>
          <a:lstStyle/>
          <a:p>
            <a:r>
              <a:rPr lang="en-US" dirty="0"/>
              <a:t>Let’s see how butterfly migration has shifted over time. </a:t>
            </a:r>
          </a:p>
        </p:txBody>
      </p:sp>
      <p:sp>
        <p:nvSpPr>
          <p:cNvPr id="3" name="Content Placeholder 2">
            <a:extLst>
              <a:ext uri="{FF2B5EF4-FFF2-40B4-BE49-F238E27FC236}">
                <a16:creationId xmlns:a16="http://schemas.microsoft.com/office/drawing/2014/main" id="{3BAF59FD-5441-4A9F-9449-BBE0B12109E7}"/>
              </a:ext>
            </a:extLst>
          </p:cNvPr>
          <p:cNvSpPr>
            <a:spLocks noGrp="1"/>
          </p:cNvSpPr>
          <p:nvPr>
            <p:ph idx="1"/>
          </p:nvPr>
        </p:nvSpPr>
        <p:spPr/>
        <p:txBody>
          <a:bodyPr/>
          <a:lstStyle/>
          <a:p>
            <a:pPr marL="0" indent="0">
              <a:buNone/>
            </a:pPr>
            <a:r>
              <a:rPr lang="en-US" dirty="0"/>
              <a:t>Next, go to the </a:t>
            </a:r>
            <a:r>
              <a:rPr lang="en-US" dirty="0" err="1"/>
              <a:t>ButterflyData</a:t>
            </a:r>
            <a:r>
              <a:rPr lang="en-US" dirty="0"/>
              <a:t> tab and answer questions 3 and 4.</a:t>
            </a:r>
          </a:p>
          <a:p>
            <a:pPr marL="0" indent="0">
              <a:buNone/>
            </a:pPr>
            <a:r>
              <a:rPr lang="en-US" dirty="0"/>
              <a:t>(you will need to open up the paper to find Table 1 to compare in question 4!)</a:t>
            </a:r>
          </a:p>
        </p:txBody>
      </p:sp>
    </p:spTree>
    <p:extLst>
      <p:ext uri="{BB962C8B-B14F-4D97-AF65-F5344CB8AC3E}">
        <p14:creationId xmlns:p14="http://schemas.microsoft.com/office/powerpoint/2010/main" val="2795559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381</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does climate change affect living things?</vt:lpstr>
      <vt:lpstr>Phenology: study of regularly occurring events in an organism’s lifecycle</vt:lpstr>
      <vt:lpstr>In the context of climate change, phenology is an indicator and has consequences for ecosystems.</vt:lpstr>
      <vt:lpstr>In the context of climate change, phenology is an indicator and has consequences for ecosystems.</vt:lpstr>
      <vt:lpstr>In the context of climate change, phenology is an indicator and has consequences for ecosystems.</vt:lpstr>
      <vt:lpstr>Where does historical phenological data come from?</vt:lpstr>
      <vt:lpstr>Warm-up: with one or two partners, examine four x-y graphs at https://thisisindexed.com/</vt:lpstr>
      <vt:lpstr>Let’s see how butterfly migration has shifted over time. </vt:lpstr>
      <vt:lpstr>Let’s see how butterfly migration has shifted over time. </vt:lpstr>
      <vt:lpstr>Let’s see how butterfly migration has shifted over time. </vt:lpstr>
      <vt:lpstr>Think-pair-share: Question 7 and 8</vt:lpstr>
      <vt:lpstr>Think-pair-share: Question 9 and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climate change affect living things?</dc:title>
  <dc:creator>Kelly, Megan</dc:creator>
  <cp:lastModifiedBy>Kelly, Megan</cp:lastModifiedBy>
  <cp:revision>13</cp:revision>
  <dcterms:created xsi:type="dcterms:W3CDTF">2019-04-02T02:21:59Z</dcterms:created>
  <dcterms:modified xsi:type="dcterms:W3CDTF">2019-06-01T15:53:21Z</dcterms:modified>
</cp:coreProperties>
</file>