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C9B18-6047-4C20-9F57-4A6E5F876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1DF7D-060B-44F3-AF97-20D94E872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D6010-2FEB-43F9-9C0E-5763C164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94C5-C83C-40C2-A453-9112CA0839EC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59C31-2C01-4F5D-8255-5DD905AD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7A0E9-80F5-4894-BB6C-54371347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38C-FCBE-4D4A-B64F-8F102DB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5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C890-E4E1-4F84-B035-70851B77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1B093-3998-4879-B7A8-12EFA6587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6D19B-A82D-4ADB-9DED-6A8800ED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94C5-C83C-40C2-A453-9112CA0839EC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57C2-3B45-448A-8304-F8A3A945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5C1A-2E7D-4777-AFF9-F745DCF9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38C-FCBE-4D4A-B64F-8F102DB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7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E20DE-95EB-473C-AA43-90AB06F11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0DA43-BCD5-46CD-85DB-1E28759B2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70233-698F-40E9-8557-95455FDA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94C5-C83C-40C2-A453-9112CA0839EC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15529-9963-40FA-B5D3-A4705EBF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3B3E5-1AB6-47EE-9296-667DDF28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38C-FCBE-4D4A-B64F-8F102DB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3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E6EF-6962-4B59-8D5E-8A69AC50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57CCD-1C2E-411B-ACB4-C170E3182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B3812-E6D9-4C78-B9F1-4C2772E1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94C5-C83C-40C2-A453-9112CA0839EC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67659-94BB-45A8-83DF-5C529DCEC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4F708-6BE4-4E2B-9C02-645D2315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38C-FCBE-4D4A-B64F-8F102DB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5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891D-19D4-4FEE-A97D-65C3FC0A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55E37-8928-47D9-ABAD-61D49596B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79D36-8197-4B52-A2EA-BCFF1D26A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94C5-C83C-40C2-A453-9112CA0839EC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74ED5-F3E9-4C2B-9BE5-8650D0B6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8EBA3-476C-465A-AADB-01D2617F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38C-FCBE-4D4A-B64F-8F102DB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7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5A2B-70FF-4076-9143-CBD6A437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E434E-9435-4E89-88C9-B4B940B7F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2F176-CE6A-458B-BFD6-0B07DFD66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1E081-4C0B-4B1A-8F37-C12A7A08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94C5-C83C-40C2-A453-9112CA0839EC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54513-C4F7-4FAA-B7F4-2BBBAE44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F35D1-F595-4E28-93C5-6F018AAB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38C-FCBE-4D4A-B64F-8F102DB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4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FDDB-AE3D-426B-A2D3-F8E41BE4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83B10-81F4-49DC-93E9-3011FC450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FB9A3-9D93-4648-9D09-5EF4EF7D4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67D36-2DAC-4807-9A76-C5ED126D7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F5039-85EA-4689-96E4-1E64D2A26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078B3B-9EF4-49D1-9F9E-60981F5A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94C5-C83C-40C2-A453-9112CA0839EC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BC0742-3067-4CB0-B9F6-73683090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865142-CD82-4A26-BE54-2781605E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38C-FCBE-4D4A-B64F-8F102DB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9A2AA-3478-452B-955E-CF8B33B0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2AA79-BCF0-458E-9D7B-8D4AA367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94C5-C83C-40C2-A453-9112CA0839EC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655E1-8598-4BEF-BB7B-17DAAC39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E857B-AC0C-40F9-A8F5-6AB4647A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38C-FCBE-4D4A-B64F-8F102DB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2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B4872-74E0-404B-B55C-2CC189EB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94C5-C83C-40C2-A453-9112CA0839EC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95BB9-A605-431D-AF17-69F0887C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0A547-5B95-4440-B337-45803353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38C-FCBE-4D4A-B64F-8F102DB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AC9A-3DEC-4D1E-96DB-A7F4F4BF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0553B-B901-4807-A8B1-AE40F71F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34807-526C-4EAB-B56E-61735E0C2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6DECC-6979-46C4-9D89-42E8DAF1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94C5-C83C-40C2-A453-9112CA0839EC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C6890-105E-4385-8058-774908798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C8AEA-28A7-43C5-886F-D4E90E73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38C-FCBE-4D4A-B64F-8F102DB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2F198-47A3-4F80-A169-A61F3D50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7971E-25BF-4BC8-A997-7D72C9A3E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AB2B2-14B6-4C11-B0DD-861674DA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F77D3-6B4E-40FE-916E-39B5D3CD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94C5-C83C-40C2-A453-9112CA0839EC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E644A-F99C-496A-B7C7-C55B8B71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7382C-3747-4B3C-BC3F-CC176BCD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38C-FCBE-4D4A-B64F-8F102DB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A05A1B-AE13-45EA-850D-DA352BCC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F9644-45C7-4DBB-85D1-5DFD567AF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4CAA6-AC2A-44F1-AA06-E958954F0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094C5-C83C-40C2-A453-9112CA0839EC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AF683-860B-4E31-B31C-83DCAA6DB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F087D-E0A1-4CB6-8592-617BDC0EB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B238C-FCBE-4D4A-B64F-8F102DB2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3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ISS-38 Galapagos Islands.jpg">
            <a:extLst>
              <a:ext uri="{FF2B5EF4-FFF2-40B4-BE49-F238E27FC236}">
                <a16:creationId xmlns:a16="http://schemas.microsoft.com/office/drawing/2014/main" id="{D773244D-84F1-4E6E-A838-17F0F1EF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4840"/>
            <a:ext cx="12192000" cy="810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166D8-00C2-449D-BDF1-595AFEDEA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21295"/>
            <a:ext cx="9144000" cy="16531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Processes Regulating Patterns of Species and Genetic Diversity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2D76F-B0F4-4D81-85DC-DB6E0120A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363" y="3290261"/>
            <a:ext cx="9144000" cy="1146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ACISC 101, 2/22/19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D02ED8-3C41-4779-94EA-6FB88B4DB916}"/>
              </a:ext>
            </a:extLst>
          </p:cNvPr>
          <p:cNvSpPr/>
          <p:nvPr/>
        </p:nvSpPr>
        <p:spPr>
          <a:xfrm>
            <a:off x="101771" y="6611779"/>
            <a:ext cx="13195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NASA [Public domain]</a:t>
            </a:r>
          </a:p>
        </p:txBody>
      </p:sp>
    </p:spTree>
    <p:extLst>
      <p:ext uri="{BB962C8B-B14F-4D97-AF65-F5344CB8AC3E}">
        <p14:creationId xmlns:p14="http://schemas.microsoft.com/office/powerpoint/2010/main" val="291206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09B54-6CF9-4219-8DF1-20B69A78A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File:PyrÃ©nÃ©es enneigÃ©es vues d'avion.jpg">
            <a:extLst>
              <a:ext uri="{FF2B5EF4-FFF2-40B4-BE49-F238E27FC236}">
                <a16:creationId xmlns:a16="http://schemas.microsoft.com/office/drawing/2014/main" id="{78F03A9E-430D-4099-AB63-E4EA766C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5320"/>
            <a:ext cx="12192000" cy="81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C51C0C-BC89-4F60-98CE-63FBF8A0A2C3}"/>
              </a:ext>
            </a:extLst>
          </p:cNvPr>
          <p:cNvSpPr/>
          <p:nvPr/>
        </p:nvSpPr>
        <p:spPr>
          <a:xfrm>
            <a:off x="3869094" y="6596390"/>
            <a:ext cx="44538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/>
              <a:t>Yelles</a:t>
            </a:r>
            <a:r>
              <a:rPr lang="en-US" sz="1050" dirty="0"/>
              <a:t> M.C.A. [CC BY-SA 3.0 (https://creativecommons.org/licenses/by-sa/3.0)]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034D3-A453-42BE-9D69-ACE522191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An accurate understanding of the processes regulating diversity can help us make good decisions about conservation. </a:t>
            </a:r>
          </a:p>
        </p:txBody>
      </p:sp>
    </p:spTree>
    <p:extLst>
      <p:ext uri="{BB962C8B-B14F-4D97-AF65-F5344CB8AC3E}">
        <p14:creationId xmlns:p14="http://schemas.microsoft.com/office/powerpoint/2010/main" val="416366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49E0F-1350-42FA-A3A6-B97C6F33E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File:Nebraska National Forest aerial.jpg">
            <a:extLst>
              <a:ext uri="{FF2B5EF4-FFF2-40B4-BE49-F238E27FC236}">
                <a16:creationId xmlns:a16="http://schemas.microsoft.com/office/drawing/2014/main" id="{062AC382-F04D-4D49-8D11-9096317F1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40"/>
            <a:ext cx="12192000" cy="81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7CAB3C-3B44-4466-9C9B-D4258E7B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161" y="18255"/>
            <a:ext cx="8725678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How are species and genetic diversity affected by patch size and isolation?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C48067-FF00-47FC-B2C0-1970AA5903E3}"/>
              </a:ext>
            </a:extLst>
          </p:cNvPr>
          <p:cNvSpPr/>
          <p:nvPr/>
        </p:nvSpPr>
        <p:spPr>
          <a:xfrm>
            <a:off x="0" y="663225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Doc </a:t>
            </a:r>
            <a:r>
              <a:rPr lang="en-US" sz="1000" dirty="0" err="1">
                <a:solidFill>
                  <a:schemeClr val="bg1"/>
                </a:solidFill>
              </a:rPr>
              <a:t>Searls</a:t>
            </a:r>
            <a:r>
              <a:rPr lang="en-US" sz="1000" dirty="0">
                <a:solidFill>
                  <a:schemeClr val="bg1"/>
                </a:solidFill>
              </a:rPr>
              <a:t> from Santa Barbara, USA [CC BY-SA 2.0 (https://creativecommons.org/licenses/by-sa/2.0)]</a:t>
            </a:r>
          </a:p>
        </p:txBody>
      </p:sp>
    </p:spTree>
    <p:extLst>
      <p:ext uri="{BB962C8B-B14F-4D97-AF65-F5344CB8AC3E}">
        <p14:creationId xmlns:p14="http://schemas.microsoft.com/office/powerpoint/2010/main" val="263649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A793-0DF3-47EA-8A55-2E753CDE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Neutral processes occur independently among species, unrelated to their ecological differences.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8D18-5BDD-44CD-A111-27F5450756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Colonization (a neutral process), and speciation (not a neutral process) add new species to ecological communities.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BD466-D5AB-4F9C-AF89-836FFEAD30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Ecological Drift causes the loss of species from ecological communities, like genetic drift causes the loss of alleles.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5F0D3-2BE2-430B-BF32-7C8FDAE4777F}"/>
              </a:ext>
            </a:extLst>
          </p:cNvPr>
          <p:cNvSpPr/>
          <p:nvPr/>
        </p:nvSpPr>
        <p:spPr>
          <a:xfrm>
            <a:off x="6172200" y="633898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/>
              <a:t>Gringer</a:t>
            </a:r>
            <a:r>
              <a:rPr lang="en-US" sz="1400" dirty="0"/>
              <a:t> [CC BY-SA 3.0 (https://creativecommons.org/licenses/by-sa/3.0)]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66553-8BD9-4877-AADF-9E933DD0D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86698"/>
            <a:ext cx="6020121" cy="17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5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8E2BE-C2D0-45D4-A99E-04B313D1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Image result for wildlife preserves aerial">
            <a:extLst>
              <a:ext uri="{FF2B5EF4-FFF2-40B4-BE49-F238E27FC236}">
                <a16:creationId xmlns:a16="http://schemas.microsoft.com/office/drawing/2014/main" id="{D8CC8CE8-77C6-42B1-BBE8-50AD864E2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2622" y="-2667000"/>
            <a:ext cx="10306756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C03C6-B3A4-4BB7-86D6-424749EDDD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Colonization and extinction are in balance, and maintain community diversity.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3D6410-FBBC-483F-9827-389D839645DE}"/>
              </a:ext>
            </a:extLst>
          </p:cNvPr>
          <p:cNvSpPr/>
          <p:nvPr/>
        </p:nvSpPr>
        <p:spPr>
          <a:xfrm>
            <a:off x="42950" y="6611779"/>
            <a:ext cx="15905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Jesse Allen [Public domain]</a:t>
            </a:r>
          </a:p>
        </p:txBody>
      </p:sp>
    </p:spTree>
    <p:extLst>
      <p:ext uri="{BB962C8B-B14F-4D97-AF65-F5344CB8AC3E}">
        <p14:creationId xmlns:p14="http://schemas.microsoft.com/office/powerpoint/2010/main" val="199337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BF379-7FDD-4289-8272-390D369B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HW with your neighbor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8AA6-A1A2-4833-B54C-FE6E9C450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How do you expect richness to change over time on small vs. large islands?</a:t>
            </a:r>
          </a:p>
          <a:p>
            <a:r>
              <a:rPr lang="en-US" sz="4000" dirty="0"/>
              <a:t>How do you expect richness to change over time on highly vs. weakly connected islands?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5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Insular Biogeography (Size).png">
            <a:extLst>
              <a:ext uri="{FF2B5EF4-FFF2-40B4-BE49-F238E27FC236}">
                <a16:creationId xmlns:a16="http://schemas.microsoft.com/office/drawing/2014/main" id="{01C00DD5-64C5-4C88-901C-46F4E08A4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7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4FC6B1-6EC9-4E5B-9610-0B58DC6A7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Larger islands tend to have higher populations of more species.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6CE81-FAA2-4820-88E4-47870153C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9" y="3429000"/>
            <a:ext cx="10515600" cy="4351338"/>
          </a:xfrm>
        </p:spPr>
        <p:txBody>
          <a:bodyPr/>
          <a:lstStyle/>
          <a:p>
            <a:r>
              <a:rPr lang="en-US" dirty="0"/>
              <a:t>More habitats, more 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A08CF6-0400-454F-8D22-F8104B3DE723}"/>
              </a:ext>
            </a:extLst>
          </p:cNvPr>
          <p:cNvSpPr/>
          <p:nvPr/>
        </p:nvSpPr>
        <p:spPr>
          <a:xfrm>
            <a:off x="7536025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Hdelucalowell15 [CC BY-SA 4.0 (https://creativecommons.org/licenses/by-sa/4.0)]</a:t>
            </a:r>
          </a:p>
        </p:txBody>
      </p:sp>
    </p:spTree>
    <p:extLst>
      <p:ext uri="{BB962C8B-B14F-4D97-AF65-F5344CB8AC3E}">
        <p14:creationId xmlns:p14="http://schemas.microsoft.com/office/powerpoint/2010/main" val="287954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14FD-D7A0-4E89-96A5-2EEB884D5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04788" cy="1325563"/>
          </a:xfrm>
        </p:spPr>
        <p:txBody>
          <a:bodyPr>
            <a:noAutofit/>
          </a:bodyPr>
          <a:lstStyle/>
          <a:p>
            <a:r>
              <a:rPr lang="en-US" sz="3450" dirty="0"/>
              <a:t>Islands closer together tend to have more species because of higher chances of dispersal and recolonization.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3AA6-FA5B-46F9-B337-0E8A7A26C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7446"/>
            <a:ext cx="3761792" cy="4351338"/>
          </a:xfrm>
        </p:spPr>
        <p:txBody>
          <a:bodyPr/>
          <a:lstStyle/>
          <a:p>
            <a:r>
              <a:rPr lang="en-US" dirty="0"/>
              <a:t>More frequent successful dispersal, more recolonization</a:t>
            </a:r>
          </a:p>
          <a:p>
            <a:endParaRPr lang="en-US" dirty="0"/>
          </a:p>
        </p:txBody>
      </p:sp>
      <p:pic>
        <p:nvPicPr>
          <p:cNvPr id="2050" name="Picture 2" descr="File:Insular Biogeography (Distance).png">
            <a:extLst>
              <a:ext uri="{FF2B5EF4-FFF2-40B4-BE49-F238E27FC236}">
                <a16:creationId xmlns:a16="http://schemas.microsoft.com/office/drawing/2014/main" id="{9B8F113D-86ED-40F9-A917-91F03BBC3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88" y="-240264"/>
            <a:ext cx="9178212" cy="68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A2E623-3194-469F-A7D9-E3EC4A94DAEF}"/>
              </a:ext>
            </a:extLst>
          </p:cNvPr>
          <p:cNvSpPr/>
          <p:nvPr/>
        </p:nvSpPr>
        <p:spPr>
          <a:xfrm>
            <a:off x="0" y="6397174"/>
            <a:ext cx="45440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Hdelucalowell15 [CC BY-SA 4.0 (https://creativecommons.org/licenses/by-sa/4.0)]</a:t>
            </a:r>
          </a:p>
        </p:txBody>
      </p:sp>
    </p:spTree>
    <p:extLst>
      <p:ext uri="{BB962C8B-B14F-4D97-AF65-F5344CB8AC3E}">
        <p14:creationId xmlns:p14="http://schemas.microsoft.com/office/powerpoint/2010/main" val="377267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2468-C654-4136-B81A-F29170FC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Larger populations have higher allelic richness since they are less likely to lose them due to chance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3E5CF-5868-4314-9286-82F340B75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865016-7FC9-4461-BDB3-E93E51B4C8AB}"/>
              </a:ext>
            </a:extLst>
          </p:cNvPr>
          <p:cNvSpPr/>
          <p:nvPr/>
        </p:nvSpPr>
        <p:spPr>
          <a:xfrm>
            <a:off x="3542522" y="6611779"/>
            <a:ext cx="51069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Anthony.ganev</a:t>
            </a:r>
            <a:r>
              <a:rPr lang="en-US" sz="1000" dirty="0"/>
              <a:t> at English Wikipedia [CC BY 3.0 (https://creativecommons.org/licenses/by/3.0)]</a:t>
            </a:r>
          </a:p>
        </p:txBody>
      </p:sp>
      <p:pic>
        <p:nvPicPr>
          <p:cNvPr id="4098" name="Picture 2" descr="https://upload.wikimedia.org/wikipedia/commons/e/e1/Rila_7_lakes_circus_panorama_edit1.jpg">
            <a:extLst>
              <a:ext uri="{FF2B5EF4-FFF2-40B4-BE49-F238E27FC236}">
                <a16:creationId xmlns:a16="http://schemas.microsoft.com/office/drawing/2014/main" id="{43EED5EC-A09C-4362-9E57-0F1690F92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8056"/>
            <a:ext cx="12192000" cy="35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0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018B0-1743-49CF-9497-40991457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File:Raja Ampat Islands - journal.pbio.1001457.g001.png">
            <a:extLst>
              <a:ext uri="{FF2B5EF4-FFF2-40B4-BE49-F238E27FC236}">
                <a16:creationId xmlns:a16="http://schemas.microsoft.com/office/drawing/2014/main" id="{CA1A3C05-F840-4F1B-AE5B-6770F08FC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5555"/>
            <a:ext cx="12192000" cy="808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DD482A-77A9-4AF5-8D55-F862C2CF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25469"/>
            <a:ext cx="10076576" cy="156415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Dispersal is more likely to be successful over shorter distances, so allelic richness tends to be higher for islands closer to sources of colonizers.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57D6DD-B9C5-4453-9767-CB71E2FE7617}"/>
              </a:ext>
            </a:extLst>
          </p:cNvPr>
          <p:cNvSpPr/>
          <p:nvPr/>
        </p:nvSpPr>
        <p:spPr>
          <a:xfrm>
            <a:off x="7969944" y="-40305"/>
            <a:ext cx="4351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Jonathan Chase [CC BY 2.5 (https://creativecommons.org/licenses/by/2.5)]</a:t>
            </a:r>
          </a:p>
        </p:txBody>
      </p:sp>
    </p:spTree>
    <p:extLst>
      <p:ext uri="{BB962C8B-B14F-4D97-AF65-F5344CB8AC3E}">
        <p14:creationId xmlns:p14="http://schemas.microsoft.com/office/powerpoint/2010/main" val="3755854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384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Processes Regulating Patterns of Species and Genetic Diversity</vt:lpstr>
      <vt:lpstr>How are species and genetic diversity affected by patch size and isolation?</vt:lpstr>
      <vt:lpstr>Neutral processes occur independently among species, unrelated to their ecological differences.</vt:lpstr>
      <vt:lpstr>Colonization and extinction are in balance, and maintain community diversity.</vt:lpstr>
      <vt:lpstr>Compare HW with your neighbor</vt:lpstr>
      <vt:lpstr>Larger islands tend to have higher populations of more species.</vt:lpstr>
      <vt:lpstr>Islands closer together tend to have more species because of higher chances of dispersal and recolonization.</vt:lpstr>
      <vt:lpstr>Larger populations have higher allelic richness since they are less likely to lose them due to chance</vt:lpstr>
      <vt:lpstr>Dispersal is more likely to be successful over shorter distances, so allelic richness tends to be higher for islands closer to sources of colonizers.</vt:lpstr>
      <vt:lpstr>An accurate understanding of the processes regulating diversity can help us make good decisions about conservation.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Regulating Patterns of Species and Genetic Diversity</dc:title>
  <dc:creator>Kelly, Megan</dc:creator>
  <cp:lastModifiedBy>Kelly, Megan</cp:lastModifiedBy>
  <cp:revision>12</cp:revision>
  <dcterms:created xsi:type="dcterms:W3CDTF">2019-02-22T00:26:12Z</dcterms:created>
  <dcterms:modified xsi:type="dcterms:W3CDTF">2019-06-01T21:13:31Z</dcterms:modified>
</cp:coreProperties>
</file>