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86" r:id="rId2"/>
    <p:sldId id="352" r:id="rId3"/>
    <p:sldId id="353" r:id="rId4"/>
    <p:sldId id="354" r:id="rId5"/>
    <p:sldId id="268" r:id="rId6"/>
    <p:sldId id="269" r:id="rId7"/>
    <p:sldId id="376" r:id="rId8"/>
    <p:sldId id="377" r:id="rId9"/>
    <p:sldId id="378" r:id="rId10"/>
    <p:sldId id="379" r:id="rId11"/>
    <p:sldId id="380" r:id="rId12"/>
    <p:sldId id="381" r:id="rId13"/>
    <p:sldId id="382" r:id="rId14"/>
    <p:sldId id="383" r:id="rId15"/>
    <p:sldId id="384" r:id="rId16"/>
    <p:sldId id="313" r:id="rId17"/>
    <p:sldId id="311" r:id="rId18"/>
    <p:sldId id="367" r:id="rId19"/>
    <p:sldId id="368" r:id="rId20"/>
    <p:sldId id="333" r:id="rId21"/>
    <p:sldId id="330" r:id="rId22"/>
    <p:sldId id="331" r:id="rId23"/>
    <p:sldId id="332" r:id="rId24"/>
    <p:sldId id="256" r:id="rId25"/>
    <p:sldId id="309" r:id="rId26"/>
    <p:sldId id="257" r:id="rId27"/>
    <p:sldId id="290" r:id="rId28"/>
    <p:sldId id="258" r:id="rId29"/>
    <p:sldId id="364" r:id="rId30"/>
    <p:sldId id="365" r:id="rId31"/>
    <p:sldId id="366" r:id="rId32"/>
    <p:sldId id="357" r:id="rId33"/>
    <p:sldId id="358" r:id="rId34"/>
    <p:sldId id="359" r:id="rId35"/>
    <p:sldId id="360" r:id="rId36"/>
    <p:sldId id="303" r:id="rId37"/>
    <p:sldId id="304" r:id="rId38"/>
    <p:sldId id="337" r:id="rId39"/>
    <p:sldId id="338" r:id="rId40"/>
    <p:sldId id="38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A30"/>
    <a:srgbClr val="0E1118"/>
    <a:srgbClr val="222B30"/>
    <a:srgbClr val="161616"/>
    <a:srgbClr val="2D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30" autoAdjust="0"/>
    <p:restoredTop sz="59276" autoAdjust="0"/>
  </p:normalViewPr>
  <p:slideViewPr>
    <p:cSldViewPr snapToGrid="0">
      <p:cViewPr>
        <p:scale>
          <a:sx n="55" d="100"/>
          <a:sy n="55" d="100"/>
        </p:scale>
        <p:origin x="2312" y="304"/>
      </p:cViewPr>
      <p:guideLst/>
    </p:cSldViewPr>
  </p:slideViewPr>
  <p:notesTextViewPr>
    <p:cViewPr>
      <p:scale>
        <a:sx n="1" d="1"/>
        <a:sy n="1" d="1"/>
      </p:scale>
      <p:origin x="0" y="0"/>
    </p:cViewPr>
  </p:notesTextViewPr>
  <p:sorterViewPr>
    <p:cViewPr>
      <p:scale>
        <a:sx n="43" d="100"/>
        <a:sy n="43"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FA192-756D-4107-820E-732106B0BD23}" type="datetimeFigureOut">
              <a:rPr lang="en-US" smtClean="0"/>
              <a:t>5/29/19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66B94-239C-4F43-8B12-E793F1DF5B66}" type="slidenum">
              <a:rPr lang="en-US" smtClean="0"/>
              <a:t>‹#›</a:t>
            </a:fld>
            <a:endParaRPr lang="en-US"/>
          </a:p>
        </p:txBody>
      </p:sp>
    </p:spTree>
    <p:extLst>
      <p:ext uri="{BB962C8B-B14F-4D97-AF65-F5344CB8AC3E}">
        <p14:creationId xmlns:p14="http://schemas.microsoft.com/office/powerpoint/2010/main" val="357503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You can show this</a:t>
            </a:r>
            <a:r>
              <a:rPr lang="en-US" i="1" baseline="0" dirty="0" smtClean="0"/>
              <a:t> slide to your students before the first time you use Figure of the Day.</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2</a:t>
            </a:fld>
            <a:endParaRPr lang="en-US"/>
          </a:p>
        </p:txBody>
      </p:sp>
    </p:spTree>
    <p:extLst>
      <p:ext uri="{BB962C8B-B14F-4D97-AF65-F5344CB8AC3E}">
        <p14:creationId xmlns:p14="http://schemas.microsoft.com/office/powerpoint/2010/main" val="319095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box lines up with the interquartile range: the middle 50% of the data are in between those lines.</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13</a:t>
            </a:fld>
            <a:endParaRPr lang="en-US"/>
          </a:p>
        </p:txBody>
      </p:sp>
    </p:spTree>
    <p:extLst>
      <p:ext uri="{BB962C8B-B14F-4D97-AF65-F5344CB8AC3E}">
        <p14:creationId xmlns:p14="http://schemas.microsoft.com/office/powerpoint/2010/main" val="2204510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whiskers are showing</a:t>
            </a:r>
            <a:r>
              <a:rPr lang="en-US" baseline="0" dirty="0" smtClean="0"/>
              <a:t> the 95% range of the data (</a:t>
            </a:r>
            <a:r>
              <a:rPr lang="en-US" i="1" baseline="0" dirty="0" smtClean="0"/>
              <a:t>note that this is a very approximate histogram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14</a:t>
            </a:fld>
            <a:endParaRPr lang="en-US"/>
          </a:p>
        </p:txBody>
      </p:sp>
    </p:spTree>
    <p:extLst>
      <p:ext uri="{BB962C8B-B14F-4D97-AF65-F5344CB8AC3E}">
        <p14:creationId xmlns:p14="http://schemas.microsoft.com/office/powerpoint/2010/main" val="2735127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As a follow up</a:t>
            </a:r>
            <a:r>
              <a:rPr lang="en-US" i="1" baseline="0" dirty="0" smtClean="0"/>
              <a:t> exercise, ask the students to draw (‘eyeballing’ rather than making exact calculations) their own histogram for the green </a:t>
            </a:r>
            <a:r>
              <a:rPr lang="en-US" i="1" baseline="0" dirty="0" err="1" smtClean="0"/>
              <a:t>barplot</a:t>
            </a:r>
            <a:r>
              <a:rPr lang="en-US" i="1" baseline="0" dirty="0" smtClean="0"/>
              <a:t>, paying attention to where the median is, whether the data are skewed, etc.</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15</a:t>
            </a:fld>
            <a:endParaRPr lang="en-US"/>
          </a:p>
        </p:txBody>
      </p:sp>
    </p:spTree>
    <p:extLst>
      <p:ext uri="{BB962C8B-B14F-4D97-AF65-F5344CB8AC3E}">
        <p14:creationId xmlns:p14="http://schemas.microsoft.com/office/powerpoint/2010/main" val="7836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Some features:</a:t>
            </a:r>
          </a:p>
          <a:p>
            <a:pPr marL="171450" indent="-171450">
              <a:buFont typeface="Arial" panose="020B0604020202020204" pitchFamily="34" charset="0"/>
              <a:buChar char="•"/>
            </a:pPr>
            <a:r>
              <a:rPr lang="en-US" i="1" baseline="0" dirty="0" smtClean="0"/>
              <a:t>Independent (explanatory) variable: Continuous numerical (age in years)</a:t>
            </a:r>
          </a:p>
          <a:p>
            <a:pPr marL="171450" indent="-171450">
              <a:buFont typeface="Arial" panose="020B0604020202020204" pitchFamily="34" charset="0"/>
              <a:buChar char="•"/>
            </a:pPr>
            <a:r>
              <a:rPr lang="en-US" i="1" baseline="0" dirty="0" smtClean="0"/>
              <a:t>Dependent (response) variable: Binomial data (two possible outcomes, green or blue.  Students should notice blue plus green adds up to 100).</a:t>
            </a:r>
          </a:p>
          <a:p>
            <a:pPr marL="171450" indent="-171450">
              <a:buFont typeface="Arial" panose="020B0604020202020204" pitchFamily="34" charset="0"/>
              <a:buChar char="•"/>
            </a:pPr>
            <a:r>
              <a:rPr lang="en-US" i="1" baseline="0" dirty="0" smtClean="0"/>
              <a:t>Good for discussions of binomial distributions</a:t>
            </a:r>
            <a:endParaRPr lang="en-US" dirty="0" smtClean="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16</a:t>
            </a:fld>
            <a:endParaRPr lang="en-US"/>
          </a:p>
        </p:txBody>
      </p:sp>
    </p:spTree>
    <p:extLst>
      <p:ext uri="{BB962C8B-B14F-4D97-AF65-F5344CB8AC3E}">
        <p14:creationId xmlns:p14="http://schemas.microsoft.com/office/powerpoint/2010/main" val="2897667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can also be a good opportunity to discuss the biases in self-reported data—the</a:t>
            </a:r>
            <a:r>
              <a:rPr lang="en-US" i="1" baseline="0" dirty="0" smtClean="0"/>
              <a:t> steep jump in the late teens suggests that there might be underreporting among the younger teens and </a:t>
            </a:r>
            <a:r>
              <a:rPr lang="en-US" i="1" baseline="0" dirty="0" err="1" smtClean="0"/>
              <a:t>overreporting</a:t>
            </a:r>
            <a:r>
              <a:rPr lang="en-US" i="1" baseline="0" dirty="0" smtClean="0"/>
              <a:t> in the late teens/early twenties.</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17</a:t>
            </a:fld>
            <a:endParaRPr lang="en-US"/>
          </a:p>
        </p:txBody>
      </p:sp>
    </p:spTree>
    <p:extLst>
      <p:ext uri="{BB962C8B-B14F-4D97-AF65-F5344CB8AC3E}">
        <p14:creationId xmlns:p14="http://schemas.microsoft.com/office/powerpoint/2010/main" val="2031745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Features</a:t>
            </a:r>
          </a:p>
          <a:p>
            <a:pPr marL="171450" indent="-171450">
              <a:buFont typeface="Arial" panose="020B0604020202020204" pitchFamily="34" charset="0"/>
              <a:buChar char="•"/>
            </a:pPr>
            <a:r>
              <a:rPr lang="en-US" i="1" baseline="0" dirty="0" smtClean="0"/>
              <a:t>Independent (explanatory) variable: Clearly continuous numerical; by this point (if they have seen multiple Figures of the Day by now) students might suspect time because of the line graph.</a:t>
            </a:r>
          </a:p>
          <a:p>
            <a:pPr marL="171450" indent="-171450">
              <a:buFont typeface="Arial" panose="020B0604020202020204" pitchFamily="34" charset="0"/>
              <a:buChar char="•"/>
            </a:pPr>
            <a:r>
              <a:rPr lang="en-US" i="1" baseline="0" dirty="0" smtClean="0"/>
              <a:t>Dependent (response) variable: Continuous numerical, for two different categories (green and black)</a:t>
            </a:r>
          </a:p>
          <a:p>
            <a:pPr marL="171450" indent="-171450">
              <a:buFont typeface="Arial" panose="020B0604020202020204" pitchFamily="34" charset="0"/>
              <a:buChar char="•"/>
            </a:pPr>
            <a:r>
              <a:rPr lang="en-US" i="1" baseline="0" dirty="0" smtClean="0"/>
              <a:t>Can tell students that top and bottom graphs are plotting the same y-axis</a:t>
            </a:r>
          </a:p>
          <a:p>
            <a:pPr marL="171450" indent="-171450">
              <a:buFont typeface="Arial" panose="020B0604020202020204" pitchFamily="34" charset="0"/>
              <a:buChar char="•"/>
            </a:pPr>
            <a:r>
              <a:rPr lang="en-US" i="1" baseline="0" dirty="0" smtClean="0"/>
              <a:t>Dots are 95% confidence intervals around line</a:t>
            </a:r>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18</a:t>
            </a:fld>
            <a:endParaRPr lang="en-US"/>
          </a:p>
        </p:txBody>
      </p:sp>
    </p:spTree>
    <p:extLst>
      <p:ext uri="{BB962C8B-B14F-4D97-AF65-F5344CB8AC3E}">
        <p14:creationId xmlns:p14="http://schemas.microsoft.com/office/powerpoint/2010/main" val="741913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Good</a:t>
            </a:r>
            <a:r>
              <a:rPr lang="en-US" i="1" baseline="0" dirty="0" smtClean="0"/>
              <a:t> for discussing the usefulness of models. We can see that the predictions of the “Natural Factors alone” model do not match up very well with the observed temperature change, whereas the “Greenhouse Gases” model is a better fit.</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19</a:t>
            </a:fld>
            <a:endParaRPr lang="en-US"/>
          </a:p>
        </p:txBody>
      </p:sp>
    </p:spTree>
    <p:extLst>
      <p:ext uri="{BB962C8B-B14F-4D97-AF65-F5344CB8AC3E}">
        <p14:creationId xmlns:p14="http://schemas.microsoft.com/office/powerpoint/2010/main" val="2638558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graph works well to reinforce</a:t>
            </a:r>
            <a:r>
              <a:rPr lang="en-US" i="1" baseline="0" dirty="0" smtClean="0"/>
              <a:t> the idea of normal distributions, since it plots a bivariate normal.  It can take a bit longer than others, particularly if you incorporate the two follow-up maps.</a:t>
            </a:r>
          </a:p>
          <a:p>
            <a:endParaRPr lang="en-US" i="1" baseline="0" dirty="0" smtClean="0"/>
          </a:p>
          <a:p>
            <a:r>
              <a:rPr lang="en-US" i="1" baseline="0" dirty="0" smtClean="0"/>
              <a:t>Some features:</a:t>
            </a:r>
          </a:p>
          <a:p>
            <a:pPr marL="171450" indent="-171450">
              <a:buFont typeface="Arial" panose="020B0604020202020204" pitchFamily="34" charset="0"/>
              <a:buChar char="•"/>
            </a:pPr>
            <a:r>
              <a:rPr lang="en-US" i="1" baseline="0" dirty="0" smtClean="0"/>
              <a:t>Independent (explanatory) variable: There are two: Time of day (numerical continuous but binned into categories) and time of year (again, numerical continuous but binned in months) </a:t>
            </a:r>
          </a:p>
          <a:p>
            <a:pPr marL="171450" indent="-171450">
              <a:buFont typeface="Arial" panose="020B0604020202020204" pitchFamily="34" charset="0"/>
              <a:buChar char="•"/>
            </a:pPr>
            <a:r>
              <a:rPr lang="en-US" i="1" baseline="0" dirty="0" smtClean="0"/>
              <a:t>Dependent (response) variable: Continuous numerical, scaled as density</a:t>
            </a:r>
          </a:p>
          <a:p>
            <a:pPr marL="171450" indent="-171450">
              <a:buFont typeface="Arial" panose="020B0604020202020204" pitchFamily="34" charset="0"/>
              <a:buChar char="•"/>
            </a:pPr>
            <a:r>
              <a:rPr lang="en-US" i="1" baseline="0" dirty="0" smtClean="0"/>
              <a:t>Brightness of green scales with the size of the percent value</a:t>
            </a:r>
          </a:p>
          <a:p>
            <a:pPr marL="171450" indent="-171450">
              <a:buFont typeface="Arial" panose="020B0604020202020204" pitchFamily="34" charset="0"/>
              <a:buChar char="•"/>
            </a:pPr>
            <a:r>
              <a:rPr lang="en-US" i="1" baseline="0" dirty="0" smtClean="0"/>
              <a:t>Some odd hybrid of a table and </a:t>
            </a:r>
            <a:r>
              <a:rPr lang="en-US" i="1" baseline="0" dirty="0" err="1" smtClean="0"/>
              <a:t>heatmap</a:t>
            </a:r>
            <a:endParaRPr lang="en-US" i="1" baseline="0" dirty="0" smtClean="0"/>
          </a:p>
          <a:p>
            <a:pPr marL="171450" indent="-171450">
              <a:buFont typeface="Arial" panose="020B0604020202020204" pitchFamily="34" charset="0"/>
              <a:buChar char="•"/>
            </a:pPr>
            <a:r>
              <a:rPr lang="en-US" i="1" baseline="0" dirty="0" smtClean="0"/>
              <a:t>Each row sums to 100%</a:t>
            </a:r>
          </a:p>
          <a:p>
            <a:pPr marL="171450" indent="-171450">
              <a:buFont typeface="Arial" panose="020B0604020202020204" pitchFamily="34" charset="0"/>
              <a:buChar char="•"/>
            </a:pPr>
            <a:r>
              <a:rPr lang="en-US" i="1" baseline="0" dirty="0" smtClean="0"/>
              <a:t>Marginal distributions (histograms) on top and side sum across rows for a given column, or across columns for a given row</a:t>
            </a:r>
          </a:p>
          <a:p>
            <a:pPr marL="171450" indent="-171450">
              <a:buFont typeface="Arial" panose="020B0604020202020204" pitchFamily="34" charset="0"/>
              <a:buChar char="•"/>
            </a:pPr>
            <a:r>
              <a:rPr lang="en-US" i="1" baseline="0" dirty="0" smtClean="0"/>
              <a:t>Certain times of day and year are brighter or darker</a:t>
            </a:r>
          </a:p>
          <a:p>
            <a:pPr marL="171450" indent="-171450">
              <a:buFont typeface="Arial" panose="020B0604020202020204" pitchFamily="34" charset="0"/>
              <a:buChar char="•"/>
            </a:pPr>
            <a:r>
              <a:rPr lang="en-US" i="1" baseline="0" dirty="0" smtClean="0"/>
              <a:t>What is behind the color choice?  Students might say it reminds them of ‘glow in the dark’ </a:t>
            </a:r>
          </a:p>
          <a:p>
            <a:pPr marL="171450" indent="-171450">
              <a:buFont typeface="Arial" panose="020B0604020202020204" pitchFamily="34" charset="0"/>
              <a:buChar char="•"/>
            </a:pPr>
            <a:endParaRPr lang="en-US" i="1" baseline="0" dirty="0" smtClean="0"/>
          </a:p>
          <a:p>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20</a:t>
            </a:fld>
            <a:endParaRPr lang="en-US"/>
          </a:p>
        </p:txBody>
      </p:sp>
    </p:spTree>
    <p:extLst>
      <p:ext uri="{BB962C8B-B14F-4D97-AF65-F5344CB8AC3E}">
        <p14:creationId xmlns:p14="http://schemas.microsoft.com/office/powerpoint/2010/main" val="1530559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graph can be a good opportunity to talk about confounding factors and correlation versus causation.</a:t>
            </a:r>
            <a:r>
              <a:rPr lang="en-US" i="1" baseline="0" dirty="0" smtClean="0"/>
              <a:t>  Ask students what factors (other than true seasonal differences in extraterrestrial activity) could explain this pattern.  They might mention things like length of day, and probability that people are outside to observe the sky (more frequent in the summer when it is warm), etc.  You can then follow up with the next slide showing geographical differences.</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21</a:t>
            </a:fld>
            <a:endParaRPr lang="en-US"/>
          </a:p>
        </p:txBody>
      </p:sp>
    </p:spTree>
    <p:extLst>
      <p:ext uri="{BB962C8B-B14F-4D97-AF65-F5344CB8AC3E}">
        <p14:creationId xmlns:p14="http://schemas.microsoft.com/office/powerpoint/2010/main" val="122679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Ask the students what is going on here?  Are there more UFOs</a:t>
            </a:r>
            <a:r>
              <a:rPr lang="en-US" i="1" baseline="0" dirty="0" smtClean="0"/>
              <a:t> in the west?  Or could there be confounding factors?  Once students have mentioned light pollution, move on to the next slide.</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22</a:t>
            </a:fld>
            <a:endParaRPr lang="en-US"/>
          </a:p>
        </p:txBody>
      </p:sp>
    </p:spTree>
    <p:extLst>
      <p:ext uri="{BB962C8B-B14F-4D97-AF65-F5344CB8AC3E}">
        <p14:creationId xmlns:p14="http://schemas.microsoft.com/office/powerpoint/2010/main" val="316954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Some</a:t>
            </a:r>
            <a:r>
              <a:rPr lang="en-US" i="1" baseline="0" dirty="0" smtClean="0"/>
              <a:t> features:</a:t>
            </a:r>
          </a:p>
          <a:p>
            <a:pPr marL="171450" indent="-171450">
              <a:buFont typeface="Arial" panose="020B0604020202020204" pitchFamily="34" charset="0"/>
              <a:buChar char="•"/>
            </a:pPr>
            <a:r>
              <a:rPr lang="en-US" i="1" baseline="0" dirty="0" smtClean="0"/>
              <a:t>Large peaks in late Feb/early March and again in late November</a:t>
            </a:r>
          </a:p>
          <a:p>
            <a:pPr marL="171450" indent="-171450">
              <a:buFont typeface="Arial" panose="020B0604020202020204" pitchFamily="34" charset="0"/>
              <a:buChar char="•"/>
            </a:pPr>
            <a:r>
              <a:rPr lang="en-US" i="1" baseline="0" dirty="0" smtClean="0"/>
              <a:t>Low in summer</a:t>
            </a:r>
          </a:p>
          <a:p>
            <a:pPr marL="171450" indent="-171450">
              <a:buFont typeface="Arial" panose="020B0604020202020204" pitchFamily="34" charset="0"/>
              <a:buChar char="•"/>
            </a:pPr>
            <a:r>
              <a:rPr lang="en-US" i="1" baseline="0" dirty="0" smtClean="0"/>
              <a:t>Smaller peak on each Monday</a:t>
            </a:r>
          </a:p>
          <a:p>
            <a:pPr marL="171450" indent="-171450">
              <a:buFont typeface="Arial" panose="020B0604020202020204" pitchFamily="34" charset="0"/>
              <a:buChar char="•"/>
            </a:pPr>
            <a:r>
              <a:rPr lang="en-US" i="1" baseline="0" dirty="0" smtClean="0"/>
              <a:t>Independent (explanatory) variable: Continuous numerical (time) even though labeled as categories (months)</a:t>
            </a:r>
          </a:p>
          <a:p>
            <a:pPr marL="171450" indent="-171450">
              <a:buFont typeface="Arial" panose="020B0604020202020204" pitchFamily="34" charset="0"/>
              <a:buChar char="•"/>
            </a:pPr>
            <a:r>
              <a:rPr lang="en-US" i="1" baseline="0" dirty="0" smtClean="0"/>
              <a:t>Dependent (response) variable: Continuous numerical</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3</a:t>
            </a:fld>
            <a:endParaRPr lang="en-US"/>
          </a:p>
        </p:txBody>
      </p:sp>
    </p:spTree>
    <p:extLst>
      <p:ext uri="{BB962C8B-B14F-4D97-AF65-F5344CB8AC3E}">
        <p14:creationId xmlns:p14="http://schemas.microsoft.com/office/powerpoint/2010/main" val="4127792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map looks like almost a mirror image of the last.  Where the sky is darker, more objects are visible in the night sky, and there are more “UFO observations”</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23</a:t>
            </a:fld>
            <a:endParaRPr lang="en-US"/>
          </a:p>
        </p:txBody>
      </p:sp>
    </p:spTree>
    <p:extLst>
      <p:ext uri="{BB962C8B-B14F-4D97-AF65-F5344CB8AC3E}">
        <p14:creationId xmlns:p14="http://schemas.microsoft.com/office/powerpoint/2010/main" val="1514798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baseline="0" dirty="0" smtClean="0"/>
              <a:t>Features:</a:t>
            </a:r>
          </a:p>
          <a:p>
            <a:pPr marL="171450" indent="-171450">
              <a:buFont typeface="Arial" panose="020B0604020202020204" pitchFamily="34" charset="0"/>
              <a:buChar char="•"/>
            </a:pPr>
            <a:r>
              <a:rPr lang="en-US" i="1" baseline="0" dirty="0" smtClean="0"/>
              <a:t>Independent (explanatory) variable: Categorical nominal (types of oils)</a:t>
            </a:r>
          </a:p>
          <a:p>
            <a:pPr marL="171450" indent="-171450">
              <a:buFont typeface="Arial" panose="020B0604020202020204" pitchFamily="34" charset="0"/>
              <a:buChar char="•"/>
            </a:pPr>
            <a:r>
              <a:rPr lang="en-US" i="1" baseline="0" dirty="0" smtClean="0"/>
              <a:t>Dependent (response) variable: multiple response variables, all less than 100 suggesting </a:t>
            </a:r>
            <a:r>
              <a:rPr lang="en-US" i="1" baseline="0" dirty="0" err="1" smtClean="0"/>
              <a:t>percents</a:t>
            </a:r>
            <a:r>
              <a:rPr lang="en-US" i="1" baseline="0" dirty="0" smtClean="0"/>
              <a:t>.  Students might notice that colors (red plus yellow plus green) roughly add up to 100.</a:t>
            </a:r>
          </a:p>
          <a:p>
            <a:pPr marL="171450" indent="-171450">
              <a:buFont typeface="Arial" panose="020B0604020202020204" pitchFamily="34" charset="0"/>
              <a:buChar char="•"/>
            </a:pPr>
            <a:r>
              <a:rPr lang="en-US" i="1" baseline="0" dirty="0" smtClean="0"/>
              <a:t>Second, textured, yellow column appears to be a different type of data than the others (ratio)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24</a:t>
            </a:fld>
            <a:endParaRPr lang="en-US"/>
          </a:p>
        </p:txBody>
      </p:sp>
    </p:spTree>
    <p:extLst>
      <p:ext uri="{BB962C8B-B14F-4D97-AF65-F5344CB8AC3E}">
        <p14:creationId xmlns:p14="http://schemas.microsoft.com/office/powerpoint/2010/main" val="351208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baseline="0" dirty="0" smtClean="0"/>
              <a:t>Features:</a:t>
            </a:r>
          </a:p>
          <a:p>
            <a:pPr marL="171450" indent="-171450">
              <a:buFont typeface="Arial" panose="020B0604020202020204" pitchFamily="34" charset="0"/>
              <a:buChar char="•"/>
            </a:pPr>
            <a:r>
              <a:rPr lang="en-US" i="1" baseline="0" dirty="0" smtClean="0"/>
              <a:t>Independent (explanatory) variable: Continuous numerical (time)</a:t>
            </a:r>
          </a:p>
          <a:p>
            <a:pPr marL="171450" indent="-171450">
              <a:buFont typeface="Arial" panose="020B0604020202020204" pitchFamily="34" charset="0"/>
              <a:buChar char="•"/>
            </a:pPr>
            <a:r>
              <a:rPr lang="en-US" i="1" baseline="0" dirty="0" smtClean="0"/>
              <a:t>Dependent (response) variable: Binomial (either pink or blue)</a:t>
            </a:r>
          </a:p>
          <a:p>
            <a:pPr marL="171450" indent="-171450">
              <a:buFont typeface="Arial" panose="020B0604020202020204" pitchFamily="34" charset="0"/>
              <a:buChar char="•"/>
            </a:pPr>
            <a:r>
              <a:rPr lang="en-US" i="1" baseline="0" dirty="0" smtClean="0"/>
              <a:t>White dot marks the point where the proportion is closest to 50% pink, 50% blue</a:t>
            </a:r>
          </a:p>
          <a:p>
            <a:pPr marL="171450" indent="-171450">
              <a:buFont typeface="Arial" panose="020B0604020202020204" pitchFamily="34" charset="0"/>
              <a:buChar char="•"/>
            </a:pPr>
            <a:r>
              <a:rPr lang="en-US" i="1" baseline="0" dirty="0" smtClean="0"/>
              <a:t>Pink and blue are often associated with female and male babies in U.S. culture</a:t>
            </a:r>
          </a:p>
          <a:p>
            <a:pPr marL="171450" indent="-171450">
              <a:buFont typeface="Arial" panose="020B0604020202020204" pitchFamily="34" charset="0"/>
              <a:buChar char="•"/>
            </a:pPr>
            <a:r>
              <a:rPr lang="en-US" i="1" baseline="0" dirty="0" smtClean="0"/>
              <a:t>Each panel is plotting similar data</a:t>
            </a:r>
          </a:p>
          <a:p>
            <a:pPr marL="0" indent="0">
              <a:buFont typeface="Arial" panose="020B0604020202020204" pitchFamily="34" charset="0"/>
              <a:buNone/>
            </a:pPr>
            <a:endParaRPr lang="en-US" i="1" baseline="0" dirty="0" smtClean="0"/>
          </a:p>
          <a:p>
            <a:pPr marL="171450" indent="-171450">
              <a:buFont typeface="Arial" panose="020B0604020202020204" pitchFamily="34" charset="0"/>
              <a:buChar char="•"/>
            </a:pP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26</a:t>
            </a:fld>
            <a:endParaRPr lang="en-US"/>
          </a:p>
        </p:txBody>
      </p:sp>
    </p:spTree>
    <p:extLst>
      <p:ext uri="{BB962C8B-B14F-4D97-AF65-F5344CB8AC3E}">
        <p14:creationId xmlns:p14="http://schemas.microsoft.com/office/powerpoint/2010/main" val="4023666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plot is</a:t>
            </a:r>
            <a:r>
              <a:rPr lang="en-US" baseline="0" dirty="0" smtClean="0"/>
              <a:t> showing the frequency of male and female babies born in the U.S. with that name in a particular year. </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27</a:t>
            </a:fld>
            <a:endParaRPr lang="en-US"/>
          </a:p>
        </p:txBody>
      </p:sp>
    </p:spTree>
    <p:extLst>
      <p:ext uri="{BB962C8B-B14F-4D97-AF65-F5344CB8AC3E}">
        <p14:creationId xmlns:p14="http://schemas.microsoft.com/office/powerpoint/2010/main" val="2222076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https://flowingdata.com/2013/09/25/the-most-unisex-names-in-us-history/</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28</a:t>
            </a:fld>
            <a:endParaRPr lang="en-US"/>
          </a:p>
        </p:txBody>
      </p:sp>
    </p:spTree>
    <p:extLst>
      <p:ext uri="{BB962C8B-B14F-4D97-AF65-F5344CB8AC3E}">
        <p14:creationId xmlns:p14="http://schemas.microsoft.com/office/powerpoint/2010/main" val="1967732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Features</a:t>
            </a:r>
          </a:p>
          <a:p>
            <a:pPr marL="171450" indent="-171450">
              <a:buFont typeface="Arial" panose="020B0604020202020204" pitchFamily="34" charset="0"/>
              <a:buChar char="•"/>
            </a:pPr>
            <a:r>
              <a:rPr lang="en-US" i="1" baseline="0" dirty="0" smtClean="0"/>
              <a:t>Independent (explanatory) variable: Students might say categorical ordinal (traits on left), or 8 different graphs plotting the distributions of 8 different variables. </a:t>
            </a:r>
          </a:p>
          <a:p>
            <a:pPr marL="171450" indent="-171450">
              <a:buFont typeface="Arial" panose="020B0604020202020204" pitchFamily="34" charset="0"/>
              <a:buChar char="•"/>
            </a:pPr>
            <a:r>
              <a:rPr lang="en-US" i="1" baseline="0" dirty="0" smtClean="0"/>
              <a:t>Dependent (response) variable: Continuous numerical</a:t>
            </a:r>
          </a:p>
          <a:p>
            <a:pPr marL="171450" indent="-171450">
              <a:buFont typeface="Arial" panose="020B0604020202020204" pitchFamily="34" charset="0"/>
              <a:buChar char="•"/>
            </a:pPr>
            <a:r>
              <a:rPr lang="en-US" i="1" baseline="0" dirty="0" smtClean="0"/>
              <a:t>Students might notice that the plots are distributions</a:t>
            </a:r>
          </a:p>
          <a:p>
            <a:pPr marL="171450" indent="-171450">
              <a:buFont typeface="Arial" panose="020B0604020202020204" pitchFamily="34" charset="0"/>
              <a:buChar char="•"/>
            </a:pPr>
            <a:r>
              <a:rPr lang="en-US" i="1" baseline="0" dirty="0" smtClean="0"/>
              <a:t>Yellow lines mark some measure of central tendency (like mean)</a:t>
            </a:r>
          </a:p>
          <a:p>
            <a:pPr marL="171450" indent="-171450">
              <a:buFont typeface="Arial" panose="020B0604020202020204" pitchFamily="34" charset="0"/>
              <a:buChar char="•"/>
            </a:pPr>
            <a:r>
              <a:rPr lang="en-US" i="1" baseline="0" dirty="0" smtClean="0"/>
              <a:t>How can the graphs compare such different variables in the same plot?</a:t>
            </a:r>
          </a:p>
          <a:p>
            <a:pPr marL="171450" indent="-171450">
              <a:buFont typeface="Arial" panose="020B0604020202020204" pitchFamily="34" charset="0"/>
              <a:buChar char="•"/>
            </a:pPr>
            <a:endParaRPr lang="en-US" i="1" baseline="0" dirty="0" smtClean="0"/>
          </a:p>
          <a:p>
            <a:endParaRPr lang="en-US" dirty="0" smtClean="0"/>
          </a:p>
        </p:txBody>
      </p:sp>
      <p:sp>
        <p:nvSpPr>
          <p:cNvPr id="4" name="Slide Number Placeholder 3"/>
          <p:cNvSpPr>
            <a:spLocks noGrp="1"/>
          </p:cNvSpPr>
          <p:nvPr>
            <p:ph type="sldNum" sz="quarter" idx="10"/>
          </p:nvPr>
        </p:nvSpPr>
        <p:spPr/>
        <p:txBody>
          <a:bodyPr/>
          <a:lstStyle/>
          <a:p>
            <a:fld id="{9B066B94-239C-4F43-8B12-E793F1DF5B66}" type="slidenum">
              <a:rPr lang="en-US" smtClean="0"/>
              <a:t>29</a:t>
            </a:fld>
            <a:endParaRPr lang="en-US"/>
          </a:p>
        </p:txBody>
      </p:sp>
    </p:spTree>
    <p:extLst>
      <p:ext uri="{BB962C8B-B14F-4D97-AF65-F5344CB8AC3E}">
        <p14:creationId xmlns:p14="http://schemas.microsoft.com/office/powerpoint/2010/main" val="657993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This works</a:t>
            </a:r>
            <a:r>
              <a:rPr lang="en-US" i="1" baseline="0" dirty="0" smtClean="0"/>
              <a:t> well to reinforce normal distributions and the idea of histograms.  You can tell students to think of it as viewing histograms from the top.   </a:t>
            </a:r>
            <a:r>
              <a:rPr lang="en-US" i="1" dirty="0" smtClean="0"/>
              <a:t>Ask</a:t>
            </a:r>
            <a:r>
              <a:rPr lang="en-US" i="1" baseline="0" dirty="0" smtClean="0"/>
              <a:t> different groups to draw a histogram for different variables.  Which are normally distributed?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r>
              <a:rPr lang="en-US" i="1" baseline="0" dirty="0" smtClean="0"/>
              <a:t>The plotted distributions use z-scores to standardize each </a:t>
            </a:r>
            <a:r>
              <a:rPr lang="en-US" i="1" baseline="0" dirty="0" err="1" smtClean="0"/>
              <a:t>varible</a:t>
            </a:r>
            <a:r>
              <a:rPr lang="en-US" i="1" baseline="0" dirty="0" smtClean="0"/>
              <a:t>.  This allow us to compare across traits that are measured very differently (people versus dollars versus </a:t>
            </a:r>
            <a:r>
              <a:rPr lang="en-US" i="1" baseline="0" dirty="0" err="1" smtClean="0"/>
              <a:t>percents</a:t>
            </a:r>
            <a:r>
              <a:rPr lang="en-US" i="1" baseline="0" dirty="0" smtClean="0"/>
              <a:t>, etc.)</a:t>
            </a:r>
            <a:endParaRPr lang="en-US" dirty="0" smtClean="0"/>
          </a:p>
        </p:txBody>
      </p:sp>
      <p:sp>
        <p:nvSpPr>
          <p:cNvPr id="4" name="Slide Number Placeholder 3"/>
          <p:cNvSpPr>
            <a:spLocks noGrp="1"/>
          </p:cNvSpPr>
          <p:nvPr>
            <p:ph type="sldNum" sz="quarter" idx="10"/>
          </p:nvPr>
        </p:nvSpPr>
        <p:spPr/>
        <p:txBody>
          <a:bodyPr/>
          <a:lstStyle/>
          <a:p>
            <a:fld id="{9B066B94-239C-4F43-8B12-E793F1DF5B66}" type="slidenum">
              <a:rPr lang="en-US" smtClean="0"/>
              <a:t>30</a:t>
            </a:fld>
            <a:endParaRPr lang="en-US"/>
          </a:p>
        </p:txBody>
      </p:sp>
    </p:spTree>
    <p:extLst>
      <p:ext uri="{BB962C8B-B14F-4D97-AF65-F5344CB8AC3E}">
        <p14:creationId xmlns:p14="http://schemas.microsoft.com/office/powerpoint/2010/main" val="3231207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If you happen to live</a:t>
            </a:r>
            <a:r>
              <a:rPr lang="en-US" i="1" baseline="0" dirty="0" smtClean="0"/>
              <a:t> near Lynchburg, VA, this could help students connect personally to the material.</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31</a:t>
            </a:fld>
            <a:endParaRPr lang="en-US"/>
          </a:p>
        </p:txBody>
      </p:sp>
    </p:spTree>
    <p:extLst>
      <p:ext uri="{BB962C8B-B14F-4D97-AF65-F5344CB8AC3E}">
        <p14:creationId xmlns:p14="http://schemas.microsoft.com/office/powerpoint/2010/main" val="2689974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Some features:</a:t>
            </a:r>
          </a:p>
          <a:p>
            <a:pPr marL="171450" indent="-171450">
              <a:buFont typeface="Arial" panose="020B0604020202020204" pitchFamily="34" charset="0"/>
              <a:buChar char="•"/>
            </a:pPr>
            <a:r>
              <a:rPr lang="en-US" i="1" baseline="0" dirty="0" smtClean="0"/>
              <a:t>Independent (explanatory) variable: There are two: Categorical ordinal (states) and continuous numerical (time in years).</a:t>
            </a:r>
          </a:p>
          <a:p>
            <a:pPr marL="171450" indent="-171450">
              <a:buFont typeface="Arial" panose="020B0604020202020204" pitchFamily="34" charset="0"/>
              <a:buChar char="•"/>
            </a:pPr>
            <a:r>
              <a:rPr lang="en-US" i="1" baseline="0" dirty="0" smtClean="0"/>
              <a:t>Dependent (response) variable: Continuous numerical, shown as colors on </a:t>
            </a:r>
            <a:r>
              <a:rPr lang="en-US" i="1" baseline="0" dirty="0" err="1" smtClean="0"/>
              <a:t>heatmap</a:t>
            </a:r>
            <a:endParaRPr lang="en-US" i="1" baseline="0" dirty="0" smtClean="0"/>
          </a:p>
          <a:p>
            <a:pPr marL="171450" indent="-171450">
              <a:buFont typeface="Arial" panose="020B0604020202020204" pitchFamily="34" charset="0"/>
              <a:buChar char="•"/>
            </a:pPr>
            <a:r>
              <a:rPr lang="en-US" i="1" baseline="0" dirty="0" smtClean="0"/>
              <a:t>Response variable is in thousands</a:t>
            </a:r>
          </a:p>
          <a:p>
            <a:pPr marL="171450" indent="-171450">
              <a:buFont typeface="Arial" panose="020B0604020202020204" pitchFamily="34" charset="0"/>
              <a:buChar char="•"/>
            </a:pPr>
            <a:r>
              <a:rPr lang="en-US" i="1" baseline="0" dirty="0" smtClean="0"/>
              <a:t>Something happened in early to mid 60s.  Students will probably use their knowledge of that era to make guesses as to what historical event is represented by the black line</a:t>
            </a:r>
          </a:p>
          <a:p>
            <a:pPr marL="171450" indent="-171450">
              <a:buFont typeface="Arial" panose="020B0604020202020204" pitchFamily="34" charset="0"/>
              <a:buChar char="•"/>
            </a:pP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32</a:t>
            </a:fld>
            <a:endParaRPr lang="en-US"/>
          </a:p>
        </p:txBody>
      </p:sp>
    </p:spTree>
    <p:extLst>
      <p:ext uri="{BB962C8B-B14F-4D97-AF65-F5344CB8AC3E}">
        <p14:creationId xmlns:p14="http://schemas.microsoft.com/office/powerpoint/2010/main" val="1811448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Some features:</a:t>
            </a:r>
          </a:p>
          <a:p>
            <a:pPr marL="171450" indent="-171450">
              <a:buFont typeface="Arial" panose="020B0604020202020204" pitchFamily="34" charset="0"/>
              <a:buChar char="•"/>
            </a:pPr>
            <a:r>
              <a:rPr lang="en-US" i="1" dirty="0" smtClean="0"/>
              <a:t>This</a:t>
            </a:r>
            <a:r>
              <a:rPr lang="en-US" i="1" baseline="0" dirty="0" smtClean="0"/>
              <a:t> is actually 4 different graphs; some students might guess 4 seasons </a:t>
            </a:r>
            <a:r>
              <a:rPr lang="en-US" i="1" baseline="0" dirty="0" err="1" smtClean="0"/>
              <a:t>etc</a:t>
            </a:r>
            <a:r>
              <a:rPr lang="en-US" i="1" baseline="0" dirty="0" smtClean="0"/>
              <a:t> and should be encouraged in this</a:t>
            </a:r>
            <a:endParaRPr lang="en-US" i="1" dirty="0" smtClean="0"/>
          </a:p>
          <a:p>
            <a:pPr marL="171450" indent="-171450">
              <a:buFont typeface="Arial" panose="020B0604020202020204" pitchFamily="34" charset="0"/>
              <a:buChar char="•"/>
            </a:pPr>
            <a:r>
              <a:rPr lang="en-US" i="1" baseline="0" dirty="0" smtClean="0"/>
              <a:t>Independent (explanatory) variable: Along the horizontal axis, probably continuous numerical.  Guesses might be time or distance (along a gene, street, river, etc.) </a:t>
            </a:r>
          </a:p>
          <a:p>
            <a:pPr marL="171450" indent="-171450">
              <a:buFont typeface="Arial" panose="020B0604020202020204" pitchFamily="34" charset="0"/>
              <a:buChar char="•"/>
            </a:pPr>
            <a:r>
              <a:rPr lang="en-US" i="1" baseline="0" dirty="0" smtClean="0"/>
              <a:t>Dependent (response) variable: Shown as colors on </a:t>
            </a:r>
            <a:r>
              <a:rPr lang="en-US" i="1" baseline="0" dirty="0" err="1" smtClean="0"/>
              <a:t>heatmap</a:t>
            </a:r>
            <a:r>
              <a:rPr lang="en-US" i="1" baseline="0" dirty="0" smtClean="0"/>
              <a:t>.  Students might need some coaxing to observe that there are actually only four colors (dark and light blue, white, and light and dark red).  This suggests a categorical ordinal variable like temperature (cold to hot) or political spectrum (liberal to conservative)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34</a:t>
            </a:fld>
            <a:endParaRPr lang="en-US"/>
          </a:p>
        </p:txBody>
      </p:sp>
    </p:spTree>
    <p:extLst>
      <p:ext uri="{BB962C8B-B14F-4D97-AF65-F5344CB8AC3E}">
        <p14:creationId xmlns:p14="http://schemas.microsoft.com/office/powerpoint/2010/main" val="290313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Some features:</a:t>
            </a:r>
          </a:p>
          <a:p>
            <a:pPr marL="171450" indent="-171450">
              <a:buFont typeface="Arial" panose="020B0604020202020204" pitchFamily="34" charset="0"/>
              <a:buChar char="•"/>
            </a:pPr>
            <a:r>
              <a:rPr lang="en-US" i="1" baseline="0" dirty="0" smtClean="0"/>
              <a:t>Independent (explanatory) variable: Categorical nominal (vehicle type) </a:t>
            </a:r>
          </a:p>
          <a:p>
            <a:pPr marL="171450" indent="-171450">
              <a:buFont typeface="Arial" panose="020B0604020202020204" pitchFamily="34" charset="0"/>
              <a:buChar char="•"/>
            </a:pPr>
            <a:r>
              <a:rPr lang="en-US" i="1" baseline="0" dirty="0" smtClean="0"/>
              <a:t>Dependent (response) variable: Continuous numerical (miles per gallon)</a:t>
            </a:r>
          </a:p>
          <a:p>
            <a:pPr marL="171450" indent="-171450">
              <a:buFont typeface="Arial" panose="020B0604020202020204" pitchFamily="34" charset="0"/>
              <a:buChar char="•"/>
            </a:pPr>
            <a:r>
              <a:rPr lang="en-US" i="1" baseline="0" dirty="0" smtClean="0"/>
              <a:t>This is a good one to point out that students have more intuitive ‘number sense’ than they might think—they already know what a reasonable range is for miles per gallon</a:t>
            </a:r>
          </a:p>
          <a:p>
            <a:pPr marL="171450" indent="-171450">
              <a:buFont typeface="Arial" panose="020B0604020202020204" pitchFamily="34" charset="0"/>
              <a:buChar char="•"/>
            </a:pPr>
            <a:r>
              <a:rPr lang="en-US" i="1" baseline="0" dirty="0" smtClean="0"/>
              <a:t>Another common guess for the y-axis is something related to vehicle speeds (miles per hour).  Again, this can be used to emphasize students’ existing number sense as above. </a:t>
            </a:r>
          </a:p>
          <a:p>
            <a:pPr marL="171450" indent="-171450">
              <a:buFont typeface="Arial" panose="020B0604020202020204" pitchFamily="34" charset="0"/>
              <a:buChar char="•"/>
            </a:pPr>
            <a:r>
              <a:rPr lang="en-US" i="1" baseline="0" dirty="0" smtClean="0"/>
              <a:t>Three categories or colors plotted</a:t>
            </a:r>
          </a:p>
          <a:p>
            <a:pPr marL="171450" indent="-171450">
              <a:buFont typeface="Arial" panose="020B0604020202020204" pitchFamily="34" charset="0"/>
              <a:buChar char="•"/>
            </a:pPr>
            <a:r>
              <a:rPr lang="en-US" i="1" baseline="0" dirty="0" smtClean="0"/>
              <a:t>Students might not be familiar or comfortable with boxplots. See the following slides for one way to help students connect boxplots with statistical distributions and histograms.</a:t>
            </a:r>
            <a:endParaRPr lang="en-US" i="1" dirty="0" smtClean="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5</a:t>
            </a:fld>
            <a:endParaRPr lang="en-US"/>
          </a:p>
        </p:txBody>
      </p:sp>
    </p:spTree>
    <p:extLst>
      <p:ext uri="{BB962C8B-B14F-4D97-AF65-F5344CB8AC3E}">
        <p14:creationId xmlns:p14="http://schemas.microsoft.com/office/powerpoint/2010/main" val="1108837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baseline="0" dirty="0" smtClean="0"/>
              <a:t>Features:</a:t>
            </a:r>
          </a:p>
          <a:p>
            <a:pPr marL="171450" indent="-171450">
              <a:buFont typeface="Arial" panose="020B0604020202020204" pitchFamily="34" charset="0"/>
              <a:buChar char="•"/>
            </a:pPr>
            <a:r>
              <a:rPr lang="en-US" i="1" baseline="0" dirty="0" smtClean="0"/>
              <a:t>Independent (explanatory) variable: Categorical numerical down left side of graph (perhaps fields of work?).  Additional categorical variable in colors (purple and green dots).</a:t>
            </a:r>
          </a:p>
          <a:p>
            <a:pPr marL="171450" indent="-171450">
              <a:buFont typeface="Arial" panose="020B0604020202020204" pitchFamily="34" charset="0"/>
              <a:buChar char="•"/>
            </a:pPr>
            <a:r>
              <a:rPr lang="en-US" i="1" baseline="0" dirty="0" smtClean="0"/>
              <a:t>Dependent (response) variable: continuous numerical. Students often guess hours worked per week or some measure of salary (per hour or year).  These are both good examples of number sense—a range of values around 40 to 50 makes sense as hours per week.  You can ask them if the trends by career would make sense for hours per week—do nurses only work 25 hours?  Do lawyers work fewer hours than physical therapists? Etc.</a:t>
            </a:r>
          </a:p>
          <a:p>
            <a:pPr marL="171450" indent="-171450">
              <a:buFont typeface="Arial" panose="020B0604020202020204" pitchFamily="34" charset="0"/>
              <a:buChar char="•"/>
            </a:pPr>
            <a:r>
              <a:rPr lang="en-US" i="1" baseline="0" dirty="0" smtClean="0"/>
              <a:t>Guesses for the two colors of dots often include: interquartile range, or starting versus experienced employees, etc.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36</a:t>
            </a:fld>
            <a:endParaRPr lang="en-US"/>
          </a:p>
        </p:txBody>
      </p:sp>
    </p:spTree>
    <p:extLst>
      <p:ext uri="{BB962C8B-B14F-4D97-AF65-F5344CB8AC3E}">
        <p14:creationId xmlns:p14="http://schemas.microsoft.com/office/powerpoint/2010/main" val="3340710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http://www.informationisbeautiful.net/visualizations/gender-pay-gap/</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37</a:t>
            </a:fld>
            <a:endParaRPr lang="en-US"/>
          </a:p>
        </p:txBody>
      </p:sp>
    </p:spTree>
    <p:extLst>
      <p:ext uri="{BB962C8B-B14F-4D97-AF65-F5344CB8AC3E}">
        <p14:creationId xmlns:p14="http://schemas.microsoft.com/office/powerpoint/2010/main" val="1834225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Some features:</a:t>
            </a:r>
          </a:p>
          <a:p>
            <a:pPr marL="171450" indent="-171450">
              <a:buFont typeface="Arial" panose="020B0604020202020204" pitchFamily="34" charset="0"/>
              <a:buChar char="•"/>
            </a:pPr>
            <a:r>
              <a:rPr lang="en-US" i="1" dirty="0" smtClean="0"/>
              <a:t>Basically</a:t>
            </a:r>
            <a:r>
              <a:rPr lang="en-US" i="1" baseline="0" dirty="0" smtClean="0"/>
              <a:t> a square pie graph; size of areas correspond to numbers listed inside boxes</a:t>
            </a:r>
          </a:p>
          <a:p>
            <a:pPr marL="171450" indent="-171450">
              <a:buFont typeface="Arial" panose="020B0604020202020204" pitchFamily="34" charset="0"/>
              <a:buChar char="•"/>
            </a:pPr>
            <a:r>
              <a:rPr lang="en-US" i="1" baseline="0" dirty="0" smtClean="0"/>
              <a:t>Two categories—purple/grey versus yellow.  Students might recognize ‘clean’ versus fossil fuel energy sources. </a:t>
            </a:r>
          </a:p>
          <a:p>
            <a:pPr marL="171450" indent="-171450">
              <a:buFont typeface="Arial" panose="020B0604020202020204" pitchFamily="34" charset="0"/>
              <a:buChar char="•"/>
            </a:pPr>
            <a:r>
              <a:rPr lang="en-US" i="1" baseline="0" dirty="0" smtClean="0"/>
              <a:t>Independent (explanatory) variable: categorical nominal</a:t>
            </a:r>
          </a:p>
          <a:p>
            <a:pPr marL="171450" indent="-171450">
              <a:buFont typeface="Arial" panose="020B0604020202020204" pitchFamily="34" charset="0"/>
              <a:buChar char="•"/>
            </a:pPr>
            <a:r>
              <a:rPr lang="en-US" i="1" baseline="0" dirty="0" smtClean="0"/>
              <a:t>Dependent (response) variable: continuous numerical. Students might guess production, dollars, etc.</a:t>
            </a:r>
          </a:p>
        </p:txBody>
      </p:sp>
      <p:sp>
        <p:nvSpPr>
          <p:cNvPr id="4" name="Slide Number Placeholder 3"/>
          <p:cNvSpPr>
            <a:spLocks noGrp="1"/>
          </p:cNvSpPr>
          <p:nvPr>
            <p:ph type="sldNum" sz="quarter" idx="10"/>
          </p:nvPr>
        </p:nvSpPr>
        <p:spPr/>
        <p:txBody>
          <a:bodyPr/>
          <a:lstStyle/>
          <a:p>
            <a:fld id="{9B066B94-239C-4F43-8B12-E793F1DF5B66}" type="slidenum">
              <a:rPr lang="en-US" smtClean="0"/>
              <a:t>38</a:t>
            </a:fld>
            <a:endParaRPr lang="en-US"/>
          </a:p>
        </p:txBody>
      </p:sp>
    </p:spTree>
    <p:extLst>
      <p:ext uri="{BB962C8B-B14F-4D97-AF65-F5344CB8AC3E}">
        <p14:creationId xmlns:p14="http://schemas.microsoft.com/office/powerpoint/2010/main" val="2598497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Option</a:t>
            </a:r>
            <a:r>
              <a:rPr lang="en-US" i="1" baseline="0" dirty="0" smtClean="0"/>
              <a:t>al additional slides connecting boxplots to histograms.</a:t>
            </a:r>
          </a:p>
          <a:p>
            <a:endParaRPr lang="en-US" i="1" baseline="0" dirty="0" smtClean="0"/>
          </a:p>
          <a:p>
            <a:r>
              <a:rPr lang="en-US" i="0" baseline="0" dirty="0" smtClean="0"/>
              <a:t>Let’s choose one vehicle type and origin and look at its distribution.</a:t>
            </a:r>
            <a:endParaRPr lang="en-US" i="0" dirty="0"/>
          </a:p>
        </p:txBody>
      </p:sp>
      <p:sp>
        <p:nvSpPr>
          <p:cNvPr id="4" name="Slide Number Placeholder 3"/>
          <p:cNvSpPr>
            <a:spLocks noGrp="1"/>
          </p:cNvSpPr>
          <p:nvPr>
            <p:ph type="sldNum" sz="quarter" idx="10"/>
          </p:nvPr>
        </p:nvSpPr>
        <p:spPr/>
        <p:txBody>
          <a:bodyPr/>
          <a:lstStyle/>
          <a:p>
            <a:fld id="{9B066B94-239C-4F43-8B12-E793F1DF5B66}" type="slidenum">
              <a:rPr lang="en-US" smtClean="0"/>
              <a:t>7</a:t>
            </a:fld>
            <a:endParaRPr lang="en-US"/>
          </a:p>
        </p:txBody>
      </p:sp>
    </p:spTree>
    <p:extLst>
      <p:ext uri="{BB962C8B-B14F-4D97-AF65-F5344CB8AC3E}">
        <p14:creationId xmlns:p14="http://schemas.microsoft.com/office/powerpoint/2010/main" val="328254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our chosen distribution,</a:t>
            </a:r>
            <a:r>
              <a:rPr lang="en-US" baseline="0" dirty="0" smtClean="0"/>
              <a:t> we will flip it… </a:t>
            </a:r>
            <a:r>
              <a:rPr lang="en-US" i="1" baseline="0" dirty="0" smtClean="0"/>
              <a:t>[next slide]</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8</a:t>
            </a:fld>
            <a:endParaRPr lang="en-US"/>
          </a:p>
        </p:txBody>
      </p:sp>
    </p:spTree>
    <p:extLst>
      <p:ext uri="{BB962C8B-B14F-4D97-AF65-F5344CB8AC3E}">
        <p14:creationId xmlns:p14="http://schemas.microsoft.com/office/powerpoint/2010/main" val="128060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a:t>
            </a:r>
            <a:r>
              <a:rPr lang="en-US" baseline="0" dirty="0" smtClean="0"/>
              <a:t> this.</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9</a:t>
            </a:fld>
            <a:endParaRPr lang="en-US"/>
          </a:p>
        </p:txBody>
      </p:sp>
    </p:spTree>
    <p:extLst>
      <p:ext uri="{BB962C8B-B14F-4D97-AF65-F5344CB8AC3E}">
        <p14:creationId xmlns:p14="http://schemas.microsoft.com/office/powerpoint/2010/main" val="3045166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add back our dependent/response</a:t>
            </a:r>
            <a:r>
              <a:rPr lang="en-US" baseline="0" dirty="0" smtClean="0"/>
              <a:t> variable, noting that it is now on the horizontal axis as is typical in a histogram.</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10</a:t>
            </a:fld>
            <a:endParaRPr lang="en-US"/>
          </a:p>
        </p:txBody>
      </p:sp>
    </p:spTree>
    <p:extLst>
      <p:ext uri="{BB962C8B-B14F-4D97-AF65-F5344CB8AC3E}">
        <p14:creationId xmlns:p14="http://schemas.microsoft.com/office/powerpoint/2010/main" val="60359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plotted the data as a histogram instead, it</a:t>
            </a:r>
            <a:r>
              <a:rPr lang="en-US" baseline="0" dirty="0" smtClean="0"/>
              <a:t> would look like this.</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11</a:t>
            </a:fld>
            <a:endParaRPr lang="en-US"/>
          </a:p>
        </p:txBody>
      </p:sp>
    </p:spTree>
    <p:extLst>
      <p:ext uri="{BB962C8B-B14F-4D97-AF65-F5344CB8AC3E}">
        <p14:creationId xmlns:p14="http://schemas.microsoft.com/office/powerpoint/2010/main" val="1161063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find some features of the data: the median lines up to the center</a:t>
            </a:r>
            <a:r>
              <a:rPr lang="en-US" baseline="0" dirty="0" smtClean="0"/>
              <a:t> line </a:t>
            </a:r>
            <a:r>
              <a:rPr lang="en-US" i="1" baseline="0" dirty="0" smtClean="0"/>
              <a:t>(note to students that some boxplot formats do vary, and might actually use the mean instead of median as the center line).</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12</a:t>
            </a:fld>
            <a:endParaRPr lang="en-US"/>
          </a:p>
        </p:txBody>
      </p:sp>
    </p:spTree>
    <p:extLst>
      <p:ext uri="{BB962C8B-B14F-4D97-AF65-F5344CB8AC3E}">
        <p14:creationId xmlns:p14="http://schemas.microsoft.com/office/powerpoint/2010/main" val="75602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34960F-3A22-403A-A621-EE5FD2649080}" type="datetimeFigureOut">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416389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4960F-3A22-403A-A621-EE5FD2649080}" type="datetimeFigureOut">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20999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4960F-3A22-403A-A621-EE5FD2649080}" type="datetimeFigureOut">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296375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4960F-3A22-403A-A621-EE5FD2649080}" type="datetimeFigureOut">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307187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34960F-3A22-403A-A621-EE5FD2649080}" type="datetimeFigureOut">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408235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34960F-3A22-403A-A621-EE5FD2649080}" type="datetimeFigureOut">
              <a:rPr lang="en-US" smtClean="0"/>
              <a:t>5/29/19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320337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34960F-3A22-403A-A621-EE5FD2649080}" type="datetimeFigureOut">
              <a:rPr lang="en-US" smtClean="0"/>
              <a:t>5/29/19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43598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34960F-3A22-403A-A621-EE5FD2649080}" type="datetimeFigureOut">
              <a:rPr lang="en-US" smtClean="0"/>
              <a:t>5/29/19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256212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4960F-3A22-403A-A621-EE5FD2649080}" type="datetimeFigureOut">
              <a:rPr lang="en-US" smtClean="0"/>
              <a:t>5/29/19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65089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34960F-3A22-403A-A621-EE5FD2649080}" type="datetimeFigureOut">
              <a:rPr lang="en-US" smtClean="0"/>
              <a:t>5/29/19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206706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34960F-3A22-403A-A621-EE5FD2649080}" type="datetimeFigureOut">
              <a:rPr lang="en-US" smtClean="0"/>
              <a:t>5/29/19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19504605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4960F-3A22-403A-A621-EE5FD2649080}" type="datetimeFigureOut">
              <a:rPr lang="en-US" smtClean="0"/>
              <a:t>5/29/19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1F2B1-4807-427C-B0F2-5382417CD4C1}" type="slidenum">
              <a:rPr lang="en-US" smtClean="0"/>
              <a:t>‹#›</a:t>
            </a:fld>
            <a:endParaRPr lang="en-US"/>
          </a:p>
        </p:txBody>
      </p:sp>
    </p:spTree>
    <p:extLst>
      <p:ext uri="{BB962C8B-B14F-4D97-AF65-F5344CB8AC3E}">
        <p14:creationId xmlns:p14="http://schemas.microsoft.com/office/powerpoint/2010/main" val="1452608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Figure of the Week</a:t>
            </a:r>
            <a:endParaRPr lang="en-US" dirty="0"/>
          </a:p>
        </p:txBody>
      </p:sp>
      <p:sp>
        <p:nvSpPr>
          <p:cNvPr id="3" name="Subtitle 2"/>
          <p:cNvSpPr>
            <a:spLocks noGrp="1"/>
          </p:cNvSpPr>
          <p:nvPr>
            <p:ph type="subTitle" idx="1"/>
          </p:nvPr>
        </p:nvSpPr>
        <p:spPr/>
        <p:txBody>
          <a:bodyPr/>
          <a:lstStyle/>
          <a:p>
            <a:r>
              <a:rPr lang="en-US" dirty="0" smtClean="0"/>
              <a:t>Bio 107 Spring 2019</a:t>
            </a:r>
            <a:endParaRPr lang="en-US" dirty="0"/>
          </a:p>
        </p:txBody>
      </p:sp>
    </p:spTree>
    <p:extLst>
      <p:ext uri="{BB962C8B-B14F-4D97-AF65-F5344CB8AC3E}">
        <p14:creationId xmlns:p14="http://schemas.microsoft.com/office/powerpoint/2010/main" val="166652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sp>
        <p:nvSpPr>
          <p:cNvPr id="3" name="Rectangle 2"/>
          <p:cNvSpPr/>
          <p:nvPr/>
        </p:nvSpPr>
        <p:spPr>
          <a:xfrm rot="5400000">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srcRect t="52617" r="29004" b="38499"/>
          <a:stretch/>
        </p:blipFill>
        <p:spPr>
          <a:xfrm>
            <a:off x="2258568" y="3312160"/>
            <a:ext cx="4248243" cy="386080"/>
          </a:xfrm>
          <a:prstGeom prst="rect">
            <a:avLst/>
          </a:prstGeom>
        </p:spPr>
      </p:pic>
      <p:sp>
        <p:nvSpPr>
          <p:cNvPr id="8" name="TextBox 7"/>
          <p:cNvSpPr txBox="1"/>
          <p:nvPr/>
        </p:nvSpPr>
        <p:spPr>
          <a:xfrm>
            <a:off x="3423920" y="3742174"/>
            <a:ext cx="3749040" cy="369332"/>
          </a:xfrm>
          <a:prstGeom prst="rect">
            <a:avLst/>
          </a:prstGeom>
          <a:noFill/>
        </p:spPr>
        <p:txBody>
          <a:bodyPr wrap="square" rtlCol="0">
            <a:spAutoFit/>
          </a:bodyPr>
          <a:lstStyle/>
          <a:p>
            <a:r>
              <a:rPr lang="en-US" dirty="0" smtClean="0"/>
              <a:t>Miles per gallon</a:t>
            </a:r>
            <a:endParaRPr lang="en-US" dirty="0"/>
          </a:p>
        </p:txBody>
      </p:sp>
    </p:spTree>
    <p:extLst>
      <p:ext uri="{BB962C8B-B14F-4D97-AF65-F5344CB8AC3E}">
        <p14:creationId xmlns:p14="http://schemas.microsoft.com/office/powerpoint/2010/main" val="1714669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sp>
        <p:nvSpPr>
          <p:cNvPr id="3" name="Rectangle 2"/>
          <p:cNvSpPr/>
          <p:nvPr/>
        </p:nvSpPr>
        <p:spPr>
          <a:xfrm rot="5400000">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r="29004" b="46448"/>
          <a:stretch/>
        </p:blipFill>
        <p:spPr>
          <a:xfrm>
            <a:off x="2254157" y="222885"/>
            <a:ext cx="4248243" cy="2327275"/>
          </a:xfrm>
          <a:prstGeom prst="rect">
            <a:avLst/>
          </a:prstGeom>
        </p:spPr>
      </p:pic>
      <p:pic>
        <p:nvPicPr>
          <p:cNvPr id="7" name="Picture 6"/>
          <p:cNvPicPr>
            <a:picLocks noChangeAspect="1"/>
          </p:cNvPicPr>
          <p:nvPr/>
        </p:nvPicPr>
        <p:blipFill rotWithShape="1">
          <a:blip r:embed="rId4"/>
          <a:srcRect t="52617" r="29004" b="38499"/>
          <a:stretch/>
        </p:blipFill>
        <p:spPr>
          <a:xfrm>
            <a:off x="2258568" y="3312160"/>
            <a:ext cx="4248243" cy="386080"/>
          </a:xfrm>
          <a:prstGeom prst="rect">
            <a:avLst/>
          </a:prstGeom>
        </p:spPr>
      </p:pic>
      <p:sp>
        <p:nvSpPr>
          <p:cNvPr id="8" name="TextBox 7"/>
          <p:cNvSpPr txBox="1"/>
          <p:nvPr/>
        </p:nvSpPr>
        <p:spPr>
          <a:xfrm>
            <a:off x="3423920" y="3742174"/>
            <a:ext cx="3749040" cy="369332"/>
          </a:xfrm>
          <a:prstGeom prst="rect">
            <a:avLst/>
          </a:prstGeom>
          <a:noFill/>
        </p:spPr>
        <p:txBody>
          <a:bodyPr wrap="square" rtlCol="0">
            <a:spAutoFit/>
          </a:bodyPr>
          <a:lstStyle/>
          <a:p>
            <a:r>
              <a:rPr lang="en-US" dirty="0" smtClean="0"/>
              <a:t>Miles per gallon</a:t>
            </a:r>
            <a:endParaRPr lang="en-US" dirty="0"/>
          </a:p>
        </p:txBody>
      </p:sp>
    </p:spTree>
    <p:extLst>
      <p:ext uri="{BB962C8B-B14F-4D97-AF65-F5344CB8AC3E}">
        <p14:creationId xmlns:p14="http://schemas.microsoft.com/office/powerpoint/2010/main" val="3015720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sp>
        <p:nvSpPr>
          <p:cNvPr id="3" name="Rectangle 2"/>
          <p:cNvSpPr/>
          <p:nvPr/>
        </p:nvSpPr>
        <p:spPr>
          <a:xfrm rot="5400000">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r="29004" b="46448"/>
          <a:stretch/>
        </p:blipFill>
        <p:spPr>
          <a:xfrm>
            <a:off x="2254157" y="222885"/>
            <a:ext cx="4248243" cy="2327275"/>
          </a:xfrm>
          <a:prstGeom prst="rect">
            <a:avLst/>
          </a:prstGeom>
        </p:spPr>
      </p:pic>
      <p:pic>
        <p:nvPicPr>
          <p:cNvPr id="7" name="Picture 6"/>
          <p:cNvPicPr>
            <a:picLocks noChangeAspect="1"/>
          </p:cNvPicPr>
          <p:nvPr/>
        </p:nvPicPr>
        <p:blipFill rotWithShape="1">
          <a:blip r:embed="rId4"/>
          <a:srcRect t="52617" r="29004" b="38499"/>
          <a:stretch/>
        </p:blipFill>
        <p:spPr>
          <a:xfrm>
            <a:off x="2258568" y="3312160"/>
            <a:ext cx="4248243" cy="386080"/>
          </a:xfrm>
          <a:prstGeom prst="rect">
            <a:avLst/>
          </a:prstGeom>
        </p:spPr>
      </p:pic>
      <p:sp>
        <p:nvSpPr>
          <p:cNvPr id="8" name="TextBox 7"/>
          <p:cNvSpPr txBox="1"/>
          <p:nvPr/>
        </p:nvSpPr>
        <p:spPr>
          <a:xfrm>
            <a:off x="3423920" y="3742174"/>
            <a:ext cx="3749040" cy="369332"/>
          </a:xfrm>
          <a:prstGeom prst="rect">
            <a:avLst/>
          </a:prstGeom>
          <a:noFill/>
        </p:spPr>
        <p:txBody>
          <a:bodyPr wrap="square" rtlCol="0">
            <a:spAutoFit/>
          </a:bodyPr>
          <a:lstStyle/>
          <a:p>
            <a:r>
              <a:rPr lang="en-US" dirty="0" smtClean="0"/>
              <a:t>Miles per gallon</a:t>
            </a:r>
            <a:endParaRPr lang="en-US" dirty="0"/>
          </a:p>
        </p:txBody>
      </p:sp>
      <p:cxnSp>
        <p:nvCxnSpPr>
          <p:cNvPr id="6" name="Straight Connector 5"/>
          <p:cNvCxnSpPr/>
          <p:nvPr/>
        </p:nvCxnSpPr>
        <p:spPr>
          <a:xfrm>
            <a:off x="3759197" y="581891"/>
            <a:ext cx="0" cy="31163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811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sp>
        <p:nvSpPr>
          <p:cNvPr id="3" name="Rectangle 2"/>
          <p:cNvSpPr/>
          <p:nvPr/>
        </p:nvSpPr>
        <p:spPr>
          <a:xfrm rot="5400000">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r="29004" b="46448"/>
          <a:stretch/>
        </p:blipFill>
        <p:spPr>
          <a:xfrm>
            <a:off x="2254157" y="222885"/>
            <a:ext cx="4248243" cy="2327275"/>
          </a:xfrm>
          <a:prstGeom prst="rect">
            <a:avLst/>
          </a:prstGeom>
        </p:spPr>
      </p:pic>
      <p:pic>
        <p:nvPicPr>
          <p:cNvPr id="7" name="Picture 6"/>
          <p:cNvPicPr>
            <a:picLocks noChangeAspect="1"/>
          </p:cNvPicPr>
          <p:nvPr/>
        </p:nvPicPr>
        <p:blipFill rotWithShape="1">
          <a:blip r:embed="rId4"/>
          <a:srcRect t="52617" r="29004" b="38499"/>
          <a:stretch/>
        </p:blipFill>
        <p:spPr>
          <a:xfrm>
            <a:off x="2258568" y="3312160"/>
            <a:ext cx="4248243" cy="386080"/>
          </a:xfrm>
          <a:prstGeom prst="rect">
            <a:avLst/>
          </a:prstGeom>
        </p:spPr>
      </p:pic>
      <p:sp>
        <p:nvSpPr>
          <p:cNvPr id="8" name="TextBox 7"/>
          <p:cNvSpPr txBox="1"/>
          <p:nvPr/>
        </p:nvSpPr>
        <p:spPr>
          <a:xfrm>
            <a:off x="3423920" y="3742174"/>
            <a:ext cx="3749040" cy="369332"/>
          </a:xfrm>
          <a:prstGeom prst="rect">
            <a:avLst/>
          </a:prstGeom>
          <a:noFill/>
        </p:spPr>
        <p:txBody>
          <a:bodyPr wrap="square" rtlCol="0">
            <a:spAutoFit/>
          </a:bodyPr>
          <a:lstStyle/>
          <a:p>
            <a:r>
              <a:rPr lang="en-US" dirty="0" smtClean="0"/>
              <a:t>Miles per gallon</a:t>
            </a:r>
            <a:endParaRPr lang="en-US" dirty="0"/>
          </a:p>
        </p:txBody>
      </p:sp>
      <p:cxnSp>
        <p:nvCxnSpPr>
          <p:cNvPr id="6" name="Straight Connector 5"/>
          <p:cNvCxnSpPr/>
          <p:nvPr/>
        </p:nvCxnSpPr>
        <p:spPr>
          <a:xfrm>
            <a:off x="3484877" y="581891"/>
            <a:ext cx="0" cy="31163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70397" y="605505"/>
            <a:ext cx="0" cy="31163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81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sp>
        <p:nvSpPr>
          <p:cNvPr id="3" name="Rectangle 2"/>
          <p:cNvSpPr/>
          <p:nvPr/>
        </p:nvSpPr>
        <p:spPr>
          <a:xfrm rot="5400000">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r="29004" b="46448"/>
          <a:stretch/>
        </p:blipFill>
        <p:spPr>
          <a:xfrm>
            <a:off x="2254157" y="222885"/>
            <a:ext cx="4248243" cy="2327275"/>
          </a:xfrm>
          <a:prstGeom prst="rect">
            <a:avLst/>
          </a:prstGeom>
        </p:spPr>
      </p:pic>
      <p:pic>
        <p:nvPicPr>
          <p:cNvPr id="7" name="Picture 6"/>
          <p:cNvPicPr>
            <a:picLocks noChangeAspect="1"/>
          </p:cNvPicPr>
          <p:nvPr/>
        </p:nvPicPr>
        <p:blipFill rotWithShape="1">
          <a:blip r:embed="rId4"/>
          <a:srcRect t="52617" r="29004" b="38499"/>
          <a:stretch/>
        </p:blipFill>
        <p:spPr>
          <a:xfrm>
            <a:off x="2258568" y="3312160"/>
            <a:ext cx="4248243" cy="386080"/>
          </a:xfrm>
          <a:prstGeom prst="rect">
            <a:avLst/>
          </a:prstGeom>
        </p:spPr>
      </p:pic>
      <p:sp>
        <p:nvSpPr>
          <p:cNvPr id="8" name="TextBox 7"/>
          <p:cNvSpPr txBox="1"/>
          <p:nvPr/>
        </p:nvSpPr>
        <p:spPr>
          <a:xfrm>
            <a:off x="3423920" y="3742174"/>
            <a:ext cx="3749040" cy="369332"/>
          </a:xfrm>
          <a:prstGeom prst="rect">
            <a:avLst/>
          </a:prstGeom>
          <a:noFill/>
        </p:spPr>
        <p:txBody>
          <a:bodyPr wrap="square" rtlCol="0">
            <a:spAutoFit/>
          </a:bodyPr>
          <a:lstStyle/>
          <a:p>
            <a:r>
              <a:rPr lang="en-US" dirty="0" smtClean="0"/>
              <a:t>Miles per gallon</a:t>
            </a:r>
            <a:endParaRPr lang="en-US" dirty="0"/>
          </a:p>
        </p:txBody>
      </p:sp>
    </p:spTree>
    <p:extLst>
      <p:ext uri="{BB962C8B-B14F-4D97-AF65-F5344CB8AC3E}">
        <p14:creationId xmlns:p14="http://schemas.microsoft.com/office/powerpoint/2010/main" val="4127773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pic>
        <p:nvPicPr>
          <p:cNvPr id="4" name="Picture 3"/>
          <p:cNvPicPr>
            <a:picLocks noChangeAspect="1"/>
          </p:cNvPicPr>
          <p:nvPr/>
        </p:nvPicPr>
        <p:blipFill rotWithShape="1">
          <a:blip r:embed="rId4"/>
          <a:srcRect r="29004" b="46448"/>
          <a:stretch/>
        </p:blipFill>
        <p:spPr>
          <a:xfrm>
            <a:off x="2254157" y="222885"/>
            <a:ext cx="4248243" cy="2327275"/>
          </a:xfrm>
          <a:prstGeom prst="rect">
            <a:avLst/>
          </a:prstGeom>
        </p:spPr>
      </p:pic>
      <p:pic>
        <p:nvPicPr>
          <p:cNvPr id="7" name="Picture 6"/>
          <p:cNvPicPr>
            <a:picLocks noChangeAspect="1"/>
          </p:cNvPicPr>
          <p:nvPr/>
        </p:nvPicPr>
        <p:blipFill rotWithShape="1">
          <a:blip r:embed="rId4"/>
          <a:srcRect t="52617" r="29004" b="38499"/>
          <a:stretch/>
        </p:blipFill>
        <p:spPr>
          <a:xfrm>
            <a:off x="2254157" y="4003041"/>
            <a:ext cx="4248243" cy="386080"/>
          </a:xfrm>
          <a:prstGeom prst="rect">
            <a:avLst/>
          </a:prstGeom>
        </p:spPr>
      </p:pic>
      <p:sp>
        <p:nvSpPr>
          <p:cNvPr id="8" name="TextBox 7"/>
          <p:cNvSpPr txBox="1"/>
          <p:nvPr/>
        </p:nvSpPr>
        <p:spPr>
          <a:xfrm>
            <a:off x="3419509" y="4433055"/>
            <a:ext cx="3749040" cy="369332"/>
          </a:xfrm>
          <a:prstGeom prst="rect">
            <a:avLst/>
          </a:prstGeom>
          <a:noFill/>
        </p:spPr>
        <p:txBody>
          <a:bodyPr wrap="square" rtlCol="0">
            <a:spAutoFit/>
          </a:bodyPr>
          <a:lstStyle/>
          <a:p>
            <a:r>
              <a:rPr lang="en-US" dirty="0" smtClean="0"/>
              <a:t>Miles per gallon</a:t>
            </a:r>
            <a:endParaRPr lang="en-US" dirty="0"/>
          </a:p>
        </p:txBody>
      </p:sp>
      <p:pic>
        <p:nvPicPr>
          <p:cNvPr id="9"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39511" t="29882" r="56416" b="26669"/>
          <a:stretch/>
        </p:blipFill>
        <p:spPr>
          <a:xfrm rot="5400000">
            <a:off x="3611880" y="2169160"/>
            <a:ext cx="406400" cy="2600960"/>
          </a:xfrm>
          <a:prstGeom prst="rect">
            <a:avLst/>
          </a:prstGeom>
        </p:spPr>
      </p:pic>
      <p:sp>
        <p:nvSpPr>
          <p:cNvPr id="10" name="Rectangle 9"/>
          <p:cNvSpPr/>
          <p:nvPr/>
        </p:nvSpPr>
        <p:spPr>
          <a:xfrm rot="5400000">
            <a:off x="3731260" y="2164081"/>
            <a:ext cx="508000" cy="25755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29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17831" t="7085" b="6117"/>
          <a:stretch/>
        </p:blipFill>
        <p:spPr>
          <a:xfrm>
            <a:off x="2549236" y="461818"/>
            <a:ext cx="8597984" cy="5957455"/>
          </a:xfrm>
          <a:prstGeom prst="rect">
            <a:avLst/>
          </a:prstGeom>
        </p:spPr>
      </p:pic>
      <p:sp>
        <p:nvSpPr>
          <p:cNvPr id="5" name="Rectangle 4"/>
          <p:cNvSpPr/>
          <p:nvPr/>
        </p:nvSpPr>
        <p:spPr>
          <a:xfrm>
            <a:off x="4257963" y="6469759"/>
            <a:ext cx="8044873" cy="369332"/>
          </a:xfrm>
          <a:prstGeom prst="rect">
            <a:avLst/>
          </a:prstGeom>
        </p:spPr>
        <p:txBody>
          <a:bodyPr wrap="square">
            <a:spAutoFit/>
          </a:bodyPr>
          <a:lstStyle/>
          <a:p>
            <a:r>
              <a:rPr lang="en-US" dirty="0">
                <a:solidFill>
                  <a:schemeClr val="bg1"/>
                </a:solidFill>
              </a:rPr>
              <a:t>http://flowingdata.com/2017/03/17/when-americans-lost-their-virginity/</a:t>
            </a:r>
          </a:p>
        </p:txBody>
      </p:sp>
      <p:sp>
        <p:nvSpPr>
          <p:cNvPr id="6" name="Rectangle 5"/>
          <p:cNvSpPr/>
          <p:nvPr/>
        </p:nvSpPr>
        <p:spPr>
          <a:xfrm>
            <a:off x="7989454" y="3648364"/>
            <a:ext cx="1995055" cy="1477818"/>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90720" y="4582160"/>
            <a:ext cx="1744749" cy="1366982"/>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16283" y="971202"/>
            <a:ext cx="741680" cy="612113"/>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90413" y="1087120"/>
            <a:ext cx="741680" cy="445709"/>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160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683491" y="-24552"/>
            <a:ext cx="10463729" cy="6863643"/>
          </a:xfrm>
          <a:prstGeom prst="rect">
            <a:avLst/>
          </a:prstGeom>
        </p:spPr>
      </p:pic>
      <p:sp>
        <p:nvSpPr>
          <p:cNvPr id="5" name="Rectangle 4"/>
          <p:cNvSpPr/>
          <p:nvPr/>
        </p:nvSpPr>
        <p:spPr>
          <a:xfrm>
            <a:off x="4257963" y="6469759"/>
            <a:ext cx="8044873" cy="369332"/>
          </a:xfrm>
          <a:prstGeom prst="rect">
            <a:avLst/>
          </a:prstGeom>
        </p:spPr>
        <p:txBody>
          <a:bodyPr wrap="square">
            <a:spAutoFit/>
          </a:bodyPr>
          <a:lstStyle/>
          <a:p>
            <a:r>
              <a:rPr lang="en-US" dirty="0">
                <a:solidFill>
                  <a:schemeClr val="bg1"/>
                </a:solidFill>
              </a:rPr>
              <a:t>http://flowingdata.com/2017/03/17/when-americans-lost-their-virginity/</a:t>
            </a:r>
          </a:p>
        </p:txBody>
      </p:sp>
    </p:spTree>
    <p:extLst>
      <p:ext uri="{BB962C8B-B14F-4D97-AF65-F5344CB8AC3E}">
        <p14:creationId xmlns:p14="http://schemas.microsoft.com/office/powerpoint/2010/main" val="1907116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211" t="10574" r="3440" b="8004"/>
          <a:stretch/>
        </p:blipFill>
        <p:spPr>
          <a:xfrm>
            <a:off x="477520" y="13247"/>
            <a:ext cx="11265842" cy="3280084"/>
          </a:xfrm>
          <a:prstGeom prst="rect">
            <a:avLst/>
          </a:prstGeom>
        </p:spPr>
      </p:pic>
      <p:sp>
        <p:nvSpPr>
          <p:cNvPr id="5" name="Rectangle 4"/>
          <p:cNvSpPr/>
          <p:nvPr/>
        </p:nvSpPr>
        <p:spPr>
          <a:xfrm>
            <a:off x="4953108" y="3210224"/>
            <a:ext cx="2753143" cy="1067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294732" y="2720600"/>
            <a:ext cx="2153264" cy="167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srcRect l="1620" t="9474" r="4830" b="6213"/>
          <a:stretch/>
        </p:blipFill>
        <p:spPr>
          <a:xfrm>
            <a:off x="477520" y="3303605"/>
            <a:ext cx="11145520" cy="3584875"/>
          </a:xfrm>
          <a:prstGeom prst="rect">
            <a:avLst/>
          </a:prstGeom>
        </p:spPr>
      </p:pic>
      <p:sp>
        <p:nvSpPr>
          <p:cNvPr id="8" name="TextBox 7"/>
          <p:cNvSpPr txBox="1"/>
          <p:nvPr/>
        </p:nvSpPr>
        <p:spPr>
          <a:xfrm>
            <a:off x="668020" y="0"/>
            <a:ext cx="477520" cy="369332"/>
          </a:xfrm>
          <a:prstGeom prst="rect">
            <a:avLst/>
          </a:prstGeom>
          <a:solidFill>
            <a:schemeClr val="bg1"/>
          </a:solidFill>
        </p:spPr>
        <p:txBody>
          <a:bodyPr wrap="square" rtlCol="0">
            <a:spAutoFit/>
          </a:bodyPr>
          <a:lstStyle/>
          <a:p>
            <a:r>
              <a:rPr lang="en-US" dirty="0" smtClean="0"/>
              <a:t>+2</a:t>
            </a:r>
            <a:endParaRPr lang="en-US" dirty="0"/>
          </a:p>
        </p:txBody>
      </p:sp>
      <p:sp>
        <p:nvSpPr>
          <p:cNvPr id="9" name="Rectangle 8"/>
          <p:cNvSpPr/>
          <p:nvPr/>
        </p:nvSpPr>
        <p:spPr>
          <a:xfrm>
            <a:off x="5196948" y="2219723"/>
            <a:ext cx="2153264" cy="1075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53047" y="5185936"/>
            <a:ext cx="2153264" cy="167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53000" y="3328628"/>
            <a:ext cx="477520" cy="369332"/>
          </a:xfrm>
          <a:prstGeom prst="rect">
            <a:avLst/>
          </a:prstGeom>
          <a:solidFill>
            <a:schemeClr val="bg1"/>
          </a:solidFill>
        </p:spPr>
        <p:txBody>
          <a:bodyPr wrap="square" rtlCol="0">
            <a:spAutoFit/>
          </a:bodyPr>
          <a:lstStyle/>
          <a:p>
            <a:r>
              <a:rPr lang="en-US" dirty="0" smtClean="0"/>
              <a:t>+2</a:t>
            </a:r>
            <a:endParaRPr lang="en-US" dirty="0"/>
          </a:p>
        </p:txBody>
      </p:sp>
      <p:sp>
        <p:nvSpPr>
          <p:cNvPr id="13" name="TextBox 12"/>
          <p:cNvSpPr txBox="1"/>
          <p:nvPr/>
        </p:nvSpPr>
        <p:spPr>
          <a:xfrm>
            <a:off x="731520" y="6488668"/>
            <a:ext cx="477520" cy="369332"/>
          </a:xfrm>
          <a:prstGeom prst="rect">
            <a:avLst/>
          </a:prstGeom>
          <a:solidFill>
            <a:schemeClr val="bg1"/>
          </a:solidFill>
        </p:spPr>
        <p:txBody>
          <a:bodyPr wrap="square" rtlCol="0">
            <a:spAutoFit/>
          </a:bodyPr>
          <a:lstStyle/>
          <a:p>
            <a:r>
              <a:rPr lang="en-US" dirty="0"/>
              <a:t>-</a:t>
            </a:r>
            <a:r>
              <a:rPr lang="en-US" dirty="0" smtClean="0"/>
              <a:t>2</a:t>
            </a:r>
            <a:endParaRPr lang="en-US" dirty="0"/>
          </a:p>
        </p:txBody>
      </p:sp>
      <p:sp>
        <p:nvSpPr>
          <p:cNvPr id="14" name="TextBox 13"/>
          <p:cNvSpPr txBox="1"/>
          <p:nvPr/>
        </p:nvSpPr>
        <p:spPr>
          <a:xfrm>
            <a:off x="1336040" y="11263"/>
            <a:ext cx="524182" cy="369332"/>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1336040" y="3371966"/>
            <a:ext cx="524182" cy="369332"/>
          </a:xfrm>
          <a:prstGeom prst="rect">
            <a:avLst/>
          </a:prstGeom>
          <a:noFill/>
        </p:spPr>
        <p:txBody>
          <a:bodyPr wrap="square" rtlCol="0">
            <a:spAutoFit/>
          </a:bodyPr>
          <a:lstStyle/>
          <a:p>
            <a:r>
              <a:rPr lang="en-US" dirty="0" smtClean="0"/>
              <a:t>B)</a:t>
            </a:r>
            <a:endParaRPr lang="en-US" dirty="0"/>
          </a:p>
        </p:txBody>
      </p:sp>
      <p:sp>
        <p:nvSpPr>
          <p:cNvPr id="16" name="TextBox 15"/>
          <p:cNvSpPr txBox="1"/>
          <p:nvPr/>
        </p:nvSpPr>
        <p:spPr>
          <a:xfrm>
            <a:off x="653000" y="3002634"/>
            <a:ext cx="477520" cy="369332"/>
          </a:xfrm>
          <a:prstGeom prst="rect">
            <a:avLst/>
          </a:prstGeom>
          <a:solidFill>
            <a:schemeClr val="bg1"/>
          </a:solidFill>
        </p:spPr>
        <p:txBody>
          <a:bodyPr wrap="square" rtlCol="0">
            <a:spAutoFit/>
          </a:bodyPr>
          <a:lstStyle/>
          <a:p>
            <a:r>
              <a:rPr lang="en-US" dirty="0"/>
              <a:t>-</a:t>
            </a:r>
            <a:r>
              <a:rPr lang="en-US" dirty="0" smtClean="0"/>
              <a:t>2</a:t>
            </a:r>
            <a:endParaRPr lang="en-US" dirty="0"/>
          </a:p>
        </p:txBody>
      </p:sp>
      <p:sp>
        <p:nvSpPr>
          <p:cNvPr id="17" name="Rectangle 16"/>
          <p:cNvSpPr/>
          <p:nvPr/>
        </p:nvSpPr>
        <p:spPr>
          <a:xfrm>
            <a:off x="10003541" y="1089061"/>
            <a:ext cx="1205565" cy="500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537797" y="50751"/>
            <a:ext cx="1205565" cy="500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47716" y="3138092"/>
            <a:ext cx="1453857" cy="500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564370" y="3371966"/>
            <a:ext cx="1205565" cy="500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191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211" t="10574" r="3440" b="8004"/>
          <a:stretch/>
        </p:blipFill>
        <p:spPr>
          <a:xfrm>
            <a:off x="477520" y="13247"/>
            <a:ext cx="11265842" cy="3280084"/>
          </a:xfrm>
          <a:prstGeom prst="rect">
            <a:avLst/>
          </a:prstGeom>
        </p:spPr>
      </p:pic>
      <p:sp>
        <p:nvSpPr>
          <p:cNvPr id="5" name="Rectangle 4"/>
          <p:cNvSpPr/>
          <p:nvPr/>
        </p:nvSpPr>
        <p:spPr>
          <a:xfrm>
            <a:off x="4953108" y="3210224"/>
            <a:ext cx="2753143" cy="1067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294732" y="2720600"/>
            <a:ext cx="2153264" cy="167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srcRect l="1620" t="9474" r="4830" b="6213"/>
          <a:stretch/>
        </p:blipFill>
        <p:spPr>
          <a:xfrm>
            <a:off x="477520" y="3303605"/>
            <a:ext cx="11145520" cy="3584875"/>
          </a:xfrm>
          <a:prstGeom prst="rect">
            <a:avLst/>
          </a:prstGeom>
        </p:spPr>
      </p:pic>
      <p:sp>
        <p:nvSpPr>
          <p:cNvPr id="9" name="Rectangle 8"/>
          <p:cNvSpPr/>
          <p:nvPr/>
        </p:nvSpPr>
        <p:spPr>
          <a:xfrm>
            <a:off x="5196948" y="2219723"/>
            <a:ext cx="2153264" cy="1075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53047" y="6585734"/>
            <a:ext cx="2153264" cy="1147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36040" y="11263"/>
            <a:ext cx="524182" cy="369332"/>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1336040" y="3371966"/>
            <a:ext cx="524182" cy="369332"/>
          </a:xfrm>
          <a:prstGeom prst="rect">
            <a:avLst/>
          </a:prstGeom>
          <a:noFill/>
        </p:spPr>
        <p:txBody>
          <a:bodyPr wrap="square" rtlCol="0">
            <a:spAutoFit/>
          </a:bodyPr>
          <a:lstStyle/>
          <a:p>
            <a:r>
              <a:rPr lang="en-US" dirty="0" smtClean="0"/>
              <a:t>B)</a:t>
            </a:r>
            <a:endParaRPr lang="en-US" dirty="0"/>
          </a:p>
        </p:txBody>
      </p:sp>
      <p:sp>
        <p:nvSpPr>
          <p:cNvPr id="12" name="Rectangle 11"/>
          <p:cNvSpPr/>
          <p:nvPr/>
        </p:nvSpPr>
        <p:spPr>
          <a:xfrm>
            <a:off x="5196948" y="5556747"/>
            <a:ext cx="6949440" cy="369332"/>
          </a:xfrm>
          <a:prstGeom prst="rect">
            <a:avLst/>
          </a:prstGeom>
        </p:spPr>
        <p:txBody>
          <a:bodyPr wrap="square">
            <a:spAutoFit/>
          </a:bodyPr>
          <a:lstStyle/>
          <a:p>
            <a:r>
              <a:rPr lang="en-US" dirty="0"/>
              <a:t>https://www.bloomberg.com/graphics/2015-whats-warming-the-world/</a:t>
            </a:r>
          </a:p>
        </p:txBody>
      </p:sp>
    </p:spTree>
    <p:extLst>
      <p:ext uri="{BB962C8B-B14F-4D97-AF65-F5344CB8AC3E}">
        <p14:creationId xmlns:p14="http://schemas.microsoft.com/office/powerpoint/2010/main" val="1833819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of the </a:t>
            </a:r>
            <a:r>
              <a:rPr lang="en-US" dirty="0" smtClean="0"/>
              <a:t>Week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you have already seen the graph, don’t give it away!  Let your classmates enjoy figuring it out</a:t>
            </a:r>
          </a:p>
          <a:p>
            <a:endParaRPr lang="en-US" dirty="0" smtClean="0"/>
          </a:p>
          <a:p>
            <a:r>
              <a:rPr lang="en-US" dirty="0" smtClean="0"/>
              <a:t>Start with observations: </a:t>
            </a:r>
            <a:endParaRPr lang="en-US" dirty="0" smtClean="0"/>
          </a:p>
          <a:p>
            <a:pPr lvl="1"/>
            <a:r>
              <a:rPr lang="en-US" b="1" dirty="0"/>
              <a:t>W</a:t>
            </a:r>
            <a:r>
              <a:rPr lang="en-US" b="1" dirty="0" smtClean="0"/>
              <a:t>hat do </a:t>
            </a:r>
            <a:r>
              <a:rPr lang="en-US" b="1" dirty="0" smtClean="0"/>
              <a:t>yo</a:t>
            </a:r>
            <a:r>
              <a:rPr lang="en-US" dirty="0" smtClean="0"/>
              <a:t>u know?  </a:t>
            </a:r>
            <a:endParaRPr lang="en-US" dirty="0" smtClean="0"/>
          </a:p>
          <a:p>
            <a:pPr lvl="1"/>
            <a:r>
              <a:rPr lang="en-US" dirty="0" smtClean="0"/>
              <a:t>What are the independent and dependent v</a:t>
            </a:r>
            <a:r>
              <a:rPr lang="en-US" dirty="0" smtClean="0"/>
              <a:t>ariables? </a:t>
            </a:r>
          </a:p>
          <a:p>
            <a:pPr lvl="1"/>
            <a:r>
              <a:rPr lang="en-US" dirty="0" smtClean="0"/>
              <a:t>Are </a:t>
            </a:r>
            <a:r>
              <a:rPr lang="en-US" dirty="0" smtClean="0"/>
              <a:t>the colors or numbers typically used in a certain context? </a:t>
            </a:r>
            <a:endParaRPr lang="en-US" dirty="0" smtClean="0"/>
          </a:p>
          <a:p>
            <a:pPr lvl="1"/>
            <a:r>
              <a:rPr lang="en-US" dirty="0" smtClean="0"/>
              <a:t>What trends or patterns do you notice?</a:t>
            </a:r>
            <a:endParaRPr lang="en-US" dirty="0" smtClean="0"/>
          </a:p>
          <a:p>
            <a:endParaRPr lang="en-US" dirty="0"/>
          </a:p>
          <a:p>
            <a:r>
              <a:rPr lang="en-US" dirty="0" smtClean="0"/>
              <a:t>Take one minute to examine the figure on your own then share your observations with your group.</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202680" y="6118860"/>
            <a:ext cx="5918200" cy="685800"/>
          </a:xfrm>
          <a:prstGeom prst="rect">
            <a:avLst/>
          </a:prstGeom>
        </p:spPr>
      </p:pic>
      <p:sp>
        <p:nvSpPr>
          <p:cNvPr id="5" name="TextBox 4"/>
          <p:cNvSpPr txBox="1"/>
          <p:nvPr/>
        </p:nvSpPr>
        <p:spPr>
          <a:xfrm>
            <a:off x="8934679" y="6176963"/>
            <a:ext cx="3007605" cy="523220"/>
          </a:xfrm>
          <a:prstGeom prst="rect">
            <a:avLst/>
          </a:prstGeom>
          <a:noFill/>
        </p:spPr>
        <p:txBody>
          <a:bodyPr wrap="square" rtlCol="0">
            <a:spAutoFit/>
          </a:bodyPr>
          <a:lstStyle/>
          <a:p>
            <a:r>
              <a:rPr lang="en-US" sz="2800" b="1" dirty="0" smtClean="0"/>
              <a:t>www.biomaap.org</a:t>
            </a:r>
            <a:endParaRPr lang="en-US" sz="2800" b="1" dirty="0"/>
          </a:p>
        </p:txBody>
      </p:sp>
    </p:spTree>
    <p:extLst>
      <p:ext uri="{BB962C8B-B14F-4D97-AF65-F5344CB8AC3E}">
        <p14:creationId xmlns:p14="http://schemas.microsoft.com/office/powerpoint/2010/main" val="544361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666" t="29226" r="1314"/>
          <a:stretch/>
        </p:blipFill>
        <p:spPr>
          <a:xfrm>
            <a:off x="-13034" y="1561672"/>
            <a:ext cx="12205034" cy="4869609"/>
          </a:xfrm>
        </p:spPr>
      </p:pic>
      <p:sp>
        <p:nvSpPr>
          <p:cNvPr id="3" name="Rectangle 2"/>
          <p:cNvSpPr/>
          <p:nvPr/>
        </p:nvSpPr>
        <p:spPr>
          <a:xfrm>
            <a:off x="6879119" y="1690688"/>
            <a:ext cx="4389120" cy="721360"/>
          </a:xfrm>
          <a:prstGeom prst="rect">
            <a:avLst/>
          </a:prstGeom>
          <a:solidFill>
            <a:srgbClr val="212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26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8936" y="1"/>
            <a:ext cx="11880823" cy="6431280"/>
          </a:xfrm>
        </p:spPr>
      </p:pic>
      <p:sp>
        <p:nvSpPr>
          <p:cNvPr id="7" name="Rectangle 6"/>
          <p:cNvSpPr/>
          <p:nvPr/>
        </p:nvSpPr>
        <p:spPr>
          <a:xfrm>
            <a:off x="4426489" y="6488668"/>
            <a:ext cx="5371022" cy="369332"/>
          </a:xfrm>
          <a:prstGeom prst="rect">
            <a:avLst/>
          </a:prstGeom>
        </p:spPr>
        <p:txBody>
          <a:bodyPr wrap="none">
            <a:spAutoFit/>
          </a:bodyPr>
          <a:lstStyle/>
          <a:p>
            <a:r>
              <a:rPr lang="en-US" dirty="0"/>
              <a:t>http://uxblog.idvsolutions.com/2015/06/sightings.html</a:t>
            </a:r>
          </a:p>
        </p:txBody>
      </p:sp>
    </p:spTree>
    <p:extLst>
      <p:ext uri="{BB962C8B-B14F-4D97-AF65-F5344CB8AC3E}">
        <p14:creationId xmlns:p14="http://schemas.microsoft.com/office/powerpoint/2010/main" val="4191535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2045" b="34783"/>
          <a:stretch/>
        </p:blipFill>
        <p:spPr>
          <a:xfrm>
            <a:off x="736612" y="92284"/>
            <a:ext cx="10297148" cy="6680741"/>
          </a:xfrm>
        </p:spPr>
      </p:pic>
    </p:spTree>
    <p:extLst>
      <p:ext uri="{BB962C8B-B14F-4D97-AF65-F5344CB8AC3E}">
        <p14:creationId xmlns:p14="http://schemas.microsoft.com/office/powerpoint/2010/main" val="3624037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6161"/>
          <a:stretch/>
        </p:blipFill>
        <p:spPr>
          <a:xfrm>
            <a:off x="838200" y="248551"/>
            <a:ext cx="9890760" cy="6192889"/>
          </a:xfrm>
        </p:spPr>
      </p:pic>
      <p:sp>
        <p:nvSpPr>
          <p:cNvPr id="5" name="Rectangle 4"/>
          <p:cNvSpPr/>
          <p:nvPr/>
        </p:nvSpPr>
        <p:spPr>
          <a:xfrm>
            <a:off x="2936240" y="6488668"/>
            <a:ext cx="9255760" cy="369332"/>
          </a:xfrm>
          <a:prstGeom prst="rect">
            <a:avLst/>
          </a:prstGeom>
        </p:spPr>
        <p:txBody>
          <a:bodyPr wrap="square">
            <a:spAutoFit/>
          </a:bodyPr>
          <a:lstStyle/>
          <a:p>
            <a:r>
              <a:rPr lang="en-US" dirty="0"/>
              <a:t>http://www.pnnl.gov/science/images/highlights/atmospheric/dnb_united_states-580.jpg</a:t>
            </a:r>
          </a:p>
        </p:txBody>
      </p:sp>
    </p:spTree>
    <p:extLst>
      <p:ext uri="{BB962C8B-B14F-4D97-AF65-F5344CB8AC3E}">
        <p14:creationId xmlns:p14="http://schemas.microsoft.com/office/powerpoint/2010/main" val="3871212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rotWithShape="1">
          <a:blip r:embed="rId3"/>
          <a:srcRect l="10365" t="5714" r="14329"/>
          <a:stretch/>
        </p:blipFill>
        <p:spPr>
          <a:xfrm>
            <a:off x="1330036" y="895926"/>
            <a:ext cx="9125528" cy="5371439"/>
          </a:xfrm>
          <a:prstGeom prst="rect">
            <a:avLst/>
          </a:prstGeom>
        </p:spPr>
      </p:pic>
    </p:spTree>
    <p:extLst>
      <p:ext uri="{BB962C8B-B14F-4D97-AF65-F5344CB8AC3E}">
        <p14:creationId xmlns:p14="http://schemas.microsoft.com/office/powerpoint/2010/main" val="2379521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4046" y="542662"/>
            <a:ext cx="12117954" cy="5696995"/>
          </a:xfrm>
          <a:prstGeom prst="rect">
            <a:avLst/>
          </a:prstGeom>
        </p:spPr>
      </p:pic>
      <p:sp>
        <p:nvSpPr>
          <p:cNvPr id="5" name="Rectangle 4"/>
          <p:cNvSpPr/>
          <p:nvPr/>
        </p:nvSpPr>
        <p:spPr>
          <a:xfrm>
            <a:off x="5403272" y="6450026"/>
            <a:ext cx="6954982" cy="369332"/>
          </a:xfrm>
          <a:prstGeom prst="rect">
            <a:avLst/>
          </a:prstGeom>
        </p:spPr>
        <p:txBody>
          <a:bodyPr wrap="square">
            <a:spAutoFit/>
          </a:bodyPr>
          <a:lstStyle/>
          <a:p>
            <a:r>
              <a:rPr lang="en-US" dirty="0"/>
              <a:t>http://www.informationisbeautiful.net/visualizations/oil-well-static/</a:t>
            </a:r>
          </a:p>
        </p:txBody>
      </p:sp>
    </p:spTree>
    <p:extLst>
      <p:ext uri="{BB962C8B-B14F-4D97-AF65-F5344CB8AC3E}">
        <p14:creationId xmlns:p14="http://schemas.microsoft.com/office/powerpoint/2010/main" val="627330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43856" t="28977" b="-2302"/>
          <a:stretch/>
        </p:blipFill>
        <p:spPr>
          <a:xfrm>
            <a:off x="1309035" y="365125"/>
            <a:ext cx="9269129" cy="6615121"/>
          </a:xfrm>
          <a:prstGeom prst="rect">
            <a:avLst/>
          </a:prstGeom>
        </p:spPr>
      </p:pic>
      <p:sp>
        <p:nvSpPr>
          <p:cNvPr id="6" name="Rectangle 5"/>
          <p:cNvSpPr/>
          <p:nvPr/>
        </p:nvSpPr>
        <p:spPr>
          <a:xfrm>
            <a:off x="1395663" y="2146434"/>
            <a:ext cx="8547234" cy="49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09035" y="4432434"/>
            <a:ext cx="8547234" cy="49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875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l="43856" t="25570" b="-2302"/>
          <a:stretch/>
        </p:blipFill>
        <p:spPr>
          <a:xfrm>
            <a:off x="1309035" y="57753"/>
            <a:ext cx="9269129" cy="6922494"/>
          </a:xfrm>
          <a:prstGeom prst="rect">
            <a:avLst/>
          </a:prstGeom>
        </p:spPr>
      </p:pic>
      <p:pic>
        <p:nvPicPr>
          <p:cNvPr id="8" name="Picture 7"/>
          <p:cNvPicPr>
            <a:picLocks noChangeAspect="1"/>
          </p:cNvPicPr>
          <p:nvPr/>
        </p:nvPicPr>
        <p:blipFill rotWithShape="1">
          <a:blip r:embed="rId3"/>
          <a:srcRect r="96196" b="27983"/>
          <a:stretch/>
        </p:blipFill>
        <p:spPr>
          <a:xfrm>
            <a:off x="692216" y="143743"/>
            <a:ext cx="616819" cy="6382185"/>
          </a:xfrm>
          <a:prstGeom prst="rect">
            <a:avLst/>
          </a:prstGeom>
        </p:spPr>
      </p:pic>
      <p:sp>
        <p:nvSpPr>
          <p:cNvPr id="5" name="Rectangle 4"/>
          <p:cNvSpPr/>
          <p:nvPr/>
        </p:nvSpPr>
        <p:spPr>
          <a:xfrm rot="16200000">
            <a:off x="8370451" y="3089960"/>
            <a:ext cx="6096000" cy="646331"/>
          </a:xfrm>
          <a:prstGeom prst="rect">
            <a:avLst/>
          </a:prstGeom>
        </p:spPr>
        <p:txBody>
          <a:bodyPr>
            <a:spAutoFit/>
          </a:bodyPr>
          <a:lstStyle/>
          <a:p>
            <a:r>
              <a:rPr lang="en-US" dirty="0"/>
              <a:t>https://flowingdata.com/2013/09/25/the-most-unisex-names-in-us-history/</a:t>
            </a:r>
          </a:p>
        </p:txBody>
      </p:sp>
    </p:spTree>
    <p:extLst>
      <p:ext uri="{BB962C8B-B14F-4D97-AF65-F5344CB8AC3E}">
        <p14:creationId xmlns:p14="http://schemas.microsoft.com/office/powerpoint/2010/main" val="3525684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 y="67375"/>
            <a:ext cx="12400339" cy="6776185"/>
          </a:xfrm>
          <a:prstGeom prst="rect">
            <a:avLst/>
          </a:prstGeom>
        </p:spPr>
      </p:pic>
    </p:spTree>
    <p:extLst>
      <p:ext uri="{BB962C8B-B14F-4D97-AF65-F5344CB8AC3E}">
        <p14:creationId xmlns:p14="http://schemas.microsoft.com/office/powerpoint/2010/main" val="1952539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28915"/>
          <a:stretch/>
        </p:blipFill>
        <p:spPr>
          <a:xfrm>
            <a:off x="107758" y="1818640"/>
            <a:ext cx="11976483" cy="4122898"/>
          </a:xfrm>
          <a:prstGeom prst="rect">
            <a:avLst/>
          </a:prstGeom>
        </p:spPr>
      </p:pic>
    </p:spTree>
    <p:extLst>
      <p:ext uri="{BB962C8B-B14F-4D97-AF65-F5344CB8AC3E}">
        <p14:creationId xmlns:p14="http://schemas.microsoft.com/office/powerpoint/2010/main" val="2007536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40" y="365125"/>
            <a:ext cx="10515600" cy="1325563"/>
          </a:xfrm>
        </p:spPr>
        <p:txBody>
          <a:bodyPr/>
          <a:lstStyle/>
          <a:p>
            <a:endParaRPr lang="en-US"/>
          </a:p>
        </p:txBody>
      </p:sp>
      <p:pic>
        <p:nvPicPr>
          <p:cNvPr id="4" name="Picture 3"/>
          <p:cNvPicPr>
            <a:picLocks noChangeAspect="1"/>
          </p:cNvPicPr>
          <p:nvPr/>
        </p:nvPicPr>
        <p:blipFill rotWithShape="1">
          <a:blip r:embed="rId3"/>
          <a:srcRect b="22626"/>
          <a:stretch/>
        </p:blipFill>
        <p:spPr>
          <a:xfrm>
            <a:off x="877252" y="376237"/>
            <a:ext cx="10925175" cy="4724083"/>
          </a:xfrm>
          <a:prstGeom prst="rect">
            <a:avLst/>
          </a:prstGeom>
        </p:spPr>
      </p:pic>
      <p:sp>
        <p:nvSpPr>
          <p:cNvPr id="5" name="TextBox 4"/>
          <p:cNvSpPr txBox="1"/>
          <p:nvPr/>
        </p:nvSpPr>
        <p:spPr>
          <a:xfrm>
            <a:off x="1483360" y="5019040"/>
            <a:ext cx="772160" cy="369332"/>
          </a:xfrm>
          <a:prstGeom prst="rect">
            <a:avLst/>
          </a:prstGeom>
          <a:noFill/>
        </p:spPr>
        <p:txBody>
          <a:bodyPr wrap="square" rtlCol="0">
            <a:spAutoFit/>
          </a:bodyPr>
          <a:lstStyle/>
          <a:p>
            <a:r>
              <a:rPr lang="en-US" dirty="0" smtClean="0"/>
              <a:t>JAN</a:t>
            </a:r>
            <a:endParaRPr lang="en-US" dirty="0"/>
          </a:p>
        </p:txBody>
      </p:sp>
      <p:sp>
        <p:nvSpPr>
          <p:cNvPr id="6" name="TextBox 5"/>
          <p:cNvSpPr txBox="1"/>
          <p:nvPr/>
        </p:nvSpPr>
        <p:spPr>
          <a:xfrm>
            <a:off x="6530340" y="5019040"/>
            <a:ext cx="772160" cy="369332"/>
          </a:xfrm>
          <a:prstGeom prst="rect">
            <a:avLst/>
          </a:prstGeom>
          <a:noFill/>
        </p:spPr>
        <p:txBody>
          <a:bodyPr wrap="square" rtlCol="0">
            <a:spAutoFit/>
          </a:bodyPr>
          <a:lstStyle/>
          <a:p>
            <a:r>
              <a:rPr lang="en-US" dirty="0" smtClean="0"/>
              <a:t>JUL</a:t>
            </a:r>
            <a:endParaRPr lang="en-US" dirty="0"/>
          </a:p>
        </p:txBody>
      </p:sp>
      <p:sp>
        <p:nvSpPr>
          <p:cNvPr id="7" name="TextBox 6"/>
          <p:cNvSpPr txBox="1"/>
          <p:nvPr/>
        </p:nvSpPr>
        <p:spPr>
          <a:xfrm>
            <a:off x="2352040" y="5019040"/>
            <a:ext cx="772160" cy="369332"/>
          </a:xfrm>
          <a:prstGeom prst="rect">
            <a:avLst/>
          </a:prstGeom>
          <a:noFill/>
        </p:spPr>
        <p:txBody>
          <a:bodyPr wrap="square" rtlCol="0">
            <a:spAutoFit/>
          </a:bodyPr>
          <a:lstStyle/>
          <a:p>
            <a:r>
              <a:rPr lang="en-US" dirty="0" smtClean="0"/>
              <a:t>FEB</a:t>
            </a:r>
            <a:endParaRPr lang="en-US" dirty="0"/>
          </a:p>
        </p:txBody>
      </p:sp>
      <p:sp>
        <p:nvSpPr>
          <p:cNvPr id="8" name="TextBox 7"/>
          <p:cNvSpPr txBox="1"/>
          <p:nvPr/>
        </p:nvSpPr>
        <p:spPr>
          <a:xfrm>
            <a:off x="3196590" y="5019040"/>
            <a:ext cx="772160" cy="369332"/>
          </a:xfrm>
          <a:prstGeom prst="rect">
            <a:avLst/>
          </a:prstGeom>
          <a:noFill/>
        </p:spPr>
        <p:txBody>
          <a:bodyPr wrap="square" rtlCol="0">
            <a:spAutoFit/>
          </a:bodyPr>
          <a:lstStyle/>
          <a:p>
            <a:r>
              <a:rPr lang="en-US" dirty="0" smtClean="0"/>
              <a:t>MAR</a:t>
            </a:r>
            <a:endParaRPr lang="en-US" dirty="0"/>
          </a:p>
        </p:txBody>
      </p:sp>
      <p:sp>
        <p:nvSpPr>
          <p:cNvPr id="9" name="TextBox 8"/>
          <p:cNvSpPr txBox="1"/>
          <p:nvPr/>
        </p:nvSpPr>
        <p:spPr>
          <a:xfrm>
            <a:off x="4065270" y="5019040"/>
            <a:ext cx="772160" cy="369332"/>
          </a:xfrm>
          <a:prstGeom prst="rect">
            <a:avLst/>
          </a:prstGeom>
          <a:noFill/>
        </p:spPr>
        <p:txBody>
          <a:bodyPr wrap="square" rtlCol="0">
            <a:spAutoFit/>
          </a:bodyPr>
          <a:lstStyle/>
          <a:p>
            <a:r>
              <a:rPr lang="en-US" dirty="0" smtClean="0"/>
              <a:t>APR</a:t>
            </a:r>
            <a:endParaRPr lang="en-US" dirty="0"/>
          </a:p>
        </p:txBody>
      </p:sp>
      <p:sp>
        <p:nvSpPr>
          <p:cNvPr id="10" name="TextBox 9"/>
          <p:cNvSpPr txBox="1"/>
          <p:nvPr/>
        </p:nvSpPr>
        <p:spPr>
          <a:xfrm>
            <a:off x="4792980" y="5019040"/>
            <a:ext cx="772160" cy="369332"/>
          </a:xfrm>
          <a:prstGeom prst="rect">
            <a:avLst/>
          </a:prstGeom>
          <a:noFill/>
        </p:spPr>
        <p:txBody>
          <a:bodyPr wrap="square" rtlCol="0">
            <a:spAutoFit/>
          </a:bodyPr>
          <a:lstStyle/>
          <a:p>
            <a:r>
              <a:rPr lang="en-US" dirty="0" smtClean="0"/>
              <a:t>MAY</a:t>
            </a:r>
            <a:endParaRPr lang="en-US" dirty="0"/>
          </a:p>
        </p:txBody>
      </p:sp>
      <p:sp>
        <p:nvSpPr>
          <p:cNvPr id="11" name="TextBox 10"/>
          <p:cNvSpPr txBox="1"/>
          <p:nvPr/>
        </p:nvSpPr>
        <p:spPr>
          <a:xfrm>
            <a:off x="5661660" y="5019040"/>
            <a:ext cx="772160" cy="369332"/>
          </a:xfrm>
          <a:prstGeom prst="rect">
            <a:avLst/>
          </a:prstGeom>
          <a:noFill/>
        </p:spPr>
        <p:txBody>
          <a:bodyPr wrap="square" rtlCol="0">
            <a:spAutoFit/>
          </a:bodyPr>
          <a:lstStyle/>
          <a:p>
            <a:r>
              <a:rPr lang="en-US" dirty="0" smtClean="0"/>
              <a:t>JUN</a:t>
            </a:r>
            <a:endParaRPr lang="en-US" dirty="0"/>
          </a:p>
        </p:txBody>
      </p:sp>
      <p:sp>
        <p:nvSpPr>
          <p:cNvPr id="12" name="TextBox 11"/>
          <p:cNvSpPr txBox="1"/>
          <p:nvPr/>
        </p:nvSpPr>
        <p:spPr>
          <a:xfrm>
            <a:off x="7302500" y="5019040"/>
            <a:ext cx="772160" cy="369332"/>
          </a:xfrm>
          <a:prstGeom prst="rect">
            <a:avLst/>
          </a:prstGeom>
          <a:noFill/>
        </p:spPr>
        <p:txBody>
          <a:bodyPr wrap="square" rtlCol="0">
            <a:spAutoFit/>
          </a:bodyPr>
          <a:lstStyle/>
          <a:p>
            <a:r>
              <a:rPr lang="en-US" dirty="0" smtClean="0"/>
              <a:t>AUG</a:t>
            </a:r>
            <a:endParaRPr lang="en-US" dirty="0"/>
          </a:p>
        </p:txBody>
      </p:sp>
      <p:sp>
        <p:nvSpPr>
          <p:cNvPr id="13" name="TextBox 12"/>
          <p:cNvSpPr txBox="1"/>
          <p:nvPr/>
        </p:nvSpPr>
        <p:spPr>
          <a:xfrm>
            <a:off x="8171180" y="5019040"/>
            <a:ext cx="772160" cy="369332"/>
          </a:xfrm>
          <a:prstGeom prst="rect">
            <a:avLst/>
          </a:prstGeom>
          <a:noFill/>
        </p:spPr>
        <p:txBody>
          <a:bodyPr wrap="square" rtlCol="0">
            <a:spAutoFit/>
          </a:bodyPr>
          <a:lstStyle/>
          <a:p>
            <a:r>
              <a:rPr lang="en-US" dirty="0" smtClean="0"/>
              <a:t>SEP</a:t>
            </a:r>
            <a:endParaRPr lang="en-US" dirty="0"/>
          </a:p>
        </p:txBody>
      </p:sp>
      <p:sp>
        <p:nvSpPr>
          <p:cNvPr id="14" name="TextBox 13"/>
          <p:cNvSpPr txBox="1"/>
          <p:nvPr/>
        </p:nvSpPr>
        <p:spPr>
          <a:xfrm>
            <a:off x="9039860" y="5019040"/>
            <a:ext cx="772160" cy="369332"/>
          </a:xfrm>
          <a:prstGeom prst="rect">
            <a:avLst/>
          </a:prstGeom>
          <a:noFill/>
        </p:spPr>
        <p:txBody>
          <a:bodyPr wrap="square" rtlCol="0">
            <a:spAutoFit/>
          </a:bodyPr>
          <a:lstStyle/>
          <a:p>
            <a:r>
              <a:rPr lang="en-US" dirty="0" smtClean="0"/>
              <a:t>OCT</a:t>
            </a:r>
            <a:endParaRPr lang="en-US" dirty="0"/>
          </a:p>
        </p:txBody>
      </p:sp>
      <p:sp>
        <p:nvSpPr>
          <p:cNvPr id="15" name="TextBox 14"/>
          <p:cNvSpPr txBox="1"/>
          <p:nvPr/>
        </p:nvSpPr>
        <p:spPr>
          <a:xfrm>
            <a:off x="10680382" y="5019040"/>
            <a:ext cx="772160" cy="369332"/>
          </a:xfrm>
          <a:prstGeom prst="rect">
            <a:avLst/>
          </a:prstGeom>
          <a:noFill/>
        </p:spPr>
        <p:txBody>
          <a:bodyPr wrap="square" rtlCol="0">
            <a:spAutoFit/>
          </a:bodyPr>
          <a:lstStyle/>
          <a:p>
            <a:r>
              <a:rPr lang="en-US" dirty="0" smtClean="0"/>
              <a:t>DEC</a:t>
            </a:r>
            <a:endParaRPr lang="en-US" dirty="0"/>
          </a:p>
        </p:txBody>
      </p:sp>
      <p:sp>
        <p:nvSpPr>
          <p:cNvPr id="16" name="TextBox 15"/>
          <p:cNvSpPr txBox="1"/>
          <p:nvPr/>
        </p:nvSpPr>
        <p:spPr>
          <a:xfrm>
            <a:off x="9800906" y="5019040"/>
            <a:ext cx="772160" cy="369332"/>
          </a:xfrm>
          <a:prstGeom prst="rect">
            <a:avLst/>
          </a:prstGeom>
          <a:noFill/>
        </p:spPr>
        <p:txBody>
          <a:bodyPr wrap="square" rtlCol="0">
            <a:spAutoFit/>
          </a:bodyPr>
          <a:lstStyle/>
          <a:p>
            <a:r>
              <a:rPr lang="en-US" dirty="0" smtClean="0"/>
              <a:t>NOV</a:t>
            </a:r>
            <a:endParaRPr lang="en-US" dirty="0"/>
          </a:p>
        </p:txBody>
      </p:sp>
      <p:sp>
        <p:nvSpPr>
          <p:cNvPr id="19" name="TextBox 18"/>
          <p:cNvSpPr txBox="1"/>
          <p:nvPr/>
        </p:nvSpPr>
        <p:spPr>
          <a:xfrm>
            <a:off x="877252" y="2275860"/>
            <a:ext cx="701040" cy="523220"/>
          </a:xfrm>
          <a:prstGeom prst="rect">
            <a:avLst/>
          </a:prstGeom>
          <a:noFill/>
        </p:spPr>
        <p:txBody>
          <a:bodyPr wrap="square" rtlCol="0">
            <a:spAutoFit/>
          </a:bodyPr>
          <a:lstStyle/>
          <a:p>
            <a:r>
              <a:rPr lang="en-US" sz="2800" dirty="0" smtClean="0"/>
              <a:t>?</a:t>
            </a:r>
            <a:endParaRPr lang="en-US" dirty="0"/>
          </a:p>
        </p:txBody>
      </p:sp>
      <p:cxnSp>
        <p:nvCxnSpPr>
          <p:cNvPr id="23" name="Straight Connector 22"/>
          <p:cNvCxnSpPr/>
          <p:nvPr/>
        </p:nvCxnSpPr>
        <p:spPr>
          <a:xfrm flipV="1">
            <a:off x="1395412" y="629920"/>
            <a:ext cx="0" cy="4389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549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07758" y="141606"/>
            <a:ext cx="11976483" cy="5799932"/>
          </a:xfrm>
          <a:prstGeom prst="rect">
            <a:avLst/>
          </a:prstGeom>
        </p:spPr>
      </p:pic>
      <p:sp>
        <p:nvSpPr>
          <p:cNvPr id="5" name="Rectangle 4"/>
          <p:cNvSpPr/>
          <p:nvPr/>
        </p:nvSpPr>
        <p:spPr>
          <a:xfrm>
            <a:off x="365760" y="6311900"/>
            <a:ext cx="11826240" cy="369332"/>
          </a:xfrm>
          <a:prstGeom prst="rect">
            <a:avLst/>
          </a:prstGeom>
        </p:spPr>
        <p:txBody>
          <a:bodyPr wrap="square">
            <a:spAutoFit/>
          </a:bodyPr>
          <a:lstStyle/>
          <a:p>
            <a:r>
              <a:rPr lang="en-US" dirty="0"/>
              <a:t>https://shift.newco.co/lynchburg-virginia-the-most-typical-city-in-america-eedfc45412a2#.4wona7y3r</a:t>
            </a:r>
          </a:p>
        </p:txBody>
      </p:sp>
    </p:spTree>
    <p:extLst>
      <p:ext uri="{BB962C8B-B14F-4D97-AF65-F5344CB8AC3E}">
        <p14:creationId xmlns:p14="http://schemas.microsoft.com/office/powerpoint/2010/main" val="623792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71120" y="84000"/>
            <a:ext cx="11998960" cy="6513964"/>
          </a:xfrm>
          <a:prstGeom prst="rect">
            <a:avLst/>
          </a:prstGeom>
        </p:spPr>
      </p:pic>
    </p:spTree>
    <p:extLst>
      <p:ext uri="{BB962C8B-B14F-4D97-AF65-F5344CB8AC3E}">
        <p14:creationId xmlns:p14="http://schemas.microsoft.com/office/powerpoint/2010/main" val="205013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10037"/>
          <a:stretch/>
        </p:blipFill>
        <p:spPr>
          <a:xfrm>
            <a:off x="299720" y="760288"/>
            <a:ext cx="9484360" cy="5994972"/>
          </a:xfrm>
          <a:prstGeom prst="rect">
            <a:avLst/>
          </a:prstGeom>
        </p:spPr>
      </p:pic>
    </p:spTree>
    <p:extLst>
      <p:ext uri="{BB962C8B-B14F-4D97-AF65-F5344CB8AC3E}">
        <p14:creationId xmlns:p14="http://schemas.microsoft.com/office/powerpoint/2010/main" val="867200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9720" y="91439"/>
            <a:ext cx="9484360" cy="6663821"/>
          </a:xfrm>
          <a:prstGeom prst="rect">
            <a:avLst/>
          </a:prstGeom>
        </p:spPr>
      </p:pic>
      <p:sp>
        <p:nvSpPr>
          <p:cNvPr id="5" name="Rectangle 4"/>
          <p:cNvSpPr/>
          <p:nvPr/>
        </p:nvSpPr>
        <p:spPr>
          <a:xfrm>
            <a:off x="6421120" y="6176397"/>
            <a:ext cx="6096000" cy="523220"/>
          </a:xfrm>
          <a:prstGeom prst="rect">
            <a:avLst/>
          </a:prstGeom>
        </p:spPr>
        <p:txBody>
          <a:bodyPr>
            <a:spAutoFit/>
          </a:bodyPr>
          <a:lstStyle/>
          <a:p>
            <a:r>
              <a:rPr lang="en-US" sz="1400" dirty="0"/>
              <a:t>http://www.informationisbeautiful.net/2015/information-is-beautiful-awards-winners-2015/</a:t>
            </a:r>
          </a:p>
        </p:txBody>
      </p:sp>
    </p:spTree>
    <p:extLst>
      <p:ext uri="{BB962C8B-B14F-4D97-AF65-F5344CB8AC3E}">
        <p14:creationId xmlns:p14="http://schemas.microsoft.com/office/powerpoint/2010/main" val="583885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618838" y="365125"/>
            <a:ext cx="10891982" cy="6349172"/>
          </a:xfrm>
          <a:prstGeom prst="rect">
            <a:avLst/>
          </a:prstGeom>
        </p:spPr>
      </p:pic>
      <p:sp>
        <p:nvSpPr>
          <p:cNvPr id="6" name="Rectangle 5"/>
          <p:cNvSpPr/>
          <p:nvPr/>
        </p:nvSpPr>
        <p:spPr>
          <a:xfrm>
            <a:off x="838200" y="365125"/>
            <a:ext cx="4103255" cy="5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9480" y="1960245"/>
            <a:ext cx="4103255" cy="5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199" y="3507990"/>
            <a:ext cx="4103255" cy="5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0137" y="5085931"/>
            <a:ext cx="4103255" cy="5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33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18838" y="365125"/>
            <a:ext cx="10891982" cy="6349172"/>
          </a:xfrm>
          <a:prstGeom prst="rect">
            <a:avLst/>
          </a:prstGeom>
        </p:spPr>
      </p:pic>
      <p:pic>
        <p:nvPicPr>
          <p:cNvPr id="5" name="Picture 4"/>
          <p:cNvPicPr>
            <a:picLocks noChangeAspect="1"/>
          </p:cNvPicPr>
          <p:nvPr/>
        </p:nvPicPr>
        <p:blipFill>
          <a:blip r:embed="rId3"/>
          <a:stretch>
            <a:fillRect/>
          </a:stretch>
        </p:blipFill>
        <p:spPr>
          <a:xfrm>
            <a:off x="6966960" y="0"/>
            <a:ext cx="5000625" cy="895350"/>
          </a:xfrm>
          <a:prstGeom prst="rect">
            <a:avLst/>
          </a:prstGeom>
        </p:spPr>
      </p:pic>
      <p:sp>
        <p:nvSpPr>
          <p:cNvPr id="6" name="Rectangle 5"/>
          <p:cNvSpPr/>
          <p:nvPr/>
        </p:nvSpPr>
        <p:spPr>
          <a:xfrm rot="16200000">
            <a:off x="-2623019" y="2939581"/>
            <a:ext cx="6096000" cy="646331"/>
          </a:xfrm>
          <a:prstGeom prst="rect">
            <a:avLst/>
          </a:prstGeom>
        </p:spPr>
        <p:txBody>
          <a:bodyPr>
            <a:spAutoFit/>
          </a:bodyPr>
          <a:lstStyle/>
          <a:p>
            <a:r>
              <a:rPr lang="en-US" dirty="0"/>
              <a:t>http://www.informationisbeautiful.net/visualizations/based-on-a-true-true-story/</a:t>
            </a:r>
          </a:p>
        </p:txBody>
      </p:sp>
    </p:spTree>
    <p:extLst>
      <p:ext uri="{BB962C8B-B14F-4D97-AF65-F5344CB8AC3E}">
        <p14:creationId xmlns:p14="http://schemas.microsoft.com/office/powerpoint/2010/main" val="2482977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3995" r="3602"/>
          <a:stretch/>
        </p:blipFill>
        <p:spPr>
          <a:xfrm>
            <a:off x="153071" y="619760"/>
            <a:ext cx="11673169" cy="6119494"/>
          </a:xfrm>
          <a:prstGeom prst="rect">
            <a:avLst/>
          </a:prstGeom>
        </p:spPr>
      </p:pic>
      <p:sp>
        <p:nvSpPr>
          <p:cNvPr id="6" name="Rectangle 5"/>
          <p:cNvSpPr/>
          <p:nvPr/>
        </p:nvSpPr>
        <p:spPr>
          <a:xfrm>
            <a:off x="153071" y="365125"/>
            <a:ext cx="1462369" cy="579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29360" y="365125"/>
            <a:ext cx="528320" cy="49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791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r="3602"/>
          <a:stretch/>
        </p:blipFill>
        <p:spPr>
          <a:xfrm>
            <a:off x="153071" y="365125"/>
            <a:ext cx="11673169" cy="6374129"/>
          </a:xfrm>
          <a:prstGeom prst="rect">
            <a:avLst/>
          </a:prstGeom>
        </p:spPr>
      </p:pic>
      <p:pic>
        <p:nvPicPr>
          <p:cNvPr id="5" name="Picture 4"/>
          <p:cNvPicPr>
            <a:picLocks noChangeAspect="1"/>
          </p:cNvPicPr>
          <p:nvPr/>
        </p:nvPicPr>
        <p:blipFill>
          <a:blip r:embed="rId4"/>
          <a:stretch>
            <a:fillRect/>
          </a:stretch>
        </p:blipFill>
        <p:spPr>
          <a:xfrm>
            <a:off x="9681210" y="107157"/>
            <a:ext cx="2381250" cy="381000"/>
          </a:xfrm>
          <a:prstGeom prst="rect">
            <a:avLst/>
          </a:prstGeom>
        </p:spPr>
      </p:pic>
      <p:sp>
        <p:nvSpPr>
          <p:cNvPr id="6" name="Rectangle 5"/>
          <p:cNvSpPr/>
          <p:nvPr/>
        </p:nvSpPr>
        <p:spPr>
          <a:xfrm>
            <a:off x="153071" y="0"/>
            <a:ext cx="7315200" cy="369332"/>
          </a:xfrm>
          <a:prstGeom prst="rect">
            <a:avLst/>
          </a:prstGeom>
        </p:spPr>
        <p:txBody>
          <a:bodyPr wrap="square">
            <a:spAutoFit/>
          </a:bodyPr>
          <a:lstStyle/>
          <a:p>
            <a:r>
              <a:rPr lang="en-US" dirty="0"/>
              <a:t>http://www.informationisbeautiful.net/visualizations/gender-pay-gap/</a:t>
            </a:r>
          </a:p>
        </p:txBody>
      </p:sp>
    </p:spTree>
    <p:extLst>
      <p:ext uri="{BB962C8B-B14F-4D97-AF65-F5344CB8AC3E}">
        <p14:creationId xmlns:p14="http://schemas.microsoft.com/office/powerpoint/2010/main" val="4246835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b="8087"/>
          <a:stretch/>
        </p:blipFill>
        <p:spPr>
          <a:xfrm>
            <a:off x="838200" y="836422"/>
            <a:ext cx="10347613" cy="5150492"/>
          </a:xfrm>
          <a:prstGeom prst="rect">
            <a:avLst/>
          </a:prstGeom>
        </p:spPr>
      </p:pic>
    </p:spTree>
    <p:extLst>
      <p:ext uri="{BB962C8B-B14F-4D97-AF65-F5344CB8AC3E}">
        <p14:creationId xmlns:p14="http://schemas.microsoft.com/office/powerpoint/2010/main" val="2761131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836422"/>
            <a:ext cx="10347613" cy="5603630"/>
          </a:xfrm>
          <a:prstGeom prst="rect">
            <a:avLst/>
          </a:prstGeom>
        </p:spPr>
      </p:pic>
      <p:pic>
        <p:nvPicPr>
          <p:cNvPr id="5" name="Picture 4"/>
          <p:cNvPicPr>
            <a:picLocks noChangeAspect="1"/>
          </p:cNvPicPr>
          <p:nvPr/>
        </p:nvPicPr>
        <p:blipFill>
          <a:blip r:embed="rId3"/>
          <a:stretch>
            <a:fillRect/>
          </a:stretch>
        </p:blipFill>
        <p:spPr>
          <a:xfrm>
            <a:off x="4119707" y="0"/>
            <a:ext cx="3638550" cy="1000125"/>
          </a:xfrm>
          <a:prstGeom prst="rect">
            <a:avLst/>
          </a:prstGeom>
        </p:spPr>
      </p:pic>
      <p:sp>
        <p:nvSpPr>
          <p:cNvPr id="6" name="Rectangle 5"/>
          <p:cNvSpPr/>
          <p:nvPr/>
        </p:nvSpPr>
        <p:spPr>
          <a:xfrm>
            <a:off x="3863328" y="6522281"/>
            <a:ext cx="7934036" cy="307777"/>
          </a:xfrm>
          <a:prstGeom prst="rect">
            <a:avLst/>
          </a:prstGeom>
        </p:spPr>
        <p:txBody>
          <a:bodyPr wrap="square">
            <a:spAutoFit/>
          </a:bodyPr>
          <a:lstStyle/>
          <a:p>
            <a:r>
              <a:rPr lang="en-US" sz="1400" dirty="0" smtClean="0"/>
              <a:t>https://www.nytimes.com/interactive/2017/04/25/climate/todays-energy-jobs-are-in-solar-not-coal.html</a:t>
            </a:r>
            <a:endParaRPr lang="en-US" sz="1400" dirty="0"/>
          </a:p>
        </p:txBody>
      </p:sp>
    </p:spTree>
    <p:extLst>
      <p:ext uri="{BB962C8B-B14F-4D97-AF65-F5344CB8AC3E}">
        <p14:creationId xmlns:p14="http://schemas.microsoft.com/office/powerpoint/2010/main" val="1309209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6940" y="121284"/>
            <a:ext cx="10358120" cy="6177207"/>
          </a:xfrm>
        </p:spPr>
      </p:pic>
      <p:sp>
        <p:nvSpPr>
          <p:cNvPr id="3" name="Rectangle 2"/>
          <p:cNvSpPr/>
          <p:nvPr/>
        </p:nvSpPr>
        <p:spPr>
          <a:xfrm>
            <a:off x="2877040" y="6389223"/>
            <a:ext cx="6709594" cy="400110"/>
          </a:xfrm>
          <a:prstGeom prst="rect">
            <a:avLst/>
          </a:prstGeom>
        </p:spPr>
        <p:txBody>
          <a:bodyPr wrap="none">
            <a:spAutoFit/>
          </a:bodyPr>
          <a:lstStyle/>
          <a:p>
            <a:r>
              <a:rPr lang="en-US" sz="2000" i="1" dirty="0" smtClean="0"/>
              <a:t>TED Talk: “The beauty of data visualization,” David McCandless</a:t>
            </a:r>
          </a:p>
        </p:txBody>
      </p:sp>
    </p:spTree>
    <p:extLst>
      <p:ext uri="{BB962C8B-B14F-4D97-AF65-F5344CB8AC3E}">
        <p14:creationId xmlns:p14="http://schemas.microsoft.com/office/powerpoint/2010/main" val="34231954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19795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4990" t="7817" b="10037"/>
          <a:stretch/>
        </p:blipFill>
        <p:spPr>
          <a:xfrm>
            <a:off x="1605280" y="833119"/>
            <a:ext cx="9479282" cy="4917441"/>
          </a:xfrm>
        </p:spPr>
      </p:pic>
    </p:spTree>
    <p:extLst>
      <p:ext uri="{BB962C8B-B14F-4D97-AF65-F5344CB8AC3E}">
        <p14:creationId xmlns:p14="http://schemas.microsoft.com/office/powerpoint/2010/main" val="3288233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8157"/>
          <a:stretch/>
        </p:blipFill>
        <p:spPr>
          <a:xfrm>
            <a:off x="1107437" y="853439"/>
            <a:ext cx="9977125" cy="5497959"/>
          </a:xfrm>
        </p:spPr>
      </p:pic>
      <p:sp>
        <p:nvSpPr>
          <p:cNvPr id="3" name="Rectangle 2"/>
          <p:cNvSpPr/>
          <p:nvPr/>
        </p:nvSpPr>
        <p:spPr>
          <a:xfrm>
            <a:off x="2022300" y="6351398"/>
            <a:ext cx="8147398" cy="369332"/>
          </a:xfrm>
          <a:prstGeom prst="rect">
            <a:avLst/>
          </a:prstGeom>
        </p:spPr>
        <p:txBody>
          <a:bodyPr wrap="square">
            <a:spAutoFit/>
          </a:bodyPr>
          <a:lstStyle/>
          <a:p>
            <a:r>
              <a:rPr lang="en-US" dirty="0"/>
              <a:t>http://blogs.sas.com/content/graphicallyspeaking/2013/03/24/custom-box-plots/</a:t>
            </a:r>
          </a:p>
        </p:txBody>
      </p:sp>
    </p:spTree>
    <p:extLst>
      <p:ext uri="{BB962C8B-B14F-4D97-AF65-F5344CB8AC3E}">
        <p14:creationId xmlns:p14="http://schemas.microsoft.com/office/powerpoint/2010/main" val="223367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8157"/>
          <a:stretch/>
        </p:blipFill>
        <p:spPr>
          <a:xfrm>
            <a:off x="1107437" y="853439"/>
            <a:ext cx="9977125" cy="5497959"/>
          </a:xfrm>
        </p:spPr>
      </p:pic>
      <p:sp>
        <p:nvSpPr>
          <p:cNvPr id="3" name="Rectangle 2"/>
          <p:cNvSpPr/>
          <p:nvPr/>
        </p:nvSpPr>
        <p:spPr>
          <a:xfrm>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126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a:off x="4246880" y="1137920"/>
            <a:ext cx="396240" cy="3373120"/>
          </a:xfrm>
        </p:spPr>
      </p:pic>
      <p:sp>
        <p:nvSpPr>
          <p:cNvPr id="3" name="Rectangle 2"/>
          <p:cNvSpPr/>
          <p:nvPr/>
        </p:nvSpPr>
        <p:spPr>
          <a:xfrm>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329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sp>
        <p:nvSpPr>
          <p:cNvPr id="3" name="Rectangle 2"/>
          <p:cNvSpPr/>
          <p:nvPr/>
        </p:nvSpPr>
        <p:spPr>
          <a:xfrm rot="5400000">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868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29334</TotalTime>
  <Words>1881</Words>
  <Application>Microsoft Macintosh PowerPoint</Application>
  <PresentationFormat>Widescreen</PresentationFormat>
  <Paragraphs>178</Paragraphs>
  <Slides>40</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Calibri</vt:lpstr>
      <vt:lpstr>Calibri Light</vt:lpstr>
      <vt:lpstr>Arial</vt:lpstr>
      <vt:lpstr>Office Theme</vt:lpstr>
      <vt:lpstr>Figure of the Week</vt:lpstr>
      <vt:lpstr>Figure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Radford University</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Fleming-Davies, Arietta</dc:creator>
  <cp:lastModifiedBy>Microsoft Office User</cp:lastModifiedBy>
  <cp:revision>115</cp:revision>
  <dcterms:created xsi:type="dcterms:W3CDTF">2017-02-01T16:50:53Z</dcterms:created>
  <dcterms:modified xsi:type="dcterms:W3CDTF">2019-06-01T20:07:07Z</dcterms:modified>
</cp:coreProperties>
</file>