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3004800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98"/>
  </p:normalViewPr>
  <p:slideViewPr>
    <p:cSldViewPr snapToGrid="0" snapToObjects="1">
      <p:cViewPr varScale="1">
        <p:scale>
          <a:sx n="67" d="100"/>
          <a:sy n="67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6961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1673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89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rPr>
              <a:t>Admittedly one of my favorite places to be are natural history museums that often provide an unusual glimpse of biodiversity - what’s unusual is bringing together all these related organisms from the far corners of the earth - and knowing except in their preserved forms in the display cases they may have otherwise never encountered each other. What I want to talk about today is how we go about the business of classifying organismal diversity and how we can understand how these forms have changed over time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98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426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698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575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503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399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295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296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05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39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45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907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674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241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67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141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051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03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027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12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49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285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914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163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959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897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269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4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3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90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33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16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28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915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619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 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3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pic" idx="4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 Light"/>
              <a:buNone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Gill Sans"/>
              <a:buNone/>
              <a:defRPr sz="8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 Light"/>
              <a:buNone/>
              <a:defRPr sz="6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florida.plantatlas.usf.edu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aturalist.org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6" Type="http://schemas.openxmlformats.org/officeDocument/2006/relationships/hyperlink" Target="http://www.e-butterfly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www.marketplace.org/2016/05/02/world/explaining-america-s-productivity-downturn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hyperlink" Target="http://www.bbc.com/news/business-40673694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 idx="4294967295"/>
          </p:nvPr>
        </p:nvSpPr>
        <p:spPr>
          <a:xfrm>
            <a:off x="883454" y="6506336"/>
            <a:ext cx="11237892" cy="185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Gill Sans"/>
              <a:buNone/>
            </a:pPr>
            <a:r>
              <a:rPr lang="en-US" sz="53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 investigating of butterfly-host plant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Gill Sans"/>
              <a:buNone/>
            </a:pPr>
            <a:r>
              <a:rPr lang="en-US" sz="53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interactions present and future</a:t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443306" y="2721933"/>
            <a:ext cx="12118187" cy="291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7"/>
              <a:buFont typeface="Gill Sans"/>
              <a:buNone/>
            </a:pPr>
            <a:r>
              <a:rPr lang="en-US" sz="6607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Using Ecoinformatics to drive studies of Plant-Insect Interactions</a:t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228600"/>
            <a:ext cx="2679700" cy="26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8568" y="206307"/>
            <a:ext cx="3062178" cy="274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514" y="231707"/>
            <a:ext cx="2984648" cy="269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0404" y="339459"/>
            <a:ext cx="3009901" cy="247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7300" y="1320800"/>
            <a:ext cx="635000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1122" y="253999"/>
            <a:ext cx="13004801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Natural History Museums &amp; Botanical Gardens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1282700"/>
            <a:ext cx="574040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200" y="5685366"/>
            <a:ext cx="5740401" cy="382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t="11716" r="183" b="11608"/>
          <a:stretch/>
        </p:blipFill>
        <p:spPr>
          <a:xfrm>
            <a:off x="6336289" y="5689600"/>
            <a:ext cx="6338311" cy="38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8539375" y="5143675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American Museum of Natural History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2056600" y="5143675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American Museum of Natural History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9078600" y="9223700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New York Botanical Gardens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Gill Sans"/>
              <a:buNone/>
            </a:pPr>
            <a:r>
              <a:rPr lang="en-US" sz="8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Biodiversity on Display</a:t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700" y="2755900"/>
            <a:ext cx="10179119" cy="57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>
            <a:off x="2948911" y="8547100"/>
            <a:ext cx="710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Philadelphia Academy of Natural Sciences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6210300"/>
            <a:ext cx="622300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6008222" y="107950"/>
            <a:ext cx="69977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Biodiversity collections behind the scenes of Natural History Museums</a:t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397000"/>
            <a:ext cx="622300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250" y="347338"/>
            <a:ext cx="5703420" cy="9058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5225275" y="9406276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152400" y="3292250"/>
            <a:ext cx="61467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Gill Sans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Label data</a:t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0" y="203200"/>
            <a:ext cx="6146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Gill Sans"/>
              <a:buNone/>
            </a:pPr>
            <a:r>
              <a:rPr lang="en-US" sz="6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Herbarium Specimen</a:t>
            </a: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775" y="203200"/>
            <a:ext cx="6029325" cy="86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57286" t="79339"/>
          <a:stretch/>
        </p:blipFill>
        <p:spPr>
          <a:xfrm>
            <a:off x="686300" y="4055450"/>
            <a:ext cx="5115900" cy="35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697000" y="8873300"/>
            <a:ext cx="117591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Wunderlin, R. P., B. F. Hansen, A. R. Franck, and F. B. Essig. 2018. </a:t>
            </a:r>
            <a:r>
              <a:rPr lang="en-US" i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Atlas of Florida Plants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lang="en-US" b="1" u="sng">
                <a:solidFill>
                  <a:srgbClr val="003333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http://florida.plantatlas.usf.edu/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).[S. M. Landry and K. N. Campbell (application development), USF Water Institute.] Institute for Systematic Botany, University of South Florida, Tampa.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Some problems</a:t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86233" y="7594196"/>
            <a:ext cx="33771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Inconsistent metadata</a:t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4251061" y="7659165"/>
            <a:ext cx="33771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Non-digitized</a:t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8563767" y="7737258"/>
            <a:ext cx="33771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Many contributors</a:t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670" y="5087111"/>
            <a:ext cx="2994030" cy="19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995" y="2908107"/>
            <a:ext cx="2835379" cy="19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5602" y="3832213"/>
            <a:ext cx="3827985" cy="285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959" y="3790255"/>
            <a:ext cx="3590684" cy="26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8456950" y="6484500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American Museum of Natural History</a:t>
            </a:r>
            <a:endParaRPr/>
          </a:p>
        </p:txBody>
      </p:sp>
      <p:sp>
        <p:nvSpPr>
          <p:cNvPr id="199" name="Shape 199"/>
          <p:cNvSpPr txBox="1"/>
          <p:nvPr/>
        </p:nvSpPr>
        <p:spPr>
          <a:xfrm>
            <a:off x="3899325" y="6690450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American Museum of Natural History</a:t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-148312" y="7081875"/>
            <a:ext cx="40140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American Museum of Natural History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4297"/>
          <a:stretch/>
        </p:blipFill>
        <p:spPr>
          <a:xfrm>
            <a:off x="262350" y="0"/>
            <a:ext cx="12480099" cy="93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281800" y="9378975"/>
            <a:ext cx="121743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https://www.floridamuseum.ufl.edu/science/museum-digitization-program-idigbio-rockets-past-100-million-specimen-records/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We are at a transition point in biodiversity research</a:t>
            </a: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44200" y="8113650"/>
            <a:ext cx="45867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Research Funding is Decreasing</a:t>
            </a:r>
            <a:endParaRPr/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195" y="3456399"/>
            <a:ext cx="3541447" cy="4657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042125" y="8113650"/>
            <a:ext cx="45867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Research Need for Conservation Increasing</a:t>
            </a:r>
            <a:endParaRPr/>
          </a:p>
        </p:txBody>
      </p:sp>
      <p:sp>
        <p:nvSpPr>
          <p:cNvPr id="215" name="Shape 215"/>
          <p:cNvSpPr txBox="1"/>
          <p:nvPr/>
        </p:nvSpPr>
        <p:spPr>
          <a:xfrm>
            <a:off x="3224650" y="7755600"/>
            <a:ext cx="26694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Science Foundation</a:t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7654" y="4288600"/>
            <a:ext cx="4188025" cy="27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8497063" y="716094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Citizen volunteers are collecting biodiversity data</a:t>
            </a: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3072485" y="3232644"/>
            <a:ext cx="8992820" cy="527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ill Sans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72 million US residents watch wildlife for fun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ill Sans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ill Sans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10 million US residents watch butterflies a minimum of 85 hours a year each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ill Sans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Gill Sans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~ $1,700,000,000 in butterfly volunteer hours a year</a:t>
            </a:r>
            <a:endParaRPr/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426" y="3379551"/>
            <a:ext cx="2025459" cy="4977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Citizen Science Efforts</a:t>
            </a:r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44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problems or questions in science can citizen science efforts help address? Try to come up with a specific example and what citizen science effort could assist in tackling that question.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952500" y="795629"/>
            <a:ext cx="11099700" cy="21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New technology is helping fill the data gap</a:t>
            </a: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2643096" y="8431248"/>
            <a:ext cx="32379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sng" strike="noStrike" cap="non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www.inaturalist.org</a:t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2100696" y="6948490"/>
            <a:ext cx="43227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Presence-only data like museums</a:t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7198577" y="6948490"/>
            <a:ext cx="43227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Presence-absence data like surveys</a:t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2739" y="3642002"/>
            <a:ext cx="3118615" cy="311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eB-log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6593" y="3380519"/>
            <a:ext cx="3386668" cy="338666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/>
          <p:nvPr/>
        </p:nvSpPr>
        <p:spPr>
          <a:xfrm>
            <a:off x="7666577" y="8431248"/>
            <a:ext cx="33867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sng" strike="noStrike" cap="non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6"/>
              </a:rPr>
              <a:t>www.e-butterfly.org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563221" y="857250"/>
            <a:ext cx="5489079" cy="80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44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How was Kolbert’s approach to describing climate change different from that of a traditional scientific journal article? Please provide an example.</a:t>
            </a:r>
            <a:endParaRPr/>
          </a:p>
          <a:p>
            <a: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How was Kolbert’s approach to describing climate change similar to that of a typical article from the peer reviewed literature? Please provide an example.</a:t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291" y="698500"/>
            <a:ext cx="5715001" cy="83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Fewer problems?</a:t>
            </a: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1544454" y="6738981"/>
            <a:ext cx="33771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Many contributors</a:t>
            </a:r>
            <a:endParaRPr/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7646" y="3324111"/>
            <a:ext cx="3590684" cy="26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7099590" y="3019573"/>
            <a:ext cx="4652375" cy="546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Participants vary in their ability to identify organisms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endParaRPr sz="3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Participants vary in their desire to travel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endParaRPr sz="3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Participants vary in what organisms they like to engage with </a:t>
            </a: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1437650" y="6018375"/>
            <a:ext cx="36978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American Museum of Natural History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is ecoinformatics?</a:t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635839" y="6090827"/>
            <a:ext cx="9733122" cy="338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Ecoinformatics is a framework that enables scientists to generate new knowledge through innovative tools and approaches for discovering, managing, integrating, analyzing, visualizing, and preserving relevant biological, environmental, and socioeconomic data and information</a:t>
            </a:r>
            <a:endParaRPr/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9142" y="2371396"/>
            <a:ext cx="4746516" cy="3577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Ecoinformatics is about scaling up </a:t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9057" y="2963804"/>
            <a:ext cx="7595059" cy="505546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4989400" y="81294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Where do species live?</a:t>
            </a: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2181252" y="7031532"/>
            <a:ext cx="8642297" cy="136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Species Distribution Modeling (SDM)</a:t>
            </a: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4058980" y="4677288"/>
            <a:ext cx="6720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 Light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+</a:t>
            </a: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8233153" y="4645488"/>
            <a:ext cx="6720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=</a:t>
            </a:r>
            <a:endParaRPr/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574" y="3352664"/>
            <a:ext cx="3518986" cy="351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192750"/>
            <a:ext cx="3838787" cy="38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6746" y="3259791"/>
            <a:ext cx="3704706" cy="3704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112394" y="444500"/>
            <a:ext cx="12780011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80"/>
              <a:buFont typeface="Gill Sans"/>
              <a:buNone/>
            </a:pPr>
            <a:r>
              <a:rPr lang="en-US" sz="728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Why do we want all these SDMs?</a:t>
            </a: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538452" y="6661139"/>
            <a:ext cx="12354000" cy="19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Biodiversity hotspots can be estimated from combining SDMs</a:t>
            </a:r>
            <a:endParaRPr/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t="24412" r="68355" b="5029"/>
          <a:stretch/>
        </p:blipFill>
        <p:spPr>
          <a:xfrm>
            <a:off x="2792560" y="3284339"/>
            <a:ext cx="2097244" cy="318485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/>
          <p:nvPr/>
        </p:nvSpPr>
        <p:spPr>
          <a:xfrm>
            <a:off x="1353776" y="3690473"/>
            <a:ext cx="1592321" cy="5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Species 1</a:t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353776" y="4284606"/>
            <a:ext cx="1592321" cy="59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Species 2</a:t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1353776" y="4878740"/>
            <a:ext cx="1592321" cy="5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Species 3</a:t>
            </a: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1353776" y="5472873"/>
            <a:ext cx="1592321" cy="5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Gill Sans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Species 4</a:t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5536738" y="4397832"/>
            <a:ext cx="1144747" cy="9578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l="8852" t="6095" r="61757" b="75860"/>
          <a:stretch/>
        </p:blipFill>
        <p:spPr>
          <a:xfrm>
            <a:off x="6842417" y="3499246"/>
            <a:ext cx="5807649" cy="275527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9687050" y="64691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ebird.org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Why do we want SDMs for butterflies?</a:t>
            </a: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952500" y="6952914"/>
            <a:ext cx="11099800" cy="171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To understand how pollinators are distributed across the continent through time</a:t>
            </a:r>
            <a:endParaRPr/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2148"/>
          <a:stretch/>
        </p:blipFill>
        <p:spPr>
          <a:xfrm>
            <a:off x="6851238" y="3106052"/>
            <a:ext cx="5627717" cy="30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62" y="2911408"/>
            <a:ext cx="5257729" cy="348650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1930825" y="63979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9089900" y="62981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Gill Sans"/>
              <a:buNone/>
            </a:pPr>
            <a:r>
              <a:rPr lang="en-US" sz="55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Scaling up - data from lots of sources</a:t>
            </a: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Computational challenges:</a:t>
            </a: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617315" y="2741742"/>
            <a:ext cx="9380266" cy="208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●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Lots of data:</a:t>
            </a:r>
            <a:endParaRPr/>
          </a:p>
          <a:p>
            <a:pPr marL="1273628" marR="0" lvl="1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○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~700 butterfly species in North America</a:t>
            </a:r>
            <a:endParaRPr/>
          </a:p>
          <a:p>
            <a:pPr marL="1273628" marR="0" lvl="1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○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&gt; 200,000 observations in iNaturalist</a:t>
            </a:r>
            <a:endParaRPr/>
          </a:p>
          <a:p>
            <a:pPr marL="1273628" marR="0" lvl="1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○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&gt; 270,000 observations in eButterfly</a:t>
            </a:r>
            <a:endParaRPr/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l="59502" t="19029" r="9711" b="17976"/>
          <a:stretch/>
        </p:blipFill>
        <p:spPr>
          <a:xfrm>
            <a:off x="1201919" y="5316195"/>
            <a:ext cx="5324665" cy="306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4">
            <a:alphaModFix/>
          </a:blip>
          <a:srcRect l="63575" t="29564" r="18153" b="24174"/>
          <a:stretch/>
        </p:blipFill>
        <p:spPr>
          <a:xfrm>
            <a:off x="7499128" y="5316195"/>
            <a:ext cx="4303763" cy="306442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2640575" y="83806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inaturalist.org</a:t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8728375" y="83806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e-butterfly.org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Scaling up - lots of data to analyze and visualize </a:t>
            </a: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3475431" y="2474518"/>
            <a:ext cx="5852249" cy="110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Computational challenges:</a:t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1669214" y="3534291"/>
            <a:ext cx="10635115" cy="107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Lots of data</a:t>
            </a:r>
            <a:endParaRPr/>
          </a:p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Want annual </a:t>
            </a:r>
            <a:r>
              <a:rPr lang="en-US" sz="28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and</a:t>
            </a: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monthly models (so that’s 13 </a:t>
            </a:r>
            <a:r>
              <a:rPr lang="en-US" sz="28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per</a:t>
            </a: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species)</a:t>
            </a:r>
            <a:endParaRPr/>
          </a:p>
        </p:txBody>
      </p:sp>
      <p:grpSp>
        <p:nvGrpSpPr>
          <p:cNvPr id="318" name="Shape 318"/>
          <p:cNvGrpSpPr/>
          <p:nvPr/>
        </p:nvGrpSpPr>
        <p:grpSpPr>
          <a:xfrm>
            <a:off x="6165438" y="4991158"/>
            <a:ext cx="5852237" cy="3810137"/>
            <a:chOff x="-1" y="0"/>
            <a:chExt cx="5852235" cy="3810135"/>
          </a:xfrm>
        </p:grpSpPr>
        <p:pic>
          <p:nvPicPr>
            <p:cNvPr id="319" name="Shape 3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5433917" cy="3810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Shape 320"/>
            <p:cNvSpPr/>
            <p:nvPr/>
          </p:nvSpPr>
          <p:spPr>
            <a:xfrm>
              <a:off x="4856834" y="3005582"/>
              <a:ext cx="995400" cy="67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 Light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30899" t="24545" r="39565" b="51943"/>
          <a:stretch/>
        </p:blipFill>
        <p:spPr>
          <a:xfrm>
            <a:off x="1174822" y="5537935"/>
            <a:ext cx="4168178" cy="232643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/>
          <p:nvPr/>
        </p:nvSpPr>
        <p:spPr>
          <a:xfrm>
            <a:off x="2143280" y="7936836"/>
            <a:ext cx="2023745" cy="78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Annual</a:t>
            </a: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8079692" y="8883139"/>
            <a:ext cx="2023745" cy="78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Monthly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158419" y="106375"/>
            <a:ext cx="12687962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Gill Sans"/>
              <a:buNone/>
            </a:pPr>
            <a:r>
              <a:rPr lang="en-US" sz="6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Scaling up - lots of data in real time</a:t>
            </a:r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952500" y="1901240"/>
            <a:ext cx="11099800" cy="71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Computational challenges:</a:t>
            </a: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1812267" y="2769661"/>
            <a:ext cx="9380266" cy="3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Lots of data</a:t>
            </a:r>
            <a:endParaRPr/>
          </a:p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Want annual </a:t>
            </a:r>
            <a:r>
              <a:rPr lang="en-US" sz="36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and</a:t>
            </a: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monthly models (so that’s 13 </a:t>
            </a:r>
            <a:r>
              <a:rPr lang="en-US" sz="3600" b="0" i="1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per</a:t>
            </a: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species)</a:t>
            </a:r>
            <a:endParaRPr/>
          </a:p>
          <a:p>
            <a:pPr marL="816428" marR="0" lvl="0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●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Analyses need to be run frequently</a:t>
            </a:r>
            <a:endParaRPr/>
          </a:p>
          <a:p>
            <a:pPr marL="1273628" marR="0" lvl="1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○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Contemporary (“real-time”) observations</a:t>
            </a:r>
            <a:endParaRPr/>
          </a:p>
          <a:p>
            <a:pPr marL="1273628" marR="0" lvl="1" indent="-5878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○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Historical observations</a:t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855" y="6305297"/>
            <a:ext cx="4181249" cy="278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1939" y="6305297"/>
            <a:ext cx="4183531" cy="278471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3490400" y="90900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sp>
        <p:nvSpPr>
          <p:cNvPr id="334" name="Shape 334"/>
          <p:cNvSpPr txBox="1"/>
          <p:nvPr/>
        </p:nvSpPr>
        <p:spPr>
          <a:xfrm>
            <a:off x="7809113" y="90900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Computers and data have changed the world</a:t>
            </a:r>
            <a:endParaRPr/>
          </a:p>
        </p:txBody>
      </p:sp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342" y="3028835"/>
            <a:ext cx="9482668" cy="49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9040800" y="79869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apple.com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Kolbert Discussion Cont’d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445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aspect of an organisms biology can be affected by climate change?</a:t>
            </a:r>
            <a:endParaRPr/>
          </a:p>
          <a:p>
            <a: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are the potential outcomes of effects of climate change on organisms?</a:t>
            </a:r>
            <a:endParaRPr/>
          </a:p>
          <a:p>
            <a: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How do the life history traits and genetics of these organisms affect the outcome?</a:t>
            </a:r>
            <a:endParaRPr/>
          </a:p>
          <a:p>
            <a:pPr marL="444500" marR="0" lvl="0" indent="-4445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challenges and limits do scientists have in studying these questions?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40"/>
              <a:buFont typeface="Gill Sans"/>
              <a:buNone/>
            </a:pPr>
            <a:r>
              <a:rPr lang="en-US" sz="70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Computers have not increased worker productivity</a:t>
            </a:r>
            <a:endParaRPr/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964" y="2963662"/>
            <a:ext cx="5720286" cy="497415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>
            <a:off x="4772959" y="8681333"/>
            <a:ext cx="2622295" cy="79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1200"/>
              <a:buFont typeface="Helvetica Neue Light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rPr>
              <a:t>https://www.marketplace.org/2016/05/02/world/explaining-america-s-productivity-downturn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80"/>
              <a:buFont typeface="Gill Sans"/>
              <a:buNone/>
            </a:pPr>
            <a:r>
              <a:rPr lang="en-US" sz="648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Innovation resulting in productivity increases takes time</a:t>
            </a:r>
            <a:endParaRPr/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742" y="3897102"/>
            <a:ext cx="4966863" cy="330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5617" y="3919752"/>
            <a:ext cx="4548055" cy="325799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/>
          <p:nvPr/>
        </p:nvSpPr>
        <p:spPr>
          <a:xfrm>
            <a:off x="443306" y="7538734"/>
            <a:ext cx="12118187" cy="182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It took manufacturing over 50 years to figure out how to use electricity to boost US worker productivity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7"/>
              </a:buClr>
              <a:buSzPts val="3600"/>
              <a:buFont typeface="Gill Sans"/>
              <a:buNone/>
            </a:pPr>
            <a:r>
              <a:rPr lang="en-US" sz="3600" b="0" i="0" u="sng" strike="noStrike" cap="none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5"/>
              </a:rPr>
              <a:t>http://www.bbc.com/news/business-40673694</a:t>
            </a: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3435400" y="72003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bbc.com</a:t>
            </a:r>
            <a:endParaRPr/>
          </a:p>
        </p:txBody>
      </p:sp>
      <p:sp>
        <p:nvSpPr>
          <p:cNvPr id="358" name="Shape 358"/>
          <p:cNvSpPr txBox="1"/>
          <p:nvPr/>
        </p:nvSpPr>
        <p:spPr>
          <a:xfrm>
            <a:off x="9604475" y="721394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bbc.com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It’s a great time to be in the data business</a:t>
            </a: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636800" y="7520592"/>
            <a:ext cx="11731200" cy="130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There’s lots of data but the number of professionals who can work with data at scale is limited</a:t>
            </a:r>
            <a:endParaRPr/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142" y="3137506"/>
            <a:ext cx="6860132" cy="382368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7343063" y="69611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datacamp.com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Gill Sans"/>
              <a:buNone/>
            </a:pPr>
            <a:r>
              <a:rPr lang="en-US" sz="7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Data science is every where</a:t>
            </a:r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813" y="3751200"/>
            <a:ext cx="7877175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8171800" y="71897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Data science is changing ecologists </a:t>
            </a: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2175830" y="7411618"/>
            <a:ext cx="38535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More Collaboration</a:t>
            </a: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7886915" y="7411618"/>
            <a:ext cx="24627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More Informatics</a:t>
            </a:r>
            <a:endParaRPr/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980" y="3916956"/>
            <a:ext cx="3525121" cy="264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1074" y="4041649"/>
            <a:ext cx="3454401" cy="262805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2967938" y="65585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8080425" y="66696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R-project.org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How do I gain more KSAs in data science?</a:t>
            </a: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2816753" y="7884900"/>
            <a:ext cx="7967700" cy="13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KSA = Knowledge, Skills, and Abilities</a:t>
            </a:r>
            <a:endParaRPr/>
          </a:p>
        </p:txBody>
      </p:sp>
      <p:pic>
        <p:nvPicPr>
          <p:cNvPr id="391" name="Shape 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222" y="3769848"/>
            <a:ext cx="2717725" cy="230325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1279587" y="6408459"/>
            <a:ext cx="19950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Read</a:t>
            </a: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4490630" y="6408459"/>
            <a:ext cx="32109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Workshops</a:t>
            </a:r>
            <a:endParaRPr/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8729" y="3390224"/>
            <a:ext cx="3454615" cy="259434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/>
          <p:nvPr/>
        </p:nvSpPr>
        <p:spPr>
          <a:xfrm>
            <a:off x="9333439" y="6408459"/>
            <a:ext cx="27852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Use</a:t>
            </a:r>
            <a:endParaRPr/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2915" y="3912677"/>
            <a:ext cx="3454616" cy="201759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1279575" y="60964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PhDComics.com</a:t>
            </a:r>
            <a:endParaRPr/>
          </a:p>
        </p:txBody>
      </p:sp>
      <p:sp>
        <p:nvSpPr>
          <p:cNvPr id="398" name="Shape 398"/>
          <p:cNvSpPr txBox="1"/>
          <p:nvPr/>
        </p:nvSpPr>
        <p:spPr>
          <a:xfrm>
            <a:off x="9591450" y="60964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R-project.org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952500" y="349250"/>
            <a:ext cx="11099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Gill Sans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Objective &amp; Learning Goals for Ecoinformatics Group Projects</a:t>
            </a:r>
            <a:endParaRPr sz="4800"/>
          </a:p>
        </p:txBody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812800" y="4849318"/>
            <a:ext cx="11099700" cy="4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0"/>
              <a:buFont typeface="Gill Sans"/>
              <a:buNone/>
            </a:pPr>
            <a:r>
              <a:rPr lang="en-US" sz="2880" b="1" i="0" u="sng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Learning Goals</a:t>
            </a:r>
            <a:endParaRPr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26719" lvl="0" indent="-45948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AutoNum type="arabicPeriod"/>
            </a:pPr>
            <a:r>
              <a:rPr lang="en-US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Describe how biodiversity science data initiatives, such as ecoinformatics, can make use of citizen science and museum digitization efforts to ask and inform questions in ecology.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  <a:p>
            <a:pPr marL="426719" marR="0" lvl="0" indent="-426719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1584"/>
              <a:buFont typeface="Gill Sans"/>
              <a:buAutoNum type="arabicPeriod"/>
            </a:pPr>
            <a:r>
              <a:rPr lang="en-US" sz="2112">
                <a:latin typeface="Gill Sans"/>
                <a:ea typeface="Gill Sans"/>
                <a:cs typeface="Gill Sans"/>
                <a:sym typeface="Gill Sans"/>
              </a:rPr>
              <a:t>Use research computing tools (Citizen science crowd sourced data, R programming language, GitHub collaborative web platform, data visualization) to study a butterfly-host plant interaction</a:t>
            </a:r>
            <a:endParaRPr/>
          </a:p>
          <a:p>
            <a:pPr marL="426719" marR="0" lvl="0" indent="-426719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1584"/>
              <a:buFont typeface="Gill Sans"/>
              <a:buAutoNum type="arabicPeriod"/>
            </a:pPr>
            <a:r>
              <a:rPr lang="en-US" sz="2112">
                <a:latin typeface="Gill Sans"/>
                <a:ea typeface="Gill Sans"/>
                <a:cs typeface="Gill Sans"/>
                <a:sym typeface="Gill Sans"/>
              </a:rPr>
              <a:t>Communicate findings in the form of an oral presentation</a:t>
            </a:r>
            <a:endParaRPr/>
          </a:p>
          <a:p>
            <a:pPr marL="426719" marR="0" lvl="0" indent="-426719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000000"/>
              </a:buClr>
              <a:buSzPts val="1584"/>
              <a:buFont typeface="Gill Sans"/>
              <a:buAutoNum type="arabicPeriod"/>
            </a:pPr>
            <a:r>
              <a:rPr lang="en-US" sz="2112">
                <a:latin typeface="Gill Sans"/>
                <a:ea typeface="Gill Sans"/>
                <a:cs typeface="Gill Sans"/>
                <a:sym typeface="Gill Sans"/>
              </a:rPr>
              <a:t>Synthesize potential outcomes of the effects of climate change on plant-insect interactions</a:t>
            </a: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812850" y="2422100"/>
            <a:ext cx="11099700" cy="28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Question</a:t>
            </a:r>
            <a:r>
              <a:rPr lang="en-US" sz="2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How will climate change affect the distributions of butterflies and their larval hosts across a continent over time?</a:t>
            </a:r>
            <a:endParaRPr sz="2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0"/>
              <a:buFont typeface="Gill Sans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Objective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: Generate range maps for butterfly-host plant interactions and predict distributional shifts using publicly available biodiversity data and data science tools</a:t>
            </a: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40"/>
              <a:buFont typeface="Gill Sans"/>
              <a:buNone/>
            </a:pPr>
            <a:r>
              <a:rPr lang="en-US" sz="42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“Ecology for a very long time has been trying to explain why species have the distribution that they do, why a species can survive here and no one there, why some species have small distributions and others have broad ones”</a:t>
            </a: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0471621" y="9036049"/>
            <a:ext cx="1561158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Kolbert pg. 86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952500" y="69735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Ecology is focused on </a:t>
            </a: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800012" y="4395539"/>
            <a:ext cx="3809708" cy="97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Life processes, interactions, and adaptations</a:t>
            </a: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7032314" y="4330416"/>
            <a:ext cx="3809708" cy="132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Movement of nutrients &amp; energy through a living system</a:t>
            </a: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1659123" y="7775140"/>
            <a:ext cx="38097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Development and destruction of ecosystems</a:t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6894752" y="7801150"/>
            <a:ext cx="38097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Abundance &amp; distribution of organisms and biodiversity</a:t>
            </a:r>
            <a:endParaRPr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7463" y="1773907"/>
            <a:ext cx="2544285" cy="230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7626" y="1935949"/>
            <a:ext cx="2972725" cy="20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2329437" y="403826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7665000" y="4038276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56" y="5809670"/>
            <a:ext cx="2902528" cy="16798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7665000" y="7489501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541" y="5731061"/>
            <a:ext cx="4314894" cy="16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2429387" y="744871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952500" y="210413"/>
            <a:ext cx="11099800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Biodiversity is </a:t>
            </a: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52500" y="2265375"/>
            <a:ext cx="11099800" cy="443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the variability and variety of life on earth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Gains and losses are common through the history of earth, but mass extinctions have only happened 5 times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All mass extinctions have been correlated with increases in atmospheric CO2</a:t>
            </a:r>
            <a:endParaRPr dirty="0"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869" y="6709387"/>
            <a:ext cx="3640555" cy="242278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1594375" y="9136500"/>
            <a:ext cx="15507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 McCormack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280" y="6709380"/>
            <a:ext cx="3621800" cy="241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25283"/>
          <a:stretch/>
        </p:blipFill>
        <p:spPr>
          <a:xfrm>
            <a:off x="8631918" y="6703050"/>
            <a:ext cx="3242705" cy="24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5493875" y="913156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9209325" y="9124726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ill Sans"/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Biodiversity data shows us</a:t>
            </a: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0127" y="5930863"/>
            <a:ext cx="6879997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Why there places and times with many or few species</a:t>
            </a: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6127676" y="7751945"/>
            <a:ext cx="6541700" cy="13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Abiotic Factors, Biotic Factors, Historical Contingencies</a:t>
            </a:r>
            <a:endParaRPr/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228" y="2649511"/>
            <a:ext cx="4873104" cy="333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0723" y="2921779"/>
            <a:ext cx="3926334" cy="391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9494850" y="70215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ebird.org</a:t>
            </a:r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2232175" y="6034893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19"/>
              <a:buFont typeface="Gill Sans"/>
              <a:buNone/>
            </a:pPr>
            <a:r>
              <a:rPr lang="en-US" sz="7119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Here we are focused on biodiversity</a:t>
            </a: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7607044" y="3503117"/>
            <a:ext cx="4332801" cy="27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How many species there are at a particular location and time?</a:t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7938437" y="6320199"/>
            <a:ext cx="4008139" cy="182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We’ll focus on butterfly biodiversity</a:t>
            </a: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002" y="3702176"/>
            <a:ext cx="6305947" cy="47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5125750" y="8431626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Wikimedia commons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0"/>
              <a:buFont typeface="Gill Sans"/>
              <a:buNone/>
            </a:pPr>
            <a:r>
              <a:rPr lang="en-US" sz="488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Historically biodiversity data has been collected two ways by two different groups</a:t>
            </a: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592284" y="6854980"/>
            <a:ext cx="5600854" cy="130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Museum Collections - presence only data</a:t>
            </a: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6898112" y="6854984"/>
            <a:ext cx="5600854" cy="1301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Checklist Surveys - presence/absence data</a:t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287" y="3816000"/>
            <a:ext cx="4513637" cy="280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7749" y="3477191"/>
            <a:ext cx="3480428" cy="34804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3018775" y="6669018"/>
            <a:ext cx="2269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University of Arizona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Microsoft Macintosh PowerPoint</Application>
  <PresentationFormat>Custom</PresentationFormat>
  <Paragraphs>164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Verdana</vt:lpstr>
      <vt:lpstr>Arial</vt:lpstr>
      <vt:lpstr>Gill Sans</vt:lpstr>
      <vt:lpstr>Helvetica Neue</vt:lpstr>
      <vt:lpstr>Helvetica Neue Light</vt:lpstr>
      <vt:lpstr>Merriweather Sans</vt:lpstr>
      <vt:lpstr>White</vt:lpstr>
      <vt:lpstr>An investigating of butterfly-host plant  interactions present and future</vt:lpstr>
      <vt:lpstr>PowerPoint Presentation</vt:lpstr>
      <vt:lpstr>Kolbert Discussion Cont’d</vt:lpstr>
      <vt:lpstr>“Ecology for a very long time has been trying to explain why species have the distribution that they do, why a species can survive here and no one there, why some species have small distributions and others have broad ones”</vt:lpstr>
      <vt:lpstr>Ecology is focused on </vt:lpstr>
      <vt:lpstr>Biodiversity is </vt:lpstr>
      <vt:lpstr>Biodiversity data shows us</vt:lpstr>
      <vt:lpstr>Here we are focused on biodiversity</vt:lpstr>
      <vt:lpstr>Historically biodiversity data has been collected two ways by two different groups</vt:lpstr>
      <vt:lpstr>PowerPoint Presentation</vt:lpstr>
      <vt:lpstr>Biodiversity on Display</vt:lpstr>
      <vt:lpstr>PowerPoint Presentation</vt:lpstr>
      <vt:lpstr>Label data</vt:lpstr>
      <vt:lpstr>Some problems</vt:lpstr>
      <vt:lpstr>PowerPoint Presentation</vt:lpstr>
      <vt:lpstr>We are at a transition point in biodiversity research</vt:lpstr>
      <vt:lpstr>Citizen volunteers are collecting biodiversity data</vt:lpstr>
      <vt:lpstr>Citizen Science Efforts</vt:lpstr>
      <vt:lpstr>New technology is helping fill the data gap</vt:lpstr>
      <vt:lpstr>Fewer problems?</vt:lpstr>
      <vt:lpstr>What is ecoinformatics?</vt:lpstr>
      <vt:lpstr>Ecoinformatics is about scaling up </vt:lpstr>
      <vt:lpstr>Where do species live?</vt:lpstr>
      <vt:lpstr>Why do we want all these SDMs?</vt:lpstr>
      <vt:lpstr>Why do we want SDMs for butterflies?</vt:lpstr>
      <vt:lpstr>Scaling up - data from lots of sources</vt:lpstr>
      <vt:lpstr>Scaling up - lots of data to analyze and visualize </vt:lpstr>
      <vt:lpstr>Scaling up - lots of data in real time</vt:lpstr>
      <vt:lpstr>Computers and data have changed the world</vt:lpstr>
      <vt:lpstr>Computers have not increased worker productivity</vt:lpstr>
      <vt:lpstr>Innovation resulting in productivity increases takes time</vt:lpstr>
      <vt:lpstr>It’s a great time to be in the data business</vt:lpstr>
      <vt:lpstr>Data science is every where</vt:lpstr>
      <vt:lpstr>Data science is changing ecologists </vt:lpstr>
      <vt:lpstr>How do I gain more KSAs in data science?</vt:lpstr>
      <vt:lpstr>Objective &amp; Learning Goals for Ecoinformatics Group Projects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investigating of butterfly-host plant  interactions present and future</dc:title>
  <cp:lastModifiedBy>Wendy Clement</cp:lastModifiedBy>
  <cp:revision>1</cp:revision>
  <dcterms:modified xsi:type="dcterms:W3CDTF">2018-07-01T13:29:18Z</dcterms:modified>
</cp:coreProperties>
</file>