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3004800" cy="9753600"/>
  <p:notesSz cx="6858000" cy="9144000"/>
  <p:embeddedFontLst>
    <p:embeddedFont>
      <p:font typeface="Helvetica Neue" panose="020B0604020202020204" charset="0"/>
      <p:regular r:id="rId9"/>
      <p:bold r:id="rId10"/>
      <p:italic r:id="rId11"/>
      <p:boldItalic r:id="rId12"/>
    </p:embeddedFont>
    <p:embeddedFont>
      <p:font typeface="Gill Sans" panose="020B0604020202020204" charset="0"/>
      <p:regular r:id="rId13"/>
      <p:bold r:id="rId14"/>
    </p:embeddedFont>
    <p:embeddedFont>
      <p:font typeface="Helvetica Neue Light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96" y="-90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51231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Sub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 Light"/>
              <a:buNone/>
              <a:defRPr sz="32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 Light"/>
              <a:buNone/>
              <a:defRPr sz="32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 Light"/>
              <a:buNone/>
              <a:defRPr sz="32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 Light"/>
              <a:buNone/>
              <a:defRPr sz="32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 Light"/>
              <a:buNone/>
              <a:defRPr sz="32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marR="0" lvl="5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3200400" marR="0" lvl="6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3657600" marR="0" lvl="7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4114800" marR="0" lvl="8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914400" marR="0" lvl="1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marR="0" lvl="2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marR="0" lvl="3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marR="0" lvl="4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marR="0" lvl="5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3200400" marR="0" lvl="6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3657600" marR="0" lvl="7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4114800" marR="0" lvl="8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 Light"/>
              <a:buNone/>
              <a:defRPr sz="3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914400" marR="0" lvl="1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marR="0" lvl="2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marR="0" lvl="3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marR="0" lvl="4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marR="0" lvl="5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3200400" marR="0" lvl="6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3657600" marR="0" lvl="7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4114800" marR="0" lvl="8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">
  <p:cSld name="Photo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pic" idx="2"/>
          </p:nvPr>
        </p:nvSpPr>
        <p:spPr>
          <a:xfrm>
            <a:off x="0" y="0"/>
            <a:ext cx="13004800" cy="97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44500" marR="0" lvl="0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889000" marR="0" lvl="1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33500" marR="0" lvl="2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778000" marR="0" lvl="3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22500" marR="0" lvl="4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667000" marR="0" lvl="5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3111500" marR="0" lvl="6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3556000" marR="0" lvl="7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4000500" marR="0" lvl="8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- Top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>
  <p:cSld name="Title &amp; Bullet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914400" marR="0" lvl="1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marR="0" lvl="2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marR="0" lvl="3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marR="0" lvl="4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marR="0" lvl="5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3200400" marR="0" lvl="6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3657600" marR="0" lvl="7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4114800" marR="0" lvl="8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- Horizontal">
  <p:cSld name="Photo - Horizontal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pic" idx="2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44500" marR="0" lvl="0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889000" marR="0" lvl="1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33500" marR="0" lvl="2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778000" marR="0" lvl="3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22500" marR="0" lvl="4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667000" marR="0" lvl="5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3111500" marR="0" lvl="6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3556000" marR="0" lvl="7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4000500" marR="0" lvl="8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 Light"/>
              <a:buNone/>
              <a:defRPr sz="32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 Light"/>
              <a:buNone/>
              <a:defRPr sz="32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 Light"/>
              <a:buNone/>
              <a:defRPr sz="32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 Light"/>
              <a:buNone/>
              <a:defRPr sz="32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 Light"/>
              <a:buNone/>
              <a:defRPr sz="32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marR="0" lvl="5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3200400" marR="0" lvl="6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3657600" marR="0" lvl="7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4114800" marR="0" lvl="8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- Center">
  <p:cSld name="Title - Cent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- Vertical">
  <p:cSld name="Photo - Vertical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pic" idx="2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44500" marR="0" lvl="0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889000" marR="0" lvl="1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33500" marR="0" lvl="2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778000" marR="0" lvl="3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22500" marR="0" lvl="4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667000" marR="0" lvl="5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3111500" marR="0" lvl="6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3556000" marR="0" lvl="7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4000500" marR="0" lvl="8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 Light"/>
              <a:buNone/>
              <a:defRPr sz="6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 Light"/>
              <a:buNone/>
              <a:defRPr sz="32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 Light"/>
              <a:buNone/>
              <a:defRPr sz="32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 Light"/>
              <a:buNone/>
              <a:defRPr sz="32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 Light"/>
              <a:buNone/>
              <a:defRPr sz="32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 Light"/>
              <a:buNone/>
              <a:defRPr sz="32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marR="0" lvl="5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3200400" marR="0" lvl="6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3657600" marR="0" lvl="7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4114800" marR="0" lvl="8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">
  <p:cSld name="Title, Bullets &amp; Photo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pic" idx="2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44500" marR="0" lvl="0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889000" marR="0" lvl="1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33500" marR="0" lvl="2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778000" marR="0" lvl="3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22500" marR="0" lvl="4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667000" marR="0" lvl="5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3111500" marR="0" lvl="6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3556000" marR="0" lvl="7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4000500" marR="0" lvl="8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361950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 Light"/>
              <a:buChar char="•"/>
              <a:defRPr sz="2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914400" marR="0" lvl="1" indent="-361950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 Light"/>
              <a:buChar char="•"/>
              <a:defRPr sz="2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marR="0" lvl="2" indent="-361950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 Light"/>
              <a:buChar char="•"/>
              <a:defRPr sz="2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marR="0" lvl="3" indent="-361950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 Light"/>
              <a:buChar char="•"/>
              <a:defRPr sz="2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marR="0" lvl="4" indent="-361950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 Light"/>
              <a:buChar char="•"/>
              <a:defRPr sz="2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marR="0" lvl="5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3200400" marR="0" lvl="6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3657600" marR="0" lvl="7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4114800" marR="0" lvl="8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s">
  <p:cSld name="Bulle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914400" marR="0" lvl="1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marR="0" lvl="2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marR="0" lvl="3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marR="0" lvl="4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marR="0" lvl="5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3200400" marR="0" lvl="6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3657600" marR="0" lvl="7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4114800" marR="0" lvl="8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- 3 Up">
  <p:cSld name="Photo - 3 Up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pic" idx="2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44500" marR="0" lvl="0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889000" marR="0" lvl="1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33500" marR="0" lvl="2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778000" marR="0" lvl="3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22500" marR="0" lvl="4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667000" marR="0" lvl="5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3111500" marR="0" lvl="6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3556000" marR="0" lvl="7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4000500" marR="0" lvl="8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pic" idx="3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44500" marR="0" lvl="0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889000" marR="0" lvl="1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33500" marR="0" lvl="2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778000" marR="0" lvl="3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22500" marR="0" lvl="4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667000" marR="0" lvl="5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3111500" marR="0" lvl="6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3556000" marR="0" lvl="7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4000500" marR="0" lvl="8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pic" idx="4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44500" marR="0" lvl="0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889000" marR="0" lvl="1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33500" marR="0" lvl="2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778000" marR="0" lvl="3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22500" marR="0" lvl="4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667000" marR="0" lvl="5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3111500" marR="0" lvl="6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3556000" marR="0" lvl="7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4000500" marR="0" lvl="8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 Light"/>
              <a:buNone/>
              <a:defRPr sz="8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914400" marR="0" lvl="1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marR="0" lvl="2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marR="0" lvl="3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marR="0" lvl="4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marR="0" lvl="5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3200400" marR="0" lvl="6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3657600" marR="0" lvl="7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4114800" marR="0" lvl="8" indent="-400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 Light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 Light"/>
              <a:buNone/>
              <a:defRPr sz="18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685800" y="444500"/>
            <a:ext cx="6533406" cy="21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40"/>
              <a:buFont typeface="Gill Sans"/>
              <a:buNone/>
            </a:pPr>
            <a:r>
              <a:rPr lang="en-US" sz="624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Species Distribution Models</a:t>
            </a:r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952500" y="2921000"/>
            <a:ext cx="11099800" cy="3238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635000" marR="0" lvl="0" indent="-635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Gill Sans"/>
              <a:buAutoNum type="arabicPeriod"/>
            </a:pPr>
            <a:r>
              <a:rPr lang="en-US" sz="3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Characterize the environmental conditions that are suitable for the species</a:t>
            </a:r>
            <a:endParaRPr/>
          </a:p>
          <a:p>
            <a:pPr marL="635000" marR="0" lvl="0" indent="-6350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Gill Sans"/>
              <a:buAutoNum type="arabicPeriod"/>
            </a:pPr>
            <a:r>
              <a:rPr lang="en-US" sz="3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Identify where suitable environments are distributed in space</a:t>
            </a:r>
            <a:endParaRPr/>
          </a:p>
        </p:txBody>
      </p:sp>
      <p:grpSp>
        <p:nvGrpSpPr>
          <p:cNvPr id="61" name="Shape 61"/>
          <p:cNvGrpSpPr/>
          <p:nvPr/>
        </p:nvGrpSpPr>
        <p:grpSpPr>
          <a:xfrm>
            <a:off x="1578384" y="5911848"/>
            <a:ext cx="9467034" cy="2057751"/>
            <a:chOff x="0" y="-1"/>
            <a:chExt cx="9467032" cy="2057749"/>
          </a:xfrm>
        </p:grpSpPr>
        <p:sp>
          <p:nvSpPr>
            <p:cNvPr id="62" name="Shape 62"/>
            <p:cNvSpPr/>
            <p:nvPr/>
          </p:nvSpPr>
          <p:spPr>
            <a:xfrm>
              <a:off x="4383471" y="-1"/>
              <a:ext cx="700089" cy="6223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Gill Sans"/>
                <a:buNone/>
              </a:pPr>
              <a:r>
                <a:rPr lang="en-US" sz="3600" b="0" i="0" u="none" strike="noStrike" cap="none">
                  <a:solidFill>
                    <a:srgbClr val="000000"/>
                  </a:solidFill>
                  <a:latin typeface="Gill Sans"/>
                  <a:ea typeface="Gill Sans"/>
                  <a:cs typeface="Gill Sans"/>
                  <a:sym typeface="Gill Sans"/>
                </a:rPr>
                <a:t>SO</a:t>
              </a: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>
              <a:off x="0" y="914747"/>
              <a:ext cx="9467032" cy="11430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Gill Sans"/>
                <a:buNone/>
              </a:pPr>
              <a:r>
                <a:rPr lang="en-US" sz="3600" b="0" i="0" u="none" strike="noStrike" cap="none">
                  <a:solidFill>
                    <a:srgbClr val="000000"/>
                  </a:solidFill>
                  <a:latin typeface="Gill Sans"/>
                  <a:ea typeface="Gill Sans"/>
                  <a:cs typeface="Gill Sans"/>
                  <a:sym typeface="Gill Sans"/>
                </a:rPr>
                <a:t>This does not provide us an ACTUAL distribution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Gill Sans"/>
                <a:buNone/>
              </a:pPr>
              <a:r>
                <a:rPr lang="en-US" sz="3600" b="0" i="1" u="none" strike="noStrike" cap="none">
                  <a:solidFill>
                    <a:srgbClr val="000000"/>
                  </a:solidFill>
                  <a:latin typeface="Gill Sans"/>
                  <a:ea typeface="Gill Sans"/>
                  <a:cs typeface="Gill Sans"/>
                  <a:sym typeface="Gill Sans"/>
                </a:rPr>
                <a:t>Fundamental Niche</a:t>
              </a:r>
              <a:endParaRPr/>
            </a:p>
          </p:txBody>
        </p:sp>
      </p:grpSp>
      <p:sp>
        <p:nvSpPr>
          <p:cNvPr id="64" name="Shape 64"/>
          <p:cNvSpPr/>
          <p:nvPr/>
        </p:nvSpPr>
        <p:spPr>
          <a:xfrm>
            <a:off x="360486" y="8522394"/>
            <a:ext cx="11902828" cy="622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Gill Sans"/>
              <a:buNone/>
            </a:pPr>
            <a:r>
              <a:rPr lang="en-US" sz="3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Why might species only occupy part of the Fundamental Niche?</a:t>
            </a:r>
            <a:endParaRPr/>
          </a:p>
        </p:txBody>
      </p:sp>
      <p:pic>
        <p:nvPicPr>
          <p:cNvPr id="65" name="Shape 65" descr="melinus-predicted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52692" y="68481"/>
            <a:ext cx="3951881" cy="29110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Gill Sans"/>
              <a:buNone/>
            </a:pPr>
            <a:r>
              <a:rPr lang="en-US" sz="8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Utility of SDM</a:t>
            </a:r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40005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29"/>
              <a:buFont typeface="Gill Sans"/>
              <a:buChar char="•"/>
            </a:pPr>
            <a:r>
              <a:rPr lang="en-US" sz="3239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Identifying potential areas for disease outbreak</a:t>
            </a:r>
            <a:endParaRPr/>
          </a:p>
          <a:p>
            <a:pPr marL="400050" marR="0" lvl="0" indent="-400050" algn="l" rtl="0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2429"/>
              <a:buFont typeface="Gill Sans"/>
              <a:buChar char="•"/>
            </a:pPr>
            <a:r>
              <a:rPr lang="en-US" sz="3239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Examine niche evolution</a:t>
            </a:r>
            <a:endParaRPr/>
          </a:p>
          <a:p>
            <a:pPr marL="400050" marR="0" lvl="0" indent="-400050" algn="l" rtl="0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2429"/>
              <a:buFont typeface="Gill Sans"/>
              <a:buChar char="•"/>
            </a:pPr>
            <a:r>
              <a:rPr lang="en-US" sz="3239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Inform taxonomy</a:t>
            </a:r>
            <a:endParaRPr/>
          </a:p>
          <a:p>
            <a:pPr marL="400050" marR="0" lvl="0" indent="-400050" algn="l" rtl="0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2429"/>
              <a:buFont typeface="Gill Sans"/>
              <a:buChar char="•"/>
            </a:pPr>
            <a:r>
              <a:rPr lang="en-US" sz="3239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Conservation</a:t>
            </a:r>
            <a:endParaRPr/>
          </a:p>
          <a:p>
            <a:pPr marL="800100" marR="0" lvl="1" indent="-400050" algn="l" rtl="0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2429"/>
              <a:buFont typeface="Gill Sans"/>
              <a:buChar char="•"/>
            </a:pPr>
            <a:r>
              <a:rPr lang="en-US" sz="3239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reintroduction of species</a:t>
            </a:r>
            <a:endParaRPr/>
          </a:p>
          <a:p>
            <a:pPr marL="800100" marR="0" lvl="1" indent="-400050" algn="l" rtl="0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2429"/>
              <a:buFont typeface="Gill Sans"/>
              <a:buChar char="•"/>
            </a:pPr>
            <a:r>
              <a:rPr lang="en-US" sz="3239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identify priority sites for conservation</a:t>
            </a:r>
            <a:endParaRPr/>
          </a:p>
          <a:p>
            <a:pPr marL="800100" marR="0" lvl="1" indent="-400050" algn="l" rtl="0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2429"/>
              <a:buFont typeface="Gill Sans"/>
              <a:buChar char="•"/>
            </a:pPr>
            <a:r>
              <a:rPr lang="en-US" sz="3239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projecting spread of invasive species and disease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317500" y="1866900"/>
            <a:ext cx="5846862" cy="5449293"/>
          </a:xfrm>
          <a:prstGeom prst="roundRect">
            <a:avLst>
              <a:gd name="adj" fmla="val 13669"/>
            </a:avLst>
          </a:prstGeom>
          <a:noFill/>
          <a:ln w="63500" cap="flat" cmpd="sng">
            <a:solidFill>
              <a:schemeClr val="accent1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</a:pPr>
            <a:endParaRPr sz="2400" b="0" i="0" u="none" strike="noStrike" cap="none"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77" name="Shape 77"/>
          <p:cNvSpPr/>
          <p:nvPr/>
        </p:nvSpPr>
        <p:spPr>
          <a:xfrm>
            <a:off x="6739855" y="1866900"/>
            <a:ext cx="5846862" cy="5449293"/>
          </a:xfrm>
          <a:prstGeom prst="roundRect">
            <a:avLst>
              <a:gd name="adj" fmla="val 13669"/>
            </a:avLst>
          </a:prstGeom>
          <a:noFill/>
          <a:ln w="76200" cap="flat" cmpd="sng">
            <a:solidFill>
              <a:schemeClr val="accent6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</a:pPr>
            <a:endParaRPr sz="2400" b="0" i="0" u="none" strike="noStrike" cap="none"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952500" y="127000"/>
            <a:ext cx="11099800" cy="1490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Gill Sans"/>
              <a:buNone/>
            </a:pPr>
            <a:r>
              <a:rPr lang="en-US" sz="8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SDM Approaches</a:t>
            </a:r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596900" y="1943100"/>
            <a:ext cx="4977706" cy="4235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rPr>
              <a:t>Mechanistic Models</a:t>
            </a:r>
            <a:endParaRPr/>
          </a:p>
          <a:p>
            <a:pPr marL="444500" marR="0" lvl="0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550"/>
              <a:buFont typeface="Gill Sans"/>
              <a:buChar char="•"/>
            </a:pPr>
            <a:r>
              <a:rPr lang="en-US" sz="34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Use physiologically limiting mechanisms to determine ability of species to live in an environment</a:t>
            </a: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6788670" y="1448296"/>
            <a:ext cx="5749232" cy="6286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327B"/>
              </a:buClr>
              <a:buSzPts val="3600"/>
              <a:buFont typeface="Gill Sans"/>
              <a:buNone/>
            </a:pPr>
            <a:r>
              <a:rPr lang="en-US" sz="3600" b="0" i="0" u="none" strike="noStrike" cap="none">
                <a:solidFill>
                  <a:srgbClr val="5E327B"/>
                </a:solidFill>
                <a:latin typeface="Gill Sans"/>
                <a:ea typeface="Gill Sans"/>
                <a:cs typeface="Gill Sans"/>
                <a:sym typeface="Gill Sans"/>
              </a:rPr>
              <a:t>Correlative Models</a:t>
            </a:r>
            <a:endParaRPr/>
          </a:p>
          <a:p>
            <a:pPr marL="444500" marR="0" lvl="0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550"/>
              <a:buFont typeface="Gill Sans"/>
              <a:buChar char="•"/>
            </a:pPr>
            <a:r>
              <a:rPr lang="en-US" sz="34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Estimates environmental conditions suitable for a species by associating species occurrence records with environmental data that likely will affect species physiology and probability of persistence</a:t>
            </a:r>
            <a:endParaRPr/>
          </a:p>
        </p:txBody>
      </p:sp>
      <p:sp>
        <p:nvSpPr>
          <p:cNvPr id="81" name="Shape 81"/>
          <p:cNvSpPr/>
          <p:nvPr/>
        </p:nvSpPr>
        <p:spPr>
          <a:xfrm>
            <a:off x="679450" y="7372350"/>
            <a:ext cx="5749200" cy="18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Gill Sans"/>
              <a:buNone/>
            </a:pPr>
            <a:r>
              <a:rPr lang="en-US" sz="30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rPr>
              <a:t>Required</a:t>
            </a:r>
            <a:r>
              <a:rPr lang="en-US" sz="3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: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Gill Sans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detailed understanding of the physiological response of species to environmental factors</a:t>
            </a:r>
            <a:endParaRPr/>
          </a:p>
        </p:txBody>
      </p:sp>
      <p:sp>
        <p:nvSpPr>
          <p:cNvPr id="82" name="Shape 82"/>
          <p:cNvSpPr/>
          <p:nvPr/>
        </p:nvSpPr>
        <p:spPr>
          <a:xfrm>
            <a:off x="7101805" y="7372349"/>
            <a:ext cx="5122962" cy="1892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327B"/>
              </a:buClr>
              <a:buSzPts val="3000"/>
              <a:buFont typeface="Gill Sans"/>
              <a:buNone/>
            </a:pPr>
            <a:r>
              <a:rPr lang="en-US" sz="3000" b="0" i="0" u="none" strike="noStrike" cap="none">
                <a:solidFill>
                  <a:srgbClr val="5E327B"/>
                </a:solidFill>
                <a:latin typeface="Gill Sans"/>
                <a:ea typeface="Gill Sans"/>
                <a:cs typeface="Gill Sans"/>
                <a:sym typeface="Gill Sans"/>
              </a:rPr>
              <a:t>Required</a:t>
            </a:r>
            <a:r>
              <a:rPr lang="en-US" sz="3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: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Gill Sans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Species occurrence records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Gill Sans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Environmental variables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Gill Sans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Algorithms to connect the two</a:t>
            </a:r>
            <a:endParaRPr/>
          </a:p>
        </p:txBody>
      </p:sp>
      <p:pic>
        <p:nvPicPr>
          <p:cNvPr id="83" name="Shape 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50100" y="1993900"/>
            <a:ext cx="5199162" cy="1346200"/>
          </a:xfrm>
          <a:prstGeom prst="rect">
            <a:avLst/>
          </a:prstGeom>
          <a:noFill/>
          <a:ln>
            <a:noFill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317500" y="1866900"/>
            <a:ext cx="5846862" cy="4387404"/>
          </a:xfrm>
          <a:prstGeom prst="roundRect">
            <a:avLst>
              <a:gd name="adj" fmla="val 16977"/>
            </a:avLst>
          </a:prstGeom>
          <a:noFill/>
          <a:ln w="63500" cap="flat" cmpd="sng">
            <a:solidFill>
              <a:schemeClr val="accent2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</a:pPr>
            <a:endParaRPr sz="2400" b="0" i="0" u="none" strike="noStrike" cap="none"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89" name="Shape 89"/>
          <p:cNvSpPr/>
          <p:nvPr/>
        </p:nvSpPr>
        <p:spPr>
          <a:xfrm>
            <a:off x="6435050" y="1866900"/>
            <a:ext cx="6290400" cy="5449200"/>
          </a:xfrm>
          <a:prstGeom prst="roundRect">
            <a:avLst>
              <a:gd name="adj" fmla="val 13669"/>
            </a:avLst>
          </a:prstGeom>
          <a:noFill/>
          <a:ln w="76200" cap="flat" cmpd="sng">
            <a:solidFill>
              <a:schemeClr val="accent6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</a:pPr>
            <a:endParaRPr sz="2400" b="0" i="0" u="none" strike="noStrike" cap="none"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952500" y="127000"/>
            <a:ext cx="11099800" cy="1490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40"/>
              <a:buFont typeface="Gill Sans"/>
              <a:buNone/>
            </a:pPr>
            <a:r>
              <a:rPr lang="en-US" sz="624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Data input for Correlative Models</a:t>
            </a:r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596900" y="1943100"/>
            <a:ext cx="4977706" cy="4235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Gill Sans"/>
              <a:buNone/>
            </a:pPr>
            <a:r>
              <a:rPr lang="en-US" sz="36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rPr>
              <a:t>Biological or Geographical Data</a:t>
            </a:r>
            <a:endParaRPr/>
          </a:p>
          <a:p>
            <a:pPr marL="444500" marR="0" lvl="0" indent="-44450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550"/>
              <a:buFont typeface="Gill Sans"/>
              <a:buChar char="•"/>
            </a:pPr>
            <a:r>
              <a:rPr lang="en-US" sz="34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Actual locality data or known distribution of species</a:t>
            </a:r>
            <a:endParaRPr/>
          </a:p>
        </p:txBody>
      </p:sp>
      <p:sp>
        <p:nvSpPr>
          <p:cNvPr id="92" name="Shape 92"/>
          <p:cNvSpPr/>
          <p:nvPr/>
        </p:nvSpPr>
        <p:spPr>
          <a:xfrm>
            <a:off x="6483875" y="1448300"/>
            <a:ext cx="6290400" cy="62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327B"/>
              </a:buClr>
              <a:buSzPts val="3600"/>
              <a:buFont typeface="Gill Sans"/>
              <a:buNone/>
            </a:pPr>
            <a:r>
              <a:rPr lang="en-US" sz="3600" b="0" i="0" u="none" strike="noStrike" cap="none">
                <a:solidFill>
                  <a:srgbClr val="5E327B"/>
                </a:solidFill>
                <a:latin typeface="Gill Sans"/>
                <a:ea typeface="Gill Sans"/>
                <a:cs typeface="Gill Sans"/>
                <a:sym typeface="Gill Sans"/>
              </a:rPr>
              <a:t>Environmental Data</a:t>
            </a:r>
            <a:endParaRPr/>
          </a:p>
          <a:p>
            <a:pPr marL="444500" marR="0" lvl="0" indent="-4445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2550"/>
              <a:buFont typeface="Gill Sans"/>
              <a:buChar char="•"/>
            </a:pPr>
            <a:r>
              <a:rPr lang="en-US" sz="34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Used to define the space based on environmental variables (climate, topography, soil type, land cover)</a:t>
            </a:r>
            <a:endParaRPr/>
          </a:p>
          <a:p>
            <a:pPr marL="444500" marR="0" lvl="0" indent="-4445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2550"/>
              <a:buFont typeface="Gill Sans"/>
              <a:buChar char="•"/>
            </a:pPr>
            <a:r>
              <a:rPr lang="en-US" sz="34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Set of environmental conditions within which a species can survive and persist</a:t>
            </a:r>
            <a:endParaRPr/>
          </a:p>
        </p:txBody>
      </p:sp>
      <p:sp>
        <p:nvSpPr>
          <p:cNvPr id="93" name="Shape 93"/>
          <p:cNvSpPr/>
          <p:nvPr/>
        </p:nvSpPr>
        <p:spPr>
          <a:xfrm>
            <a:off x="679449" y="6503640"/>
            <a:ext cx="5122963" cy="2781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Gill Sans"/>
              <a:buNone/>
            </a:pPr>
            <a:r>
              <a:rPr lang="en-US" sz="30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rPr>
              <a:t>Where to get it! </a:t>
            </a:r>
            <a:endParaRPr/>
          </a:p>
          <a:p>
            <a:pPr marL="0" marR="0" lvl="2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Gill Sans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iNaturalist</a:t>
            </a:r>
            <a:endParaRPr/>
          </a:p>
          <a:p>
            <a:pPr marL="0" marR="0" lvl="2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Gill Sans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GBIF</a:t>
            </a:r>
            <a:endParaRPr/>
          </a:p>
          <a:p>
            <a:pPr marL="0" marR="0" lvl="2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Gill Sans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eButterfly</a:t>
            </a:r>
            <a:endParaRPr/>
          </a:p>
          <a:p>
            <a:pPr marL="0" marR="0" lvl="2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Gill Sans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Museum/Herbarium Records</a:t>
            </a:r>
            <a:endParaRPr/>
          </a:p>
          <a:p>
            <a:pPr marL="0" marR="0" lvl="2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Gill Sans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GPS data from field work</a:t>
            </a:r>
            <a:endParaRPr/>
          </a:p>
        </p:txBody>
      </p:sp>
      <p:sp>
        <p:nvSpPr>
          <p:cNvPr id="94" name="Shape 94"/>
          <p:cNvSpPr/>
          <p:nvPr/>
        </p:nvSpPr>
        <p:spPr>
          <a:xfrm>
            <a:off x="7101805" y="7594600"/>
            <a:ext cx="5122962" cy="1447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327B"/>
              </a:buClr>
              <a:buSzPts val="3000"/>
              <a:buFont typeface="Gill Sans"/>
              <a:buNone/>
            </a:pPr>
            <a:r>
              <a:rPr lang="en-US" sz="3000" b="0" i="0" u="none" strike="noStrike" cap="none">
                <a:solidFill>
                  <a:srgbClr val="5E327B"/>
                </a:solidFill>
                <a:latin typeface="Gill Sans"/>
                <a:ea typeface="Gill Sans"/>
                <a:cs typeface="Gill Sans"/>
                <a:sym typeface="Gill Sans"/>
              </a:rPr>
              <a:t>Where to get it!</a:t>
            </a:r>
            <a:r>
              <a:rPr lang="en-US" sz="3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endParaRPr/>
          </a:p>
          <a:p>
            <a:pPr marL="0" marR="0" lvl="2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Gill Sans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BioClim</a:t>
            </a:r>
            <a:endParaRPr/>
          </a:p>
          <a:p>
            <a:pPr marL="0" marR="0" lvl="2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Gill Sans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WorldClim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952500" y="177800"/>
            <a:ext cx="11099800" cy="1556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Gill Sans"/>
              <a:buNone/>
            </a:pPr>
            <a:r>
              <a:rPr lang="en-US" sz="8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General Steps in SDM</a:t>
            </a:r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952500" y="1877193"/>
            <a:ext cx="11099800" cy="4626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558800" marR="0" lvl="0" indent="-558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92"/>
              <a:buFont typeface="Gill Sans"/>
              <a:buAutoNum type="arabicPeriod"/>
            </a:pPr>
            <a:r>
              <a:rPr lang="en-US" sz="2992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Study area is model</a:t>
            </a:r>
            <a:r>
              <a:rPr lang="en-US" sz="2992">
                <a:latin typeface="Gill Sans"/>
                <a:ea typeface="Gill Sans"/>
                <a:cs typeface="Gill Sans"/>
                <a:sym typeface="Gill Sans"/>
              </a:rPr>
              <a:t>ed</a:t>
            </a:r>
            <a:r>
              <a:rPr lang="en-US" sz="2992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 as a raster map composed of grid cells at a specified resolution (for us, North America excluding Mexico)</a:t>
            </a:r>
            <a:endParaRPr/>
          </a:p>
          <a:p>
            <a:pPr marL="558800" marR="0" lvl="0" indent="-558800" algn="l" rtl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>
                <a:srgbClr val="000000"/>
              </a:buClr>
              <a:buSzPts val="2992"/>
              <a:buFont typeface="Gill Sans"/>
              <a:buAutoNum type="arabicPeriod"/>
            </a:pPr>
            <a:r>
              <a:rPr lang="en-US" sz="2992">
                <a:latin typeface="Gill Sans"/>
                <a:ea typeface="Gill Sans"/>
                <a:cs typeface="Gill Sans"/>
                <a:sym typeface="Gill Sans"/>
              </a:rPr>
              <a:t>D</a:t>
            </a:r>
            <a:r>
              <a:rPr lang="en-US" sz="2992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ependent variables = occurrence records (from iNat)</a:t>
            </a:r>
            <a:endParaRPr/>
          </a:p>
          <a:p>
            <a:pPr marL="558800" marR="0" lvl="0" indent="-558800" algn="l" rtl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>
                <a:srgbClr val="000000"/>
              </a:buClr>
              <a:buSzPts val="2992"/>
              <a:buFont typeface="Gill Sans"/>
              <a:buAutoNum type="arabicPeriod"/>
            </a:pPr>
            <a:r>
              <a:rPr lang="en-US" sz="2992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Suite of environmental variables (obtained from BioClim or WorldClim) and used to characterize each cell</a:t>
            </a:r>
            <a:endParaRPr/>
          </a:p>
          <a:p>
            <a:pPr marL="558800" marR="0" lvl="0" indent="-558800" algn="l" rtl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>
                <a:srgbClr val="000000"/>
              </a:buClr>
              <a:buSzPts val="2992"/>
              <a:buFont typeface="Gill Sans"/>
              <a:buAutoNum type="arabicPeriod"/>
            </a:pPr>
            <a:r>
              <a:rPr lang="en-US" sz="2992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Function of the environmental variables is generated to </a:t>
            </a:r>
            <a:r>
              <a:rPr lang="en-US" sz="2992">
                <a:latin typeface="Gill Sans"/>
                <a:ea typeface="Gill Sans"/>
                <a:cs typeface="Gill Sans"/>
                <a:sym typeface="Gill Sans"/>
              </a:rPr>
              <a:t>predict </a:t>
            </a:r>
            <a:r>
              <a:rPr lang="en-US" sz="2992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the degree to which each cell is suitable for the species</a:t>
            </a:r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4216724" y="7796394"/>
            <a:ext cx="672000" cy="8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025" tIns="130025" rIns="130025" bIns="130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None/>
            </a:pPr>
            <a:r>
              <a:rPr lang="en-US" sz="4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+</a:t>
            </a:r>
            <a:endParaRPr/>
          </a:p>
        </p:txBody>
      </p:sp>
      <p:sp>
        <p:nvSpPr>
          <p:cNvPr id="102" name="Shape 102"/>
          <p:cNvSpPr/>
          <p:nvPr/>
        </p:nvSpPr>
        <p:spPr>
          <a:xfrm>
            <a:off x="8076269" y="7751944"/>
            <a:ext cx="672000" cy="9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025" tIns="130025" rIns="130025" bIns="130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Helvetica Neue Light"/>
              <a:buNone/>
            </a:pPr>
            <a:r>
              <a:rPr lang="en-US" sz="4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=</a:t>
            </a:r>
            <a:endParaRPr/>
          </a:p>
        </p:txBody>
      </p:sp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53849" y="6593774"/>
            <a:ext cx="2978813" cy="2978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21212" y="6477837"/>
            <a:ext cx="3249524" cy="3249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Shape 10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810300" y="6534588"/>
            <a:ext cx="3136025" cy="31360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6" name="Shape 106"/>
          <p:cNvGrpSpPr/>
          <p:nvPr/>
        </p:nvGrpSpPr>
        <p:grpSpPr>
          <a:xfrm>
            <a:off x="1426475" y="6888225"/>
            <a:ext cx="2639100" cy="2328000"/>
            <a:chOff x="893075" y="6888225"/>
            <a:chExt cx="2639100" cy="2328000"/>
          </a:xfrm>
        </p:grpSpPr>
        <p:cxnSp>
          <p:nvCxnSpPr>
            <p:cNvPr id="107" name="Shape 107"/>
            <p:cNvCxnSpPr/>
            <p:nvPr/>
          </p:nvCxnSpPr>
          <p:spPr>
            <a:xfrm>
              <a:off x="893075" y="7048775"/>
              <a:ext cx="26391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8" name="Shape 108"/>
            <p:cNvCxnSpPr/>
            <p:nvPr/>
          </p:nvCxnSpPr>
          <p:spPr>
            <a:xfrm>
              <a:off x="893075" y="7204600"/>
              <a:ext cx="26391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9" name="Shape 109"/>
            <p:cNvCxnSpPr/>
            <p:nvPr/>
          </p:nvCxnSpPr>
          <p:spPr>
            <a:xfrm>
              <a:off x="893075" y="7360425"/>
              <a:ext cx="26391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0" name="Shape 110"/>
            <p:cNvCxnSpPr/>
            <p:nvPr/>
          </p:nvCxnSpPr>
          <p:spPr>
            <a:xfrm>
              <a:off x="893075" y="7516250"/>
              <a:ext cx="26391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" name="Shape 111"/>
            <p:cNvCxnSpPr/>
            <p:nvPr/>
          </p:nvCxnSpPr>
          <p:spPr>
            <a:xfrm>
              <a:off x="893075" y="7672075"/>
              <a:ext cx="26391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" name="Shape 112"/>
            <p:cNvCxnSpPr/>
            <p:nvPr/>
          </p:nvCxnSpPr>
          <p:spPr>
            <a:xfrm>
              <a:off x="893075" y="7827900"/>
              <a:ext cx="26391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" name="Shape 113"/>
            <p:cNvCxnSpPr/>
            <p:nvPr/>
          </p:nvCxnSpPr>
          <p:spPr>
            <a:xfrm>
              <a:off x="893075" y="7983725"/>
              <a:ext cx="26391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" name="Shape 114"/>
            <p:cNvCxnSpPr/>
            <p:nvPr/>
          </p:nvCxnSpPr>
          <p:spPr>
            <a:xfrm>
              <a:off x="893075" y="8139550"/>
              <a:ext cx="26391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" name="Shape 115"/>
            <p:cNvCxnSpPr/>
            <p:nvPr/>
          </p:nvCxnSpPr>
          <p:spPr>
            <a:xfrm>
              <a:off x="893075" y="8295375"/>
              <a:ext cx="26391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" name="Shape 116"/>
            <p:cNvCxnSpPr/>
            <p:nvPr/>
          </p:nvCxnSpPr>
          <p:spPr>
            <a:xfrm>
              <a:off x="893075" y="8451200"/>
              <a:ext cx="26391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" name="Shape 117"/>
            <p:cNvCxnSpPr/>
            <p:nvPr/>
          </p:nvCxnSpPr>
          <p:spPr>
            <a:xfrm>
              <a:off x="893075" y="8607025"/>
              <a:ext cx="26391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" name="Shape 118"/>
            <p:cNvCxnSpPr/>
            <p:nvPr/>
          </p:nvCxnSpPr>
          <p:spPr>
            <a:xfrm>
              <a:off x="893075" y="8762850"/>
              <a:ext cx="26391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" name="Shape 119"/>
            <p:cNvCxnSpPr/>
            <p:nvPr/>
          </p:nvCxnSpPr>
          <p:spPr>
            <a:xfrm>
              <a:off x="893075" y="8918675"/>
              <a:ext cx="26391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0" name="Shape 120"/>
            <p:cNvCxnSpPr/>
            <p:nvPr/>
          </p:nvCxnSpPr>
          <p:spPr>
            <a:xfrm>
              <a:off x="893075" y="9074500"/>
              <a:ext cx="26391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1" name="Shape 121"/>
            <p:cNvCxnSpPr/>
            <p:nvPr/>
          </p:nvCxnSpPr>
          <p:spPr>
            <a:xfrm rot="5400000">
              <a:off x="2213900" y="8052225"/>
              <a:ext cx="23280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2" name="Shape 122"/>
            <p:cNvCxnSpPr/>
            <p:nvPr/>
          </p:nvCxnSpPr>
          <p:spPr>
            <a:xfrm rot="5400000">
              <a:off x="2058075" y="8052225"/>
              <a:ext cx="23280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" name="Shape 123"/>
            <p:cNvCxnSpPr/>
            <p:nvPr/>
          </p:nvCxnSpPr>
          <p:spPr>
            <a:xfrm rot="5400000">
              <a:off x="1902250" y="8052225"/>
              <a:ext cx="23280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4" name="Shape 124"/>
            <p:cNvCxnSpPr/>
            <p:nvPr/>
          </p:nvCxnSpPr>
          <p:spPr>
            <a:xfrm rot="5400000">
              <a:off x="1746425" y="8052225"/>
              <a:ext cx="23280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5" name="Shape 125"/>
            <p:cNvCxnSpPr/>
            <p:nvPr/>
          </p:nvCxnSpPr>
          <p:spPr>
            <a:xfrm rot="5400000">
              <a:off x="1590600" y="8052225"/>
              <a:ext cx="23280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6" name="Shape 126"/>
            <p:cNvCxnSpPr/>
            <p:nvPr/>
          </p:nvCxnSpPr>
          <p:spPr>
            <a:xfrm rot="5400000">
              <a:off x="1434775" y="8052225"/>
              <a:ext cx="23280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7" name="Shape 127"/>
            <p:cNvCxnSpPr/>
            <p:nvPr/>
          </p:nvCxnSpPr>
          <p:spPr>
            <a:xfrm rot="5400000">
              <a:off x="1278950" y="8052225"/>
              <a:ext cx="23280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8" name="Shape 128"/>
            <p:cNvCxnSpPr/>
            <p:nvPr/>
          </p:nvCxnSpPr>
          <p:spPr>
            <a:xfrm rot="5400000">
              <a:off x="1123125" y="8052225"/>
              <a:ext cx="23280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9" name="Shape 129"/>
            <p:cNvCxnSpPr/>
            <p:nvPr/>
          </p:nvCxnSpPr>
          <p:spPr>
            <a:xfrm rot="5400000">
              <a:off x="967300" y="8052225"/>
              <a:ext cx="23280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0" name="Shape 130"/>
            <p:cNvCxnSpPr/>
            <p:nvPr/>
          </p:nvCxnSpPr>
          <p:spPr>
            <a:xfrm rot="5400000">
              <a:off x="811475" y="8052225"/>
              <a:ext cx="23280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1" name="Shape 131"/>
            <p:cNvCxnSpPr/>
            <p:nvPr/>
          </p:nvCxnSpPr>
          <p:spPr>
            <a:xfrm rot="5400000">
              <a:off x="655650" y="8052225"/>
              <a:ext cx="23280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2" name="Shape 132"/>
            <p:cNvCxnSpPr/>
            <p:nvPr/>
          </p:nvCxnSpPr>
          <p:spPr>
            <a:xfrm rot="5400000">
              <a:off x="499825" y="8052225"/>
              <a:ext cx="23280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3" name="Shape 133"/>
            <p:cNvCxnSpPr/>
            <p:nvPr/>
          </p:nvCxnSpPr>
          <p:spPr>
            <a:xfrm rot="5400000">
              <a:off x="344000" y="8052225"/>
              <a:ext cx="23280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" name="Shape 134"/>
            <p:cNvCxnSpPr/>
            <p:nvPr/>
          </p:nvCxnSpPr>
          <p:spPr>
            <a:xfrm rot="5400000">
              <a:off x="188175" y="8052225"/>
              <a:ext cx="23280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" name="Shape 135"/>
            <p:cNvCxnSpPr/>
            <p:nvPr/>
          </p:nvCxnSpPr>
          <p:spPr>
            <a:xfrm rot="5400000">
              <a:off x="32350" y="8052225"/>
              <a:ext cx="23280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6" name="Shape 136"/>
            <p:cNvCxnSpPr/>
            <p:nvPr/>
          </p:nvCxnSpPr>
          <p:spPr>
            <a:xfrm rot="5400000">
              <a:off x="-123475" y="8052225"/>
              <a:ext cx="23280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952500" y="294502"/>
            <a:ext cx="11099800" cy="2159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Gill Sans"/>
              <a:buNone/>
            </a:pPr>
            <a:r>
              <a:rPr lang="en-US" sz="8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Tips for Success Today</a:t>
            </a:r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952500" y="2425700"/>
            <a:ext cx="11099800" cy="5103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346709" marR="0" lvl="0" indent="-34670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5"/>
              <a:buFont typeface="Gill Sans"/>
              <a:buChar char="•"/>
            </a:pPr>
            <a:r>
              <a:rPr lang="en-US" sz="2807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No spaces in file names. NoSpacesInFileNames.doc</a:t>
            </a:r>
            <a:endParaRPr/>
          </a:p>
          <a:p>
            <a:pPr marL="346709" marR="0" lvl="0" indent="-346709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2105"/>
              <a:buFont typeface="Gill Sans"/>
              <a:buChar char="•"/>
            </a:pPr>
            <a:r>
              <a:rPr lang="en-US" sz="2807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CaPitALIzatiON matters</a:t>
            </a:r>
            <a:endParaRPr/>
          </a:p>
          <a:p>
            <a:pPr marL="346709" marR="0" lvl="0" indent="-346709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2105"/>
              <a:buFont typeface="Gill Sans"/>
              <a:buChar char="•"/>
            </a:pPr>
            <a:r>
              <a:rPr lang="en-US" sz="2807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Follow the directions carefully!</a:t>
            </a:r>
            <a:endParaRPr/>
          </a:p>
          <a:p>
            <a:pPr marL="346709" marR="0" lvl="0" indent="-346709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2105"/>
              <a:buFont typeface="Gill Sans"/>
              <a:buChar char="•"/>
            </a:pPr>
            <a:r>
              <a:rPr lang="en-US" sz="2807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Keep all members of the group at the same step - help each other when need be!</a:t>
            </a:r>
            <a:endParaRPr/>
          </a:p>
          <a:p>
            <a:pPr marL="346709" marR="0" lvl="0" indent="-346709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2105"/>
              <a:buFont typeface="Gill Sans"/>
              <a:buChar char="•"/>
            </a:pPr>
            <a:r>
              <a:rPr lang="en-US" sz="2807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Only CAN-DO attitudes:)</a:t>
            </a:r>
            <a:endParaRPr/>
          </a:p>
          <a:p>
            <a:pPr marL="346709" marR="0" lvl="0" indent="-346709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2105"/>
              <a:buFont typeface="Gill Sans"/>
              <a:buChar char="•"/>
            </a:pPr>
            <a:r>
              <a:rPr lang="en-US" sz="2807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Patience.</a:t>
            </a:r>
            <a:endParaRPr/>
          </a:p>
        </p:txBody>
      </p:sp>
      <p:sp>
        <p:nvSpPr>
          <p:cNvPr id="143" name="Shape 143"/>
          <p:cNvSpPr/>
          <p:nvPr/>
        </p:nvSpPr>
        <p:spPr>
          <a:xfrm>
            <a:off x="952500" y="7476594"/>
            <a:ext cx="11099800" cy="2159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20"/>
              <a:buFont typeface="Gill Sans"/>
              <a:buNone/>
            </a:pPr>
            <a:r>
              <a:rPr lang="en-US" sz="4920" b="1" i="0" u="sng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Goal</a:t>
            </a:r>
            <a:r>
              <a:rPr lang="en-US" sz="492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: Complete </a:t>
            </a:r>
            <a:r>
              <a:rPr lang="en-US" sz="4920">
                <a:latin typeface="Gill Sans"/>
                <a:ea typeface="Gill Sans"/>
                <a:cs typeface="Gill Sans"/>
                <a:sym typeface="Gill Sans"/>
              </a:rPr>
              <a:t>SP-</a:t>
            </a:r>
            <a:r>
              <a:rPr lang="en-US" sz="492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2 Assignment using instructions handed out today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345</Words>
  <Application>Microsoft Office PowerPoint</Application>
  <PresentationFormat>Custom</PresentationFormat>
  <Paragraphs>56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Helvetica Neue</vt:lpstr>
      <vt:lpstr>Gill Sans</vt:lpstr>
      <vt:lpstr>Helvetica Neue Light</vt:lpstr>
      <vt:lpstr>White</vt:lpstr>
      <vt:lpstr>Species Distribution Models</vt:lpstr>
      <vt:lpstr>Utility of SDM</vt:lpstr>
      <vt:lpstr>SDM Approaches</vt:lpstr>
      <vt:lpstr>Data input for Correlative Models</vt:lpstr>
      <vt:lpstr>General Steps in SDM</vt:lpstr>
      <vt:lpstr>Tips for Success Today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Species Distribution Models</dc:title>
  <dc:creator>Kathy Winnett-Murray</dc:creator>
  <cp:lastModifiedBy>Kathy Winnett-Murray</cp:lastModifiedBy>
  <cp:revision>1</cp:revision>
  <dcterms:modified xsi:type="dcterms:W3CDTF">2018-08-06T15:24:09Z</dcterms:modified>
</cp:coreProperties>
</file>