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tif" ContentType="image/tiff"/>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352" r:id="rId2"/>
    <p:sldId id="353" r:id="rId3"/>
    <p:sldId id="354" r:id="rId4"/>
    <p:sldId id="268" r:id="rId5"/>
    <p:sldId id="269" r:id="rId6"/>
    <p:sldId id="376" r:id="rId7"/>
    <p:sldId id="377" r:id="rId8"/>
    <p:sldId id="378" r:id="rId9"/>
    <p:sldId id="379" r:id="rId10"/>
    <p:sldId id="380" r:id="rId11"/>
    <p:sldId id="381" r:id="rId12"/>
    <p:sldId id="382" r:id="rId13"/>
    <p:sldId id="383" r:id="rId14"/>
    <p:sldId id="292" r:id="rId15"/>
    <p:sldId id="303" r:id="rId16"/>
    <p:sldId id="304" r:id="rId17"/>
    <p:sldId id="302" r:id="rId18"/>
    <p:sldId id="277" r:id="rId19"/>
    <p:sldId id="357" r:id="rId20"/>
    <p:sldId id="358" r:id="rId21"/>
    <p:sldId id="256" r:id="rId22"/>
    <p:sldId id="257" r:id="rId23"/>
    <p:sldId id="359" r:id="rId24"/>
    <p:sldId id="360" r:id="rId25"/>
    <p:sldId id="384" r:id="rId26"/>
    <p:sldId id="385" r:id="rId27"/>
    <p:sldId id="386" r:id="rId28"/>
    <p:sldId id="307" r:id="rId29"/>
    <p:sldId id="320" r:id="rId30"/>
    <p:sldId id="319" r:id="rId31"/>
    <p:sldId id="267" r:id="rId32"/>
    <p:sldId id="387" r:id="rId33"/>
    <p:sldId id="361" r:id="rId34"/>
    <p:sldId id="362"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12A30"/>
    <a:srgbClr val="0E1118"/>
    <a:srgbClr val="222B30"/>
    <a:srgbClr val="161616"/>
    <a:srgbClr val="2D2D2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190" autoAdjust="0"/>
    <p:restoredTop sz="81665" autoAdjust="0"/>
  </p:normalViewPr>
  <p:slideViewPr>
    <p:cSldViewPr snapToGrid="0">
      <p:cViewPr varScale="1">
        <p:scale>
          <a:sx n="76" d="100"/>
          <a:sy n="76" d="100"/>
        </p:scale>
        <p:origin x="216" y="1104"/>
      </p:cViewPr>
      <p:guideLst/>
    </p:cSldViewPr>
  </p:slideViewPr>
  <p:notesTextViewPr>
    <p:cViewPr>
      <p:scale>
        <a:sx n="1" d="1"/>
        <a:sy n="1" d="1"/>
      </p:scale>
      <p:origin x="0" y="0"/>
    </p:cViewPr>
  </p:notesTextViewPr>
  <p:sorterViewPr>
    <p:cViewPr>
      <p:scale>
        <a:sx n="43" d="100"/>
        <a:sy n="43"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7FA192-756D-4107-820E-732106B0BD23}" type="datetimeFigureOut">
              <a:rPr lang="en-US" smtClean="0"/>
              <a:t>6/6/19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066B94-239C-4F43-8B12-E793F1DF5B66}" type="slidenum">
              <a:rPr lang="en-US" smtClean="0"/>
              <a:t>‹#›</a:t>
            </a:fld>
            <a:endParaRPr lang="en-US"/>
          </a:p>
        </p:txBody>
      </p:sp>
    </p:spTree>
    <p:extLst>
      <p:ext uri="{BB962C8B-B14F-4D97-AF65-F5344CB8AC3E}">
        <p14:creationId xmlns:p14="http://schemas.microsoft.com/office/powerpoint/2010/main" val="35750392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fivethirtyeight.com/features/dear-data-and-fivethirtyeight-want-you-to-visualize-your-podcast-habits/"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Adapted from original </a:t>
            </a:r>
            <a:r>
              <a:rPr lang="en-US" i="1" dirty="0" err="1"/>
              <a:t>BioMAAP</a:t>
            </a:r>
            <a:r>
              <a:rPr lang="en-US" i="1" dirty="0"/>
              <a:t> Figure of the Day activity for an environmental data analysis/statistics course. You can show this</a:t>
            </a:r>
            <a:r>
              <a:rPr lang="en-US" i="1" baseline="0" dirty="0"/>
              <a:t> slide to your students before the first time you use Figure of the Week.</a:t>
            </a:r>
            <a:endParaRPr lang="en-US" i="1" dirty="0"/>
          </a:p>
        </p:txBody>
      </p:sp>
      <p:sp>
        <p:nvSpPr>
          <p:cNvPr id="4" name="Slide Number Placeholder 3"/>
          <p:cNvSpPr>
            <a:spLocks noGrp="1"/>
          </p:cNvSpPr>
          <p:nvPr>
            <p:ph type="sldNum" sz="quarter" idx="10"/>
          </p:nvPr>
        </p:nvSpPr>
        <p:spPr/>
        <p:txBody>
          <a:bodyPr/>
          <a:lstStyle/>
          <a:p>
            <a:fld id="{9B066B94-239C-4F43-8B12-E793F1DF5B66}" type="slidenum">
              <a:rPr lang="en-US" smtClean="0"/>
              <a:t>1</a:t>
            </a:fld>
            <a:endParaRPr lang="en-US"/>
          </a:p>
        </p:txBody>
      </p:sp>
    </p:spTree>
    <p:extLst>
      <p:ext uri="{BB962C8B-B14F-4D97-AF65-F5344CB8AC3E}">
        <p14:creationId xmlns:p14="http://schemas.microsoft.com/office/powerpoint/2010/main" val="3190956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can find some features of the data: the median lines up to the center</a:t>
            </a:r>
            <a:r>
              <a:rPr lang="en-US" baseline="0" dirty="0"/>
              <a:t> line </a:t>
            </a:r>
            <a:r>
              <a:rPr lang="en-US" i="1" baseline="0" dirty="0"/>
              <a:t>(note to students that some boxplot formats do vary, and might actually use the mean instead of median as the center line).</a:t>
            </a:r>
            <a:endParaRPr lang="en-US" i="1" dirty="0"/>
          </a:p>
        </p:txBody>
      </p:sp>
      <p:sp>
        <p:nvSpPr>
          <p:cNvPr id="4" name="Slide Number Placeholder 3"/>
          <p:cNvSpPr>
            <a:spLocks noGrp="1"/>
          </p:cNvSpPr>
          <p:nvPr>
            <p:ph type="sldNum" sz="quarter" idx="10"/>
          </p:nvPr>
        </p:nvSpPr>
        <p:spPr/>
        <p:txBody>
          <a:bodyPr/>
          <a:lstStyle/>
          <a:p>
            <a:fld id="{9B066B94-239C-4F43-8B12-E793F1DF5B66}" type="slidenum">
              <a:rPr lang="en-US" smtClean="0"/>
              <a:t>11</a:t>
            </a:fld>
            <a:endParaRPr lang="en-US"/>
          </a:p>
        </p:txBody>
      </p:sp>
    </p:spTree>
    <p:extLst>
      <p:ext uri="{BB962C8B-B14F-4D97-AF65-F5344CB8AC3E}">
        <p14:creationId xmlns:p14="http://schemas.microsoft.com/office/powerpoint/2010/main" val="22982130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box lines up with the interquartile range: the middle 50% of the data are in between those lines.</a:t>
            </a:r>
            <a:endParaRPr lang="en-US" dirty="0"/>
          </a:p>
        </p:txBody>
      </p:sp>
      <p:sp>
        <p:nvSpPr>
          <p:cNvPr id="4" name="Slide Number Placeholder 3"/>
          <p:cNvSpPr>
            <a:spLocks noGrp="1"/>
          </p:cNvSpPr>
          <p:nvPr>
            <p:ph type="sldNum" sz="quarter" idx="10"/>
          </p:nvPr>
        </p:nvSpPr>
        <p:spPr/>
        <p:txBody>
          <a:bodyPr/>
          <a:lstStyle/>
          <a:p>
            <a:fld id="{9B066B94-239C-4F43-8B12-E793F1DF5B66}" type="slidenum">
              <a:rPr lang="en-US" smtClean="0"/>
              <a:t>12</a:t>
            </a:fld>
            <a:endParaRPr lang="en-US"/>
          </a:p>
        </p:txBody>
      </p:sp>
    </p:spTree>
    <p:extLst>
      <p:ext uri="{BB962C8B-B14F-4D97-AF65-F5344CB8AC3E}">
        <p14:creationId xmlns:p14="http://schemas.microsoft.com/office/powerpoint/2010/main" val="41784971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the whiskers are showing</a:t>
            </a:r>
            <a:r>
              <a:rPr lang="en-US" baseline="0" dirty="0"/>
              <a:t> the 95% range of the data (</a:t>
            </a:r>
            <a:r>
              <a:rPr lang="en-US" i="1" baseline="0" dirty="0"/>
              <a:t>note that this is a very approximate histogram</a:t>
            </a:r>
            <a:r>
              <a:rPr lang="en-US" baseline="0" dirty="0"/>
              <a:t>).</a:t>
            </a:r>
            <a:endParaRPr lang="en-US" dirty="0"/>
          </a:p>
        </p:txBody>
      </p:sp>
      <p:sp>
        <p:nvSpPr>
          <p:cNvPr id="4" name="Slide Number Placeholder 3"/>
          <p:cNvSpPr>
            <a:spLocks noGrp="1"/>
          </p:cNvSpPr>
          <p:nvPr>
            <p:ph type="sldNum" sz="quarter" idx="10"/>
          </p:nvPr>
        </p:nvSpPr>
        <p:spPr/>
        <p:txBody>
          <a:bodyPr/>
          <a:lstStyle/>
          <a:p>
            <a:fld id="{9B066B94-239C-4F43-8B12-E793F1DF5B66}" type="slidenum">
              <a:rPr lang="en-US" smtClean="0"/>
              <a:t>13</a:t>
            </a:fld>
            <a:endParaRPr lang="en-US"/>
          </a:p>
        </p:txBody>
      </p:sp>
    </p:spTree>
    <p:extLst>
      <p:ext uri="{BB962C8B-B14F-4D97-AF65-F5344CB8AC3E}">
        <p14:creationId xmlns:p14="http://schemas.microsoft.com/office/powerpoint/2010/main" val="14129006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Week 3. Topics covered in class: frequency and probability distributions, describing data with metrics like mean, standard deviation, median, etc. </a:t>
            </a:r>
            <a:endParaRPr lang="en-US" i="1" dirty="0"/>
          </a:p>
        </p:txBody>
      </p:sp>
      <p:sp>
        <p:nvSpPr>
          <p:cNvPr id="4" name="Slide Number Placeholder 3"/>
          <p:cNvSpPr>
            <a:spLocks noGrp="1"/>
          </p:cNvSpPr>
          <p:nvPr>
            <p:ph type="sldNum" sz="quarter" idx="10"/>
          </p:nvPr>
        </p:nvSpPr>
        <p:spPr/>
        <p:txBody>
          <a:bodyPr/>
          <a:lstStyle/>
          <a:p>
            <a:fld id="{9B066B94-239C-4F43-8B12-E793F1DF5B66}" type="slidenum">
              <a:rPr lang="en-US" smtClean="0"/>
              <a:t>14</a:t>
            </a:fld>
            <a:endParaRPr lang="en-US"/>
          </a:p>
        </p:txBody>
      </p:sp>
    </p:spTree>
    <p:extLst>
      <p:ext uri="{BB962C8B-B14F-4D97-AF65-F5344CB8AC3E}">
        <p14:creationId xmlns:p14="http://schemas.microsoft.com/office/powerpoint/2010/main" val="7415264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10"/>
          </p:nvPr>
        </p:nvSpPr>
        <p:spPr/>
        <p:txBody>
          <a:bodyPr/>
          <a:lstStyle/>
          <a:p>
            <a:fld id="{9B066B94-239C-4F43-8B12-E793F1DF5B66}" type="slidenum">
              <a:rPr lang="en-US" smtClean="0"/>
              <a:t>15</a:t>
            </a:fld>
            <a:endParaRPr lang="en-US"/>
          </a:p>
        </p:txBody>
      </p:sp>
    </p:spTree>
    <p:extLst>
      <p:ext uri="{BB962C8B-B14F-4D97-AF65-F5344CB8AC3E}">
        <p14:creationId xmlns:p14="http://schemas.microsoft.com/office/powerpoint/2010/main" val="11583558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Use as a tool to teach about cumulative frequency distributions and how it differs from a probability distribution (compare to graph on next slide). </a:t>
            </a:r>
          </a:p>
        </p:txBody>
      </p:sp>
      <p:sp>
        <p:nvSpPr>
          <p:cNvPr id="4" name="Slide Number Placeholder 3"/>
          <p:cNvSpPr>
            <a:spLocks noGrp="1"/>
          </p:cNvSpPr>
          <p:nvPr>
            <p:ph type="sldNum" sz="quarter" idx="10"/>
          </p:nvPr>
        </p:nvSpPr>
        <p:spPr/>
        <p:txBody>
          <a:bodyPr/>
          <a:lstStyle/>
          <a:p>
            <a:fld id="{9B066B94-239C-4F43-8B12-E793F1DF5B66}" type="slidenum">
              <a:rPr lang="en-US" smtClean="0"/>
              <a:t>16</a:t>
            </a:fld>
            <a:endParaRPr lang="en-US"/>
          </a:p>
        </p:txBody>
      </p:sp>
    </p:spTree>
    <p:extLst>
      <p:ext uri="{BB962C8B-B14F-4D97-AF65-F5344CB8AC3E}">
        <p14:creationId xmlns:p14="http://schemas.microsoft.com/office/powerpoint/2010/main" val="33139298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10"/>
          </p:nvPr>
        </p:nvSpPr>
        <p:spPr/>
        <p:txBody>
          <a:bodyPr/>
          <a:lstStyle/>
          <a:p>
            <a:fld id="{9B066B94-239C-4F43-8B12-E793F1DF5B66}" type="slidenum">
              <a:rPr lang="en-US" smtClean="0"/>
              <a:t>17</a:t>
            </a:fld>
            <a:endParaRPr lang="en-US"/>
          </a:p>
        </p:txBody>
      </p:sp>
    </p:spTree>
    <p:extLst>
      <p:ext uri="{BB962C8B-B14F-4D97-AF65-F5344CB8AC3E}">
        <p14:creationId xmlns:p14="http://schemas.microsoft.com/office/powerpoint/2010/main" val="7114399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Graph to compare the probability distribution function and cumulative distribution function for the normal curve. </a:t>
            </a:r>
          </a:p>
        </p:txBody>
      </p:sp>
      <p:sp>
        <p:nvSpPr>
          <p:cNvPr id="4" name="Slide Number Placeholder 3"/>
          <p:cNvSpPr>
            <a:spLocks noGrp="1"/>
          </p:cNvSpPr>
          <p:nvPr>
            <p:ph type="sldNum" sz="quarter" idx="10"/>
          </p:nvPr>
        </p:nvSpPr>
        <p:spPr/>
        <p:txBody>
          <a:bodyPr/>
          <a:lstStyle/>
          <a:p>
            <a:fld id="{14AE2527-F374-6641-A959-299553D8EE9B}" type="slidenum">
              <a:rPr lang="en-US" smtClean="0"/>
              <a:t>18</a:t>
            </a:fld>
            <a:endParaRPr lang="en-US"/>
          </a:p>
        </p:txBody>
      </p:sp>
    </p:spTree>
    <p:extLst>
      <p:ext uri="{BB962C8B-B14F-4D97-AF65-F5344CB8AC3E}">
        <p14:creationId xmlns:p14="http://schemas.microsoft.com/office/powerpoint/2010/main" val="8342831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Week 4. Topics covered in class: measuring uncertainty.</a:t>
            </a:r>
            <a:endParaRPr lang="en-US" i="1" dirty="0"/>
          </a:p>
          <a:p>
            <a:endParaRPr lang="en-US" i="1" dirty="0"/>
          </a:p>
          <a:p>
            <a:endParaRPr lang="en-US" i="1" dirty="0"/>
          </a:p>
          <a:p>
            <a:r>
              <a:rPr lang="en-US" i="1" dirty="0"/>
              <a:t>Some features:</a:t>
            </a:r>
          </a:p>
          <a:p>
            <a:pPr marL="171450" indent="-171450">
              <a:buFont typeface="Arial" panose="020B0604020202020204" pitchFamily="34" charset="0"/>
              <a:buChar char="•"/>
            </a:pPr>
            <a:r>
              <a:rPr lang="en-US" i="1" baseline="0" dirty="0"/>
              <a:t>Independent (explanatory) variable: There are two: Categorical ordinal (states) and continuous numerical (time in years).</a:t>
            </a:r>
          </a:p>
          <a:p>
            <a:pPr marL="171450" indent="-171450">
              <a:buFont typeface="Arial" panose="020B0604020202020204" pitchFamily="34" charset="0"/>
              <a:buChar char="•"/>
            </a:pPr>
            <a:r>
              <a:rPr lang="en-US" i="1" baseline="0" dirty="0"/>
              <a:t>Dependent (response) variable: Continuous numerical, shown as colors on </a:t>
            </a:r>
            <a:r>
              <a:rPr lang="en-US" i="1" baseline="0" dirty="0" err="1"/>
              <a:t>heatmap</a:t>
            </a:r>
            <a:endParaRPr lang="en-US" i="1" baseline="0" dirty="0"/>
          </a:p>
          <a:p>
            <a:pPr marL="171450" indent="-171450">
              <a:buFont typeface="Arial" panose="020B0604020202020204" pitchFamily="34" charset="0"/>
              <a:buChar char="•"/>
            </a:pPr>
            <a:r>
              <a:rPr lang="en-US" i="1" baseline="0" dirty="0"/>
              <a:t>Response variable is in thousands</a:t>
            </a:r>
          </a:p>
          <a:p>
            <a:pPr marL="171450" indent="-171450">
              <a:buFont typeface="Arial" panose="020B0604020202020204" pitchFamily="34" charset="0"/>
              <a:buChar char="•"/>
            </a:pPr>
            <a:r>
              <a:rPr lang="en-US" i="1" baseline="0" dirty="0"/>
              <a:t>Something happened in early to mid 60s.  Students will probably use their knowledge of that era to make guesses as to what historical event is represented by the black line</a:t>
            </a:r>
          </a:p>
          <a:p>
            <a:pPr marL="171450" indent="-171450">
              <a:buFont typeface="Arial" panose="020B0604020202020204" pitchFamily="34" charset="0"/>
              <a:buChar char="•"/>
            </a:pPr>
            <a:endParaRPr lang="en-US" i="1" baseline="0" dirty="0"/>
          </a:p>
          <a:p>
            <a:endParaRPr lang="en-US" dirty="0"/>
          </a:p>
        </p:txBody>
      </p:sp>
      <p:sp>
        <p:nvSpPr>
          <p:cNvPr id="4" name="Slide Number Placeholder 3"/>
          <p:cNvSpPr>
            <a:spLocks noGrp="1"/>
          </p:cNvSpPr>
          <p:nvPr>
            <p:ph type="sldNum" sz="quarter" idx="10"/>
          </p:nvPr>
        </p:nvSpPr>
        <p:spPr/>
        <p:txBody>
          <a:bodyPr/>
          <a:lstStyle/>
          <a:p>
            <a:fld id="{9B066B94-239C-4F43-8B12-E793F1DF5B66}" type="slidenum">
              <a:rPr lang="en-US" smtClean="0"/>
              <a:t>19</a:t>
            </a:fld>
            <a:endParaRPr lang="en-US"/>
          </a:p>
        </p:txBody>
      </p:sp>
    </p:spTree>
    <p:extLst>
      <p:ext uri="{BB962C8B-B14F-4D97-AF65-F5344CB8AC3E}">
        <p14:creationId xmlns:p14="http://schemas.microsoft.com/office/powerpoint/2010/main" val="12475297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066B94-239C-4F43-8B12-E793F1DF5B66}" type="slidenum">
              <a:rPr lang="en-US" smtClean="0"/>
              <a:t>20</a:t>
            </a:fld>
            <a:endParaRPr lang="en-US"/>
          </a:p>
        </p:txBody>
      </p:sp>
    </p:spTree>
    <p:extLst>
      <p:ext uri="{BB962C8B-B14F-4D97-AF65-F5344CB8AC3E}">
        <p14:creationId xmlns:p14="http://schemas.microsoft.com/office/powerpoint/2010/main" val="17056979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Week 1. Topics covered in class: types of data, variables.</a:t>
            </a:r>
            <a:endParaRPr lang="en-US" i="1" dirty="0"/>
          </a:p>
          <a:p>
            <a:endParaRPr lang="en-US" i="1" dirty="0"/>
          </a:p>
          <a:p>
            <a:r>
              <a:rPr lang="en-US" i="1" dirty="0"/>
              <a:t>Some</a:t>
            </a:r>
            <a:r>
              <a:rPr lang="en-US" i="1" baseline="0" dirty="0"/>
              <a:t> features:</a:t>
            </a:r>
          </a:p>
          <a:p>
            <a:pPr marL="171450" indent="-171450">
              <a:buFont typeface="Arial" panose="020B0604020202020204" pitchFamily="34" charset="0"/>
              <a:buChar char="•"/>
            </a:pPr>
            <a:r>
              <a:rPr lang="en-US" i="1" baseline="0" dirty="0"/>
              <a:t>Large peaks in late Feb/early March and again in late November</a:t>
            </a:r>
          </a:p>
          <a:p>
            <a:pPr marL="171450" indent="-171450">
              <a:buFont typeface="Arial" panose="020B0604020202020204" pitchFamily="34" charset="0"/>
              <a:buChar char="•"/>
            </a:pPr>
            <a:r>
              <a:rPr lang="en-US" i="1" baseline="0" dirty="0"/>
              <a:t>Low in summer</a:t>
            </a:r>
          </a:p>
          <a:p>
            <a:pPr marL="171450" indent="-171450">
              <a:buFont typeface="Arial" panose="020B0604020202020204" pitchFamily="34" charset="0"/>
              <a:buChar char="•"/>
            </a:pPr>
            <a:r>
              <a:rPr lang="en-US" i="1" baseline="0" dirty="0"/>
              <a:t>Smaller peak on each Monday</a:t>
            </a:r>
          </a:p>
          <a:p>
            <a:pPr marL="171450" indent="-171450">
              <a:buFont typeface="Arial" panose="020B0604020202020204" pitchFamily="34" charset="0"/>
              <a:buChar char="•"/>
            </a:pPr>
            <a:r>
              <a:rPr lang="en-US" i="1" baseline="0" dirty="0"/>
              <a:t>Independent (explanatory) variable: Continuous numerical (time) even though labeled as categories (months)</a:t>
            </a:r>
          </a:p>
          <a:p>
            <a:pPr marL="171450" indent="-171450">
              <a:buFont typeface="Arial" panose="020B0604020202020204" pitchFamily="34" charset="0"/>
              <a:buChar char="•"/>
            </a:pPr>
            <a:r>
              <a:rPr lang="en-US" i="1" baseline="0" dirty="0"/>
              <a:t>Dependent (response) variable: Continuous numerical</a:t>
            </a:r>
            <a:endParaRPr lang="en-US" i="1" dirty="0"/>
          </a:p>
        </p:txBody>
      </p:sp>
      <p:sp>
        <p:nvSpPr>
          <p:cNvPr id="4" name="Slide Number Placeholder 3"/>
          <p:cNvSpPr>
            <a:spLocks noGrp="1"/>
          </p:cNvSpPr>
          <p:nvPr>
            <p:ph type="sldNum" sz="quarter" idx="10"/>
          </p:nvPr>
        </p:nvSpPr>
        <p:spPr/>
        <p:txBody>
          <a:bodyPr/>
          <a:lstStyle/>
          <a:p>
            <a:fld id="{9B066B94-239C-4F43-8B12-E793F1DF5B66}" type="slidenum">
              <a:rPr lang="en-US" smtClean="0"/>
              <a:t>2</a:t>
            </a:fld>
            <a:endParaRPr lang="en-US"/>
          </a:p>
        </p:txBody>
      </p:sp>
    </p:spTree>
    <p:extLst>
      <p:ext uri="{BB962C8B-B14F-4D97-AF65-F5344CB8AC3E}">
        <p14:creationId xmlns:p14="http://schemas.microsoft.com/office/powerpoint/2010/main" val="41277925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Week 5. Topics covered in class: probability, introduction to hypothesis testing.</a:t>
            </a:r>
            <a:endParaRPr lang="en-US" i="1" dirty="0"/>
          </a:p>
          <a:p>
            <a:endParaRPr lang="en-US" dirty="0"/>
          </a:p>
        </p:txBody>
      </p:sp>
      <p:sp>
        <p:nvSpPr>
          <p:cNvPr id="4" name="Slide Number Placeholder 3"/>
          <p:cNvSpPr>
            <a:spLocks noGrp="1"/>
          </p:cNvSpPr>
          <p:nvPr>
            <p:ph type="sldNum" sz="quarter" idx="10"/>
          </p:nvPr>
        </p:nvSpPr>
        <p:spPr/>
        <p:txBody>
          <a:bodyPr/>
          <a:lstStyle/>
          <a:p>
            <a:fld id="{9B066B94-239C-4F43-8B12-E793F1DF5B66}" type="slidenum">
              <a:rPr lang="en-US" smtClean="0"/>
              <a:t>21</a:t>
            </a:fld>
            <a:endParaRPr lang="en-US"/>
          </a:p>
        </p:txBody>
      </p:sp>
    </p:spTree>
    <p:extLst>
      <p:ext uri="{BB962C8B-B14F-4D97-AF65-F5344CB8AC3E}">
        <p14:creationId xmlns:p14="http://schemas.microsoft.com/office/powerpoint/2010/main" val="19594007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066B94-239C-4F43-8B12-E793F1DF5B66}" type="slidenum">
              <a:rPr lang="en-US" smtClean="0"/>
              <a:t>22</a:t>
            </a:fld>
            <a:endParaRPr lang="en-US"/>
          </a:p>
        </p:txBody>
      </p:sp>
    </p:spTree>
    <p:extLst>
      <p:ext uri="{BB962C8B-B14F-4D97-AF65-F5344CB8AC3E}">
        <p14:creationId xmlns:p14="http://schemas.microsoft.com/office/powerpoint/2010/main" val="28463185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Week 7 (Week 6 was a midterm exam). Topics covered in class: chi-square test and Poisson distribution (events randomly occurring in space or time).</a:t>
            </a:r>
            <a:endParaRPr lang="en-US" i="1" dirty="0"/>
          </a:p>
          <a:p>
            <a:endParaRPr lang="en-US" i="1" dirty="0"/>
          </a:p>
          <a:p>
            <a:r>
              <a:rPr lang="en-US" i="1" dirty="0"/>
              <a:t>Some features:</a:t>
            </a:r>
          </a:p>
          <a:p>
            <a:pPr marL="171450" indent="-171450">
              <a:buFont typeface="Arial" panose="020B0604020202020204" pitchFamily="34" charset="0"/>
              <a:buChar char="•"/>
            </a:pPr>
            <a:r>
              <a:rPr lang="en-US" i="1" dirty="0"/>
              <a:t>This</a:t>
            </a:r>
            <a:r>
              <a:rPr lang="en-US" i="1" baseline="0" dirty="0"/>
              <a:t> is actually 4 different graphs; some students might guess 4 seasons </a:t>
            </a:r>
            <a:r>
              <a:rPr lang="en-US" i="1" baseline="0" dirty="0" err="1"/>
              <a:t>etc</a:t>
            </a:r>
            <a:r>
              <a:rPr lang="en-US" i="1" baseline="0" dirty="0"/>
              <a:t> and should be encouraged in this</a:t>
            </a:r>
            <a:endParaRPr lang="en-US" i="1" dirty="0"/>
          </a:p>
          <a:p>
            <a:pPr marL="171450" indent="-171450">
              <a:buFont typeface="Arial" panose="020B0604020202020204" pitchFamily="34" charset="0"/>
              <a:buChar char="•"/>
            </a:pPr>
            <a:r>
              <a:rPr lang="en-US" i="1" baseline="0" dirty="0"/>
              <a:t>Independent (explanatory) variable: Along the horizontal axis, probably continuous numerical.  Guesses might be time or distance (along a gene, street, river, etc.) </a:t>
            </a:r>
          </a:p>
          <a:p>
            <a:pPr marL="171450" indent="-171450">
              <a:buFont typeface="Arial" panose="020B0604020202020204" pitchFamily="34" charset="0"/>
              <a:buChar char="•"/>
            </a:pPr>
            <a:r>
              <a:rPr lang="en-US" i="1" baseline="0" dirty="0"/>
              <a:t>Dependent (response) variable: Shown as colors on </a:t>
            </a:r>
            <a:r>
              <a:rPr lang="en-US" i="1" baseline="0" dirty="0" err="1"/>
              <a:t>heatmap</a:t>
            </a:r>
            <a:r>
              <a:rPr lang="en-US" i="1" baseline="0" dirty="0"/>
              <a:t>.  Students might need some coaxing to observe that there are actually only four colors (dark and light blue, white, and light and dark red).  This suggests a categorical ordinal variable like temperature (cold to hot) or political spectrum (liberal to conservative)</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9B066B94-239C-4F43-8B12-E793F1DF5B66}" type="slidenum">
              <a:rPr lang="en-US" smtClean="0"/>
              <a:t>23</a:t>
            </a:fld>
            <a:endParaRPr lang="en-US"/>
          </a:p>
        </p:txBody>
      </p:sp>
    </p:spTree>
    <p:extLst>
      <p:ext uri="{BB962C8B-B14F-4D97-AF65-F5344CB8AC3E}">
        <p14:creationId xmlns:p14="http://schemas.microsoft.com/office/powerpoint/2010/main" val="6630948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066B94-239C-4F43-8B12-E793F1DF5B66}" type="slidenum">
              <a:rPr lang="en-US" smtClean="0"/>
              <a:t>24</a:t>
            </a:fld>
            <a:endParaRPr lang="en-US"/>
          </a:p>
        </p:txBody>
      </p:sp>
    </p:spTree>
    <p:extLst>
      <p:ext uri="{BB962C8B-B14F-4D97-AF65-F5344CB8AC3E}">
        <p14:creationId xmlns:p14="http://schemas.microsoft.com/office/powerpoint/2010/main" val="36423254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Week 8. Topics covered in class: t-tests, including one-sample t-test, paired t-test, and two-sample t-test. Use this as a way to start a conversation about the difference between a paired design and two-sample design.</a:t>
            </a:r>
            <a:endParaRPr lang="en-US" i="1" dirty="0"/>
          </a:p>
          <a:p>
            <a:endParaRPr lang="en-US" dirty="0"/>
          </a:p>
        </p:txBody>
      </p:sp>
      <p:sp>
        <p:nvSpPr>
          <p:cNvPr id="4" name="Slide Number Placeholder 3"/>
          <p:cNvSpPr>
            <a:spLocks noGrp="1"/>
          </p:cNvSpPr>
          <p:nvPr>
            <p:ph type="sldNum" sz="quarter" idx="10"/>
          </p:nvPr>
        </p:nvSpPr>
        <p:spPr/>
        <p:txBody>
          <a:bodyPr/>
          <a:lstStyle/>
          <a:p>
            <a:fld id="{9B066B94-239C-4F43-8B12-E793F1DF5B66}" type="slidenum">
              <a:rPr lang="en-US" smtClean="0"/>
              <a:t>25</a:t>
            </a:fld>
            <a:endParaRPr lang="en-US"/>
          </a:p>
        </p:txBody>
      </p:sp>
    </p:spTree>
    <p:extLst>
      <p:ext uri="{BB962C8B-B14F-4D97-AF65-F5344CB8AC3E}">
        <p14:creationId xmlns:p14="http://schemas.microsoft.com/office/powerpoint/2010/main" val="37378919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http://www.informationisbeautiful.net/visualizations/gender-pay-gap/</a:t>
            </a:r>
          </a:p>
        </p:txBody>
      </p:sp>
      <p:sp>
        <p:nvSpPr>
          <p:cNvPr id="4" name="Slide Number Placeholder 3"/>
          <p:cNvSpPr>
            <a:spLocks noGrp="1"/>
          </p:cNvSpPr>
          <p:nvPr>
            <p:ph type="sldNum" sz="quarter" idx="10"/>
          </p:nvPr>
        </p:nvSpPr>
        <p:spPr/>
        <p:txBody>
          <a:bodyPr/>
          <a:lstStyle/>
          <a:p>
            <a:fld id="{9B066B94-239C-4F43-8B12-E793F1DF5B66}" type="slidenum">
              <a:rPr lang="en-US" smtClean="0"/>
              <a:t>26</a:t>
            </a:fld>
            <a:endParaRPr lang="en-US"/>
          </a:p>
        </p:txBody>
      </p:sp>
    </p:spTree>
    <p:extLst>
      <p:ext uri="{BB962C8B-B14F-4D97-AF65-F5344CB8AC3E}">
        <p14:creationId xmlns:p14="http://schemas.microsoft.com/office/powerpoint/2010/main" val="19264838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Week 9. Topics covered in class: violations of assumptions, non-parametric alternative tests.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Note this is a GIF and should show three sequential maps when slide show is being played. Used to have students consider how we can show how a variable is changing in space and time at once.</a:t>
            </a:r>
          </a:p>
          <a:p>
            <a:endParaRPr lang="en-US" dirty="0"/>
          </a:p>
        </p:txBody>
      </p:sp>
      <p:sp>
        <p:nvSpPr>
          <p:cNvPr id="4" name="Slide Number Placeholder 3"/>
          <p:cNvSpPr>
            <a:spLocks noGrp="1"/>
          </p:cNvSpPr>
          <p:nvPr>
            <p:ph type="sldNum" sz="quarter" idx="10"/>
          </p:nvPr>
        </p:nvSpPr>
        <p:spPr/>
        <p:txBody>
          <a:bodyPr/>
          <a:lstStyle/>
          <a:p>
            <a:fld id="{9B066B94-239C-4F43-8B12-E793F1DF5B66}" type="slidenum">
              <a:rPr lang="en-US" smtClean="0"/>
              <a:t>27</a:t>
            </a:fld>
            <a:endParaRPr lang="en-US"/>
          </a:p>
        </p:txBody>
      </p:sp>
    </p:spTree>
    <p:extLst>
      <p:ext uri="{BB962C8B-B14F-4D97-AF65-F5344CB8AC3E}">
        <p14:creationId xmlns:p14="http://schemas.microsoft.com/office/powerpoint/2010/main" val="2281984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066B94-239C-4F43-8B12-E793F1DF5B66}" type="slidenum">
              <a:rPr lang="en-US" smtClean="0"/>
              <a:t>28</a:t>
            </a:fld>
            <a:endParaRPr lang="en-US"/>
          </a:p>
        </p:txBody>
      </p:sp>
    </p:spTree>
    <p:extLst>
      <p:ext uri="{BB962C8B-B14F-4D97-AF65-F5344CB8AC3E}">
        <p14:creationId xmlns:p14="http://schemas.microsoft.com/office/powerpoint/2010/main" val="38712239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Week 10. Topics covered in class: ANOVA.</a:t>
            </a:r>
          </a:p>
          <a:p>
            <a:endParaRPr lang="en-US" dirty="0"/>
          </a:p>
        </p:txBody>
      </p:sp>
      <p:sp>
        <p:nvSpPr>
          <p:cNvPr id="4" name="Slide Number Placeholder 3"/>
          <p:cNvSpPr>
            <a:spLocks noGrp="1"/>
          </p:cNvSpPr>
          <p:nvPr>
            <p:ph type="sldNum" sz="quarter" idx="10"/>
          </p:nvPr>
        </p:nvSpPr>
        <p:spPr/>
        <p:txBody>
          <a:bodyPr/>
          <a:lstStyle/>
          <a:p>
            <a:fld id="{9B066B94-239C-4F43-8B12-E793F1DF5B66}" type="slidenum">
              <a:rPr lang="en-US" smtClean="0"/>
              <a:t>29</a:t>
            </a:fld>
            <a:endParaRPr lang="en-US"/>
          </a:p>
        </p:txBody>
      </p:sp>
    </p:spTree>
    <p:extLst>
      <p:ext uri="{BB962C8B-B14F-4D97-AF65-F5344CB8AC3E}">
        <p14:creationId xmlns:p14="http://schemas.microsoft.com/office/powerpoint/2010/main" val="20760522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066B94-239C-4F43-8B12-E793F1DF5B66}" type="slidenum">
              <a:rPr lang="en-US" smtClean="0"/>
              <a:t>30</a:t>
            </a:fld>
            <a:endParaRPr lang="en-US"/>
          </a:p>
        </p:txBody>
      </p:sp>
    </p:spTree>
    <p:extLst>
      <p:ext uri="{BB962C8B-B14F-4D97-AF65-F5344CB8AC3E}">
        <p14:creationId xmlns:p14="http://schemas.microsoft.com/office/powerpoint/2010/main" val="651817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066B94-239C-4F43-8B12-E793F1DF5B66}" type="slidenum">
              <a:rPr lang="en-US" smtClean="0"/>
              <a:t>3</a:t>
            </a:fld>
            <a:endParaRPr lang="en-US"/>
          </a:p>
        </p:txBody>
      </p:sp>
    </p:spTree>
    <p:extLst>
      <p:ext uri="{BB962C8B-B14F-4D97-AF65-F5344CB8AC3E}">
        <p14:creationId xmlns:p14="http://schemas.microsoft.com/office/powerpoint/2010/main" val="231537555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Week 12 (Week 11 was a midterm exam). Topics covered in class: correlation and regression.</a:t>
            </a:r>
          </a:p>
          <a:p>
            <a:endParaRPr lang="en-US" dirty="0"/>
          </a:p>
        </p:txBody>
      </p:sp>
      <p:sp>
        <p:nvSpPr>
          <p:cNvPr id="4" name="Slide Number Placeholder 3"/>
          <p:cNvSpPr>
            <a:spLocks noGrp="1"/>
          </p:cNvSpPr>
          <p:nvPr>
            <p:ph type="sldNum" sz="quarter" idx="10"/>
          </p:nvPr>
        </p:nvSpPr>
        <p:spPr/>
        <p:txBody>
          <a:bodyPr/>
          <a:lstStyle/>
          <a:p>
            <a:fld id="{9B066B94-239C-4F43-8B12-E793F1DF5B66}" type="slidenum">
              <a:rPr lang="en-US" smtClean="0"/>
              <a:t>31</a:t>
            </a:fld>
            <a:endParaRPr lang="en-US"/>
          </a:p>
        </p:txBody>
      </p:sp>
    </p:spTree>
    <p:extLst>
      <p:ext uri="{BB962C8B-B14F-4D97-AF65-F5344CB8AC3E}">
        <p14:creationId xmlns:p14="http://schemas.microsoft.com/office/powerpoint/2010/main" val="159496965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https://www.reddit.com/r/dataisbeautiful/comments/6zwg90/synchronized_swimmers_how_long_are_they/</a:t>
            </a:r>
          </a:p>
        </p:txBody>
      </p:sp>
      <p:sp>
        <p:nvSpPr>
          <p:cNvPr id="4" name="Slide Number Placeholder 3"/>
          <p:cNvSpPr>
            <a:spLocks noGrp="1"/>
          </p:cNvSpPr>
          <p:nvPr>
            <p:ph type="sldNum" sz="quarter" idx="10"/>
          </p:nvPr>
        </p:nvSpPr>
        <p:spPr/>
        <p:txBody>
          <a:bodyPr/>
          <a:lstStyle/>
          <a:p>
            <a:fld id="{9B066B94-239C-4F43-8B12-E793F1DF5B66}" type="slidenum">
              <a:rPr lang="en-US" smtClean="0"/>
              <a:t>32</a:t>
            </a:fld>
            <a:endParaRPr lang="en-US"/>
          </a:p>
        </p:txBody>
      </p:sp>
    </p:spTree>
    <p:extLst>
      <p:ext uri="{BB962C8B-B14F-4D97-AF65-F5344CB8AC3E}">
        <p14:creationId xmlns:p14="http://schemas.microsoft.com/office/powerpoint/2010/main" val="394901892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Week 13. Topics covered in class: multivariate statistics.</a:t>
            </a:r>
            <a:endParaRPr lang="en-US" i="1" dirty="0"/>
          </a:p>
          <a:p>
            <a:endParaRPr lang="en-US" i="1" dirty="0"/>
          </a:p>
          <a:p>
            <a:r>
              <a:rPr lang="en-US" i="1" dirty="0"/>
              <a:t>You might tell students</a:t>
            </a:r>
            <a:r>
              <a:rPr lang="en-US" i="1" baseline="0" dirty="0"/>
              <a:t> ahead of time that the left and right graphs plot the same variables in different formats.  This is a challenging one so it might require more prompting and encouragement to make observations about what they do know.  I suggest saving this for the end of the course. You will be surprised at how far the students will get if you allow them enough time (all of the observations below are items I’ve heard from students)!</a:t>
            </a:r>
          </a:p>
          <a:p>
            <a:endParaRPr lang="en-US" i="1" dirty="0"/>
          </a:p>
          <a:p>
            <a:r>
              <a:rPr lang="en-US" i="1" dirty="0"/>
              <a:t>Some features:</a:t>
            </a:r>
          </a:p>
          <a:p>
            <a:pPr marL="171450" indent="-171450">
              <a:buFont typeface="Arial" panose="020B0604020202020204" pitchFamily="34" charset="0"/>
              <a:buChar char="•"/>
            </a:pPr>
            <a:r>
              <a:rPr lang="en-US" i="1" baseline="0" dirty="0"/>
              <a:t>Tell students that the two cards plot the same data (not the exact same data points, but the same variables) </a:t>
            </a:r>
          </a:p>
          <a:p>
            <a:pPr marL="171450" indent="-171450">
              <a:buFont typeface="Arial" panose="020B0604020202020204" pitchFamily="34" charset="0"/>
              <a:buChar char="•"/>
            </a:pPr>
            <a:r>
              <a:rPr lang="en-US" i="1" baseline="0" dirty="0"/>
              <a:t>Independent (explanatory) variable: At least one categorical variable (colors in each postcard)</a:t>
            </a:r>
          </a:p>
          <a:p>
            <a:pPr marL="171450" indent="-171450">
              <a:buFont typeface="Arial" panose="020B0604020202020204" pitchFamily="34" charset="0"/>
              <a:buChar char="•"/>
            </a:pPr>
            <a:r>
              <a:rPr lang="en-US" i="1" baseline="0" dirty="0"/>
              <a:t>Dependent (response) variable: ? Looks like it might be continuous discrete?  Number of circles on the right, number of blobs on the left?  Events—could be Poisson?</a:t>
            </a:r>
          </a:p>
          <a:p>
            <a:pPr marL="171450" indent="-171450">
              <a:buFont typeface="Arial" panose="020B0604020202020204" pitchFamily="34" charset="0"/>
              <a:buChar char="•"/>
            </a:pPr>
            <a:r>
              <a:rPr lang="en-US" i="1" baseline="0" dirty="0"/>
              <a:t>Students might notice that there are seven rows in both the left and right—seven days of the week?</a:t>
            </a:r>
          </a:p>
          <a:p>
            <a:pPr marL="171450" indent="-171450">
              <a:buFont typeface="Arial" panose="020B0604020202020204" pitchFamily="34" charset="0"/>
              <a:buChar char="•"/>
            </a:pPr>
            <a:r>
              <a:rPr lang="en-US" i="1" baseline="0" dirty="0"/>
              <a:t>On the right, each of the seven rows has 24 horizontal points—hours in a day?  </a:t>
            </a:r>
          </a:p>
          <a:p>
            <a:pPr marL="171450" indent="-171450">
              <a:buFont typeface="Arial" panose="020B0604020202020204" pitchFamily="34" charset="0"/>
              <a:buChar char="•"/>
            </a:pPr>
            <a:r>
              <a:rPr lang="en-US" i="1" baseline="0" dirty="0"/>
              <a:t>Students might notice that the points seem to wrap around on the right by noticing the red box starts in line 6 and continues in line, suggesting that it is indeed being plotted over time.  Once they have figured out that it is days of the week, they might even connect that the red box appears on Saturday night, until the early hours of Sunday morning…hmmm….</a:t>
            </a:r>
          </a:p>
          <a:p>
            <a:pPr marL="171450" indent="-171450">
              <a:buFont typeface="Arial" panose="020B0604020202020204" pitchFamily="34" charset="0"/>
              <a:buChar char="•"/>
            </a:pPr>
            <a:r>
              <a:rPr lang="en-US" i="1" baseline="0" dirty="0"/>
              <a:t>On the left, students might notice that the small tick marks seems to plot some additional response variable.  Very observant students might see that the bright pink blob only appears once, and that after it appears, the upper left tick mark symbol no longer appears.</a:t>
            </a:r>
          </a:p>
          <a:p>
            <a:pPr marL="171450" indent="-171450">
              <a:buFont typeface="Arial" panose="020B0604020202020204" pitchFamily="34" charset="0"/>
              <a:buChar char="•"/>
            </a:pPr>
            <a:r>
              <a:rPr lang="en-US" i="1" baseline="0" dirty="0"/>
              <a:t>On the left, the light blue and grey blobs seem to appear more on the left and right than in the middle—some event that happens more at the beginning and end of the day than in the middle?</a:t>
            </a:r>
            <a:endParaRPr lang="en-US" dirty="0"/>
          </a:p>
        </p:txBody>
      </p:sp>
      <p:sp>
        <p:nvSpPr>
          <p:cNvPr id="4" name="Slide Number Placeholder 3"/>
          <p:cNvSpPr>
            <a:spLocks noGrp="1"/>
          </p:cNvSpPr>
          <p:nvPr>
            <p:ph type="sldNum" sz="quarter" idx="10"/>
          </p:nvPr>
        </p:nvSpPr>
        <p:spPr/>
        <p:txBody>
          <a:bodyPr/>
          <a:lstStyle/>
          <a:p>
            <a:fld id="{9B066B94-239C-4F43-8B12-E793F1DF5B66}" type="slidenum">
              <a:rPr lang="en-US" smtClean="0"/>
              <a:t>33</a:t>
            </a:fld>
            <a:endParaRPr lang="en-US"/>
          </a:p>
        </p:txBody>
      </p:sp>
    </p:spTree>
    <p:extLst>
      <p:ext uri="{BB962C8B-B14F-4D97-AF65-F5344CB8AC3E}">
        <p14:creationId xmlns:p14="http://schemas.microsoft.com/office/powerpoint/2010/main" val="66350078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This is also a fun project to do with your students in a biostatistics</a:t>
            </a:r>
            <a:r>
              <a:rPr lang="en-US" i="1" baseline="0" dirty="0"/>
              <a:t> course.  See  </a:t>
            </a:r>
            <a:r>
              <a:rPr lang="en-US" i="1" dirty="0"/>
              <a:t>http://www.dear-data.com/theproject/</a:t>
            </a:r>
            <a:r>
              <a:rPr lang="en-US" i="1" baseline="0" dirty="0"/>
              <a:t> for the origins and background and  </a:t>
            </a:r>
            <a:r>
              <a:rPr lang="en-US" i="1" dirty="0">
                <a:hlinkClick r:id="rId3"/>
              </a:rPr>
              <a:t>http://fivethirtyeight.com/features/dear-data-and-fivethirtyeight-want-you-to-visualize-your-podcast-habits/</a:t>
            </a:r>
            <a:r>
              <a:rPr lang="en-US" i="1" dirty="0"/>
              <a:t> for some ways to get started with your students.</a:t>
            </a:r>
          </a:p>
          <a:p>
            <a:endParaRPr lang="en-US" i="1" dirty="0"/>
          </a:p>
        </p:txBody>
      </p:sp>
      <p:sp>
        <p:nvSpPr>
          <p:cNvPr id="4" name="Slide Number Placeholder 3"/>
          <p:cNvSpPr>
            <a:spLocks noGrp="1"/>
          </p:cNvSpPr>
          <p:nvPr>
            <p:ph type="sldNum" sz="quarter" idx="10"/>
          </p:nvPr>
        </p:nvSpPr>
        <p:spPr/>
        <p:txBody>
          <a:bodyPr/>
          <a:lstStyle/>
          <a:p>
            <a:fld id="{9B066B94-239C-4F43-8B12-E793F1DF5B66}" type="slidenum">
              <a:rPr lang="en-US" smtClean="0"/>
              <a:t>34</a:t>
            </a:fld>
            <a:endParaRPr lang="en-US"/>
          </a:p>
        </p:txBody>
      </p:sp>
    </p:spTree>
    <p:extLst>
      <p:ext uri="{BB962C8B-B14F-4D97-AF65-F5344CB8AC3E}">
        <p14:creationId xmlns:p14="http://schemas.microsoft.com/office/powerpoint/2010/main" val="1053920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Week 2. Topics covered in class: displaying data, types of graphs for different types of explanatory and response variables.</a:t>
            </a:r>
            <a:endParaRPr lang="en-US" i="1" dirty="0"/>
          </a:p>
          <a:p>
            <a:endParaRPr lang="en-US" i="1" dirty="0"/>
          </a:p>
          <a:p>
            <a:r>
              <a:rPr lang="en-US" i="1" dirty="0"/>
              <a:t>Some features:</a:t>
            </a:r>
          </a:p>
          <a:p>
            <a:pPr marL="171450" indent="-171450">
              <a:buFont typeface="Arial" panose="020B0604020202020204" pitchFamily="34" charset="0"/>
              <a:buChar char="•"/>
            </a:pPr>
            <a:r>
              <a:rPr lang="en-US" i="1" baseline="0" dirty="0"/>
              <a:t>Independent (explanatory) variable: Categorical nominal (vehicle type) </a:t>
            </a:r>
          </a:p>
          <a:p>
            <a:pPr marL="171450" indent="-171450">
              <a:buFont typeface="Arial" panose="020B0604020202020204" pitchFamily="34" charset="0"/>
              <a:buChar char="•"/>
            </a:pPr>
            <a:r>
              <a:rPr lang="en-US" i="1" baseline="0" dirty="0"/>
              <a:t>Dependent (response) variable: Continuous numerical (miles per gallon)</a:t>
            </a:r>
          </a:p>
          <a:p>
            <a:pPr marL="171450" indent="-171450">
              <a:buFont typeface="Arial" panose="020B0604020202020204" pitchFamily="34" charset="0"/>
              <a:buChar char="•"/>
            </a:pPr>
            <a:r>
              <a:rPr lang="en-US" i="1" baseline="0" dirty="0"/>
              <a:t>This is a good one to point out that students have more intuitive ‘number sense’ than they might think—they already know what a reasonable range is for miles per gallon</a:t>
            </a:r>
          </a:p>
          <a:p>
            <a:pPr marL="171450" indent="-171450">
              <a:buFont typeface="Arial" panose="020B0604020202020204" pitchFamily="34" charset="0"/>
              <a:buChar char="•"/>
            </a:pPr>
            <a:r>
              <a:rPr lang="en-US" i="1" baseline="0" dirty="0"/>
              <a:t>Another common guess for the y-axis is something related to vehicle speeds (miles per hour).  Again, this can be used to emphasize students’ existing number sense as above. </a:t>
            </a:r>
          </a:p>
          <a:p>
            <a:pPr marL="171450" indent="-171450">
              <a:buFont typeface="Arial" panose="020B0604020202020204" pitchFamily="34" charset="0"/>
              <a:buChar char="•"/>
            </a:pPr>
            <a:r>
              <a:rPr lang="en-US" i="1" baseline="0" dirty="0"/>
              <a:t>Three categories or colors plotted</a:t>
            </a:r>
          </a:p>
          <a:p>
            <a:pPr marL="171450" indent="-171450">
              <a:buFont typeface="Arial" panose="020B0604020202020204" pitchFamily="34" charset="0"/>
              <a:buChar char="•"/>
            </a:pPr>
            <a:r>
              <a:rPr lang="en-US" i="1" baseline="0" dirty="0"/>
              <a:t>Students might not be familiar or comfortable with boxplots. See the following slides for one way to help students connect boxplots with statistical distributions and histograms.</a:t>
            </a:r>
            <a:endParaRPr lang="en-US" i="1" dirty="0"/>
          </a:p>
          <a:p>
            <a:endParaRPr lang="en-US" dirty="0"/>
          </a:p>
        </p:txBody>
      </p:sp>
      <p:sp>
        <p:nvSpPr>
          <p:cNvPr id="4" name="Slide Number Placeholder 3"/>
          <p:cNvSpPr>
            <a:spLocks noGrp="1"/>
          </p:cNvSpPr>
          <p:nvPr>
            <p:ph type="sldNum" sz="quarter" idx="10"/>
          </p:nvPr>
        </p:nvSpPr>
        <p:spPr/>
        <p:txBody>
          <a:bodyPr/>
          <a:lstStyle/>
          <a:p>
            <a:fld id="{9B066B94-239C-4F43-8B12-E793F1DF5B66}" type="slidenum">
              <a:rPr lang="en-US" smtClean="0"/>
              <a:t>4</a:t>
            </a:fld>
            <a:endParaRPr lang="en-US"/>
          </a:p>
        </p:txBody>
      </p:sp>
    </p:spTree>
    <p:extLst>
      <p:ext uri="{BB962C8B-B14F-4D97-AF65-F5344CB8AC3E}">
        <p14:creationId xmlns:p14="http://schemas.microsoft.com/office/powerpoint/2010/main" val="17099917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Use this to teach the details of what is being shown in a box plot.</a:t>
            </a:r>
            <a:endParaRPr lang="en-US" i="1" baseline="0" dirty="0"/>
          </a:p>
          <a:p>
            <a:endParaRPr lang="en-US" i="1" baseline="0" dirty="0"/>
          </a:p>
          <a:p>
            <a:r>
              <a:rPr lang="en-US" i="0" baseline="0" dirty="0"/>
              <a:t>Let’s choose one vehicle type and origin and look at its distribution.</a:t>
            </a:r>
            <a:endParaRPr lang="en-US" i="0" dirty="0"/>
          </a:p>
        </p:txBody>
      </p:sp>
      <p:sp>
        <p:nvSpPr>
          <p:cNvPr id="4" name="Slide Number Placeholder 3"/>
          <p:cNvSpPr>
            <a:spLocks noGrp="1"/>
          </p:cNvSpPr>
          <p:nvPr>
            <p:ph type="sldNum" sz="quarter" idx="10"/>
          </p:nvPr>
        </p:nvSpPr>
        <p:spPr/>
        <p:txBody>
          <a:bodyPr/>
          <a:lstStyle/>
          <a:p>
            <a:fld id="{9B066B94-239C-4F43-8B12-E793F1DF5B66}" type="slidenum">
              <a:rPr lang="en-US" smtClean="0"/>
              <a:t>6</a:t>
            </a:fld>
            <a:endParaRPr lang="en-US"/>
          </a:p>
        </p:txBody>
      </p:sp>
    </p:spTree>
    <p:extLst>
      <p:ext uri="{BB962C8B-B14F-4D97-AF65-F5344CB8AC3E}">
        <p14:creationId xmlns:p14="http://schemas.microsoft.com/office/powerpoint/2010/main" val="22326978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Taking our chosen distribution,</a:t>
            </a:r>
            <a:r>
              <a:rPr lang="en-US" baseline="0" dirty="0"/>
              <a:t> we will flip it… </a:t>
            </a:r>
            <a:r>
              <a:rPr lang="en-US" i="1" baseline="0" dirty="0"/>
              <a:t>[next slide]</a:t>
            </a:r>
            <a:endParaRPr lang="en-US" i="1" dirty="0"/>
          </a:p>
        </p:txBody>
      </p:sp>
      <p:sp>
        <p:nvSpPr>
          <p:cNvPr id="4" name="Slide Number Placeholder 3"/>
          <p:cNvSpPr>
            <a:spLocks noGrp="1"/>
          </p:cNvSpPr>
          <p:nvPr>
            <p:ph type="sldNum" sz="quarter" idx="10"/>
          </p:nvPr>
        </p:nvSpPr>
        <p:spPr/>
        <p:txBody>
          <a:bodyPr/>
          <a:lstStyle/>
          <a:p>
            <a:fld id="{9B066B94-239C-4F43-8B12-E793F1DF5B66}" type="slidenum">
              <a:rPr lang="en-US" smtClean="0"/>
              <a:t>7</a:t>
            </a:fld>
            <a:endParaRPr lang="en-US"/>
          </a:p>
        </p:txBody>
      </p:sp>
    </p:spTree>
    <p:extLst>
      <p:ext uri="{BB962C8B-B14F-4D97-AF65-F5344CB8AC3E}">
        <p14:creationId xmlns:p14="http://schemas.microsoft.com/office/powerpoint/2010/main" val="26260610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…like</a:t>
            </a:r>
            <a:r>
              <a:rPr lang="en-US" baseline="0" dirty="0"/>
              <a:t> this.</a:t>
            </a:r>
            <a:endParaRPr lang="en-US" dirty="0"/>
          </a:p>
        </p:txBody>
      </p:sp>
      <p:sp>
        <p:nvSpPr>
          <p:cNvPr id="4" name="Slide Number Placeholder 3"/>
          <p:cNvSpPr>
            <a:spLocks noGrp="1"/>
          </p:cNvSpPr>
          <p:nvPr>
            <p:ph type="sldNum" sz="quarter" idx="10"/>
          </p:nvPr>
        </p:nvSpPr>
        <p:spPr/>
        <p:txBody>
          <a:bodyPr/>
          <a:lstStyle/>
          <a:p>
            <a:fld id="{9B066B94-239C-4F43-8B12-E793F1DF5B66}" type="slidenum">
              <a:rPr lang="en-US" smtClean="0"/>
              <a:t>8</a:t>
            </a:fld>
            <a:endParaRPr lang="en-US"/>
          </a:p>
        </p:txBody>
      </p:sp>
    </p:spTree>
    <p:extLst>
      <p:ext uri="{BB962C8B-B14F-4D97-AF65-F5344CB8AC3E}">
        <p14:creationId xmlns:p14="http://schemas.microsoft.com/office/powerpoint/2010/main" val="33096271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add back our dependent/response</a:t>
            </a:r>
            <a:r>
              <a:rPr lang="en-US" baseline="0" dirty="0"/>
              <a:t> variable, noting that it is now on the horizontal axis as is typical in a histogram.</a:t>
            </a:r>
            <a:endParaRPr lang="en-US" dirty="0"/>
          </a:p>
        </p:txBody>
      </p:sp>
      <p:sp>
        <p:nvSpPr>
          <p:cNvPr id="4" name="Slide Number Placeholder 3"/>
          <p:cNvSpPr>
            <a:spLocks noGrp="1"/>
          </p:cNvSpPr>
          <p:nvPr>
            <p:ph type="sldNum" sz="quarter" idx="10"/>
          </p:nvPr>
        </p:nvSpPr>
        <p:spPr/>
        <p:txBody>
          <a:bodyPr/>
          <a:lstStyle/>
          <a:p>
            <a:fld id="{9B066B94-239C-4F43-8B12-E793F1DF5B66}" type="slidenum">
              <a:rPr lang="en-US" smtClean="0"/>
              <a:t>9</a:t>
            </a:fld>
            <a:endParaRPr lang="en-US"/>
          </a:p>
        </p:txBody>
      </p:sp>
    </p:spTree>
    <p:extLst>
      <p:ext uri="{BB962C8B-B14F-4D97-AF65-F5344CB8AC3E}">
        <p14:creationId xmlns:p14="http://schemas.microsoft.com/office/powerpoint/2010/main" val="21372708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we plotted the data as a histogram instead, it</a:t>
            </a:r>
            <a:r>
              <a:rPr lang="en-US" baseline="0" dirty="0"/>
              <a:t> would look like this.</a:t>
            </a:r>
            <a:endParaRPr lang="en-US" dirty="0"/>
          </a:p>
        </p:txBody>
      </p:sp>
      <p:sp>
        <p:nvSpPr>
          <p:cNvPr id="4" name="Slide Number Placeholder 3"/>
          <p:cNvSpPr>
            <a:spLocks noGrp="1"/>
          </p:cNvSpPr>
          <p:nvPr>
            <p:ph type="sldNum" sz="quarter" idx="10"/>
          </p:nvPr>
        </p:nvSpPr>
        <p:spPr/>
        <p:txBody>
          <a:bodyPr/>
          <a:lstStyle/>
          <a:p>
            <a:fld id="{9B066B94-239C-4F43-8B12-E793F1DF5B66}" type="slidenum">
              <a:rPr lang="en-US" smtClean="0"/>
              <a:t>10</a:t>
            </a:fld>
            <a:endParaRPr lang="en-US"/>
          </a:p>
        </p:txBody>
      </p:sp>
    </p:spTree>
    <p:extLst>
      <p:ext uri="{BB962C8B-B14F-4D97-AF65-F5344CB8AC3E}">
        <p14:creationId xmlns:p14="http://schemas.microsoft.com/office/powerpoint/2010/main" val="26689428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D34960F-3A22-403A-A621-EE5FD2649080}" type="datetimeFigureOut">
              <a:rPr lang="en-US" smtClean="0"/>
              <a:t>6/6/19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C1F2B1-4807-427C-B0F2-5382417CD4C1}" type="slidenum">
              <a:rPr lang="en-US" smtClean="0"/>
              <a:t>‹#›</a:t>
            </a:fld>
            <a:endParaRPr lang="en-US"/>
          </a:p>
        </p:txBody>
      </p:sp>
    </p:spTree>
    <p:extLst>
      <p:ext uri="{BB962C8B-B14F-4D97-AF65-F5344CB8AC3E}">
        <p14:creationId xmlns:p14="http://schemas.microsoft.com/office/powerpoint/2010/main" val="4163899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D34960F-3A22-403A-A621-EE5FD2649080}" type="datetimeFigureOut">
              <a:rPr lang="en-US" smtClean="0"/>
              <a:t>6/6/19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C1F2B1-4807-427C-B0F2-5382417CD4C1}" type="slidenum">
              <a:rPr lang="en-US" smtClean="0"/>
              <a:t>‹#›</a:t>
            </a:fld>
            <a:endParaRPr lang="en-US"/>
          </a:p>
        </p:txBody>
      </p:sp>
    </p:spTree>
    <p:extLst>
      <p:ext uri="{BB962C8B-B14F-4D97-AF65-F5344CB8AC3E}">
        <p14:creationId xmlns:p14="http://schemas.microsoft.com/office/powerpoint/2010/main" val="2099991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D34960F-3A22-403A-A621-EE5FD2649080}" type="datetimeFigureOut">
              <a:rPr lang="en-US" smtClean="0"/>
              <a:t>6/6/19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C1F2B1-4807-427C-B0F2-5382417CD4C1}" type="slidenum">
              <a:rPr lang="en-US" smtClean="0"/>
              <a:t>‹#›</a:t>
            </a:fld>
            <a:endParaRPr lang="en-US"/>
          </a:p>
        </p:txBody>
      </p:sp>
    </p:spTree>
    <p:extLst>
      <p:ext uri="{BB962C8B-B14F-4D97-AF65-F5344CB8AC3E}">
        <p14:creationId xmlns:p14="http://schemas.microsoft.com/office/powerpoint/2010/main" val="29637553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D34960F-3A22-403A-A621-EE5FD2649080}" type="datetimeFigureOut">
              <a:rPr lang="en-US" smtClean="0"/>
              <a:t>6/6/19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C1F2B1-4807-427C-B0F2-5382417CD4C1}" type="slidenum">
              <a:rPr lang="en-US" smtClean="0"/>
              <a:t>‹#›</a:t>
            </a:fld>
            <a:endParaRPr lang="en-US"/>
          </a:p>
        </p:txBody>
      </p:sp>
    </p:spTree>
    <p:extLst>
      <p:ext uri="{BB962C8B-B14F-4D97-AF65-F5344CB8AC3E}">
        <p14:creationId xmlns:p14="http://schemas.microsoft.com/office/powerpoint/2010/main" val="30718783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D34960F-3A22-403A-A621-EE5FD2649080}" type="datetimeFigureOut">
              <a:rPr lang="en-US" smtClean="0"/>
              <a:t>6/6/19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C1F2B1-4807-427C-B0F2-5382417CD4C1}" type="slidenum">
              <a:rPr lang="en-US" smtClean="0"/>
              <a:t>‹#›</a:t>
            </a:fld>
            <a:endParaRPr lang="en-US"/>
          </a:p>
        </p:txBody>
      </p:sp>
    </p:spTree>
    <p:extLst>
      <p:ext uri="{BB962C8B-B14F-4D97-AF65-F5344CB8AC3E}">
        <p14:creationId xmlns:p14="http://schemas.microsoft.com/office/powerpoint/2010/main" val="4082353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D34960F-3A22-403A-A621-EE5FD2649080}" type="datetimeFigureOut">
              <a:rPr lang="en-US" smtClean="0"/>
              <a:t>6/6/19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C1F2B1-4807-427C-B0F2-5382417CD4C1}" type="slidenum">
              <a:rPr lang="en-US" smtClean="0"/>
              <a:t>‹#›</a:t>
            </a:fld>
            <a:endParaRPr lang="en-US"/>
          </a:p>
        </p:txBody>
      </p:sp>
    </p:spTree>
    <p:extLst>
      <p:ext uri="{BB962C8B-B14F-4D97-AF65-F5344CB8AC3E}">
        <p14:creationId xmlns:p14="http://schemas.microsoft.com/office/powerpoint/2010/main" val="32033773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D34960F-3A22-403A-A621-EE5FD2649080}" type="datetimeFigureOut">
              <a:rPr lang="en-US" smtClean="0"/>
              <a:t>6/6/19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8C1F2B1-4807-427C-B0F2-5382417CD4C1}" type="slidenum">
              <a:rPr lang="en-US" smtClean="0"/>
              <a:t>‹#›</a:t>
            </a:fld>
            <a:endParaRPr lang="en-US"/>
          </a:p>
        </p:txBody>
      </p:sp>
    </p:spTree>
    <p:extLst>
      <p:ext uri="{BB962C8B-B14F-4D97-AF65-F5344CB8AC3E}">
        <p14:creationId xmlns:p14="http://schemas.microsoft.com/office/powerpoint/2010/main" val="4359851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D34960F-3A22-403A-A621-EE5FD2649080}" type="datetimeFigureOut">
              <a:rPr lang="en-US" smtClean="0"/>
              <a:t>6/6/19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8C1F2B1-4807-427C-B0F2-5382417CD4C1}" type="slidenum">
              <a:rPr lang="en-US" smtClean="0"/>
              <a:t>‹#›</a:t>
            </a:fld>
            <a:endParaRPr lang="en-US"/>
          </a:p>
        </p:txBody>
      </p:sp>
    </p:spTree>
    <p:extLst>
      <p:ext uri="{BB962C8B-B14F-4D97-AF65-F5344CB8AC3E}">
        <p14:creationId xmlns:p14="http://schemas.microsoft.com/office/powerpoint/2010/main" val="25621285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34960F-3A22-403A-A621-EE5FD2649080}" type="datetimeFigureOut">
              <a:rPr lang="en-US" smtClean="0"/>
              <a:t>6/6/19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8C1F2B1-4807-427C-B0F2-5382417CD4C1}" type="slidenum">
              <a:rPr lang="en-US" smtClean="0"/>
              <a:t>‹#›</a:t>
            </a:fld>
            <a:endParaRPr lang="en-US"/>
          </a:p>
        </p:txBody>
      </p:sp>
    </p:spTree>
    <p:extLst>
      <p:ext uri="{BB962C8B-B14F-4D97-AF65-F5344CB8AC3E}">
        <p14:creationId xmlns:p14="http://schemas.microsoft.com/office/powerpoint/2010/main" val="6508963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D34960F-3A22-403A-A621-EE5FD2649080}" type="datetimeFigureOut">
              <a:rPr lang="en-US" smtClean="0"/>
              <a:t>6/6/19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C1F2B1-4807-427C-B0F2-5382417CD4C1}" type="slidenum">
              <a:rPr lang="en-US" smtClean="0"/>
              <a:t>‹#›</a:t>
            </a:fld>
            <a:endParaRPr lang="en-US"/>
          </a:p>
        </p:txBody>
      </p:sp>
    </p:spTree>
    <p:extLst>
      <p:ext uri="{BB962C8B-B14F-4D97-AF65-F5344CB8AC3E}">
        <p14:creationId xmlns:p14="http://schemas.microsoft.com/office/powerpoint/2010/main" val="20670637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D34960F-3A22-403A-A621-EE5FD2649080}" type="datetimeFigureOut">
              <a:rPr lang="en-US" smtClean="0"/>
              <a:t>6/6/19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C1F2B1-4807-427C-B0F2-5382417CD4C1}" type="slidenum">
              <a:rPr lang="en-US" smtClean="0"/>
              <a:t>‹#›</a:t>
            </a:fld>
            <a:endParaRPr lang="en-US"/>
          </a:p>
        </p:txBody>
      </p:sp>
    </p:spTree>
    <p:extLst>
      <p:ext uri="{BB962C8B-B14F-4D97-AF65-F5344CB8AC3E}">
        <p14:creationId xmlns:p14="http://schemas.microsoft.com/office/powerpoint/2010/main" val="19504605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34960F-3A22-403A-A621-EE5FD2649080}" type="datetimeFigureOut">
              <a:rPr lang="en-US" smtClean="0"/>
              <a:t>6/6/19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C1F2B1-4807-427C-B0F2-5382417CD4C1}" type="slidenum">
              <a:rPr lang="en-US" smtClean="0"/>
              <a:t>‹#›</a:t>
            </a:fld>
            <a:endParaRPr lang="en-US"/>
          </a:p>
        </p:txBody>
      </p:sp>
    </p:spTree>
    <p:extLst>
      <p:ext uri="{BB962C8B-B14F-4D97-AF65-F5344CB8AC3E}">
        <p14:creationId xmlns:p14="http://schemas.microsoft.com/office/powerpoint/2010/main" val="14526083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tif"/><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8.tif"/></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7.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hyperlink" Target="https://www.npr.org/sections/goatsandsoda/2019/03/28/707604928/chart-where-disease-carrying-mosquitoes-will-go-in-the-future"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Figure of the Week “Rules”</a:t>
            </a:r>
          </a:p>
        </p:txBody>
      </p:sp>
      <p:sp>
        <p:nvSpPr>
          <p:cNvPr id="3" name="Content Placeholder 2"/>
          <p:cNvSpPr>
            <a:spLocks noGrp="1"/>
          </p:cNvSpPr>
          <p:nvPr>
            <p:ph idx="1"/>
          </p:nvPr>
        </p:nvSpPr>
        <p:spPr/>
        <p:txBody>
          <a:bodyPr/>
          <a:lstStyle/>
          <a:p>
            <a:r>
              <a:rPr lang="en-US" dirty="0"/>
              <a:t>If you have already seen the graph, don’t give it away!  Let your classmates enjoy figuring it out</a:t>
            </a:r>
          </a:p>
          <a:p>
            <a:endParaRPr lang="en-US" dirty="0"/>
          </a:p>
          <a:p>
            <a:r>
              <a:rPr lang="en-US" dirty="0"/>
              <a:t>Start with observations: what </a:t>
            </a:r>
            <a:r>
              <a:rPr lang="en-US" b="1" dirty="0"/>
              <a:t>do</a:t>
            </a:r>
            <a:r>
              <a:rPr lang="en-US" dirty="0"/>
              <a:t> you know?  Variable types? Are the colors or numbers typically used in a certain context? </a:t>
            </a:r>
          </a:p>
          <a:p>
            <a:endParaRPr lang="en-US" dirty="0"/>
          </a:p>
          <a:p>
            <a:r>
              <a:rPr lang="en-US" dirty="0"/>
              <a:t>Enjoy the puzzle!</a:t>
            </a:r>
          </a:p>
        </p:txBody>
      </p:sp>
    </p:spTree>
    <p:extLst>
      <p:ext uri="{BB962C8B-B14F-4D97-AF65-F5344CB8AC3E}">
        <p14:creationId xmlns:p14="http://schemas.microsoft.com/office/powerpoint/2010/main" val="5443611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rotWithShape="1">
          <a:blip r:embed="rId3">
            <a:extLst>
              <a:ext uri="{28A0092B-C50C-407E-A947-70E740481C1C}">
                <a14:useLocalDpi xmlns:a14="http://schemas.microsoft.com/office/drawing/2010/main" val="0"/>
              </a:ext>
            </a:extLst>
          </a:blip>
          <a:srcRect l="31466" t="12910" r="64563" b="30743"/>
          <a:stretch/>
        </p:blipFill>
        <p:spPr>
          <a:xfrm rot="5400000">
            <a:off x="4246880" y="1137920"/>
            <a:ext cx="396240" cy="3373120"/>
          </a:xfrm>
        </p:spPr>
      </p:pic>
      <p:sp>
        <p:nvSpPr>
          <p:cNvPr id="3" name="Rectangle 2"/>
          <p:cNvSpPr/>
          <p:nvPr/>
        </p:nvSpPr>
        <p:spPr>
          <a:xfrm rot="5400000">
            <a:off x="4185920" y="1087120"/>
            <a:ext cx="508000" cy="348488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rotWithShape="1">
          <a:blip r:embed="rId4"/>
          <a:srcRect r="29004" b="46448"/>
          <a:stretch/>
        </p:blipFill>
        <p:spPr>
          <a:xfrm>
            <a:off x="2254157" y="222885"/>
            <a:ext cx="4248243" cy="2327275"/>
          </a:xfrm>
          <a:prstGeom prst="rect">
            <a:avLst/>
          </a:prstGeom>
        </p:spPr>
      </p:pic>
      <p:pic>
        <p:nvPicPr>
          <p:cNvPr id="7" name="Picture 6"/>
          <p:cNvPicPr>
            <a:picLocks noChangeAspect="1"/>
          </p:cNvPicPr>
          <p:nvPr/>
        </p:nvPicPr>
        <p:blipFill rotWithShape="1">
          <a:blip r:embed="rId4"/>
          <a:srcRect t="52617" r="29004" b="38499"/>
          <a:stretch/>
        </p:blipFill>
        <p:spPr>
          <a:xfrm>
            <a:off x="2258568" y="3312160"/>
            <a:ext cx="4248243" cy="386080"/>
          </a:xfrm>
          <a:prstGeom prst="rect">
            <a:avLst/>
          </a:prstGeom>
        </p:spPr>
      </p:pic>
      <p:sp>
        <p:nvSpPr>
          <p:cNvPr id="8" name="TextBox 7"/>
          <p:cNvSpPr txBox="1"/>
          <p:nvPr/>
        </p:nvSpPr>
        <p:spPr>
          <a:xfrm>
            <a:off x="3423920" y="3742174"/>
            <a:ext cx="3749040" cy="369332"/>
          </a:xfrm>
          <a:prstGeom prst="rect">
            <a:avLst/>
          </a:prstGeom>
          <a:noFill/>
        </p:spPr>
        <p:txBody>
          <a:bodyPr wrap="square" rtlCol="0">
            <a:spAutoFit/>
          </a:bodyPr>
          <a:lstStyle/>
          <a:p>
            <a:r>
              <a:rPr lang="en-US" dirty="0"/>
              <a:t>Miles per gallon</a:t>
            </a:r>
          </a:p>
        </p:txBody>
      </p:sp>
    </p:spTree>
    <p:extLst>
      <p:ext uri="{BB962C8B-B14F-4D97-AF65-F5344CB8AC3E}">
        <p14:creationId xmlns:p14="http://schemas.microsoft.com/office/powerpoint/2010/main" val="2199119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rotWithShape="1">
          <a:blip r:embed="rId3">
            <a:extLst>
              <a:ext uri="{28A0092B-C50C-407E-A947-70E740481C1C}">
                <a14:useLocalDpi xmlns:a14="http://schemas.microsoft.com/office/drawing/2010/main" val="0"/>
              </a:ext>
            </a:extLst>
          </a:blip>
          <a:srcRect l="31466" t="12910" r="64563" b="30743"/>
          <a:stretch/>
        </p:blipFill>
        <p:spPr>
          <a:xfrm rot="5400000">
            <a:off x="4246880" y="1137920"/>
            <a:ext cx="396240" cy="3373120"/>
          </a:xfrm>
        </p:spPr>
      </p:pic>
      <p:sp>
        <p:nvSpPr>
          <p:cNvPr id="3" name="Rectangle 2"/>
          <p:cNvSpPr/>
          <p:nvPr/>
        </p:nvSpPr>
        <p:spPr>
          <a:xfrm rot="5400000">
            <a:off x="4185920" y="1087120"/>
            <a:ext cx="508000" cy="348488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rotWithShape="1">
          <a:blip r:embed="rId4"/>
          <a:srcRect r="29004" b="46448"/>
          <a:stretch/>
        </p:blipFill>
        <p:spPr>
          <a:xfrm>
            <a:off x="2254157" y="222885"/>
            <a:ext cx="4248243" cy="2327275"/>
          </a:xfrm>
          <a:prstGeom prst="rect">
            <a:avLst/>
          </a:prstGeom>
        </p:spPr>
      </p:pic>
      <p:pic>
        <p:nvPicPr>
          <p:cNvPr id="7" name="Picture 6"/>
          <p:cNvPicPr>
            <a:picLocks noChangeAspect="1"/>
          </p:cNvPicPr>
          <p:nvPr/>
        </p:nvPicPr>
        <p:blipFill rotWithShape="1">
          <a:blip r:embed="rId4"/>
          <a:srcRect t="52617" r="29004" b="38499"/>
          <a:stretch/>
        </p:blipFill>
        <p:spPr>
          <a:xfrm>
            <a:off x="2258568" y="3312160"/>
            <a:ext cx="4248243" cy="386080"/>
          </a:xfrm>
          <a:prstGeom prst="rect">
            <a:avLst/>
          </a:prstGeom>
        </p:spPr>
      </p:pic>
      <p:sp>
        <p:nvSpPr>
          <p:cNvPr id="8" name="TextBox 7"/>
          <p:cNvSpPr txBox="1"/>
          <p:nvPr/>
        </p:nvSpPr>
        <p:spPr>
          <a:xfrm>
            <a:off x="3423920" y="3742174"/>
            <a:ext cx="3749040" cy="369332"/>
          </a:xfrm>
          <a:prstGeom prst="rect">
            <a:avLst/>
          </a:prstGeom>
          <a:noFill/>
        </p:spPr>
        <p:txBody>
          <a:bodyPr wrap="square" rtlCol="0">
            <a:spAutoFit/>
          </a:bodyPr>
          <a:lstStyle/>
          <a:p>
            <a:r>
              <a:rPr lang="en-US" dirty="0"/>
              <a:t>Miles per gallon</a:t>
            </a:r>
          </a:p>
        </p:txBody>
      </p:sp>
      <p:cxnSp>
        <p:nvCxnSpPr>
          <p:cNvPr id="6" name="Straight Connector 5"/>
          <p:cNvCxnSpPr/>
          <p:nvPr/>
        </p:nvCxnSpPr>
        <p:spPr>
          <a:xfrm>
            <a:off x="3759197" y="581891"/>
            <a:ext cx="0" cy="311634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42658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rotWithShape="1">
          <a:blip r:embed="rId3">
            <a:extLst>
              <a:ext uri="{28A0092B-C50C-407E-A947-70E740481C1C}">
                <a14:useLocalDpi xmlns:a14="http://schemas.microsoft.com/office/drawing/2010/main" val="0"/>
              </a:ext>
            </a:extLst>
          </a:blip>
          <a:srcRect l="31466" t="12910" r="64563" b="30743"/>
          <a:stretch/>
        </p:blipFill>
        <p:spPr>
          <a:xfrm rot="5400000">
            <a:off x="4246880" y="1137920"/>
            <a:ext cx="396240" cy="3373120"/>
          </a:xfrm>
        </p:spPr>
      </p:pic>
      <p:sp>
        <p:nvSpPr>
          <p:cNvPr id="3" name="Rectangle 2"/>
          <p:cNvSpPr/>
          <p:nvPr/>
        </p:nvSpPr>
        <p:spPr>
          <a:xfrm rot="5400000">
            <a:off x="4185920" y="1087120"/>
            <a:ext cx="508000" cy="348488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rotWithShape="1">
          <a:blip r:embed="rId4"/>
          <a:srcRect r="29004" b="46448"/>
          <a:stretch/>
        </p:blipFill>
        <p:spPr>
          <a:xfrm>
            <a:off x="2254157" y="222885"/>
            <a:ext cx="4248243" cy="2327275"/>
          </a:xfrm>
          <a:prstGeom prst="rect">
            <a:avLst/>
          </a:prstGeom>
        </p:spPr>
      </p:pic>
      <p:pic>
        <p:nvPicPr>
          <p:cNvPr id="7" name="Picture 6"/>
          <p:cNvPicPr>
            <a:picLocks noChangeAspect="1"/>
          </p:cNvPicPr>
          <p:nvPr/>
        </p:nvPicPr>
        <p:blipFill rotWithShape="1">
          <a:blip r:embed="rId4"/>
          <a:srcRect t="52617" r="29004" b="38499"/>
          <a:stretch/>
        </p:blipFill>
        <p:spPr>
          <a:xfrm>
            <a:off x="2258568" y="3312160"/>
            <a:ext cx="4248243" cy="386080"/>
          </a:xfrm>
          <a:prstGeom prst="rect">
            <a:avLst/>
          </a:prstGeom>
        </p:spPr>
      </p:pic>
      <p:sp>
        <p:nvSpPr>
          <p:cNvPr id="8" name="TextBox 7"/>
          <p:cNvSpPr txBox="1"/>
          <p:nvPr/>
        </p:nvSpPr>
        <p:spPr>
          <a:xfrm>
            <a:off x="3423920" y="3742174"/>
            <a:ext cx="3749040" cy="369332"/>
          </a:xfrm>
          <a:prstGeom prst="rect">
            <a:avLst/>
          </a:prstGeom>
          <a:noFill/>
        </p:spPr>
        <p:txBody>
          <a:bodyPr wrap="square" rtlCol="0">
            <a:spAutoFit/>
          </a:bodyPr>
          <a:lstStyle/>
          <a:p>
            <a:r>
              <a:rPr lang="en-US" dirty="0"/>
              <a:t>Miles per gallon</a:t>
            </a:r>
          </a:p>
        </p:txBody>
      </p:sp>
      <p:cxnSp>
        <p:nvCxnSpPr>
          <p:cNvPr id="6" name="Straight Connector 5"/>
          <p:cNvCxnSpPr/>
          <p:nvPr/>
        </p:nvCxnSpPr>
        <p:spPr>
          <a:xfrm>
            <a:off x="3484877" y="581891"/>
            <a:ext cx="0" cy="311634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470397" y="605505"/>
            <a:ext cx="0" cy="311634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91967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rotWithShape="1">
          <a:blip r:embed="rId3">
            <a:extLst>
              <a:ext uri="{28A0092B-C50C-407E-A947-70E740481C1C}">
                <a14:useLocalDpi xmlns:a14="http://schemas.microsoft.com/office/drawing/2010/main" val="0"/>
              </a:ext>
            </a:extLst>
          </a:blip>
          <a:srcRect l="31466" t="12910" r="64563" b="30743"/>
          <a:stretch/>
        </p:blipFill>
        <p:spPr>
          <a:xfrm rot="5400000">
            <a:off x="4246880" y="1137920"/>
            <a:ext cx="396240" cy="3373120"/>
          </a:xfrm>
        </p:spPr>
      </p:pic>
      <p:sp>
        <p:nvSpPr>
          <p:cNvPr id="3" name="Rectangle 2"/>
          <p:cNvSpPr/>
          <p:nvPr/>
        </p:nvSpPr>
        <p:spPr>
          <a:xfrm rot="5400000">
            <a:off x="4185920" y="1087120"/>
            <a:ext cx="508000" cy="348488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rotWithShape="1">
          <a:blip r:embed="rId4"/>
          <a:srcRect r="29004" b="46448"/>
          <a:stretch/>
        </p:blipFill>
        <p:spPr>
          <a:xfrm>
            <a:off x="2254157" y="222885"/>
            <a:ext cx="4248243" cy="2327275"/>
          </a:xfrm>
          <a:prstGeom prst="rect">
            <a:avLst/>
          </a:prstGeom>
        </p:spPr>
      </p:pic>
      <p:pic>
        <p:nvPicPr>
          <p:cNvPr id="7" name="Picture 6"/>
          <p:cNvPicPr>
            <a:picLocks noChangeAspect="1"/>
          </p:cNvPicPr>
          <p:nvPr/>
        </p:nvPicPr>
        <p:blipFill rotWithShape="1">
          <a:blip r:embed="rId4"/>
          <a:srcRect t="52617" r="29004" b="38499"/>
          <a:stretch/>
        </p:blipFill>
        <p:spPr>
          <a:xfrm>
            <a:off x="2258568" y="3312160"/>
            <a:ext cx="4248243" cy="386080"/>
          </a:xfrm>
          <a:prstGeom prst="rect">
            <a:avLst/>
          </a:prstGeom>
        </p:spPr>
      </p:pic>
      <p:sp>
        <p:nvSpPr>
          <p:cNvPr id="8" name="TextBox 7"/>
          <p:cNvSpPr txBox="1"/>
          <p:nvPr/>
        </p:nvSpPr>
        <p:spPr>
          <a:xfrm>
            <a:off x="3423920" y="3742174"/>
            <a:ext cx="3749040" cy="369332"/>
          </a:xfrm>
          <a:prstGeom prst="rect">
            <a:avLst/>
          </a:prstGeom>
          <a:noFill/>
        </p:spPr>
        <p:txBody>
          <a:bodyPr wrap="square" rtlCol="0">
            <a:spAutoFit/>
          </a:bodyPr>
          <a:lstStyle/>
          <a:p>
            <a:r>
              <a:rPr lang="en-US" dirty="0"/>
              <a:t>Miles per gallon</a:t>
            </a:r>
          </a:p>
        </p:txBody>
      </p:sp>
    </p:spTree>
    <p:extLst>
      <p:ext uri="{BB962C8B-B14F-4D97-AF65-F5344CB8AC3E}">
        <p14:creationId xmlns:p14="http://schemas.microsoft.com/office/powerpoint/2010/main" val="3715072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98124F1-553A-1A4D-AD4D-9EA6B0DDBCAB}"/>
              </a:ext>
            </a:extLst>
          </p:cNvPr>
          <p:cNvPicPr>
            <a:picLocks noChangeAspect="1"/>
          </p:cNvPicPr>
          <p:nvPr/>
        </p:nvPicPr>
        <p:blipFill rotWithShape="1">
          <a:blip r:embed="rId3">
            <a:extLst>
              <a:ext uri="{28A0092B-C50C-407E-A947-70E740481C1C}">
                <a14:useLocalDpi xmlns:a14="http://schemas.microsoft.com/office/drawing/2010/main" val="0"/>
              </a:ext>
            </a:extLst>
          </a:blip>
          <a:srcRect r="3469" b="44328"/>
          <a:stretch/>
        </p:blipFill>
        <p:spPr>
          <a:xfrm>
            <a:off x="2935705" y="-4334"/>
            <a:ext cx="6381506" cy="3818021"/>
          </a:xfrm>
          <a:prstGeom prst="rect">
            <a:avLst/>
          </a:prstGeom>
        </p:spPr>
      </p:pic>
      <p:sp>
        <p:nvSpPr>
          <p:cNvPr id="8" name="Rectangle 7">
            <a:extLst>
              <a:ext uri="{FF2B5EF4-FFF2-40B4-BE49-F238E27FC236}">
                <a16:creationId xmlns:a16="http://schemas.microsoft.com/office/drawing/2014/main" id="{4B76ECA2-99EB-F242-B887-B01FD3B54E63}"/>
              </a:ext>
            </a:extLst>
          </p:cNvPr>
          <p:cNvSpPr/>
          <p:nvPr/>
        </p:nvSpPr>
        <p:spPr>
          <a:xfrm>
            <a:off x="6533147" y="2201779"/>
            <a:ext cx="2045369" cy="372979"/>
          </a:xfrm>
          <a:prstGeom prst="rect">
            <a:avLst/>
          </a:prstGeom>
          <a:solidFill>
            <a:srgbClr val="86C1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DAB43934-821A-2C45-9F17-F39C1E5B3AA1}"/>
              </a:ext>
            </a:extLst>
          </p:cNvPr>
          <p:cNvSpPr/>
          <p:nvPr/>
        </p:nvSpPr>
        <p:spPr>
          <a:xfrm>
            <a:off x="3435720" y="3762471"/>
            <a:ext cx="5708280" cy="3729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B3A2CE9-0C6F-DA41-9472-9BAFF2BDFCF1}"/>
              </a:ext>
            </a:extLst>
          </p:cNvPr>
          <p:cNvSpPr/>
          <p:nvPr/>
        </p:nvSpPr>
        <p:spPr>
          <a:xfrm>
            <a:off x="2277110" y="0"/>
            <a:ext cx="6866890" cy="7908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703470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98124F1-553A-1A4D-AD4D-9EA6B0DDBCAB}"/>
              </a:ext>
            </a:extLst>
          </p:cNvPr>
          <p:cNvPicPr>
            <a:picLocks noChangeAspect="1"/>
          </p:cNvPicPr>
          <p:nvPr/>
        </p:nvPicPr>
        <p:blipFill rotWithShape="1">
          <a:blip r:embed="rId3">
            <a:extLst>
              <a:ext uri="{28A0092B-C50C-407E-A947-70E740481C1C}">
                <a14:useLocalDpi xmlns:a14="http://schemas.microsoft.com/office/drawing/2010/main" val="0"/>
              </a:ext>
            </a:extLst>
          </a:blip>
          <a:srcRect r="3469" b="44328"/>
          <a:stretch/>
        </p:blipFill>
        <p:spPr>
          <a:xfrm>
            <a:off x="2935705" y="-4334"/>
            <a:ext cx="6381506" cy="3818021"/>
          </a:xfrm>
          <a:prstGeom prst="rect">
            <a:avLst/>
          </a:prstGeom>
        </p:spPr>
      </p:pic>
      <p:sp>
        <p:nvSpPr>
          <p:cNvPr id="9" name="Rectangle 8">
            <a:extLst>
              <a:ext uri="{FF2B5EF4-FFF2-40B4-BE49-F238E27FC236}">
                <a16:creationId xmlns:a16="http://schemas.microsoft.com/office/drawing/2014/main" id="{DAB43934-821A-2C45-9F17-F39C1E5B3AA1}"/>
              </a:ext>
            </a:extLst>
          </p:cNvPr>
          <p:cNvSpPr/>
          <p:nvPr/>
        </p:nvSpPr>
        <p:spPr>
          <a:xfrm>
            <a:off x="3435720" y="3762471"/>
            <a:ext cx="5708280" cy="3729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CBEB1560-1CC4-7D4A-B781-59CB34397771}"/>
              </a:ext>
            </a:extLst>
          </p:cNvPr>
          <p:cNvSpPr txBox="1"/>
          <p:nvPr/>
        </p:nvSpPr>
        <p:spPr>
          <a:xfrm>
            <a:off x="9317211" y="2730843"/>
            <a:ext cx="1729946" cy="646331"/>
          </a:xfrm>
          <a:prstGeom prst="rect">
            <a:avLst/>
          </a:prstGeom>
          <a:noFill/>
        </p:spPr>
        <p:txBody>
          <a:bodyPr wrap="square" rtlCol="0">
            <a:spAutoFit/>
          </a:bodyPr>
          <a:lstStyle/>
          <a:p>
            <a:r>
              <a:rPr lang="en-US" dirty="0"/>
              <a:t>Females in the United States</a:t>
            </a:r>
          </a:p>
        </p:txBody>
      </p:sp>
      <p:sp>
        <p:nvSpPr>
          <p:cNvPr id="3" name="TextBox 2">
            <a:extLst>
              <a:ext uri="{FF2B5EF4-FFF2-40B4-BE49-F238E27FC236}">
                <a16:creationId xmlns:a16="http://schemas.microsoft.com/office/drawing/2014/main" id="{B33097A3-5ED4-494A-9480-580482077F7B}"/>
              </a:ext>
            </a:extLst>
          </p:cNvPr>
          <p:cNvSpPr txBox="1"/>
          <p:nvPr/>
        </p:nvSpPr>
        <p:spPr>
          <a:xfrm>
            <a:off x="7241059" y="6314303"/>
            <a:ext cx="4757264" cy="307777"/>
          </a:xfrm>
          <a:prstGeom prst="rect">
            <a:avLst/>
          </a:prstGeom>
          <a:noFill/>
        </p:spPr>
        <p:txBody>
          <a:bodyPr wrap="none" rtlCol="0">
            <a:spAutoFit/>
          </a:bodyPr>
          <a:lstStyle/>
          <a:p>
            <a:r>
              <a:rPr lang="en-US" sz="1400" dirty="0"/>
              <a:t>https://</a:t>
            </a:r>
            <a:r>
              <a:rPr lang="en-US" sz="1400" dirty="0" err="1"/>
              <a:t>flowingdata.com</a:t>
            </a:r>
            <a:r>
              <a:rPr lang="en-US" sz="1400" dirty="0"/>
              <a:t>/2017/11/01/who-is-married-by-now/</a:t>
            </a:r>
          </a:p>
        </p:txBody>
      </p:sp>
    </p:spTree>
    <p:extLst>
      <p:ext uri="{BB962C8B-B14F-4D97-AF65-F5344CB8AC3E}">
        <p14:creationId xmlns:p14="http://schemas.microsoft.com/office/powerpoint/2010/main" val="7876716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98124F1-553A-1A4D-AD4D-9EA6B0DDBCAB}"/>
              </a:ext>
            </a:extLst>
          </p:cNvPr>
          <p:cNvPicPr>
            <a:picLocks noChangeAspect="1"/>
          </p:cNvPicPr>
          <p:nvPr/>
        </p:nvPicPr>
        <p:blipFill rotWithShape="1">
          <a:blip r:embed="rId3">
            <a:extLst>
              <a:ext uri="{28A0092B-C50C-407E-A947-70E740481C1C}">
                <a14:useLocalDpi xmlns:a14="http://schemas.microsoft.com/office/drawing/2010/main" val="0"/>
              </a:ext>
            </a:extLst>
          </a:blip>
          <a:srcRect t="-1" r="3469" b="-6665"/>
          <a:stretch/>
        </p:blipFill>
        <p:spPr>
          <a:xfrm>
            <a:off x="2935705" y="-4334"/>
            <a:ext cx="6381506" cy="7315200"/>
          </a:xfrm>
          <a:prstGeom prst="rect">
            <a:avLst/>
          </a:prstGeom>
        </p:spPr>
      </p:pic>
    </p:spTree>
    <p:extLst>
      <p:ext uri="{BB962C8B-B14F-4D97-AF65-F5344CB8AC3E}">
        <p14:creationId xmlns:p14="http://schemas.microsoft.com/office/powerpoint/2010/main" val="1166302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BE9573D-7ED5-9D41-8678-2B9E9015B8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34655"/>
            <a:ext cx="12192000" cy="6388689"/>
          </a:xfrm>
          <a:prstGeom prst="rect">
            <a:avLst/>
          </a:prstGeom>
        </p:spPr>
      </p:pic>
      <p:sp>
        <p:nvSpPr>
          <p:cNvPr id="4" name="TextBox 3">
            <a:extLst>
              <a:ext uri="{FF2B5EF4-FFF2-40B4-BE49-F238E27FC236}">
                <a16:creationId xmlns:a16="http://schemas.microsoft.com/office/drawing/2014/main" id="{4AA4D49C-CB98-B548-A5B3-5A3CB69393DF}"/>
              </a:ext>
            </a:extLst>
          </p:cNvPr>
          <p:cNvSpPr txBox="1"/>
          <p:nvPr/>
        </p:nvSpPr>
        <p:spPr>
          <a:xfrm>
            <a:off x="7957751" y="6469455"/>
            <a:ext cx="4013663" cy="307777"/>
          </a:xfrm>
          <a:prstGeom prst="rect">
            <a:avLst/>
          </a:prstGeom>
          <a:noFill/>
        </p:spPr>
        <p:txBody>
          <a:bodyPr wrap="none" rtlCol="0">
            <a:spAutoFit/>
          </a:bodyPr>
          <a:lstStyle/>
          <a:p>
            <a:r>
              <a:rPr lang="en-US" sz="1400" dirty="0"/>
              <a:t>https://</a:t>
            </a:r>
            <a:r>
              <a:rPr lang="en-US" sz="1400" dirty="0" err="1"/>
              <a:t>flowingdata.com</a:t>
            </a:r>
            <a:r>
              <a:rPr lang="en-US" sz="1400" dirty="0"/>
              <a:t>/2016/03/03/marrying-age/</a:t>
            </a:r>
          </a:p>
        </p:txBody>
      </p:sp>
    </p:spTree>
    <p:extLst>
      <p:ext uri="{BB962C8B-B14F-4D97-AF65-F5344CB8AC3E}">
        <p14:creationId xmlns:p14="http://schemas.microsoft.com/office/powerpoint/2010/main" val="41984610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47D6B-1618-A542-B818-37884C7F3347}"/>
              </a:ext>
            </a:extLst>
          </p:cNvPr>
          <p:cNvSpPr>
            <a:spLocks noGrp="1"/>
          </p:cNvSpPr>
          <p:nvPr>
            <p:ph type="title"/>
          </p:nvPr>
        </p:nvSpPr>
        <p:spPr/>
        <p:txBody>
          <a:bodyPr>
            <a:normAutofit/>
          </a:bodyPr>
          <a:lstStyle/>
          <a:p>
            <a:r>
              <a:rPr lang="en-US" sz="4000" dirty="0"/>
              <a:t>Continuous Probability Distributions</a:t>
            </a:r>
          </a:p>
        </p:txBody>
      </p:sp>
      <p:cxnSp>
        <p:nvCxnSpPr>
          <p:cNvPr id="4" name="Straight Connector 3">
            <a:extLst>
              <a:ext uri="{FF2B5EF4-FFF2-40B4-BE49-F238E27FC236}">
                <a16:creationId xmlns:a16="http://schemas.microsoft.com/office/drawing/2014/main" id="{51C89E31-3F5A-8C4F-8C69-26A0525B4C62}"/>
              </a:ext>
            </a:extLst>
          </p:cNvPr>
          <p:cNvCxnSpPr>
            <a:cxnSpLocks/>
          </p:cNvCxnSpPr>
          <p:nvPr/>
        </p:nvCxnSpPr>
        <p:spPr>
          <a:xfrm>
            <a:off x="838200" y="1518585"/>
            <a:ext cx="10515600" cy="0"/>
          </a:xfrm>
          <a:prstGeom prst="line">
            <a:avLst/>
          </a:prstGeom>
          <a:ln w="63500">
            <a:solidFill>
              <a:srgbClr val="7030A0"/>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77F08C79-7D30-D24D-91FB-EB3A3EB95E21}"/>
              </a:ext>
            </a:extLst>
          </p:cNvPr>
          <p:cNvSpPr txBox="1"/>
          <p:nvPr/>
        </p:nvSpPr>
        <p:spPr>
          <a:xfrm>
            <a:off x="1522452" y="2170982"/>
            <a:ext cx="4239879" cy="461665"/>
          </a:xfrm>
          <a:prstGeom prst="rect">
            <a:avLst/>
          </a:prstGeom>
          <a:noFill/>
        </p:spPr>
        <p:txBody>
          <a:bodyPr wrap="none" rtlCol="0">
            <a:spAutoFit/>
          </a:bodyPr>
          <a:lstStyle/>
          <a:p>
            <a:r>
              <a:rPr lang="en-US" sz="2400" dirty="0"/>
              <a:t>Probability Distribution Function</a:t>
            </a:r>
          </a:p>
        </p:txBody>
      </p:sp>
      <p:sp>
        <p:nvSpPr>
          <p:cNvPr id="13" name="TextBox 12">
            <a:extLst>
              <a:ext uri="{FF2B5EF4-FFF2-40B4-BE49-F238E27FC236}">
                <a16:creationId xmlns:a16="http://schemas.microsoft.com/office/drawing/2014/main" id="{2023A6AF-A337-444B-AE3F-EB715DE68A8E}"/>
              </a:ext>
            </a:extLst>
          </p:cNvPr>
          <p:cNvSpPr txBox="1"/>
          <p:nvPr/>
        </p:nvSpPr>
        <p:spPr>
          <a:xfrm>
            <a:off x="6484706" y="2170981"/>
            <a:ext cx="4303037" cy="461665"/>
          </a:xfrm>
          <a:prstGeom prst="rect">
            <a:avLst/>
          </a:prstGeom>
          <a:noFill/>
        </p:spPr>
        <p:txBody>
          <a:bodyPr wrap="none" rtlCol="0">
            <a:spAutoFit/>
          </a:bodyPr>
          <a:lstStyle/>
          <a:p>
            <a:r>
              <a:rPr lang="en-US" sz="2400" dirty="0"/>
              <a:t>Cumulative Distribution Function</a:t>
            </a:r>
          </a:p>
        </p:txBody>
      </p:sp>
      <p:pic>
        <p:nvPicPr>
          <p:cNvPr id="14" name="Picture 13" descr="norm_pdf.tif">
            <a:extLst>
              <a:ext uri="{FF2B5EF4-FFF2-40B4-BE49-F238E27FC236}">
                <a16:creationId xmlns:a16="http://schemas.microsoft.com/office/drawing/2014/main" id="{94FFE3C6-E340-6A48-9E1B-5EAC162A70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5131" y="2672046"/>
            <a:ext cx="4267200" cy="3200400"/>
          </a:xfrm>
          <a:prstGeom prst="rect">
            <a:avLst/>
          </a:prstGeom>
        </p:spPr>
      </p:pic>
      <p:pic>
        <p:nvPicPr>
          <p:cNvPr id="17" name="Picture 16" descr="norm_cdf.tif">
            <a:extLst>
              <a:ext uri="{FF2B5EF4-FFF2-40B4-BE49-F238E27FC236}">
                <a16:creationId xmlns:a16="http://schemas.microsoft.com/office/drawing/2014/main" id="{1D96231A-DF12-7A48-94FD-60091EFF4B9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85859" y="2672046"/>
            <a:ext cx="4267200" cy="3200400"/>
          </a:xfrm>
          <a:prstGeom prst="rect">
            <a:avLst/>
          </a:prstGeom>
        </p:spPr>
      </p:pic>
    </p:spTree>
    <p:extLst>
      <p:ext uri="{BB962C8B-B14F-4D97-AF65-F5344CB8AC3E}">
        <p14:creationId xmlns:p14="http://schemas.microsoft.com/office/powerpoint/2010/main" val="2760645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rotWithShape="1">
          <a:blip r:embed="rId3"/>
          <a:srcRect t="10037"/>
          <a:stretch/>
        </p:blipFill>
        <p:spPr>
          <a:xfrm>
            <a:off x="299720" y="760288"/>
            <a:ext cx="9484360" cy="5994972"/>
          </a:xfrm>
          <a:prstGeom prst="rect">
            <a:avLst/>
          </a:prstGeom>
        </p:spPr>
      </p:pic>
    </p:spTree>
    <p:extLst>
      <p:ext uri="{BB962C8B-B14F-4D97-AF65-F5344CB8AC3E}">
        <p14:creationId xmlns:p14="http://schemas.microsoft.com/office/powerpoint/2010/main" val="3592716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2040" y="365125"/>
            <a:ext cx="10515600" cy="1325563"/>
          </a:xfrm>
        </p:spPr>
        <p:txBody>
          <a:bodyPr/>
          <a:lstStyle/>
          <a:p>
            <a:endParaRPr lang="en-US"/>
          </a:p>
        </p:txBody>
      </p:sp>
      <p:pic>
        <p:nvPicPr>
          <p:cNvPr id="4" name="Picture 3"/>
          <p:cNvPicPr>
            <a:picLocks noChangeAspect="1"/>
          </p:cNvPicPr>
          <p:nvPr/>
        </p:nvPicPr>
        <p:blipFill rotWithShape="1">
          <a:blip r:embed="rId3"/>
          <a:srcRect b="22626"/>
          <a:stretch/>
        </p:blipFill>
        <p:spPr>
          <a:xfrm>
            <a:off x="877252" y="376237"/>
            <a:ext cx="10925175" cy="4724083"/>
          </a:xfrm>
          <a:prstGeom prst="rect">
            <a:avLst/>
          </a:prstGeom>
        </p:spPr>
      </p:pic>
      <p:sp>
        <p:nvSpPr>
          <p:cNvPr id="5" name="TextBox 4"/>
          <p:cNvSpPr txBox="1"/>
          <p:nvPr/>
        </p:nvSpPr>
        <p:spPr>
          <a:xfrm>
            <a:off x="1483360" y="5019040"/>
            <a:ext cx="772160" cy="369332"/>
          </a:xfrm>
          <a:prstGeom prst="rect">
            <a:avLst/>
          </a:prstGeom>
          <a:noFill/>
        </p:spPr>
        <p:txBody>
          <a:bodyPr wrap="square" rtlCol="0">
            <a:spAutoFit/>
          </a:bodyPr>
          <a:lstStyle/>
          <a:p>
            <a:r>
              <a:rPr lang="en-US" dirty="0"/>
              <a:t>JAN</a:t>
            </a:r>
          </a:p>
        </p:txBody>
      </p:sp>
      <p:sp>
        <p:nvSpPr>
          <p:cNvPr id="6" name="TextBox 5"/>
          <p:cNvSpPr txBox="1"/>
          <p:nvPr/>
        </p:nvSpPr>
        <p:spPr>
          <a:xfrm>
            <a:off x="6530340" y="5019040"/>
            <a:ext cx="772160" cy="369332"/>
          </a:xfrm>
          <a:prstGeom prst="rect">
            <a:avLst/>
          </a:prstGeom>
          <a:noFill/>
        </p:spPr>
        <p:txBody>
          <a:bodyPr wrap="square" rtlCol="0">
            <a:spAutoFit/>
          </a:bodyPr>
          <a:lstStyle/>
          <a:p>
            <a:r>
              <a:rPr lang="en-US" dirty="0"/>
              <a:t>JUL</a:t>
            </a:r>
          </a:p>
        </p:txBody>
      </p:sp>
      <p:sp>
        <p:nvSpPr>
          <p:cNvPr id="7" name="TextBox 6"/>
          <p:cNvSpPr txBox="1"/>
          <p:nvPr/>
        </p:nvSpPr>
        <p:spPr>
          <a:xfrm>
            <a:off x="2352040" y="5019040"/>
            <a:ext cx="772160" cy="369332"/>
          </a:xfrm>
          <a:prstGeom prst="rect">
            <a:avLst/>
          </a:prstGeom>
          <a:noFill/>
        </p:spPr>
        <p:txBody>
          <a:bodyPr wrap="square" rtlCol="0">
            <a:spAutoFit/>
          </a:bodyPr>
          <a:lstStyle/>
          <a:p>
            <a:r>
              <a:rPr lang="en-US" dirty="0"/>
              <a:t>FEB</a:t>
            </a:r>
          </a:p>
        </p:txBody>
      </p:sp>
      <p:sp>
        <p:nvSpPr>
          <p:cNvPr id="8" name="TextBox 7"/>
          <p:cNvSpPr txBox="1"/>
          <p:nvPr/>
        </p:nvSpPr>
        <p:spPr>
          <a:xfrm>
            <a:off x="3196590" y="5019040"/>
            <a:ext cx="772160" cy="369332"/>
          </a:xfrm>
          <a:prstGeom prst="rect">
            <a:avLst/>
          </a:prstGeom>
          <a:noFill/>
        </p:spPr>
        <p:txBody>
          <a:bodyPr wrap="square" rtlCol="0">
            <a:spAutoFit/>
          </a:bodyPr>
          <a:lstStyle/>
          <a:p>
            <a:r>
              <a:rPr lang="en-US" dirty="0"/>
              <a:t>MAR</a:t>
            </a:r>
          </a:p>
        </p:txBody>
      </p:sp>
      <p:sp>
        <p:nvSpPr>
          <p:cNvPr id="9" name="TextBox 8"/>
          <p:cNvSpPr txBox="1"/>
          <p:nvPr/>
        </p:nvSpPr>
        <p:spPr>
          <a:xfrm>
            <a:off x="4065270" y="5019040"/>
            <a:ext cx="772160" cy="369332"/>
          </a:xfrm>
          <a:prstGeom prst="rect">
            <a:avLst/>
          </a:prstGeom>
          <a:noFill/>
        </p:spPr>
        <p:txBody>
          <a:bodyPr wrap="square" rtlCol="0">
            <a:spAutoFit/>
          </a:bodyPr>
          <a:lstStyle/>
          <a:p>
            <a:r>
              <a:rPr lang="en-US" dirty="0"/>
              <a:t>APR</a:t>
            </a:r>
          </a:p>
        </p:txBody>
      </p:sp>
      <p:sp>
        <p:nvSpPr>
          <p:cNvPr id="10" name="TextBox 9"/>
          <p:cNvSpPr txBox="1"/>
          <p:nvPr/>
        </p:nvSpPr>
        <p:spPr>
          <a:xfrm>
            <a:off x="4792980" y="5019040"/>
            <a:ext cx="772160" cy="369332"/>
          </a:xfrm>
          <a:prstGeom prst="rect">
            <a:avLst/>
          </a:prstGeom>
          <a:noFill/>
        </p:spPr>
        <p:txBody>
          <a:bodyPr wrap="square" rtlCol="0">
            <a:spAutoFit/>
          </a:bodyPr>
          <a:lstStyle/>
          <a:p>
            <a:r>
              <a:rPr lang="en-US" dirty="0"/>
              <a:t>MAY</a:t>
            </a:r>
          </a:p>
        </p:txBody>
      </p:sp>
      <p:sp>
        <p:nvSpPr>
          <p:cNvPr id="11" name="TextBox 10"/>
          <p:cNvSpPr txBox="1"/>
          <p:nvPr/>
        </p:nvSpPr>
        <p:spPr>
          <a:xfrm>
            <a:off x="5661660" y="5019040"/>
            <a:ext cx="772160" cy="369332"/>
          </a:xfrm>
          <a:prstGeom prst="rect">
            <a:avLst/>
          </a:prstGeom>
          <a:noFill/>
        </p:spPr>
        <p:txBody>
          <a:bodyPr wrap="square" rtlCol="0">
            <a:spAutoFit/>
          </a:bodyPr>
          <a:lstStyle/>
          <a:p>
            <a:r>
              <a:rPr lang="en-US" dirty="0"/>
              <a:t>JUN</a:t>
            </a:r>
          </a:p>
        </p:txBody>
      </p:sp>
      <p:sp>
        <p:nvSpPr>
          <p:cNvPr id="12" name="TextBox 11"/>
          <p:cNvSpPr txBox="1"/>
          <p:nvPr/>
        </p:nvSpPr>
        <p:spPr>
          <a:xfrm>
            <a:off x="7302500" y="5019040"/>
            <a:ext cx="772160" cy="369332"/>
          </a:xfrm>
          <a:prstGeom prst="rect">
            <a:avLst/>
          </a:prstGeom>
          <a:noFill/>
        </p:spPr>
        <p:txBody>
          <a:bodyPr wrap="square" rtlCol="0">
            <a:spAutoFit/>
          </a:bodyPr>
          <a:lstStyle/>
          <a:p>
            <a:r>
              <a:rPr lang="en-US" dirty="0"/>
              <a:t>AUG</a:t>
            </a:r>
          </a:p>
        </p:txBody>
      </p:sp>
      <p:sp>
        <p:nvSpPr>
          <p:cNvPr id="13" name="TextBox 12"/>
          <p:cNvSpPr txBox="1"/>
          <p:nvPr/>
        </p:nvSpPr>
        <p:spPr>
          <a:xfrm>
            <a:off x="8171180" y="5019040"/>
            <a:ext cx="772160" cy="369332"/>
          </a:xfrm>
          <a:prstGeom prst="rect">
            <a:avLst/>
          </a:prstGeom>
          <a:noFill/>
        </p:spPr>
        <p:txBody>
          <a:bodyPr wrap="square" rtlCol="0">
            <a:spAutoFit/>
          </a:bodyPr>
          <a:lstStyle/>
          <a:p>
            <a:r>
              <a:rPr lang="en-US" dirty="0"/>
              <a:t>SEP</a:t>
            </a:r>
          </a:p>
        </p:txBody>
      </p:sp>
      <p:sp>
        <p:nvSpPr>
          <p:cNvPr id="14" name="TextBox 13"/>
          <p:cNvSpPr txBox="1"/>
          <p:nvPr/>
        </p:nvSpPr>
        <p:spPr>
          <a:xfrm>
            <a:off x="9039860" y="5019040"/>
            <a:ext cx="772160" cy="369332"/>
          </a:xfrm>
          <a:prstGeom prst="rect">
            <a:avLst/>
          </a:prstGeom>
          <a:noFill/>
        </p:spPr>
        <p:txBody>
          <a:bodyPr wrap="square" rtlCol="0">
            <a:spAutoFit/>
          </a:bodyPr>
          <a:lstStyle/>
          <a:p>
            <a:r>
              <a:rPr lang="en-US" dirty="0"/>
              <a:t>OCT</a:t>
            </a:r>
          </a:p>
        </p:txBody>
      </p:sp>
      <p:sp>
        <p:nvSpPr>
          <p:cNvPr id="15" name="TextBox 14"/>
          <p:cNvSpPr txBox="1"/>
          <p:nvPr/>
        </p:nvSpPr>
        <p:spPr>
          <a:xfrm>
            <a:off x="10680382" y="5019040"/>
            <a:ext cx="772160" cy="369332"/>
          </a:xfrm>
          <a:prstGeom prst="rect">
            <a:avLst/>
          </a:prstGeom>
          <a:noFill/>
        </p:spPr>
        <p:txBody>
          <a:bodyPr wrap="square" rtlCol="0">
            <a:spAutoFit/>
          </a:bodyPr>
          <a:lstStyle/>
          <a:p>
            <a:r>
              <a:rPr lang="en-US" dirty="0"/>
              <a:t>DEC</a:t>
            </a:r>
          </a:p>
        </p:txBody>
      </p:sp>
      <p:sp>
        <p:nvSpPr>
          <p:cNvPr id="16" name="TextBox 15"/>
          <p:cNvSpPr txBox="1"/>
          <p:nvPr/>
        </p:nvSpPr>
        <p:spPr>
          <a:xfrm>
            <a:off x="9800906" y="5019040"/>
            <a:ext cx="772160" cy="369332"/>
          </a:xfrm>
          <a:prstGeom prst="rect">
            <a:avLst/>
          </a:prstGeom>
          <a:noFill/>
        </p:spPr>
        <p:txBody>
          <a:bodyPr wrap="square" rtlCol="0">
            <a:spAutoFit/>
          </a:bodyPr>
          <a:lstStyle/>
          <a:p>
            <a:r>
              <a:rPr lang="en-US" dirty="0"/>
              <a:t>NOV</a:t>
            </a:r>
          </a:p>
        </p:txBody>
      </p:sp>
      <p:sp>
        <p:nvSpPr>
          <p:cNvPr id="19" name="TextBox 18"/>
          <p:cNvSpPr txBox="1"/>
          <p:nvPr/>
        </p:nvSpPr>
        <p:spPr>
          <a:xfrm>
            <a:off x="877252" y="2275860"/>
            <a:ext cx="701040" cy="523220"/>
          </a:xfrm>
          <a:prstGeom prst="rect">
            <a:avLst/>
          </a:prstGeom>
          <a:noFill/>
        </p:spPr>
        <p:txBody>
          <a:bodyPr wrap="square" rtlCol="0">
            <a:spAutoFit/>
          </a:bodyPr>
          <a:lstStyle/>
          <a:p>
            <a:r>
              <a:rPr lang="en-US" sz="2800" dirty="0"/>
              <a:t>?</a:t>
            </a:r>
            <a:endParaRPr lang="en-US" dirty="0"/>
          </a:p>
        </p:txBody>
      </p:sp>
      <p:cxnSp>
        <p:nvCxnSpPr>
          <p:cNvPr id="23" name="Straight Connector 22"/>
          <p:cNvCxnSpPr/>
          <p:nvPr/>
        </p:nvCxnSpPr>
        <p:spPr>
          <a:xfrm flipV="1">
            <a:off x="1395412" y="629920"/>
            <a:ext cx="0" cy="438912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25494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3"/>
          <a:stretch>
            <a:fillRect/>
          </a:stretch>
        </p:blipFill>
        <p:spPr>
          <a:xfrm>
            <a:off x="299720" y="91439"/>
            <a:ext cx="9484360" cy="6663821"/>
          </a:xfrm>
          <a:prstGeom prst="rect">
            <a:avLst/>
          </a:prstGeom>
        </p:spPr>
      </p:pic>
      <p:sp>
        <p:nvSpPr>
          <p:cNvPr id="5" name="Rectangle 4"/>
          <p:cNvSpPr/>
          <p:nvPr/>
        </p:nvSpPr>
        <p:spPr>
          <a:xfrm>
            <a:off x="6421120" y="6176397"/>
            <a:ext cx="6096000" cy="523220"/>
          </a:xfrm>
          <a:prstGeom prst="rect">
            <a:avLst/>
          </a:prstGeom>
        </p:spPr>
        <p:txBody>
          <a:bodyPr>
            <a:spAutoFit/>
          </a:bodyPr>
          <a:lstStyle/>
          <a:p>
            <a:r>
              <a:rPr lang="en-US" sz="1400" dirty="0"/>
              <a:t>http://www.informationisbeautiful.net/2015/information-is-beautiful-awards-winners-2015/</a:t>
            </a:r>
          </a:p>
        </p:txBody>
      </p:sp>
    </p:spTree>
    <p:extLst>
      <p:ext uri="{BB962C8B-B14F-4D97-AF65-F5344CB8AC3E}">
        <p14:creationId xmlns:p14="http://schemas.microsoft.com/office/powerpoint/2010/main" val="12562170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fivethirtyeight.com/wp-content/uploads/2017/09/mehta-hurricanemedia-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861" y="728133"/>
            <a:ext cx="11546774" cy="499533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591733" y="728133"/>
            <a:ext cx="89408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2105482" y="2624667"/>
            <a:ext cx="1484385" cy="64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3959103" y="2607734"/>
            <a:ext cx="1484385" cy="5503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3959103" y="2777067"/>
            <a:ext cx="545164" cy="5503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5601636" y="3657600"/>
            <a:ext cx="1053164" cy="711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7024036" y="1710268"/>
            <a:ext cx="1053164" cy="711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8725747" y="2188635"/>
            <a:ext cx="1053164" cy="711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10688500" y="3471332"/>
            <a:ext cx="1053164" cy="711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33866" y="5334001"/>
            <a:ext cx="12158133"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a:off x="176730" y="2556932"/>
            <a:ext cx="281071" cy="19642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274349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fivethirtyeight.com/wp-content/uploads/2017/09/mehta-hurricanemedia-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861" y="728133"/>
            <a:ext cx="11546774" cy="499533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573866" y="6146801"/>
            <a:ext cx="7795083" cy="369332"/>
          </a:xfrm>
          <a:prstGeom prst="rect">
            <a:avLst/>
          </a:prstGeom>
          <a:noFill/>
        </p:spPr>
        <p:txBody>
          <a:bodyPr wrap="none" rtlCol="0">
            <a:spAutoFit/>
          </a:bodyPr>
          <a:lstStyle/>
          <a:p>
            <a:r>
              <a:rPr lang="en-US" dirty="0"/>
              <a:t>https://</a:t>
            </a:r>
            <a:r>
              <a:rPr lang="en-US" dirty="0" err="1"/>
              <a:t>fivethirtyeight.com</a:t>
            </a:r>
            <a:r>
              <a:rPr lang="en-US" dirty="0"/>
              <a:t>/features/the-media-really-has-neglected-</a:t>
            </a:r>
            <a:r>
              <a:rPr lang="en-US" dirty="0" err="1"/>
              <a:t>puerto</a:t>
            </a:r>
            <a:r>
              <a:rPr lang="en-US" dirty="0"/>
              <a:t>-</a:t>
            </a:r>
            <a:r>
              <a:rPr lang="en-US" dirty="0" err="1"/>
              <a:t>rico</a:t>
            </a:r>
            <a:r>
              <a:rPr lang="en-US" dirty="0"/>
              <a:t>/</a:t>
            </a:r>
          </a:p>
        </p:txBody>
      </p:sp>
    </p:spTree>
    <p:extLst>
      <p:ext uri="{BB962C8B-B14F-4D97-AF65-F5344CB8AC3E}">
        <p14:creationId xmlns:p14="http://schemas.microsoft.com/office/powerpoint/2010/main" val="1946089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3"/>
          <a:stretch>
            <a:fillRect/>
          </a:stretch>
        </p:blipFill>
        <p:spPr>
          <a:xfrm>
            <a:off x="618838" y="365125"/>
            <a:ext cx="10891982" cy="6349172"/>
          </a:xfrm>
          <a:prstGeom prst="rect">
            <a:avLst/>
          </a:prstGeom>
        </p:spPr>
      </p:pic>
      <p:sp>
        <p:nvSpPr>
          <p:cNvPr id="6" name="Rectangle 5"/>
          <p:cNvSpPr/>
          <p:nvPr/>
        </p:nvSpPr>
        <p:spPr>
          <a:xfrm>
            <a:off x="838200" y="365125"/>
            <a:ext cx="4103255" cy="5677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919480" y="1960245"/>
            <a:ext cx="4103255" cy="5677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38199" y="3507990"/>
            <a:ext cx="4103255" cy="5677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860137" y="5085931"/>
            <a:ext cx="4103255" cy="5677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752578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3"/>
          <a:stretch>
            <a:fillRect/>
          </a:stretch>
        </p:blipFill>
        <p:spPr>
          <a:xfrm>
            <a:off x="618838" y="365125"/>
            <a:ext cx="10891982" cy="6349172"/>
          </a:xfrm>
          <a:prstGeom prst="rect">
            <a:avLst/>
          </a:prstGeom>
        </p:spPr>
      </p:pic>
      <p:pic>
        <p:nvPicPr>
          <p:cNvPr id="5" name="Picture 4"/>
          <p:cNvPicPr>
            <a:picLocks noChangeAspect="1"/>
          </p:cNvPicPr>
          <p:nvPr/>
        </p:nvPicPr>
        <p:blipFill>
          <a:blip r:embed="rId4"/>
          <a:stretch>
            <a:fillRect/>
          </a:stretch>
        </p:blipFill>
        <p:spPr>
          <a:xfrm>
            <a:off x="6966960" y="0"/>
            <a:ext cx="5000625" cy="895350"/>
          </a:xfrm>
          <a:prstGeom prst="rect">
            <a:avLst/>
          </a:prstGeom>
        </p:spPr>
      </p:pic>
      <p:sp>
        <p:nvSpPr>
          <p:cNvPr id="6" name="Rectangle 5"/>
          <p:cNvSpPr/>
          <p:nvPr/>
        </p:nvSpPr>
        <p:spPr>
          <a:xfrm rot="16200000">
            <a:off x="-2623019" y="2939581"/>
            <a:ext cx="6096000" cy="646331"/>
          </a:xfrm>
          <a:prstGeom prst="rect">
            <a:avLst/>
          </a:prstGeom>
        </p:spPr>
        <p:txBody>
          <a:bodyPr>
            <a:spAutoFit/>
          </a:bodyPr>
          <a:lstStyle/>
          <a:p>
            <a:r>
              <a:rPr lang="en-US" dirty="0"/>
              <a:t>http://www.informationisbeautiful.net/visualizations/based-on-a-true-true-story/</a:t>
            </a:r>
          </a:p>
        </p:txBody>
      </p:sp>
    </p:spTree>
    <p:extLst>
      <p:ext uri="{BB962C8B-B14F-4D97-AF65-F5344CB8AC3E}">
        <p14:creationId xmlns:p14="http://schemas.microsoft.com/office/powerpoint/2010/main" val="1139047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rotWithShape="1">
          <a:blip r:embed="rId3"/>
          <a:srcRect t="3995" r="3602"/>
          <a:stretch/>
        </p:blipFill>
        <p:spPr>
          <a:xfrm>
            <a:off x="153071" y="619760"/>
            <a:ext cx="11673169" cy="6119494"/>
          </a:xfrm>
          <a:prstGeom prst="rect">
            <a:avLst/>
          </a:prstGeom>
        </p:spPr>
      </p:pic>
      <p:sp>
        <p:nvSpPr>
          <p:cNvPr id="6" name="Rectangle 5"/>
          <p:cNvSpPr/>
          <p:nvPr/>
        </p:nvSpPr>
        <p:spPr>
          <a:xfrm>
            <a:off x="153071" y="365125"/>
            <a:ext cx="1462369" cy="5797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229360" y="365125"/>
            <a:ext cx="528320" cy="498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423836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rotWithShape="1">
          <a:blip r:embed="rId3"/>
          <a:srcRect r="3602"/>
          <a:stretch/>
        </p:blipFill>
        <p:spPr>
          <a:xfrm>
            <a:off x="153071" y="365125"/>
            <a:ext cx="11673169" cy="6374129"/>
          </a:xfrm>
          <a:prstGeom prst="rect">
            <a:avLst/>
          </a:prstGeom>
        </p:spPr>
      </p:pic>
      <p:pic>
        <p:nvPicPr>
          <p:cNvPr id="5" name="Picture 4"/>
          <p:cNvPicPr>
            <a:picLocks noChangeAspect="1"/>
          </p:cNvPicPr>
          <p:nvPr/>
        </p:nvPicPr>
        <p:blipFill>
          <a:blip r:embed="rId4"/>
          <a:stretch>
            <a:fillRect/>
          </a:stretch>
        </p:blipFill>
        <p:spPr>
          <a:xfrm>
            <a:off x="9681210" y="107157"/>
            <a:ext cx="2381250" cy="381000"/>
          </a:xfrm>
          <a:prstGeom prst="rect">
            <a:avLst/>
          </a:prstGeom>
        </p:spPr>
      </p:pic>
      <p:sp>
        <p:nvSpPr>
          <p:cNvPr id="6" name="Rectangle 5"/>
          <p:cNvSpPr/>
          <p:nvPr/>
        </p:nvSpPr>
        <p:spPr>
          <a:xfrm>
            <a:off x="153071" y="0"/>
            <a:ext cx="7315200" cy="369332"/>
          </a:xfrm>
          <a:prstGeom prst="rect">
            <a:avLst/>
          </a:prstGeom>
        </p:spPr>
        <p:txBody>
          <a:bodyPr wrap="square">
            <a:spAutoFit/>
          </a:bodyPr>
          <a:lstStyle/>
          <a:p>
            <a:r>
              <a:rPr lang="en-US" dirty="0"/>
              <a:t>http://www.informationisbeautiful.net/visualizations/gender-pay-gap/</a:t>
            </a:r>
          </a:p>
        </p:txBody>
      </p:sp>
    </p:spTree>
    <p:extLst>
      <p:ext uri="{BB962C8B-B14F-4D97-AF65-F5344CB8AC3E}">
        <p14:creationId xmlns:p14="http://schemas.microsoft.com/office/powerpoint/2010/main" val="37874932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A549A138-F3CF-FF4B-896D-9D45A8F029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1887200" cy="6686550"/>
          </a:xfrm>
          <a:prstGeom prst="rect">
            <a:avLst/>
          </a:prstGeom>
        </p:spPr>
      </p:pic>
      <p:sp>
        <p:nvSpPr>
          <p:cNvPr id="6" name="Rectangle 5"/>
          <p:cNvSpPr/>
          <p:nvPr/>
        </p:nvSpPr>
        <p:spPr>
          <a:xfrm>
            <a:off x="153071" y="365125"/>
            <a:ext cx="1462369" cy="5797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229360" y="365125"/>
            <a:ext cx="528320" cy="498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554E9AD5-8382-8642-98F9-047887ACAC8B}"/>
              </a:ext>
            </a:extLst>
          </p:cNvPr>
          <p:cNvSpPr/>
          <p:nvPr/>
        </p:nvSpPr>
        <p:spPr>
          <a:xfrm>
            <a:off x="111792" y="121067"/>
            <a:ext cx="2009274" cy="98659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609D2B9A-0BFD-D149-A920-9B27EA88869A}"/>
              </a:ext>
            </a:extLst>
          </p:cNvPr>
          <p:cNvSpPr/>
          <p:nvPr/>
        </p:nvSpPr>
        <p:spPr>
          <a:xfrm>
            <a:off x="3066520" y="121067"/>
            <a:ext cx="8897471" cy="13716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B7B36C58-2FF2-B644-BE6B-852AB4223279}"/>
              </a:ext>
            </a:extLst>
          </p:cNvPr>
          <p:cNvSpPr/>
          <p:nvPr/>
        </p:nvSpPr>
        <p:spPr>
          <a:xfrm>
            <a:off x="24714" y="5861218"/>
            <a:ext cx="7030994" cy="786713"/>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997065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A549A138-F3CF-FF4B-896D-9D45A8F029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1887200" cy="6686550"/>
          </a:xfrm>
          <a:prstGeom prst="rect">
            <a:avLst/>
          </a:prstGeom>
        </p:spPr>
      </p:pic>
      <p:sp>
        <p:nvSpPr>
          <p:cNvPr id="3" name="TextBox 2">
            <a:extLst>
              <a:ext uri="{FF2B5EF4-FFF2-40B4-BE49-F238E27FC236}">
                <a16:creationId xmlns:a16="http://schemas.microsoft.com/office/drawing/2014/main" id="{FCD746A3-3413-2A4A-B99E-2116D71EC5D8}"/>
              </a:ext>
            </a:extLst>
          </p:cNvPr>
          <p:cNvSpPr txBox="1"/>
          <p:nvPr/>
        </p:nvSpPr>
        <p:spPr>
          <a:xfrm>
            <a:off x="3688775" y="6531573"/>
            <a:ext cx="8503225" cy="276999"/>
          </a:xfrm>
          <a:prstGeom prst="rect">
            <a:avLst/>
          </a:prstGeom>
          <a:solidFill>
            <a:schemeClr val="bg1"/>
          </a:solidFill>
        </p:spPr>
        <p:txBody>
          <a:bodyPr wrap="none" rtlCol="0">
            <a:spAutoFit/>
          </a:bodyPr>
          <a:lstStyle/>
          <a:p>
            <a:r>
              <a:rPr lang="en-US" sz="1200" dirty="0">
                <a:hlinkClick r:id="rId4"/>
              </a:rPr>
              <a:t>https://www.npr.org/sections/goatsandsoda/2019/03/28/707604928/chart-where-disease-carrying-mosquitoes-will-go-in-the-future</a:t>
            </a:r>
            <a:endParaRPr lang="en-US" sz="1200" dirty="0"/>
          </a:p>
        </p:txBody>
      </p:sp>
    </p:spTree>
    <p:extLst>
      <p:ext uri="{BB962C8B-B14F-4D97-AF65-F5344CB8AC3E}">
        <p14:creationId xmlns:p14="http://schemas.microsoft.com/office/powerpoint/2010/main" val="14532252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rotWithShape="1">
          <a:blip r:embed="rId3"/>
          <a:srcRect t="8689"/>
          <a:stretch/>
        </p:blipFill>
        <p:spPr>
          <a:xfrm>
            <a:off x="181759" y="589280"/>
            <a:ext cx="11172042" cy="5356155"/>
          </a:xfrm>
          <a:prstGeom prst="rect">
            <a:avLst/>
          </a:prstGeom>
        </p:spPr>
      </p:pic>
    </p:spTree>
    <p:extLst>
      <p:ext uri="{BB962C8B-B14F-4D97-AF65-F5344CB8AC3E}">
        <p14:creationId xmlns:p14="http://schemas.microsoft.com/office/powerpoint/2010/main" val="21585498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16940" y="121284"/>
            <a:ext cx="10358120" cy="6177207"/>
          </a:xfrm>
        </p:spPr>
      </p:pic>
      <p:sp>
        <p:nvSpPr>
          <p:cNvPr id="3" name="Rectangle 2"/>
          <p:cNvSpPr/>
          <p:nvPr/>
        </p:nvSpPr>
        <p:spPr>
          <a:xfrm>
            <a:off x="2877040" y="6389223"/>
            <a:ext cx="6709594" cy="400110"/>
          </a:xfrm>
          <a:prstGeom prst="rect">
            <a:avLst/>
          </a:prstGeom>
        </p:spPr>
        <p:txBody>
          <a:bodyPr wrap="none">
            <a:spAutoFit/>
          </a:bodyPr>
          <a:lstStyle/>
          <a:p>
            <a:r>
              <a:rPr lang="en-US" sz="2000" i="1" dirty="0"/>
              <a:t>TED Talk: “The beauty of data visualization,” David McCandless</a:t>
            </a:r>
          </a:p>
        </p:txBody>
      </p:sp>
    </p:spTree>
    <p:extLst>
      <p:ext uri="{BB962C8B-B14F-4D97-AF65-F5344CB8AC3E}">
        <p14:creationId xmlns:p14="http://schemas.microsoft.com/office/powerpoint/2010/main" val="34231954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3"/>
          <a:stretch>
            <a:fillRect/>
          </a:stretch>
        </p:blipFill>
        <p:spPr>
          <a:xfrm>
            <a:off x="181759" y="79620"/>
            <a:ext cx="11172042" cy="5865815"/>
          </a:xfrm>
          <a:prstGeom prst="rect">
            <a:avLst/>
          </a:prstGeom>
        </p:spPr>
      </p:pic>
      <p:pic>
        <p:nvPicPr>
          <p:cNvPr id="5" name="Picture 4"/>
          <p:cNvPicPr>
            <a:picLocks noChangeAspect="1"/>
          </p:cNvPicPr>
          <p:nvPr/>
        </p:nvPicPr>
        <p:blipFill rotWithShape="1">
          <a:blip r:embed="rId4"/>
          <a:srcRect t="13474" r="2828" b="8246"/>
          <a:stretch/>
        </p:blipFill>
        <p:spPr>
          <a:xfrm>
            <a:off x="294775" y="5957904"/>
            <a:ext cx="11068443" cy="607283"/>
          </a:xfrm>
          <a:prstGeom prst="rect">
            <a:avLst/>
          </a:prstGeom>
        </p:spPr>
      </p:pic>
      <p:sp>
        <p:nvSpPr>
          <p:cNvPr id="6" name="Rectangle 5"/>
          <p:cNvSpPr/>
          <p:nvPr/>
        </p:nvSpPr>
        <p:spPr>
          <a:xfrm>
            <a:off x="5597361" y="6519446"/>
            <a:ext cx="8219440" cy="338554"/>
          </a:xfrm>
          <a:prstGeom prst="rect">
            <a:avLst/>
          </a:prstGeom>
        </p:spPr>
        <p:txBody>
          <a:bodyPr wrap="square">
            <a:spAutoFit/>
          </a:bodyPr>
          <a:lstStyle/>
          <a:p>
            <a:r>
              <a:rPr lang="en-US" sz="1600" dirty="0"/>
              <a:t>http://www.informationisbeautiful.net/visualizations/diversity-in-tech-static/</a:t>
            </a:r>
          </a:p>
        </p:txBody>
      </p:sp>
    </p:spTree>
    <p:extLst>
      <p:ext uri="{BB962C8B-B14F-4D97-AF65-F5344CB8AC3E}">
        <p14:creationId xmlns:p14="http://schemas.microsoft.com/office/powerpoint/2010/main" val="31171584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7164" y="292102"/>
            <a:ext cx="6599236" cy="64134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823404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7164" y="292102"/>
            <a:ext cx="6599236" cy="64134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11584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 name="Picture 4"/>
          <p:cNvPicPr>
            <a:picLocks noChangeAspect="1"/>
          </p:cNvPicPr>
          <p:nvPr/>
        </p:nvPicPr>
        <p:blipFill>
          <a:blip r:embed="rId3"/>
          <a:stretch>
            <a:fillRect/>
          </a:stretch>
        </p:blipFill>
        <p:spPr>
          <a:xfrm>
            <a:off x="-115508" y="729673"/>
            <a:ext cx="12401506" cy="3990109"/>
          </a:xfrm>
          <a:prstGeom prst="rect">
            <a:avLst/>
          </a:prstGeom>
        </p:spPr>
      </p:pic>
    </p:spTree>
    <p:extLst>
      <p:ext uri="{BB962C8B-B14F-4D97-AF65-F5344CB8AC3E}">
        <p14:creationId xmlns:p14="http://schemas.microsoft.com/office/powerpoint/2010/main" val="17961112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3"/>
          <a:stretch>
            <a:fillRect/>
          </a:stretch>
        </p:blipFill>
        <p:spPr>
          <a:xfrm>
            <a:off x="838200" y="0"/>
            <a:ext cx="10610656" cy="6858000"/>
          </a:xfrm>
          <a:prstGeom prst="rect">
            <a:avLst/>
          </a:prstGeom>
        </p:spPr>
      </p:pic>
      <p:sp>
        <p:nvSpPr>
          <p:cNvPr id="5" name="Rectangle 4"/>
          <p:cNvSpPr/>
          <p:nvPr/>
        </p:nvSpPr>
        <p:spPr>
          <a:xfrm rot="16200000">
            <a:off x="-1535264" y="4768334"/>
            <a:ext cx="3624710" cy="369332"/>
          </a:xfrm>
          <a:prstGeom prst="rect">
            <a:avLst/>
          </a:prstGeom>
        </p:spPr>
        <p:txBody>
          <a:bodyPr wrap="none">
            <a:spAutoFit/>
          </a:bodyPr>
          <a:lstStyle/>
          <a:p>
            <a:r>
              <a:rPr lang="en-US" dirty="0"/>
              <a:t>http://www.dear-data.com/week-04</a:t>
            </a:r>
          </a:p>
        </p:txBody>
      </p:sp>
    </p:spTree>
    <p:extLst>
      <p:ext uri="{BB962C8B-B14F-4D97-AF65-F5344CB8AC3E}">
        <p14:creationId xmlns:p14="http://schemas.microsoft.com/office/powerpoint/2010/main" val="31076137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rotWithShape="1">
          <a:blip r:embed="rId3">
            <a:extLst>
              <a:ext uri="{28A0092B-C50C-407E-A947-70E740481C1C}">
                <a14:useLocalDpi xmlns:a14="http://schemas.microsoft.com/office/drawing/2010/main" val="0"/>
              </a:ext>
            </a:extLst>
          </a:blip>
          <a:srcRect l="4990" t="7817" b="10037"/>
          <a:stretch/>
        </p:blipFill>
        <p:spPr>
          <a:xfrm>
            <a:off x="1605280" y="833119"/>
            <a:ext cx="9479282" cy="4917441"/>
          </a:xfrm>
        </p:spPr>
      </p:pic>
    </p:spTree>
    <p:extLst>
      <p:ext uri="{BB962C8B-B14F-4D97-AF65-F5344CB8AC3E}">
        <p14:creationId xmlns:p14="http://schemas.microsoft.com/office/powerpoint/2010/main" val="19432575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rotWithShape="1">
          <a:blip r:embed="rId2">
            <a:extLst>
              <a:ext uri="{28A0092B-C50C-407E-A947-70E740481C1C}">
                <a14:useLocalDpi xmlns:a14="http://schemas.microsoft.com/office/drawing/2010/main" val="0"/>
              </a:ext>
            </a:extLst>
          </a:blip>
          <a:srcRect t="8157"/>
          <a:stretch/>
        </p:blipFill>
        <p:spPr>
          <a:xfrm>
            <a:off x="1107437" y="853439"/>
            <a:ext cx="9977125" cy="5497959"/>
          </a:xfrm>
        </p:spPr>
      </p:pic>
      <p:sp>
        <p:nvSpPr>
          <p:cNvPr id="3" name="Rectangle 2"/>
          <p:cNvSpPr/>
          <p:nvPr/>
        </p:nvSpPr>
        <p:spPr>
          <a:xfrm>
            <a:off x="2022300" y="6351398"/>
            <a:ext cx="8147398" cy="369332"/>
          </a:xfrm>
          <a:prstGeom prst="rect">
            <a:avLst/>
          </a:prstGeom>
        </p:spPr>
        <p:txBody>
          <a:bodyPr wrap="square">
            <a:spAutoFit/>
          </a:bodyPr>
          <a:lstStyle/>
          <a:p>
            <a:r>
              <a:rPr lang="en-US" dirty="0"/>
              <a:t>http://blogs.sas.com/content/graphicallyspeaking/2013/03/24/custom-box-plots/</a:t>
            </a:r>
          </a:p>
        </p:txBody>
      </p:sp>
    </p:spTree>
    <p:extLst>
      <p:ext uri="{BB962C8B-B14F-4D97-AF65-F5344CB8AC3E}">
        <p14:creationId xmlns:p14="http://schemas.microsoft.com/office/powerpoint/2010/main" val="29761762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rotWithShape="1">
          <a:blip r:embed="rId3">
            <a:extLst>
              <a:ext uri="{28A0092B-C50C-407E-A947-70E740481C1C}">
                <a14:useLocalDpi xmlns:a14="http://schemas.microsoft.com/office/drawing/2010/main" val="0"/>
              </a:ext>
            </a:extLst>
          </a:blip>
          <a:srcRect t="8157"/>
          <a:stretch/>
        </p:blipFill>
        <p:spPr>
          <a:xfrm>
            <a:off x="1107437" y="853439"/>
            <a:ext cx="9977125" cy="5497959"/>
          </a:xfrm>
        </p:spPr>
      </p:pic>
      <p:sp>
        <p:nvSpPr>
          <p:cNvPr id="3" name="Rectangle 2"/>
          <p:cNvSpPr/>
          <p:nvPr/>
        </p:nvSpPr>
        <p:spPr>
          <a:xfrm>
            <a:off x="4185920" y="1087120"/>
            <a:ext cx="508000" cy="348488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836663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rotWithShape="1">
          <a:blip r:embed="rId3">
            <a:extLst>
              <a:ext uri="{28A0092B-C50C-407E-A947-70E740481C1C}">
                <a14:useLocalDpi xmlns:a14="http://schemas.microsoft.com/office/drawing/2010/main" val="0"/>
              </a:ext>
            </a:extLst>
          </a:blip>
          <a:srcRect l="31466" t="12910" r="64563" b="30743"/>
          <a:stretch/>
        </p:blipFill>
        <p:spPr>
          <a:xfrm>
            <a:off x="4246880" y="1137920"/>
            <a:ext cx="396240" cy="3373120"/>
          </a:xfrm>
        </p:spPr>
      </p:pic>
      <p:sp>
        <p:nvSpPr>
          <p:cNvPr id="3" name="Rectangle 2"/>
          <p:cNvSpPr/>
          <p:nvPr/>
        </p:nvSpPr>
        <p:spPr>
          <a:xfrm>
            <a:off x="4185920" y="1087120"/>
            <a:ext cx="508000" cy="348488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13333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rotWithShape="1">
          <a:blip r:embed="rId3">
            <a:extLst>
              <a:ext uri="{28A0092B-C50C-407E-A947-70E740481C1C}">
                <a14:useLocalDpi xmlns:a14="http://schemas.microsoft.com/office/drawing/2010/main" val="0"/>
              </a:ext>
            </a:extLst>
          </a:blip>
          <a:srcRect l="31466" t="12910" r="64563" b="30743"/>
          <a:stretch/>
        </p:blipFill>
        <p:spPr>
          <a:xfrm rot="5400000">
            <a:off x="4246880" y="1137920"/>
            <a:ext cx="396240" cy="3373120"/>
          </a:xfrm>
        </p:spPr>
      </p:pic>
      <p:sp>
        <p:nvSpPr>
          <p:cNvPr id="3" name="Rectangle 2"/>
          <p:cNvSpPr/>
          <p:nvPr/>
        </p:nvSpPr>
        <p:spPr>
          <a:xfrm rot="5400000">
            <a:off x="4185920" y="1087120"/>
            <a:ext cx="508000" cy="348488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3794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rotWithShape="1">
          <a:blip r:embed="rId3">
            <a:extLst>
              <a:ext uri="{28A0092B-C50C-407E-A947-70E740481C1C}">
                <a14:useLocalDpi xmlns:a14="http://schemas.microsoft.com/office/drawing/2010/main" val="0"/>
              </a:ext>
            </a:extLst>
          </a:blip>
          <a:srcRect l="31466" t="12910" r="64563" b="30743"/>
          <a:stretch/>
        </p:blipFill>
        <p:spPr>
          <a:xfrm rot="5400000">
            <a:off x="4246880" y="1137920"/>
            <a:ext cx="396240" cy="3373120"/>
          </a:xfrm>
        </p:spPr>
      </p:pic>
      <p:sp>
        <p:nvSpPr>
          <p:cNvPr id="3" name="Rectangle 2"/>
          <p:cNvSpPr/>
          <p:nvPr/>
        </p:nvSpPr>
        <p:spPr>
          <a:xfrm rot="5400000">
            <a:off x="4185920" y="1087120"/>
            <a:ext cx="508000" cy="348488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rotWithShape="1">
          <a:blip r:embed="rId4"/>
          <a:srcRect t="52617" r="29004" b="38499"/>
          <a:stretch/>
        </p:blipFill>
        <p:spPr>
          <a:xfrm>
            <a:off x="2258568" y="3312160"/>
            <a:ext cx="4248243" cy="386080"/>
          </a:xfrm>
          <a:prstGeom prst="rect">
            <a:avLst/>
          </a:prstGeom>
        </p:spPr>
      </p:pic>
      <p:sp>
        <p:nvSpPr>
          <p:cNvPr id="8" name="TextBox 7"/>
          <p:cNvSpPr txBox="1"/>
          <p:nvPr/>
        </p:nvSpPr>
        <p:spPr>
          <a:xfrm>
            <a:off x="3423920" y="3742174"/>
            <a:ext cx="3749040" cy="369332"/>
          </a:xfrm>
          <a:prstGeom prst="rect">
            <a:avLst/>
          </a:prstGeom>
          <a:noFill/>
        </p:spPr>
        <p:txBody>
          <a:bodyPr wrap="square" rtlCol="0">
            <a:spAutoFit/>
          </a:bodyPr>
          <a:lstStyle/>
          <a:p>
            <a:r>
              <a:rPr lang="en-US" dirty="0"/>
              <a:t>Miles per gallon</a:t>
            </a:r>
          </a:p>
        </p:txBody>
      </p:sp>
    </p:spTree>
    <p:extLst>
      <p:ext uri="{BB962C8B-B14F-4D97-AF65-F5344CB8AC3E}">
        <p14:creationId xmlns:p14="http://schemas.microsoft.com/office/powerpoint/2010/main" val="22892685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24854</TotalTime>
  <Words>1599</Words>
  <Application>Microsoft Macintosh PowerPoint</Application>
  <PresentationFormat>Widescreen</PresentationFormat>
  <Paragraphs>140</Paragraphs>
  <Slides>34</Slides>
  <Notes>33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34</vt:i4>
      </vt:variant>
    </vt:vector>
  </HeadingPairs>
  <TitlesOfParts>
    <vt:vector size="38" baseType="lpstr">
      <vt:lpstr>Arial</vt:lpstr>
      <vt:lpstr>Calibri</vt:lpstr>
      <vt:lpstr>Calibri Light</vt:lpstr>
      <vt:lpstr>Office Theme</vt:lpstr>
      <vt:lpstr>Figure of the Week “Rules”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Continuous Probability Distributions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Radford University</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Fleming-Davies, Arietta</dc:creator>
  <cp:lastModifiedBy>Microsoft Office User</cp:lastModifiedBy>
  <cp:revision>118</cp:revision>
  <dcterms:created xsi:type="dcterms:W3CDTF">2017-02-01T16:50:53Z</dcterms:created>
  <dcterms:modified xsi:type="dcterms:W3CDTF">2019-06-07T00:13:21Z</dcterms:modified>
</cp:coreProperties>
</file>