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/>
    <p:restoredTop sz="94628"/>
  </p:normalViewPr>
  <p:slideViewPr>
    <p:cSldViewPr snapToGrid="0" snapToObjects="1">
      <p:cViewPr varScale="1">
        <p:scale>
          <a:sx n="113" d="100"/>
          <a:sy n="113" d="100"/>
        </p:scale>
        <p:origin x="21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CynthiaBennington/Desktop/Workspace/BIOL%20244/QUBES%20Case%20Studies/Predator-Prey%20Graph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227977362204724E-2"/>
          <c:y val="2.9558282206271463E-2"/>
          <c:w val="0.74302202263779527"/>
          <c:h val="0.858884209599831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Sheet2!$B$57</c:f>
              <c:strCache>
                <c:ptCount val="1"/>
                <c:pt idx="0">
                  <c:v>Protein-rich flies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Sheet2!$C$60:$D$60</c:f>
                <c:numCache>
                  <c:formatCode>General</c:formatCode>
                  <c:ptCount val="2"/>
                  <c:pt idx="0">
                    <c:v>0.05</c:v>
                  </c:pt>
                  <c:pt idx="1">
                    <c:v>0.05</c:v>
                  </c:pt>
                </c:numCache>
              </c:numRef>
            </c:plus>
            <c:minus>
              <c:numRef>
                <c:f>Sheet2!$C$60:$D$60</c:f>
                <c:numCache>
                  <c:formatCode>General</c:formatCode>
                  <c:ptCount val="2"/>
                  <c:pt idx="0">
                    <c:v>0.05</c:v>
                  </c:pt>
                  <c:pt idx="1">
                    <c:v>0.05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Sheet2!$C$56:$D$56</c:f>
              <c:strCache>
                <c:ptCount val="2"/>
                <c:pt idx="0">
                  <c:v>Feeding on lipid-rich flies</c:v>
                </c:pt>
                <c:pt idx="1">
                  <c:v>Feeding on protein-rich flies</c:v>
                </c:pt>
              </c:strCache>
            </c:strRef>
          </c:cat>
          <c:val>
            <c:numRef>
              <c:f>Sheet2!$C$57:$D$57</c:f>
              <c:numCache>
                <c:formatCode>General</c:formatCode>
                <c:ptCount val="2"/>
                <c:pt idx="0">
                  <c:v>1.25</c:v>
                </c:pt>
                <c:pt idx="1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31-5045-8C5D-DDD161BAC711}"/>
            </c:ext>
          </c:extLst>
        </c:ser>
        <c:ser>
          <c:idx val="1"/>
          <c:order val="1"/>
          <c:tx>
            <c:strRef>
              <c:f>Sheet2!$B$58</c:f>
              <c:strCache>
                <c:ptCount val="1"/>
                <c:pt idx="0">
                  <c:v>Lipid-rich flies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errBars>
            <c:errBarType val="plus"/>
            <c:errValType val="cust"/>
            <c:noEndCap val="0"/>
            <c:plus>
              <c:numRef>
                <c:f>Sheet2!$C$61:$D$61</c:f>
                <c:numCache>
                  <c:formatCode>General</c:formatCode>
                  <c:ptCount val="2"/>
                  <c:pt idx="0">
                    <c:v>0.05</c:v>
                  </c:pt>
                  <c:pt idx="1">
                    <c:v>0.05</c:v>
                  </c:pt>
                </c:numCache>
              </c:numRef>
            </c:plus>
            <c:minus>
              <c:numRef>
                <c:f>Sheet2!$C$61:$D$61</c:f>
                <c:numCache>
                  <c:formatCode>General</c:formatCode>
                  <c:ptCount val="2"/>
                  <c:pt idx="0">
                    <c:v>0.05</c:v>
                  </c:pt>
                  <c:pt idx="1">
                    <c:v>0.05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Sheet2!$C$56:$D$56</c:f>
              <c:strCache>
                <c:ptCount val="2"/>
                <c:pt idx="0">
                  <c:v>Feeding on lipid-rich flies</c:v>
                </c:pt>
                <c:pt idx="1">
                  <c:v>Feeding on protein-rich flies</c:v>
                </c:pt>
              </c:strCache>
            </c:strRef>
          </c:cat>
          <c:val>
            <c:numRef>
              <c:f>Sheet2!$C$58:$D$58</c:f>
              <c:numCache>
                <c:formatCode>General</c:formatCode>
                <c:ptCount val="2"/>
                <c:pt idx="0">
                  <c:v>0.6</c:v>
                </c:pt>
                <c:pt idx="1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31-5045-8C5D-DDD161BAC7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5471072"/>
        <c:axId val="1205475824"/>
      </c:barChart>
      <c:catAx>
        <c:axId val="1205471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5475824"/>
        <c:crosses val="autoZero"/>
        <c:auto val="1"/>
        <c:lblAlgn val="ctr"/>
        <c:lblOffset val="100"/>
        <c:noMultiLvlLbl val="0"/>
      </c:catAx>
      <c:valAx>
        <c:axId val="120547582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Prey Consumption (mg</a:t>
                </a:r>
                <a:r>
                  <a:rPr lang="en-US" sz="1600" u="sng"/>
                  <a:t>+</a:t>
                </a:r>
                <a:r>
                  <a:rPr lang="en-US" sz="1600"/>
                  <a:t>se)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5471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7245435531496076"/>
          <c:y val="7.7695505647476071E-2"/>
          <c:w val="0.22227866633858268"/>
          <c:h val="0.219479349187428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0.5352</cdr:x>
      <cdr:y>0.1532</cdr:y>
    </cdr:from>
    <cdr:to>
      <cdr:x>0.67625</cdr:x>
      <cdr:y>0.22877</cdr:y>
    </cdr:to>
    <cdr:sp macro="" textlink="">
      <cdr:nvSpPr>
        <cdr:cNvPr id="2" name="TextBox 4">
          <a:extLst xmlns:a="http://schemas.openxmlformats.org/drawingml/2006/main">
            <a:ext uri="{FF2B5EF4-FFF2-40B4-BE49-F238E27FC236}">
              <a16:creationId xmlns:a16="http://schemas.microsoft.com/office/drawing/2014/main" id="{977CBD1A-C30B-9E47-B4E7-586F7DEFA0E6}"/>
            </a:ext>
          </a:extLst>
        </cdr:cNvPr>
        <cdr:cNvSpPr txBox="1"/>
      </cdr:nvSpPr>
      <cdr:spPr>
        <a:xfrm xmlns:a="http://schemas.openxmlformats.org/drawingml/2006/main">
          <a:off x="4350073" y="811129"/>
          <a:ext cx="1146468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dirty="0">
              <a:solidFill>
                <a:schemeClr val="tx1">
                  <a:lumMod val="65000"/>
                  <a:lumOff val="35000"/>
                </a:schemeClr>
              </a:solidFill>
            </a:rPr>
            <a:t>p = 0.027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76EAE-9A37-BD42-B047-C6DA1534B274}" type="datetimeFigureOut">
              <a:rPr lang="en-US" smtClean="0"/>
              <a:t>6/18/19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34FEE-D635-7B40-88AB-26243233B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20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figure was adapted from Fig. 3 in </a:t>
            </a:r>
            <a:r>
              <a:rPr lang="en-US" dirty="0" err="1"/>
              <a:t>Mayntz</a:t>
            </a:r>
            <a:r>
              <a:rPr lang="en-US" dirty="0"/>
              <a:t> et al. </a:t>
            </a:r>
            <a:r>
              <a:rPr lang="en-US"/>
              <a:t>(2005)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134FEE-D635-7B40-88AB-26243233BA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61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9290C-6C04-094E-A6D1-AE7171BDFC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D872D4-5BFD-EA4F-8543-68ED55FA00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F9F7B-87BD-A142-8A2F-C93E54EF5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0CE9-E748-8741-B6DD-A6E9195E69F9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CB37B-1B73-CF4F-80F4-8EF8EC06B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15DA8-99B6-5449-9376-87B60CE63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3407-1E8E-D741-96CA-608B065E9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102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6805D-EF48-DB42-80CE-F2D3D2DB7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60AC85-4546-4749-8643-C5F17AD201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55232-F4B7-FE4A-BD03-8DFEFDA5C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0CE9-E748-8741-B6DD-A6E9195E69F9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0F4E0-8E56-0447-9753-26DF64AC0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15874-F904-6F40-B068-C2B9887B9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3407-1E8E-D741-96CA-608B065E9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4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43FB31-C87D-044E-84D6-00825194DA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AD6081-EE33-B946-8F85-449230523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DBA9A-C61C-A640-B7B8-D0FC4981C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0CE9-E748-8741-B6DD-A6E9195E69F9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5A153-734B-EF49-B4C1-7DB51B994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B0CD2-75AA-6640-86C2-457CD4D22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3407-1E8E-D741-96CA-608B065E9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34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8A51A-D746-8A41-B164-E3174D4E5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E5478-5E98-6941-9028-07E031185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5A80C8-5A66-924D-A454-2428FE927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0CE9-E748-8741-B6DD-A6E9195E69F9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01656-2148-8E45-843F-51924A8A2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2007D-7DB1-604A-BEBF-B584149A7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3407-1E8E-D741-96CA-608B065E9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9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6D7A6-19BF-F341-9253-C32F173CC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6F3CD9-92A0-0A43-98DA-FC255EABC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D776D-E4DB-6342-B7AC-CB7DCB95B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0CE9-E748-8741-B6DD-A6E9195E69F9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D4133-E9E3-4248-A208-2472EBA68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41122-EF4B-2D4C-A3A1-BAC69821F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3407-1E8E-D741-96CA-608B065E9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8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F96E6-17C4-494D-B27D-65CA844F6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A6511-24EF-5A45-B5F9-C13FEC71EF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15D0CA-F7E5-0948-8BDE-550071D07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58E69-2C1A-8E4F-A3B4-68A4AEC19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0CE9-E748-8741-B6DD-A6E9195E69F9}" type="datetimeFigureOut">
              <a:rPr lang="en-US" smtClean="0"/>
              <a:t>6/18/19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1C29D0-D62A-B645-B382-02D5BE56E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ADEB7B-AA27-CF46-B66E-3EDD3CB04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3407-1E8E-D741-96CA-608B065E9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18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EB671-39B4-5C4E-8575-F01707AF6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0B157-D4BC-954F-BD9F-36B1A95C1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EB281-B974-F741-B9B0-2485B3835C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421BBB-CC71-CB4C-8E6C-851D0C3E65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9C6E6C-F57A-054A-BBA7-59F90897C5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F37850-5833-554F-BC64-2BB5754DC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0CE9-E748-8741-B6DD-A6E9195E69F9}" type="datetimeFigureOut">
              <a:rPr lang="en-US" smtClean="0"/>
              <a:t>6/18/19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6C57AE-EE8B-8541-8A2F-4A408D04B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687F84-B50A-1A41-BB46-C93CFA77E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3407-1E8E-D741-96CA-608B065E9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2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F07CE-1A67-B04C-881E-3E53DF2BB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9DF5C9-E7D4-3443-90F2-E46AA5780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0CE9-E748-8741-B6DD-A6E9195E69F9}" type="datetimeFigureOut">
              <a:rPr lang="en-US" smtClean="0"/>
              <a:t>6/18/19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26ED1E-DB94-C749-827A-DA0128EEE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738AC-339C-A74F-8D0A-074335B09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3407-1E8E-D741-96CA-608B065E9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118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A13CEE-EDE4-1445-AE08-86EEA055A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0CE9-E748-8741-B6DD-A6E9195E69F9}" type="datetimeFigureOut">
              <a:rPr lang="en-US" smtClean="0"/>
              <a:t>6/18/19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E1F7BC-4F52-6843-995D-AC4E8D0F8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35621-7A15-C74A-BD28-8E0D3269F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3407-1E8E-D741-96CA-608B065E9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33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FF190-22E5-D843-8BDE-6043F2A77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7A498-97C8-5C4B-9910-316B48D08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C0369A-F739-1E45-9134-7EF111464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27BAF-E77E-6844-B822-F76A97D8F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0CE9-E748-8741-B6DD-A6E9195E69F9}" type="datetimeFigureOut">
              <a:rPr lang="en-US" smtClean="0"/>
              <a:t>6/18/19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576B2-FEC8-9C4D-972A-B95573452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3385CB-8977-DA4B-8F72-83CF90264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3407-1E8E-D741-96CA-608B065E9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2B261-66EC-1047-89A6-E08720FA7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6B8150-7564-F240-8245-71ECD8207F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11EACC-431C-F44A-ADFE-A617AC0147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2DE8CF-7F0B-104E-B824-BB894F3DF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0CE9-E748-8741-B6DD-A6E9195E69F9}" type="datetimeFigureOut">
              <a:rPr lang="en-US" smtClean="0"/>
              <a:t>6/18/19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7C12A8-AEA1-174F-8BEB-2E2BE0938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F52611-E9DE-8244-8240-44AA991FC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03407-1E8E-D741-96CA-608B065E9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1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27EAFB-DD92-3D4A-A90F-F7035CF4E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09567A-C317-DA4E-AEBC-465ADBB21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E393F3-8456-7A4C-A59B-E21194EBE7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A0CE9-E748-8741-B6DD-A6E9195E69F9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60A58-7CDD-3C41-BF64-E4B26C65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9E70D-86A1-BF4D-8117-38C04A6B71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03407-1E8E-D741-96CA-608B065E9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369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1E0AE01-413E-674B-864A-AD8C7075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5286347"/>
              </p:ext>
            </p:extLst>
          </p:nvPr>
        </p:nvGraphicFramePr>
        <p:xfrm>
          <a:off x="1179257" y="723993"/>
          <a:ext cx="8128000" cy="5294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77CBD1A-C30B-9E47-B4E7-586F7DEFA0E6}"/>
              </a:ext>
            </a:extLst>
          </p:cNvPr>
          <p:cNvSpPr txBox="1"/>
          <p:nvPr/>
        </p:nvSpPr>
        <p:spPr>
          <a:xfrm>
            <a:off x="3318743" y="1135012"/>
            <a:ext cx="1276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 = 0.0016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03AF87-45E8-6D44-AD09-252A0D012019}"/>
              </a:ext>
            </a:extLst>
          </p:cNvPr>
          <p:cNvSpPr txBox="1"/>
          <p:nvPr/>
        </p:nvSpPr>
        <p:spPr>
          <a:xfrm>
            <a:off x="7470183" y="765680"/>
            <a:ext cx="1424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Previous Diet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6FE318-94B6-E040-8B82-0216B9892E3F}"/>
              </a:ext>
            </a:extLst>
          </p:cNvPr>
          <p:cNvSpPr/>
          <p:nvPr/>
        </p:nvSpPr>
        <p:spPr>
          <a:xfrm>
            <a:off x="7470183" y="723993"/>
            <a:ext cx="1983783" cy="150776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53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32</Words>
  <Application>Microsoft Macintosh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Cynthia Bennington</dc:creator>
  <cp:lastModifiedBy>Cynthia Bennington</cp:lastModifiedBy>
  <cp:revision>3</cp:revision>
  <dcterms:created xsi:type="dcterms:W3CDTF">2019-05-28T18:53:13Z</dcterms:created>
  <dcterms:modified xsi:type="dcterms:W3CDTF">2019-06-18T18:43:24Z</dcterms:modified>
</cp:coreProperties>
</file>