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1"/>
  </p:normalViewPr>
  <p:slideViewPr>
    <p:cSldViewPr snapToGrid="0" snapToObjects="1" showGuides="1">
      <p:cViewPr varScale="1">
        <p:scale>
          <a:sx n="110" d="100"/>
          <a:sy n="110" d="100"/>
        </p:scale>
        <p:origin x="53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D4DE7-DA35-B243-9974-A959A0C90019}" type="datetimeFigureOut">
              <a:rPr lang="en-US" smtClean="0"/>
              <a:t>3/14/19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2782E-AB4C-D940-A95F-B59B941D6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0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600" dirty="0"/>
              <a:t>DevBio9e-Fig-03-30-0.jpg</a:t>
            </a:r>
          </a:p>
          <a:p>
            <a:r>
              <a:rPr lang="en-US" sz="1600" dirty="0"/>
              <a:t>SMAD –from homologies to c. </a:t>
            </a:r>
            <a:r>
              <a:rPr lang="en-US" sz="1600" dirty="0" err="1"/>
              <a:t>elegans</a:t>
            </a:r>
            <a:r>
              <a:rPr lang="en-US" sz="1600" dirty="0"/>
              <a:t> SMA (small worm phenotype) and Drosophila MAD (mothers against decapentaplegic)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496075-B939-BA48-8205-801748F3AAF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429168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5646-815F-8141-96B2-32900856C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A24F8-E5FE-DE4F-93ED-3A6009E38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B3F45-3316-5A4D-B6D8-ED90AB0DD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A5EC-84D1-3442-A60F-664419DD5FEF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A4DE0-A12D-3C47-8958-B73DDB242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E11AD-7110-D84D-A276-4ED427D8F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37CF-71EA-FA46-9DDA-3A61C080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362ED-CB6F-854F-B7C1-319438C7B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8FE0E-7D84-9046-AAFD-ECFACD2D1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8099A-A1B5-7540-BC15-1CAE9BB73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A5EC-84D1-3442-A60F-664419DD5FEF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5A158-C32D-C54E-9A7B-18BE8F33C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93DB0-CE34-244A-BEF9-85BC3ADBA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37CF-71EA-FA46-9DDA-3A61C080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1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75BCA7-6A98-A148-B243-B8AF04E7A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2EC2E0-CBE9-BE4B-AF54-61AD94CBB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E6572-B28C-9941-8D50-3962EF79D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A5EC-84D1-3442-A60F-664419DD5FEF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D82CF-93FA-004C-9529-4EDFE345D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55420-52CF-064D-B9B6-541BEBA6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37CF-71EA-FA46-9DDA-3A61C080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8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EBC81-CFFE-AD41-BDD0-4609880EE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0C29B-0609-AA4B-80EC-B332675F2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299BF-7FC4-D54A-923D-4348AF0C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A5EC-84D1-3442-A60F-664419DD5FEF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10454-E745-744C-A7A8-10B9EF47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D49D9-1945-E249-B1CA-F52AA710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37CF-71EA-FA46-9DDA-3A61C080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7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4949-36A6-A741-906A-E6FB3F4D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922BE-EC22-054B-B04F-95AA331FA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9A5A3-197C-7941-864E-8A3C28572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A5EC-84D1-3442-A60F-664419DD5FEF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260F8-7767-1940-AB10-4639312D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8B89C-4D61-E747-918B-6A8B279D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37CF-71EA-FA46-9DDA-3A61C080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5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1A8C0-C198-8649-8935-292DDCAE5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9C75B-5BCB-1E4D-85CB-9D25AACDCD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05116-4AF8-6F49-B1C5-DAE6DDD61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B532F-A4E4-4440-AF69-D3278B7A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A5EC-84D1-3442-A60F-664419DD5FEF}" type="datetimeFigureOut">
              <a:rPr lang="en-US" smtClean="0"/>
              <a:t>3/14/19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AAC40-F7CF-E948-9319-D432BE750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04246-F24D-CA46-AD90-162ADD44B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37CF-71EA-FA46-9DDA-3A61C080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9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B3840-E7A2-4847-9E5D-E4935E670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96943-6A17-D444-AF51-A7A5D21F6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A7A03-FEEE-DF44-B650-96E970066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2C5928-FBEF-2042-A1ED-B32F7791E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0F9822-E5D8-9A49-ACFB-05FBC58889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363DB3-BFFE-E04A-BBA6-89346613D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A5EC-84D1-3442-A60F-664419DD5FEF}" type="datetimeFigureOut">
              <a:rPr lang="en-US" smtClean="0"/>
              <a:t>3/14/19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30AE14-885B-D940-B317-7813B8CB3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50652-9E00-FD44-A2E3-4FC3E6F1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37CF-71EA-FA46-9DDA-3A61C080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1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C02B4-73C9-7041-B89F-883E9C565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05B2EC-207F-C849-8A6F-CAE3FF31C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A5EC-84D1-3442-A60F-664419DD5FEF}" type="datetimeFigureOut">
              <a:rPr lang="en-US" smtClean="0"/>
              <a:t>3/14/19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7671A-F27F-F841-90D7-8D0796F9B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F2B189-FED0-DA43-900F-19F1C3D7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37CF-71EA-FA46-9DDA-3A61C080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5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7E5B79-9B3C-AB40-8B36-9BF7716C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A5EC-84D1-3442-A60F-664419DD5FEF}" type="datetimeFigureOut">
              <a:rPr lang="en-US" smtClean="0"/>
              <a:t>3/14/19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3BE8DC-7060-514A-ABD9-350F697CF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E8947-548C-154E-95B8-D4090F2E1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37CF-71EA-FA46-9DDA-3A61C080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1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888B3-3053-9F4D-B066-355581529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9328D-852A-9945-825C-89726E0D7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9B0FB-1754-D940-AFF7-4DF94EF08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1E6A1-8B66-CB4E-B796-2C53CA78F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A5EC-84D1-3442-A60F-664419DD5FEF}" type="datetimeFigureOut">
              <a:rPr lang="en-US" smtClean="0"/>
              <a:t>3/14/19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64A91-EEBC-3443-9E52-DEBA556B7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C1DD4-524A-4142-B076-4332A6D97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37CF-71EA-FA46-9DDA-3A61C080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3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C0711-0906-5342-AC8B-27BA1BAA7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43C9F6-324B-EB49-898A-43056B427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2AD3F4-3977-CA48-8DD3-AB7EA2AAB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2E6FA-A352-464D-8065-479E35EA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A5EC-84D1-3442-A60F-664419DD5FEF}" type="datetimeFigureOut">
              <a:rPr lang="en-US" smtClean="0"/>
              <a:t>3/14/19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2885D-4098-2A40-9941-DA34684EA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0623B-B712-8442-95FA-E9379A2C4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37CF-71EA-FA46-9DDA-3A61C080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9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79571D-8DF1-084E-A162-EDEE12B39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FB74-95FC-B840-9DE1-6B5B63CC5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3F2BA-6F33-4547-A470-3F0CF9EA15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A5EC-84D1-3442-A60F-664419DD5FEF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2EA51-B990-9542-BF9D-B9275102B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AAE5F-8D82-5842-BCAC-73E9C4AAA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F37CF-71EA-FA46-9DDA-3A61C080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900"/>
              </a:spcBef>
            </a:pPr>
            <a:r>
              <a:rPr lang="en-US">
                <a:latin typeface="Arial" charset="0"/>
                <a:ea typeface="ＭＳ Ｐゴシック" charset="0"/>
              </a:rPr>
              <a:t>Figure 3.30  The Smad pathway activated by TGF-β superfamily ligands</a:t>
            </a:r>
          </a:p>
        </p:txBody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218" y="2828208"/>
            <a:ext cx="3954873" cy="329795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800" dirty="0">
                <a:latin typeface="Arial" charset="0"/>
                <a:ea typeface="ＭＳ Ｐゴシック" charset="0"/>
              </a:rPr>
              <a:t>Type II receptor phosphorylates serine or threonine of Type I receptor</a:t>
            </a:r>
          </a:p>
          <a:p>
            <a:pPr eaLnBrk="1" hangingPunct="1"/>
            <a:r>
              <a:rPr lang="en-US" sz="1800" dirty="0">
                <a:latin typeface="Arial" charset="0"/>
                <a:ea typeface="ＭＳ Ｐゴシック" charset="0"/>
              </a:rPr>
              <a:t>Activation!</a:t>
            </a:r>
          </a:p>
          <a:p>
            <a:pPr eaLnBrk="1" hangingPunct="1"/>
            <a:r>
              <a:rPr lang="en-US" sz="1800" dirty="0">
                <a:latin typeface="Arial" charset="0"/>
                <a:ea typeface="ＭＳ Ｐゴシック" charset="0"/>
              </a:rPr>
              <a:t>Type I receptors phosphorylate </a:t>
            </a:r>
            <a:r>
              <a:rPr lang="en-US" sz="1800" dirty="0" err="1">
                <a:latin typeface="Arial" charset="0"/>
                <a:ea typeface="ＭＳ Ｐゴシック" charset="0"/>
              </a:rPr>
              <a:t>Smads</a:t>
            </a:r>
            <a:endParaRPr lang="en-US" sz="1800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1800" dirty="0">
                <a:latin typeface="Arial" charset="0"/>
                <a:ea typeface="ＭＳ Ｐゴシック" charset="0"/>
              </a:rPr>
              <a:t>recruit Smad4</a:t>
            </a:r>
          </a:p>
          <a:p>
            <a:pPr eaLnBrk="1" hangingPunct="1"/>
            <a:r>
              <a:rPr lang="en-US" sz="1800" dirty="0">
                <a:latin typeface="Arial" charset="0"/>
                <a:ea typeface="ＭＳ Ｐゴシック" charset="0"/>
              </a:rPr>
              <a:t>act as TF in nucleus </a:t>
            </a:r>
          </a:p>
        </p:txBody>
      </p:sp>
      <p:pic>
        <p:nvPicPr>
          <p:cNvPr id="565252" name="Picture 4" descr="DevBio9e-Fig-03-30-0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14" y="1987946"/>
            <a:ext cx="6299199" cy="4733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C34B52-1BE6-E640-A4B4-BD7708BA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2796411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NOTES_FOOTER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Figure 3.30  The Smad pathway activated by TGF-β superfamily ligands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3.30  The Smad pathway activated by TGF-β superfamily ligands</dc:title>
  <dc:creator>Microsoft Office User</dc:creator>
  <cp:lastModifiedBy>Microsoft Office User</cp:lastModifiedBy>
  <cp:revision>1</cp:revision>
  <dcterms:created xsi:type="dcterms:W3CDTF">2019-03-14T16:48:45Z</dcterms:created>
  <dcterms:modified xsi:type="dcterms:W3CDTF">2019-03-14T16:50:34Z</dcterms:modified>
</cp:coreProperties>
</file>