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media/image10.jpg" ContentType="image/png"/>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Lst>
  <p:sldSz cx="43891200" cy="384048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nna Isler" initials="AI" lastIdx="1" clrIdx="0">
    <p:extLst>
      <p:ext uri="{19B8F6BF-5375-455C-9EA6-DF929625EA0E}">
        <p15:presenceInfo xmlns:p15="http://schemas.microsoft.com/office/powerpoint/2012/main" userId="e2d82acc6015de0a"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94659"/>
  </p:normalViewPr>
  <p:slideViewPr>
    <p:cSldViewPr snapToGrid="0">
      <p:cViewPr>
        <p:scale>
          <a:sx n="50" d="100"/>
          <a:sy n="50" d="100"/>
        </p:scale>
        <p:origin x="36" y="-79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commentAuthors" Target="commentAuthors.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291840" y="6285233"/>
            <a:ext cx="37307520" cy="13370560"/>
          </a:xfrm>
        </p:spPr>
        <p:txBody>
          <a:bodyPr anchor="b"/>
          <a:lstStyle>
            <a:lvl1pPr algn="ctr">
              <a:defRPr sz="28800"/>
            </a:lvl1pPr>
          </a:lstStyle>
          <a:p>
            <a:r>
              <a:rPr lang="en-US"/>
              <a:t>Click to edit Master title style</a:t>
            </a:r>
            <a:endParaRPr lang="en-US" dirty="0"/>
          </a:p>
        </p:txBody>
      </p:sp>
      <p:sp>
        <p:nvSpPr>
          <p:cNvPr id="3" name="Subtitle 2"/>
          <p:cNvSpPr>
            <a:spLocks noGrp="1"/>
          </p:cNvSpPr>
          <p:nvPr>
            <p:ph type="subTitle" idx="1"/>
          </p:nvPr>
        </p:nvSpPr>
        <p:spPr>
          <a:xfrm>
            <a:off x="5486400" y="20171413"/>
            <a:ext cx="32918400" cy="9272267"/>
          </a:xfrm>
        </p:spPr>
        <p:txBody>
          <a:bodyPr/>
          <a:lstStyle>
            <a:lvl1pPr marL="0" indent="0" algn="ctr">
              <a:buNone/>
              <a:defRPr sz="11520"/>
            </a:lvl1pPr>
            <a:lvl2pPr marL="2194560" indent="0" algn="ctr">
              <a:buNone/>
              <a:defRPr sz="9600"/>
            </a:lvl2pPr>
            <a:lvl3pPr marL="4389120" indent="0" algn="ctr">
              <a:buNone/>
              <a:defRPr sz="8640"/>
            </a:lvl3pPr>
            <a:lvl4pPr marL="6583680" indent="0" algn="ctr">
              <a:buNone/>
              <a:defRPr sz="7680"/>
            </a:lvl4pPr>
            <a:lvl5pPr marL="8778240" indent="0" algn="ctr">
              <a:buNone/>
              <a:defRPr sz="7680"/>
            </a:lvl5pPr>
            <a:lvl6pPr marL="10972800" indent="0" algn="ctr">
              <a:buNone/>
              <a:defRPr sz="7680"/>
            </a:lvl6pPr>
            <a:lvl7pPr marL="13167360" indent="0" algn="ctr">
              <a:buNone/>
              <a:defRPr sz="7680"/>
            </a:lvl7pPr>
            <a:lvl8pPr marL="15361920" indent="0" algn="ctr">
              <a:buNone/>
              <a:defRPr sz="7680"/>
            </a:lvl8pPr>
            <a:lvl9pPr marL="17556480" indent="0" algn="ctr">
              <a:buNone/>
              <a:defRPr sz="768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927891C4-AA85-4334-AAD4-76106D13C26A}" type="datetimeFigureOut">
              <a:rPr lang="en-US" smtClean="0"/>
              <a:t>7/31/2019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B9A6176-D175-4E2B-8EAD-15D0ABE79CCD}" type="slidenum">
              <a:rPr lang="en-US" smtClean="0"/>
              <a:t>‹#›</a:t>
            </a:fld>
            <a:endParaRPr lang="en-US" dirty="0"/>
          </a:p>
        </p:txBody>
      </p:sp>
    </p:spTree>
    <p:extLst>
      <p:ext uri="{BB962C8B-B14F-4D97-AF65-F5344CB8AC3E}">
        <p14:creationId xmlns:p14="http://schemas.microsoft.com/office/powerpoint/2010/main" val="42090896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27891C4-AA85-4334-AAD4-76106D13C26A}" type="datetimeFigureOut">
              <a:rPr lang="en-US" smtClean="0"/>
              <a:t>7/31/2019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B9A6176-D175-4E2B-8EAD-15D0ABE79CCD}" type="slidenum">
              <a:rPr lang="en-US" smtClean="0"/>
              <a:t>‹#›</a:t>
            </a:fld>
            <a:endParaRPr lang="en-US" dirty="0"/>
          </a:p>
        </p:txBody>
      </p:sp>
    </p:spTree>
    <p:extLst>
      <p:ext uri="{BB962C8B-B14F-4D97-AF65-F5344CB8AC3E}">
        <p14:creationId xmlns:p14="http://schemas.microsoft.com/office/powerpoint/2010/main" val="37336555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1409642" y="2044700"/>
            <a:ext cx="9464040" cy="32546293"/>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3017522" y="2044700"/>
            <a:ext cx="27843480" cy="3254629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27891C4-AA85-4334-AAD4-76106D13C26A}" type="datetimeFigureOut">
              <a:rPr lang="en-US" smtClean="0"/>
              <a:t>7/31/2019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B9A6176-D175-4E2B-8EAD-15D0ABE79CCD}" type="slidenum">
              <a:rPr lang="en-US" smtClean="0"/>
              <a:t>‹#›</a:t>
            </a:fld>
            <a:endParaRPr lang="en-US" dirty="0"/>
          </a:p>
        </p:txBody>
      </p:sp>
    </p:spTree>
    <p:extLst>
      <p:ext uri="{BB962C8B-B14F-4D97-AF65-F5344CB8AC3E}">
        <p14:creationId xmlns:p14="http://schemas.microsoft.com/office/powerpoint/2010/main" val="14084386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27891C4-AA85-4334-AAD4-76106D13C26A}" type="datetimeFigureOut">
              <a:rPr lang="en-US" smtClean="0"/>
              <a:t>7/31/2019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B9A6176-D175-4E2B-8EAD-15D0ABE79CCD}" type="slidenum">
              <a:rPr lang="en-US" smtClean="0"/>
              <a:t>‹#›</a:t>
            </a:fld>
            <a:endParaRPr lang="en-US" dirty="0"/>
          </a:p>
        </p:txBody>
      </p:sp>
    </p:spTree>
    <p:extLst>
      <p:ext uri="{BB962C8B-B14F-4D97-AF65-F5344CB8AC3E}">
        <p14:creationId xmlns:p14="http://schemas.microsoft.com/office/powerpoint/2010/main" val="41254196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994662" y="9574541"/>
            <a:ext cx="37856160" cy="15975327"/>
          </a:xfrm>
        </p:spPr>
        <p:txBody>
          <a:bodyPr anchor="b"/>
          <a:lstStyle>
            <a:lvl1pPr>
              <a:defRPr sz="28800"/>
            </a:lvl1pPr>
          </a:lstStyle>
          <a:p>
            <a:r>
              <a:rPr lang="en-US"/>
              <a:t>Click to edit Master title style</a:t>
            </a:r>
            <a:endParaRPr lang="en-US" dirty="0"/>
          </a:p>
        </p:txBody>
      </p:sp>
      <p:sp>
        <p:nvSpPr>
          <p:cNvPr id="3" name="Text Placeholder 2"/>
          <p:cNvSpPr>
            <a:spLocks noGrp="1"/>
          </p:cNvSpPr>
          <p:nvPr>
            <p:ph type="body" idx="1"/>
          </p:nvPr>
        </p:nvSpPr>
        <p:spPr>
          <a:xfrm>
            <a:off x="2994662" y="25701001"/>
            <a:ext cx="37856160" cy="8401047"/>
          </a:xfrm>
        </p:spPr>
        <p:txBody>
          <a:bodyPr/>
          <a:lstStyle>
            <a:lvl1pPr marL="0" indent="0">
              <a:buNone/>
              <a:defRPr sz="11520">
                <a:solidFill>
                  <a:schemeClr val="tx1"/>
                </a:solidFill>
              </a:defRPr>
            </a:lvl1pPr>
            <a:lvl2pPr marL="2194560" indent="0">
              <a:buNone/>
              <a:defRPr sz="9600">
                <a:solidFill>
                  <a:schemeClr val="tx1">
                    <a:tint val="75000"/>
                  </a:schemeClr>
                </a:solidFill>
              </a:defRPr>
            </a:lvl2pPr>
            <a:lvl3pPr marL="4389120" indent="0">
              <a:buNone/>
              <a:defRPr sz="8640">
                <a:solidFill>
                  <a:schemeClr val="tx1">
                    <a:tint val="75000"/>
                  </a:schemeClr>
                </a:solidFill>
              </a:defRPr>
            </a:lvl3pPr>
            <a:lvl4pPr marL="6583680" indent="0">
              <a:buNone/>
              <a:defRPr sz="7680">
                <a:solidFill>
                  <a:schemeClr val="tx1">
                    <a:tint val="75000"/>
                  </a:schemeClr>
                </a:solidFill>
              </a:defRPr>
            </a:lvl4pPr>
            <a:lvl5pPr marL="8778240" indent="0">
              <a:buNone/>
              <a:defRPr sz="7680">
                <a:solidFill>
                  <a:schemeClr val="tx1">
                    <a:tint val="75000"/>
                  </a:schemeClr>
                </a:solidFill>
              </a:defRPr>
            </a:lvl5pPr>
            <a:lvl6pPr marL="10972800" indent="0">
              <a:buNone/>
              <a:defRPr sz="7680">
                <a:solidFill>
                  <a:schemeClr val="tx1">
                    <a:tint val="75000"/>
                  </a:schemeClr>
                </a:solidFill>
              </a:defRPr>
            </a:lvl6pPr>
            <a:lvl7pPr marL="13167360" indent="0">
              <a:buNone/>
              <a:defRPr sz="7680">
                <a:solidFill>
                  <a:schemeClr val="tx1">
                    <a:tint val="75000"/>
                  </a:schemeClr>
                </a:solidFill>
              </a:defRPr>
            </a:lvl7pPr>
            <a:lvl8pPr marL="15361920" indent="0">
              <a:buNone/>
              <a:defRPr sz="7680">
                <a:solidFill>
                  <a:schemeClr val="tx1">
                    <a:tint val="75000"/>
                  </a:schemeClr>
                </a:solidFill>
              </a:defRPr>
            </a:lvl8pPr>
            <a:lvl9pPr marL="17556480" indent="0">
              <a:buNone/>
              <a:defRPr sz="768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927891C4-AA85-4334-AAD4-76106D13C26A}" type="datetimeFigureOut">
              <a:rPr lang="en-US" smtClean="0"/>
              <a:t>7/31/2019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B9A6176-D175-4E2B-8EAD-15D0ABE79CCD}" type="slidenum">
              <a:rPr lang="en-US" smtClean="0"/>
              <a:t>‹#›</a:t>
            </a:fld>
            <a:endParaRPr lang="en-US" dirty="0"/>
          </a:p>
        </p:txBody>
      </p:sp>
    </p:spTree>
    <p:extLst>
      <p:ext uri="{BB962C8B-B14F-4D97-AF65-F5344CB8AC3E}">
        <p14:creationId xmlns:p14="http://schemas.microsoft.com/office/powerpoint/2010/main" val="9424726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3017520" y="10223500"/>
            <a:ext cx="18653760" cy="2436749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22219920" y="10223500"/>
            <a:ext cx="18653760" cy="2436749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27891C4-AA85-4334-AAD4-76106D13C26A}" type="datetimeFigureOut">
              <a:rPr lang="en-US" smtClean="0"/>
              <a:t>7/31/2019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B9A6176-D175-4E2B-8EAD-15D0ABE79CCD}" type="slidenum">
              <a:rPr lang="en-US" smtClean="0"/>
              <a:t>‹#›</a:t>
            </a:fld>
            <a:endParaRPr lang="en-US" dirty="0"/>
          </a:p>
        </p:txBody>
      </p:sp>
    </p:spTree>
    <p:extLst>
      <p:ext uri="{BB962C8B-B14F-4D97-AF65-F5344CB8AC3E}">
        <p14:creationId xmlns:p14="http://schemas.microsoft.com/office/powerpoint/2010/main" val="25950179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023237" y="2044708"/>
            <a:ext cx="37856160" cy="7423153"/>
          </a:xfrm>
        </p:spPr>
        <p:txBody>
          <a:bodyPr/>
          <a:lstStyle/>
          <a:p>
            <a:r>
              <a:rPr lang="en-US"/>
              <a:t>Click to edit Master title style</a:t>
            </a:r>
            <a:endParaRPr lang="en-US" dirty="0"/>
          </a:p>
        </p:txBody>
      </p:sp>
      <p:sp>
        <p:nvSpPr>
          <p:cNvPr id="3" name="Text Placeholder 2"/>
          <p:cNvSpPr>
            <a:spLocks noGrp="1"/>
          </p:cNvSpPr>
          <p:nvPr>
            <p:ph type="body" idx="1"/>
          </p:nvPr>
        </p:nvSpPr>
        <p:spPr>
          <a:xfrm>
            <a:off x="3023242" y="9414513"/>
            <a:ext cx="18568032" cy="4613907"/>
          </a:xfrm>
        </p:spPr>
        <p:txBody>
          <a:bodyPr anchor="b"/>
          <a:lstStyle>
            <a:lvl1pPr marL="0" indent="0">
              <a:buNone/>
              <a:defRPr sz="11520" b="1"/>
            </a:lvl1pPr>
            <a:lvl2pPr marL="2194560" indent="0">
              <a:buNone/>
              <a:defRPr sz="9600" b="1"/>
            </a:lvl2pPr>
            <a:lvl3pPr marL="4389120" indent="0">
              <a:buNone/>
              <a:defRPr sz="8640" b="1"/>
            </a:lvl3pPr>
            <a:lvl4pPr marL="6583680" indent="0">
              <a:buNone/>
              <a:defRPr sz="7680" b="1"/>
            </a:lvl4pPr>
            <a:lvl5pPr marL="8778240" indent="0">
              <a:buNone/>
              <a:defRPr sz="7680" b="1"/>
            </a:lvl5pPr>
            <a:lvl6pPr marL="10972800" indent="0">
              <a:buNone/>
              <a:defRPr sz="7680" b="1"/>
            </a:lvl6pPr>
            <a:lvl7pPr marL="13167360" indent="0">
              <a:buNone/>
              <a:defRPr sz="7680" b="1"/>
            </a:lvl7pPr>
            <a:lvl8pPr marL="15361920" indent="0">
              <a:buNone/>
              <a:defRPr sz="7680" b="1"/>
            </a:lvl8pPr>
            <a:lvl9pPr marL="17556480" indent="0">
              <a:buNone/>
              <a:defRPr sz="7680" b="1"/>
            </a:lvl9pPr>
          </a:lstStyle>
          <a:p>
            <a:pPr lvl="0"/>
            <a:r>
              <a:rPr lang="en-US"/>
              <a:t>Edit Master text styles</a:t>
            </a:r>
          </a:p>
        </p:txBody>
      </p:sp>
      <p:sp>
        <p:nvSpPr>
          <p:cNvPr id="4" name="Content Placeholder 3"/>
          <p:cNvSpPr>
            <a:spLocks noGrp="1"/>
          </p:cNvSpPr>
          <p:nvPr>
            <p:ph sz="half" idx="2"/>
          </p:nvPr>
        </p:nvSpPr>
        <p:spPr>
          <a:xfrm>
            <a:off x="3023242" y="14028420"/>
            <a:ext cx="18568032" cy="2063369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22219922" y="9414513"/>
            <a:ext cx="18659477" cy="4613907"/>
          </a:xfrm>
        </p:spPr>
        <p:txBody>
          <a:bodyPr anchor="b"/>
          <a:lstStyle>
            <a:lvl1pPr marL="0" indent="0">
              <a:buNone/>
              <a:defRPr sz="11520" b="1"/>
            </a:lvl1pPr>
            <a:lvl2pPr marL="2194560" indent="0">
              <a:buNone/>
              <a:defRPr sz="9600" b="1"/>
            </a:lvl2pPr>
            <a:lvl3pPr marL="4389120" indent="0">
              <a:buNone/>
              <a:defRPr sz="8640" b="1"/>
            </a:lvl3pPr>
            <a:lvl4pPr marL="6583680" indent="0">
              <a:buNone/>
              <a:defRPr sz="7680" b="1"/>
            </a:lvl4pPr>
            <a:lvl5pPr marL="8778240" indent="0">
              <a:buNone/>
              <a:defRPr sz="7680" b="1"/>
            </a:lvl5pPr>
            <a:lvl6pPr marL="10972800" indent="0">
              <a:buNone/>
              <a:defRPr sz="7680" b="1"/>
            </a:lvl6pPr>
            <a:lvl7pPr marL="13167360" indent="0">
              <a:buNone/>
              <a:defRPr sz="7680" b="1"/>
            </a:lvl7pPr>
            <a:lvl8pPr marL="15361920" indent="0">
              <a:buNone/>
              <a:defRPr sz="7680" b="1"/>
            </a:lvl8pPr>
            <a:lvl9pPr marL="17556480" indent="0">
              <a:buNone/>
              <a:defRPr sz="7680" b="1"/>
            </a:lvl9pPr>
          </a:lstStyle>
          <a:p>
            <a:pPr lvl="0"/>
            <a:r>
              <a:rPr lang="en-US"/>
              <a:t>Edit Master text styles</a:t>
            </a:r>
          </a:p>
        </p:txBody>
      </p:sp>
      <p:sp>
        <p:nvSpPr>
          <p:cNvPr id="6" name="Content Placeholder 5"/>
          <p:cNvSpPr>
            <a:spLocks noGrp="1"/>
          </p:cNvSpPr>
          <p:nvPr>
            <p:ph sz="quarter" idx="4"/>
          </p:nvPr>
        </p:nvSpPr>
        <p:spPr>
          <a:xfrm>
            <a:off x="22219922" y="14028420"/>
            <a:ext cx="18659477" cy="2063369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27891C4-AA85-4334-AAD4-76106D13C26A}" type="datetimeFigureOut">
              <a:rPr lang="en-US" smtClean="0"/>
              <a:t>7/31/2019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BB9A6176-D175-4E2B-8EAD-15D0ABE79CCD}" type="slidenum">
              <a:rPr lang="en-US" smtClean="0"/>
              <a:t>‹#›</a:t>
            </a:fld>
            <a:endParaRPr lang="en-US" dirty="0"/>
          </a:p>
        </p:txBody>
      </p:sp>
    </p:spTree>
    <p:extLst>
      <p:ext uri="{BB962C8B-B14F-4D97-AF65-F5344CB8AC3E}">
        <p14:creationId xmlns:p14="http://schemas.microsoft.com/office/powerpoint/2010/main" val="28600436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927891C4-AA85-4334-AAD4-76106D13C26A}" type="datetimeFigureOut">
              <a:rPr lang="en-US" smtClean="0"/>
              <a:t>7/31/2019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BB9A6176-D175-4E2B-8EAD-15D0ABE79CCD}" type="slidenum">
              <a:rPr lang="en-US" smtClean="0"/>
              <a:t>‹#›</a:t>
            </a:fld>
            <a:endParaRPr lang="en-US" dirty="0"/>
          </a:p>
        </p:txBody>
      </p:sp>
    </p:spTree>
    <p:extLst>
      <p:ext uri="{BB962C8B-B14F-4D97-AF65-F5344CB8AC3E}">
        <p14:creationId xmlns:p14="http://schemas.microsoft.com/office/powerpoint/2010/main" val="35738941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27891C4-AA85-4334-AAD4-76106D13C26A}" type="datetimeFigureOut">
              <a:rPr lang="en-US" smtClean="0"/>
              <a:t>7/31/2019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BB9A6176-D175-4E2B-8EAD-15D0ABE79CCD}" type="slidenum">
              <a:rPr lang="en-US" smtClean="0"/>
              <a:t>‹#›</a:t>
            </a:fld>
            <a:endParaRPr lang="en-US" dirty="0"/>
          </a:p>
        </p:txBody>
      </p:sp>
    </p:spTree>
    <p:extLst>
      <p:ext uri="{BB962C8B-B14F-4D97-AF65-F5344CB8AC3E}">
        <p14:creationId xmlns:p14="http://schemas.microsoft.com/office/powerpoint/2010/main" val="21186071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23237" y="2560320"/>
            <a:ext cx="14156054" cy="8961120"/>
          </a:xfrm>
        </p:spPr>
        <p:txBody>
          <a:bodyPr anchor="b"/>
          <a:lstStyle>
            <a:lvl1pPr>
              <a:defRPr sz="15360"/>
            </a:lvl1pPr>
          </a:lstStyle>
          <a:p>
            <a:r>
              <a:rPr lang="en-US"/>
              <a:t>Click to edit Master title style</a:t>
            </a:r>
            <a:endParaRPr lang="en-US" dirty="0"/>
          </a:p>
        </p:txBody>
      </p:sp>
      <p:sp>
        <p:nvSpPr>
          <p:cNvPr id="3" name="Content Placeholder 2"/>
          <p:cNvSpPr>
            <a:spLocks noGrp="1"/>
          </p:cNvSpPr>
          <p:nvPr>
            <p:ph idx="1"/>
          </p:nvPr>
        </p:nvSpPr>
        <p:spPr>
          <a:xfrm>
            <a:off x="18659477" y="5529588"/>
            <a:ext cx="22219920" cy="27292300"/>
          </a:xfrm>
        </p:spPr>
        <p:txBody>
          <a:bodyPr/>
          <a:lstStyle>
            <a:lvl1pPr>
              <a:defRPr sz="15360"/>
            </a:lvl1pPr>
            <a:lvl2pPr>
              <a:defRPr sz="13440"/>
            </a:lvl2pPr>
            <a:lvl3pPr>
              <a:defRPr sz="11520"/>
            </a:lvl3pPr>
            <a:lvl4pPr>
              <a:defRPr sz="9600"/>
            </a:lvl4pPr>
            <a:lvl5pPr>
              <a:defRPr sz="9600"/>
            </a:lvl5pPr>
            <a:lvl6pPr>
              <a:defRPr sz="9600"/>
            </a:lvl6pPr>
            <a:lvl7pPr>
              <a:defRPr sz="9600"/>
            </a:lvl7pPr>
            <a:lvl8pPr>
              <a:defRPr sz="9600"/>
            </a:lvl8pPr>
            <a:lvl9pPr>
              <a:defRPr sz="9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3023237" y="11521440"/>
            <a:ext cx="14156054" cy="21344893"/>
          </a:xfrm>
        </p:spPr>
        <p:txBody>
          <a:bodyPr/>
          <a:lstStyle>
            <a:lvl1pPr marL="0" indent="0">
              <a:buNone/>
              <a:defRPr sz="7680"/>
            </a:lvl1pPr>
            <a:lvl2pPr marL="2194560" indent="0">
              <a:buNone/>
              <a:defRPr sz="6720"/>
            </a:lvl2pPr>
            <a:lvl3pPr marL="4389120" indent="0">
              <a:buNone/>
              <a:defRPr sz="5760"/>
            </a:lvl3pPr>
            <a:lvl4pPr marL="6583680" indent="0">
              <a:buNone/>
              <a:defRPr sz="4800"/>
            </a:lvl4pPr>
            <a:lvl5pPr marL="8778240" indent="0">
              <a:buNone/>
              <a:defRPr sz="4800"/>
            </a:lvl5pPr>
            <a:lvl6pPr marL="10972800" indent="0">
              <a:buNone/>
              <a:defRPr sz="4800"/>
            </a:lvl6pPr>
            <a:lvl7pPr marL="13167360" indent="0">
              <a:buNone/>
              <a:defRPr sz="4800"/>
            </a:lvl7pPr>
            <a:lvl8pPr marL="15361920" indent="0">
              <a:buNone/>
              <a:defRPr sz="4800"/>
            </a:lvl8pPr>
            <a:lvl9pPr marL="17556480" indent="0">
              <a:buNone/>
              <a:defRPr sz="4800"/>
            </a:lvl9pPr>
          </a:lstStyle>
          <a:p>
            <a:pPr lvl="0"/>
            <a:r>
              <a:rPr lang="en-US"/>
              <a:t>Edit Master text styles</a:t>
            </a:r>
          </a:p>
        </p:txBody>
      </p:sp>
      <p:sp>
        <p:nvSpPr>
          <p:cNvPr id="5" name="Date Placeholder 4"/>
          <p:cNvSpPr>
            <a:spLocks noGrp="1"/>
          </p:cNvSpPr>
          <p:nvPr>
            <p:ph type="dt" sz="half" idx="10"/>
          </p:nvPr>
        </p:nvSpPr>
        <p:spPr/>
        <p:txBody>
          <a:bodyPr/>
          <a:lstStyle/>
          <a:p>
            <a:fld id="{927891C4-AA85-4334-AAD4-76106D13C26A}" type="datetimeFigureOut">
              <a:rPr lang="en-US" smtClean="0"/>
              <a:t>7/31/2019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B9A6176-D175-4E2B-8EAD-15D0ABE79CCD}" type="slidenum">
              <a:rPr lang="en-US" smtClean="0"/>
              <a:t>‹#›</a:t>
            </a:fld>
            <a:endParaRPr lang="en-US" dirty="0"/>
          </a:p>
        </p:txBody>
      </p:sp>
    </p:spTree>
    <p:extLst>
      <p:ext uri="{BB962C8B-B14F-4D97-AF65-F5344CB8AC3E}">
        <p14:creationId xmlns:p14="http://schemas.microsoft.com/office/powerpoint/2010/main" val="24455813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23237" y="2560320"/>
            <a:ext cx="14156054" cy="8961120"/>
          </a:xfrm>
        </p:spPr>
        <p:txBody>
          <a:bodyPr anchor="b"/>
          <a:lstStyle>
            <a:lvl1pPr>
              <a:defRPr sz="15360"/>
            </a:lvl1pPr>
          </a:lstStyle>
          <a:p>
            <a:r>
              <a:rPr lang="en-US"/>
              <a:t>Click to edit Master title style</a:t>
            </a:r>
            <a:endParaRPr lang="en-US" dirty="0"/>
          </a:p>
        </p:txBody>
      </p:sp>
      <p:sp>
        <p:nvSpPr>
          <p:cNvPr id="3" name="Picture Placeholder 2"/>
          <p:cNvSpPr>
            <a:spLocks noGrp="1" noChangeAspect="1"/>
          </p:cNvSpPr>
          <p:nvPr>
            <p:ph type="pic" idx="1"/>
          </p:nvPr>
        </p:nvSpPr>
        <p:spPr>
          <a:xfrm>
            <a:off x="18659477" y="5529588"/>
            <a:ext cx="22219920" cy="27292300"/>
          </a:xfrm>
        </p:spPr>
        <p:txBody>
          <a:bodyPr anchor="t"/>
          <a:lstStyle>
            <a:lvl1pPr marL="0" indent="0">
              <a:buNone/>
              <a:defRPr sz="15360"/>
            </a:lvl1pPr>
            <a:lvl2pPr marL="2194560" indent="0">
              <a:buNone/>
              <a:defRPr sz="13440"/>
            </a:lvl2pPr>
            <a:lvl3pPr marL="4389120" indent="0">
              <a:buNone/>
              <a:defRPr sz="11520"/>
            </a:lvl3pPr>
            <a:lvl4pPr marL="6583680" indent="0">
              <a:buNone/>
              <a:defRPr sz="9600"/>
            </a:lvl4pPr>
            <a:lvl5pPr marL="8778240" indent="0">
              <a:buNone/>
              <a:defRPr sz="9600"/>
            </a:lvl5pPr>
            <a:lvl6pPr marL="10972800" indent="0">
              <a:buNone/>
              <a:defRPr sz="9600"/>
            </a:lvl6pPr>
            <a:lvl7pPr marL="13167360" indent="0">
              <a:buNone/>
              <a:defRPr sz="9600"/>
            </a:lvl7pPr>
            <a:lvl8pPr marL="15361920" indent="0">
              <a:buNone/>
              <a:defRPr sz="9600"/>
            </a:lvl8pPr>
            <a:lvl9pPr marL="17556480" indent="0">
              <a:buNone/>
              <a:defRPr sz="9600"/>
            </a:lvl9pPr>
          </a:lstStyle>
          <a:p>
            <a:r>
              <a:rPr lang="en-US" dirty="0"/>
              <a:t>Click icon to add picture</a:t>
            </a:r>
          </a:p>
        </p:txBody>
      </p:sp>
      <p:sp>
        <p:nvSpPr>
          <p:cNvPr id="4" name="Text Placeholder 3"/>
          <p:cNvSpPr>
            <a:spLocks noGrp="1"/>
          </p:cNvSpPr>
          <p:nvPr>
            <p:ph type="body" sz="half" idx="2"/>
          </p:nvPr>
        </p:nvSpPr>
        <p:spPr>
          <a:xfrm>
            <a:off x="3023237" y="11521440"/>
            <a:ext cx="14156054" cy="21344893"/>
          </a:xfrm>
        </p:spPr>
        <p:txBody>
          <a:bodyPr/>
          <a:lstStyle>
            <a:lvl1pPr marL="0" indent="0">
              <a:buNone/>
              <a:defRPr sz="7680"/>
            </a:lvl1pPr>
            <a:lvl2pPr marL="2194560" indent="0">
              <a:buNone/>
              <a:defRPr sz="6720"/>
            </a:lvl2pPr>
            <a:lvl3pPr marL="4389120" indent="0">
              <a:buNone/>
              <a:defRPr sz="5760"/>
            </a:lvl3pPr>
            <a:lvl4pPr marL="6583680" indent="0">
              <a:buNone/>
              <a:defRPr sz="4800"/>
            </a:lvl4pPr>
            <a:lvl5pPr marL="8778240" indent="0">
              <a:buNone/>
              <a:defRPr sz="4800"/>
            </a:lvl5pPr>
            <a:lvl6pPr marL="10972800" indent="0">
              <a:buNone/>
              <a:defRPr sz="4800"/>
            </a:lvl6pPr>
            <a:lvl7pPr marL="13167360" indent="0">
              <a:buNone/>
              <a:defRPr sz="4800"/>
            </a:lvl7pPr>
            <a:lvl8pPr marL="15361920" indent="0">
              <a:buNone/>
              <a:defRPr sz="4800"/>
            </a:lvl8pPr>
            <a:lvl9pPr marL="17556480" indent="0">
              <a:buNone/>
              <a:defRPr sz="4800"/>
            </a:lvl9pPr>
          </a:lstStyle>
          <a:p>
            <a:pPr lvl="0"/>
            <a:r>
              <a:rPr lang="en-US"/>
              <a:t>Edit Master text styles</a:t>
            </a:r>
          </a:p>
        </p:txBody>
      </p:sp>
      <p:sp>
        <p:nvSpPr>
          <p:cNvPr id="5" name="Date Placeholder 4"/>
          <p:cNvSpPr>
            <a:spLocks noGrp="1"/>
          </p:cNvSpPr>
          <p:nvPr>
            <p:ph type="dt" sz="half" idx="10"/>
          </p:nvPr>
        </p:nvSpPr>
        <p:spPr/>
        <p:txBody>
          <a:bodyPr/>
          <a:lstStyle/>
          <a:p>
            <a:fld id="{927891C4-AA85-4334-AAD4-76106D13C26A}" type="datetimeFigureOut">
              <a:rPr lang="en-US" smtClean="0"/>
              <a:t>7/31/2019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B9A6176-D175-4E2B-8EAD-15D0ABE79CCD}" type="slidenum">
              <a:rPr lang="en-US" smtClean="0"/>
              <a:t>‹#›</a:t>
            </a:fld>
            <a:endParaRPr lang="en-US" dirty="0"/>
          </a:p>
        </p:txBody>
      </p:sp>
    </p:spTree>
    <p:extLst>
      <p:ext uri="{BB962C8B-B14F-4D97-AF65-F5344CB8AC3E}">
        <p14:creationId xmlns:p14="http://schemas.microsoft.com/office/powerpoint/2010/main" val="5804970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017520" y="2044708"/>
            <a:ext cx="37856160" cy="742315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3017520" y="10223500"/>
            <a:ext cx="37856160" cy="2436749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3017520" y="35595568"/>
            <a:ext cx="9875520" cy="2044700"/>
          </a:xfrm>
          <a:prstGeom prst="rect">
            <a:avLst/>
          </a:prstGeom>
        </p:spPr>
        <p:txBody>
          <a:bodyPr vert="horz" lIns="91440" tIns="45720" rIns="91440" bIns="45720" rtlCol="0" anchor="ctr"/>
          <a:lstStyle>
            <a:lvl1pPr algn="l">
              <a:defRPr sz="5760">
                <a:solidFill>
                  <a:schemeClr val="tx1">
                    <a:tint val="75000"/>
                  </a:schemeClr>
                </a:solidFill>
              </a:defRPr>
            </a:lvl1pPr>
          </a:lstStyle>
          <a:p>
            <a:fld id="{927891C4-AA85-4334-AAD4-76106D13C26A}" type="datetimeFigureOut">
              <a:rPr lang="en-US" smtClean="0"/>
              <a:t>7/31/2019</a:t>
            </a:fld>
            <a:endParaRPr lang="en-US" dirty="0"/>
          </a:p>
        </p:txBody>
      </p:sp>
      <p:sp>
        <p:nvSpPr>
          <p:cNvPr id="5" name="Footer Placeholder 4"/>
          <p:cNvSpPr>
            <a:spLocks noGrp="1"/>
          </p:cNvSpPr>
          <p:nvPr>
            <p:ph type="ftr" sz="quarter" idx="3"/>
          </p:nvPr>
        </p:nvSpPr>
        <p:spPr>
          <a:xfrm>
            <a:off x="14538960" y="35595568"/>
            <a:ext cx="14813280" cy="2044700"/>
          </a:xfrm>
          <a:prstGeom prst="rect">
            <a:avLst/>
          </a:prstGeom>
        </p:spPr>
        <p:txBody>
          <a:bodyPr vert="horz" lIns="91440" tIns="45720" rIns="91440" bIns="45720" rtlCol="0" anchor="ctr"/>
          <a:lstStyle>
            <a:lvl1pPr algn="ctr">
              <a:defRPr sz="576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30998160" y="35595568"/>
            <a:ext cx="9875520" cy="2044700"/>
          </a:xfrm>
          <a:prstGeom prst="rect">
            <a:avLst/>
          </a:prstGeom>
        </p:spPr>
        <p:txBody>
          <a:bodyPr vert="horz" lIns="91440" tIns="45720" rIns="91440" bIns="45720" rtlCol="0" anchor="ctr"/>
          <a:lstStyle>
            <a:lvl1pPr algn="r">
              <a:defRPr sz="5760">
                <a:solidFill>
                  <a:schemeClr val="tx1">
                    <a:tint val="75000"/>
                  </a:schemeClr>
                </a:solidFill>
              </a:defRPr>
            </a:lvl1pPr>
          </a:lstStyle>
          <a:p>
            <a:fld id="{BB9A6176-D175-4E2B-8EAD-15D0ABE79CCD}" type="slidenum">
              <a:rPr lang="en-US" smtClean="0"/>
              <a:t>‹#›</a:t>
            </a:fld>
            <a:endParaRPr lang="en-US" dirty="0"/>
          </a:p>
        </p:txBody>
      </p:sp>
    </p:spTree>
    <p:extLst>
      <p:ext uri="{BB962C8B-B14F-4D97-AF65-F5344CB8AC3E}">
        <p14:creationId xmlns:p14="http://schemas.microsoft.com/office/powerpoint/2010/main" val="1192923409"/>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4389120" rtl="0" eaLnBrk="1" latinLnBrk="0" hangingPunct="1">
        <a:lnSpc>
          <a:spcPct val="90000"/>
        </a:lnSpc>
        <a:spcBef>
          <a:spcPct val="0"/>
        </a:spcBef>
        <a:buNone/>
        <a:defRPr sz="21120" kern="1200">
          <a:solidFill>
            <a:schemeClr val="tx1"/>
          </a:solidFill>
          <a:latin typeface="+mj-lt"/>
          <a:ea typeface="+mj-ea"/>
          <a:cs typeface="+mj-cs"/>
        </a:defRPr>
      </a:lvl1pPr>
    </p:titleStyle>
    <p:bodyStyle>
      <a:lvl1pPr marL="1097280" indent="-1097280" algn="l" defTabSz="4389120" rtl="0" eaLnBrk="1" latinLnBrk="0" hangingPunct="1">
        <a:lnSpc>
          <a:spcPct val="90000"/>
        </a:lnSpc>
        <a:spcBef>
          <a:spcPts val="4800"/>
        </a:spcBef>
        <a:buFont typeface="Arial" panose="020B0604020202020204" pitchFamily="34" charset="0"/>
        <a:buChar char="•"/>
        <a:defRPr sz="13440" kern="1200">
          <a:solidFill>
            <a:schemeClr val="tx1"/>
          </a:solidFill>
          <a:latin typeface="+mn-lt"/>
          <a:ea typeface="+mn-ea"/>
          <a:cs typeface="+mn-cs"/>
        </a:defRPr>
      </a:lvl1pPr>
      <a:lvl2pPr marL="3291840" indent="-1097280" algn="l" defTabSz="4389120" rtl="0" eaLnBrk="1" latinLnBrk="0" hangingPunct="1">
        <a:lnSpc>
          <a:spcPct val="90000"/>
        </a:lnSpc>
        <a:spcBef>
          <a:spcPts val="2400"/>
        </a:spcBef>
        <a:buFont typeface="Arial" panose="020B0604020202020204" pitchFamily="34" charset="0"/>
        <a:buChar char="•"/>
        <a:defRPr sz="11520" kern="1200">
          <a:solidFill>
            <a:schemeClr val="tx1"/>
          </a:solidFill>
          <a:latin typeface="+mn-lt"/>
          <a:ea typeface="+mn-ea"/>
          <a:cs typeface="+mn-cs"/>
        </a:defRPr>
      </a:lvl2pPr>
      <a:lvl3pPr marL="5486400" indent="-1097280" algn="l" defTabSz="4389120" rtl="0" eaLnBrk="1" latinLnBrk="0" hangingPunct="1">
        <a:lnSpc>
          <a:spcPct val="90000"/>
        </a:lnSpc>
        <a:spcBef>
          <a:spcPts val="2400"/>
        </a:spcBef>
        <a:buFont typeface="Arial" panose="020B0604020202020204" pitchFamily="34" charset="0"/>
        <a:buChar char="•"/>
        <a:defRPr sz="9600" kern="1200">
          <a:solidFill>
            <a:schemeClr val="tx1"/>
          </a:solidFill>
          <a:latin typeface="+mn-lt"/>
          <a:ea typeface="+mn-ea"/>
          <a:cs typeface="+mn-cs"/>
        </a:defRPr>
      </a:lvl3pPr>
      <a:lvl4pPr marL="768096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4pPr>
      <a:lvl5pPr marL="987552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5pPr>
      <a:lvl6pPr marL="1207008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6pPr>
      <a:lvl7pPr marL="1426464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7pPr>
      <a:lvl8pPr marL="1645920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8pPr>
      <a:lvl9pPr marL="1865376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9pPr>
    </p:bodyStyle>
    <p:otherStyle>
      <a:defPPr>
        <a:defRPr lang="en-US"/>
      </a:defPPr>
      <a:lvl1pPr marL="0" algn="l" defTabSz="4389120" rtl="0" eaLnBrk="1" latinLnBrk="0" hangingPunct="1">
        <a:defRPr sz="8640" kern="1200">
          <a:solidFill>
            <a:schemeClr val="tx1"/>
          </a:solidFill>
          <a:latin typeface="+mn-lt"/>
          <a:ea typeface="+mn-ea"/>
          <a:cs typeface="+mn-cs"/>
        </a:defRPr>
      </a:lvl1pPr>
      <a:lvl2pPr marL="2194560" algn="l" defTabSz="4389120" rtl="0" eaLnBrk="1" latinLnBrk="0" hangingPunct="1">
        <a:defRPr sz="8640" kern="1200">
          <a:solidFill>
            <a:schemeClr val="tx1"/>
          </a:solidFill>
          <a:latin typeface="+mn-lt"/>
          <a:ea typeface="+mn-ea"/>
          <a:cs typeface="+mn-cs"/>
        </a:defRPr>
      </a:lvl2pPr>
      <a:lvl3pPr marL="4389120" algn="l" defTabSz="4389120" rtl="0" eaLnBrk="1" latinLnBrk="0" hangingPunct="1">
        <a:defRPr sz="8640" kern="1200">
          <a:solidFill>
            <a:schemeClr val="tx1"/>
          </a:solidFill>
          <a:latin typeface="+mn-lt"/>
          <a:ea typeface="+mn-ea"/>
          <a:cs typeface="+mn-cs"/>
        </a:defRPr>
      </a:lvl3pPr>
      <a:lvl4pPr marL="6583680" algn="l" defTabSz="4389120" rtl="0" eaLnBrk="1" latinLnBrk="0" hangingPunct="1">
        <a:defRPr sz="8640" kern="1200">
          <a:solidFill>
            <a:schemeClr val="tx1"/>
          </a:solidFill>
          <a:latin typeface="+mn-lt"/>
          <a:ea typeface="+mn-ea"/>
          <a:cs typeface="+mn-cs"/>
        </a:defRPr>
      </a:lvl4pPr>
      <a:lvl5pPr marL="8778240" algn="l" defTabSz="4389120" rtl="0" eaLnBrk="1" latinLnBrk="0" hangingPunct="1">
        <a:defRPr sz="8640" kern="1200">
          <a:solidFill>
            <a:schemeClr val="tx1"/>
          </a:solidFill>
          <a:latin typeface="+mn-lt"/>
          <a:ea typeface="+mn-ea"/>
          <a:cs typeface="+mn-cs"/>
        </a:defRPr>
      </a:lvl5pPr>
      <a:lvl6pPr marL="10972800" algn="l" defTabSz="4389120" rtl="0" eaLnBrk="1" latinLnBrk="0" hangingPunct="1">
        <a:defRPr sz="8640" kern="1200">
          <a:solidFill>
            <a:schemeClr val="tx1"/>
          </a:solidFill>
          <a:latin typeface="+mn-lt"/>
          <a:ea typeface="+mn-ea"/>
          <a:cs typeface="+mn-cs"/>
        </a:defRPr>
      </a:lvl6pPr>
      <a:lvl7pPr marL="13167360" algn="l" defTabSz="4389120" rtl="0" eaLnBrk="1" latinLnBrk="0" hangingPunct="1">
        <a:defRPr sz="8640" kern="1200">
          <a:solidFill>
            <a:schemeClr val="tx1"/>
          </a:solidFill>
          <a:latin typeface="+mn-lt"/>
          <a:ea typeface="+mn-ea"/>
          <a:cs typeface="+mn-cs"/>
        </a:defRPr>
      </a:lvl7pPr>
      <a:lvl8pPr marL="15361920" algn="l" defTabSz="4389120" rtl="0" eaLnBrk="1" latinLnBrk="0" hangingPunct="1">
        <a:defRPr sz="8640" kern="1200">
          <a:solidFill>
            <a:schemeClr val="tx1"/>
          </a:solidFill>
          <a:latin typeface="+mn-lt"/>
          <a:ea typeface="+mn-ea"/>
          <a:cs typeface="+mn-cs"/>
        </a:defRPr>
      </a:lvl8pPr>
      <a:lvl9pPr marL="17556480" algn="l" defTabSz="4389120" rtl="0" eaLnBrk="1" latinLnBrk="0" hangingPunct="1">
        <a:defRPr sz="864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JPG"/><Relationship Id="rId13" Type="http://schemas.openxmlformats.org/officeDocument/2006/relationships/image" Target="../media/image12.jpeg"/><Relationship Id="rId3" Type="http://schemas.openxmlformats.org/officeDocument/2006/relationships/image" Target="../media/image2.jpg"/><Relationship Id="rId7" Type="http://schemas.openxmlformats.org/officeDocument/2006/relationships/image" Target="../media/image6.png"/><Relationship Id="rId12" Type="http://schemas.openxmlformats.org/officeDocument/2006/relationships/image" Target="../media/image11.png"/><Relationship Id="rId2" Type="http://schemas.openxmlformats.org/officeDocument/2006/relationships/image" Target="../media/image1.JPG"/><Relationship Id="rId1" Type="http://schemas.openxmlformats.org/officeDocument/2006/relationships/slideLayout" Target="../slideLayouts/slideLayout1.xml"/><Relationship Id="rId6" Type="http://schemas.openxmlformats.org/officeDocument/2006/relationships/image" Target="../media/image5.JPG"/><Relationship Id="rId11" Type="http://schemas.openxmlformats.org/officeDocument/2006/relationships/image" Target="../media/image10.jpg"/><Relationship Id="rId5" Type="http://schemas.openxmlformats.org/officeDocument/2006/relationships/image" Target="../media/image4.png"/><Relationship Id="rId15" Type="http://schemas.microsoft.com/office/2007/relationships/hdphoto" Target="../media/hdphoto1.wdp"/><Relationship Id="rId10" Type="http://schemas.openxmlformats.org/officeDocument/2006/relationships/image" Target="../media/image9.jpeg"/><Relationship Id="rId4" Type="http://schemas.openxmlformats.org/officeDocument/2006/relationships/image" Target="../media/image3.png"/><Relationship Id="rId9" Type="http://schemas.openxmlformats.org/officeDocument/2006/relationships/image" Target="../media/image8.png"/><Relationship Id="rId14" Type="http://schemas.openxmlformats.org/officeDocument/2006/relationships/image" Target="../media/image1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 name="Rectangle 47">
            <a:extLst>
              <a:ext uri="{FF2B5EF4-FFF2-40B4-BE49-F238E27FC236}">
                <a16:creationId xmlns:a16="http://schemas.microsoft.com/office/drawing/2014/main" id="{99BE6D7B-A871-48CB-9D23-EF4DA3848C2A}"/>
              </a:ext>
            </a:extLst>
          </p:cNvPr>
          <p:cNvSpPr/>
          <p:nvPr/>
        </p:nvSpPr>
        <p:spPr>
          <a:xfrm>
            <a:off x="13271" y="34498284"/>
            <a:ext cx="43891200" cy="4064689"/>
          </a:xfrm>
          <a:prstGeom prst="rect">
            <a:avLst/>
          </a:prstGeom>
          <a:solidFill>
            <a:srgbClr val="40905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rgbClr val="6EC201"/>
              </a:solidFill>
            </a:endParaRPr>
          </a:p>
        </p:txBody>
      </p:sp>
      <p:pic>
        <p:nvPicPr>
          <p:cNvPr id="46" name="Picture 45">
            <a:extLst>
              <a:ext uri="{FF2B5EF4-FFF2-40B4-BE49-F238E27FC236}">
                <a16:creationId xmlns:a16="http://schemas.microsoft.com/office/drawing/2014/main" id="{E9776C1F-FB5F-4F04-BCD3-75A61C01544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4835894" y="29803709"/>
            <a:ext cx="8467725" cy="3905250"/>
          </a:xfrm>
          <a:prstGeom prst="rect">
            <a:avLst/>
          </a:prstGeom>
        </p:spPr>
      </p:pic>
      <p:pic>
        <p:nvPicPr>
          <p:cNvPr id="35" name="Picture 34">
            <a:extLst>
              <a:ext uri="{FF2B5EF4-FFF2-40B4-BE49-F238E27FC236}">
                <a16:creationId xmlns:a16="http://schemas.microsoft.com/office/drawing/2014/main" id="{CCB724BD-D1F3-4900-A129-581BF747264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569556" y="28734346"/>
            <a:ext cx="10115641" cy="5690048"/>
          </a:xfrm>
          <a:prstGeom prst="rect">
            <a:avLst/>
          </a:prstGeom>
        </p:spPr>
      </p:pic>
      <p:pic>
        <p:nvPicPr>
          <p:cNvPr id="2" name="Picture 1">
            <a:extLst>
              <a:ext uri="{FF2B5EF4-FFF2-40B4-BE49-F238E27FC236}">
                <a16:creationId xmlns:a16="http://schemas.microsoft.com/office/drawing/2014/main" id="{F5F27914-0E56-475C-9BBD-D56492F0000E}"/>
              </a:ext>
            </a:extLst>
          </p:cNvPr>
          <p:cNvPicPr>
            <a:picLocks noChangeAspect="1"/>
          </p:cNvPicPr>
          <p:nvPr/>
        </p:nvPicPr>
        <p:blipFill>
          <a:blip r:embed="rId4" cstate="print">
            <a:extLst>
              <a:ext uri="{28A0092B-C50C-407E-A947-70E740481C1C}">
                <a14:useLocalDpi xmlns:a14="http://schemas.microsoft.com/office/drawing/2010/main"/>
              </a:ext>
            </a:extLst>
          </a:blip>
          <a:stretch>
            <a:fillRect/>
          </a:stretch>
        </p:blipFill>
        <p:spPr>
          <a:xfrm>
            <a:off x="518456" y="-33485"/>
            <a:ext cx="2880849" cy="3158176"/>
          </a:xfrm>
          <a:prstGeom prst="rect">
            <a:avLst/>
          </a:prstGeom>
        </p:spPr>
      </p:pic>
      <p:sp>
        <p:nvSpPr>
          <p:cNvPr id="3" name="Rectangle 2">
            <a:extLst>
              <a:ext uri="{FF2B5EF4-FFF2-40B4-BE49-F238E27FC236}">
                <a16:creationId xmlns:a16="http://schemas.microsoft.com/office/drawing/2014/main" id="{E752065A-3751-4EA8-A0A3-3FEA602A65EF}"/>
              </a:ext>
            </a:extLst>
          </p:cNvPr>
          <p:cNvSpPr/>
          <p:nvPr/>
        </p:nvSpPr>
        <p:spPr>
          <a:xfrm>
            <a:off x="5424266" y="806939"/>
            <a:ext cx="33042668" cy="1477328"/>
          </a:xfrm>
          <a:prstGeom prst="rect">
            <a:avLst/>
          </a:prstGeom>
        </p:spPr>
        <p:txBody>
          <a:bodyPr wrap="square">
            <a:spAutoFit/>
          </a:bodyPr>
          <a:lstStyle/>
          <a:p>
            <a:pPr algn="ctr"/>
            <a:r>
              <a:rPr lang="en-US" sz="9000" b="1" dirty="0">
                <a:solidFill>
                  <a:srgbClr val="000000"/>
                </a:solidFill>
                <a:latin typeface="Avenir Heavy" charset="0"/>
                <a:ea typeface="Avenir Heavy" charset="0"/>
                <a:cs typeface="Avenir Heavy" charset="0"/>
              </a:rPr>
              <a:t>Integrating Synthetic Biology and Big Data</a:t>
            </a:r>
            <a:endParaRPr lang="en-US" sz="9000" b="1" dirty="0">
              <a:latin typeface="Avenir Heavy" charset="0"/>
              <a:ea typeface="Avenir Heavy" charset="0"/>
              <a:cs typeface="Avenir Heavy" charset="0"/>
            </a:endParaRPr>
          </a:p>
        </p:txBody>
      </p:sp>
      <p:pic>
        <p:nvPicPr>
          <p:cNvPr id="4" name="Picture 3">
            <a:extLst>
              <a:ext uri="{FF2B5EF4-FFF2-40B4-BE49-F238E27FC236}">
                <a16:creationId xmlns:a16="http://schemas.microsoft.com/office/drawing/2014/main" id="{632A4F9A-A787-4FB6-A87B-40AEE935763E}"/>
              </a:ext>
            </a:extLst>
          </p:cNvPr>
          <p:cNvPicPr>
            <a:picLocks noChangeAspect="1"/>
          </p:cNvPicPr>
          <p:nvPr/>
        </p:nvPicPr>
        <p:blipFill>
          <a:blip r:embed="rId5" cstate="print">
            <a:extLst>
              <a:ext uri="{28A0092B-C50C-407E-A947-70E740481C1C}">
                <a14:useLocalDpi xmlns:a14="http://schemas.microsoft.com/office/drawing/2010/main"/>
              </a:ext>
            </a:extLst>
          </a:blip>
          <a:stretch>
            <a:fillRect/>
          </a:stretch>
        </p:blipFill>
        <p:spPr>
          <a:xfrm>
            <a:off x="39923241" y="-104146"/>
            <a:ext cx="3299498" cy="3299498"/>
          </a:xfrm>
          <a:prstGeom prst="rect">
            <a:avLst/>
          </a:prstGeom>
        </p:spPr>
      </p:pic>
      <p:sp>
        <p:nvSpPr>
          <p:cNvPr id="5" name="Text Placeholder 2">
            <a:extLst>
              <a:ext uri="{FF2B5EF4-FFF2-40B4-BE49-F238E27FC236}">
                <a16:creationId xmlns:a16="http://schemas.microsoft.com/office/drawing/2014/main" id="{15E51E25-4F2B-40D9-AE76-472A90120AC0}"/>
              </a:ext>
            </a:extLst>
          </p:cNvPr>
          <p:cNvSpPr txBox="1">
            <a:spLocks/>
          </p:cNvSpPr>
          <p:nvPr/>
        </p:nvSpPr>
        <p:spPr>
          <a:xfrm>
            <a:off x="3226386" y="2329960"/>
            <a:ext cx="37321132" cy="1251527"/>
          </a:xfrm>
          <a:prstGeom prst="rect">
            <a:avLst/>
          </a:prstGeom>
        </p:spPr>
        <p:txBody>
          <a:bodyPr/>
          <a:lstStyle>
            <a:lvl1pPr marL="1763466" indent="-1763466" algn="l" defTabSz="2351288" rtl="0" eaLnBrk="1" latinLnBrk="0" hangingPunct="1">
              <a:spcBef>
                <a:spcPct val="20000"/>
              </a:spcBef>
              <a:buFont typeface="Arial"/>
              <a:buChar char="•"/>
              <a:defRPr sz="16500" kern="1200">
                <a:solidFill>
                  <a:schemeClr val="tx1"/>
                </a:solidFill>
                <a:latin typeface="+mn-lt"/>
                <a:ea typeface="+mn-ea"/>
                <a:cs typeface="+mn-cs"/>
              </a:defRPr>
            </a:lvl1pPr>
            <a:lvl2pPr marL="3820843" indent="-1469555" algn="l" defTabSz="2351288" rtl="0" eaLnBrk="1" latinLnBrk="0" hangingPunct="1">
              <a:spcBef>
                <a:spcPct val="20000"/>
              </a:spcBef>
              <a:buFont typeface="Arial"/>
              <a:buChar char="–"/>
              <a:defRPr sz="14400" kern="1200">
                <a:solidFill>
                  <a:schemeClr val="tx1"/>
                </a:solidFill>
                <a:latin typeface="+mn-lt"/>
                <a:ea typeface="+mn-ea"/>
                <a:cs typeface="+mn-cs"/>
              </a:defRPr>
            </a:lvl2pPr>
            <a:lvl3pPr marL="5878220" indent="-1175644" algn="l" defTabSz="2351288" rtl="0" eaLnBrk="1" latinLnBrk="0" hangingPunct="1">
              <a:spcBef>
                <a:spcPct val="20000"/>
              </a:spcBef>
              <a:buFont typeface="Arial"/>
              <a:buChar char="•"/>
              <a:defRPr sz="12300" kern="1200">
                <a:solidFill>
                  <a:schemeClr val="tx1"/>
                </a:solidFill>
                <a:latin typeface="+mn-lt"/>
                <a:ea typeface="+mn-ea"/>
                <a:cs typeface="+mn-cs"/>
              </a:defRPr>
            </a:lvl3pPr>
            <a:lvl4pPr marL="8229509" indent="-1175644" algn="l" defTabSz="2351288" rtl="0" eaLnBrk="1" latinLnBrk="0" hangingPunct="1">
              <a:spcBef>
                <a:spcPct val="20000"/>
              </a:spcBef>
              <a:buFont typeface="Arial"/>
              <a:buChar char="–"/>
              <a:defRPr sz="10300" kern="1200">
                <a:solidFill>
                  <a:schemeClr val="tx1"/>
                </a:solidFill>
                <a:latin typeface="+mn-lt"/>
                <a:ea typeface="+mn-ea"/>
                <a:cs typeface="+mn-cs"/>
              </a:defRPr>
            </a:lvl4pPr>
            <a:lvl5pPr marL="10580797" indent="-1175644" algn="l" defTabSz="2351288" rtl="0" eaLnBrk="1" latinLnBrk="0" hangingPunct="1">
              <a:spcBef>
                <a:spcPct val="20000"/>
              </a:spcBef>
              <a:buFont typeface="Arial"/>
              <a:buChar char="»"/>
              <a:defRPr sz="10300" kern="1200">
                <a:solidFill>
                  <a:schemeClr val="tx1"/>
                </a:solidFill>
                <a:latin typeface="+mn-lt"/>
                <a:ea typeface="+mn-ea"/>
                <a:cs typeface="+mn-cs"/>
              </a:defRPr>
            </a:lvl5pPr>
            <a:lvl6pPr marL="12932085" indent="-1175644" algn="l" defTabSz="2351288" rtl="0" eaLnBrk="1" latinLnBrk="0" hangingPunct="1">
              <a:spcBef>
                <a:spcPct val="20000"/>
              </a:spcBef>
              <a:buFont typeface="Arial"/>
              <a:buChar char="•"/>
              <a:defRPr sz="10300" kern="1200">
                <a:solidFill>
                  <a:schemeClr val="tx1"/>
                </a:solidFill>
                <a:latin typeface="+mn-lt"/>
                <a:ea typeface="+mn-ea"/>
                <a:cs typeface="+mn-cs"/>
              </a:defRPr>
            </a:lvl6pPr>
            <a:lvl7pPr marL="15283373" indent="-1175644" algn="l" defTabSz="2351288" rtl="0" eaLnBrk="1" latinLnBrk="0" hangingPunct="1">
              <a:spcBef>
                <a:spcPct val="20000"/>
              </a:spcBef>
              <a:buFont typeface="Arial"/>
              <a:buChar char="•"/>
              <a:defRPr sz="10300" kern="1200">
                <a:solidFill>
                  <a:schemeClr val="tx1"/>
                </a:solidFill>
                <a:latin typeface="+mn-lt"/>
                <a:ea typeface="+mn-ea"/>
                <a:cs typeface="+mn-cs"/>
              </a:defRPr>
            </a:lvl7pPr>
            <a:lvl8pPr marL="17634661" indent="-1175644" algn="l" defTabSz="2351288" rtl="0" eaLnBrk="1" latinLnBrk="0" hangingPunct="1">
              <a:spcBef>
                <a:spcPct val="20000"/>
              </a:spcBef>
              <a:buFont typeface="Arial"/>
              <a:buChar char="•"/>
              <a:defRPr sz="10300" kern="1200">
                <a:solidFill>
                  <a:schemeClr val="tx1"/>
                </a:solidFill>
                <a:latin typeface="+mn-lt"/>
                <a:ea typeface="+mn-ea"/>
                <a:cs typeface="+mn-cs"/>
              </a:defRPr>
            </a:lvl8pPr>
            <a:lvl9pPr marL="19985949" indent="-1175644" algn="l" defTabSz="2351288" rtl="0" eaLnBrk="1" latinLnBrk="0" hangingPunct="1">
              <a:spcBef>
                <a:spcPct val="20000"/>
              </a:spcBef>
              <a:buFont typeface="Arial"/>
              <a:buChar char="•"/>
              <a:defRPr sz="10300" kern="1200">
                <a:solidFill>
                  <a:schemeClr val="tx1"/>
                </a:solidFill>
                <a:latin typeface="+mn-lt"/>
                <a:ea typeface="+mn-ea"/>
                <a:cs typeface="+mn-cs"/>
              </a:defRPr>
            </a:lvl9pPr>
          </a:lstStyle>
          <a:p>
            <a:pPr marL="0" indent="0" algn="ctr">
              <a:buNone/>
            </a:pPr>
            <a:r>
              <a:rPr lang="en-US" sz="2800" dirty="0">
                <a:latin typeface="Helvetica" panose="020B0604020202020204" pitchFamily="34" charset="0"/>
                <a:cs typeface="Helvetica" panose="020B0604020202020204" pitchFamily="34" charset="0"/>
              </a:rPr>
              <a:t>Beteel Abu-Ageel, Sanjana Challa, Xiangyi Fang, Chai Hibbert, Anna Isler, Adam Oliver, Elias Nafziger, Hanqiu Peng, Julia Urban, Vivian Zhu, Eric Bradley, </a:t>
            </a:r>
            <a:r>
              <a:rPr lang="en-US" sz="2800" dirty="0" err="1">
                <a:latin typeface="Helvetica" panose="020B0604020202020204" pitchFamily="34" charset="0"/>
                <a:cs typeface="Helvetica" panose="020B0604020202020204" pitchFamily="34" charset="0"/>
              </a:rPr>
              <a:t>Mainak</a:t>
            </a:r>
            <a:r>
              <a:rPr lang="en-US" sz="2800" dirty="0">
                <a:latin typeface="Helvetica" panose="020B0604020202020204" pitchFamily="34" charset="0"/>
                <a:cs typeface="Helvetica" panose="020B0604020202020204" pitchFamily="34" charset="0"/>
              </a:rPr>
              <a:t> Patel, and Margaret </a:t>
            </a:r>
            <a:r>
              <a:rPr lang="en-US" sz="2800" dirty="0" err="1">
                <a:latin typeface="Helvetica" panose="020B0604020202020204" pitchFamily="34" charset="0"/>
                <a:cs typeface="Helvetica" panose="020B0604020202020204" pitchFamily="34" charset="0"/>
              </a:rPr>
              <a:t>Saha</a:t>
            </a:r>
            <a:endParaRPr lang="en-US" sz="2800" dirty="0">
              <a:latin typeface="Helvetica" panose="020B0604020202020204" pitchFamily="34" charset="0"/>
              <a:cs typeface="Helvetica" panose="020B0604020202020204" pitchFamily="34" charset="0"/>
            </a:endParaRPr>
          </a:p>
          <a:p>
            <a:pPr marL="0" indent="0" algn="ctr">
              <a:buNone/>
            </a:pPr>
            <a:r>
              <a:rPr lang="en-US" sz="2800" dirty="0">
                <a:latin typeface="Helvetica" panose="020B0604020202020204" pitchFamily="34" charset="0"/>
                <a:cs typeface="Helvetica" panose="020B0604020202020204" pitchFamily="34" charset="0"/>
              </a:rPr>
              <a:t>Departments of Biology, Applied Science, and Mathematics</a:t>
            </a:r>
          </a:p>
        </p:txBody>
      </p:sp>
      <p:sp>
        <p:nvSpPr>
          <p:cNvPr id="7" name="Rounded Rectangle 107">
            <a:extLst>
              <a:ext uri="{FF2B5EF4-FFF2-40B4-BE49-F238E27FC236}">
                <a16:creationId xmlns:a16="http://schemas.microsoft.com/office/drawing/2014/main" id="{38787163-C053-41C5-8F1C-A35BECA13935}"/>
              </a:ext>
            </a:extLst>
          </p:cNvPr>
          <p:cNvSpPr/>
          <p:nvPr/>
        </p:nvSpPr>
        <p:spPr>
          <a:xfrm>
            <a:off x="512548" y="4486565"/>
            <a:ext cx="20515657" cy="5451127"/>
          </a:xfrm>
          <a:prstGeom prst="roundRect">
            <a:avLst>
              <a:gd name="adj" fmla="val 4041"/>
            </a:avLst>
          </a:prstGeom>
          <a:noFill/>
          <a:ln w="76200">
            <a:solidFill>
              <a:srgbClr val="6DC232"/>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TextBox 7">
            <a:extLst>
              <a:ext uri="{FF2B5EF4-FFF2-40B4-BE49-F238E27FC236}">
                <a16:creationId xmlns:a16="http://schemas.microsoft.com/office/drawing/2014/main" id="{05D72520-DCD4-48FB-9359-EDADCAD5507B}"/>
              </a:ext>
            </a:extLst>
          </p:cNvPr>
          <p:cNvSpPr txBox="1"/>
          <p:nvPr/>
        </p:nvSpPr>
        <p:spPr>
          <a:xfrm>
            <a:off x="209702" y="4838080"/>
            <a:ext cx="20955151" cy="5386090"/>
          </a:xfrm>
          <a:prstGeom prst="rect">
            <a:avLst/>
          </a:prstGeom>
          <a:noFill/>
        </p:spPr>
        <p:txBody>
          <a:bodyPr wrap="square" rtlCol="0">
            <a:spAutoFit/>
          </a:bodyPr>
          <a:lstStyle/>
          <a:p>
            <a:endParaRPr lang="en-US" dirty="0"/>
          </a:p>
          <a:p>
            <a:pPr lvl="1" fontAlgn="base"/>
            <a:r>
              <a:rPr lang="en-US" sz="2800" dirty="0">
                <a:latin typeface="Helvetica" panose="020B0604020202020204" pitchFamily="34" charset="0"/>
                <a:cs typeface="Helvetica" panose="020B0604020202020204" pitchFamily="34" charset="0"/>
              </a:rPr>
              <a:t>	The overall goal of synthetic biology is the application of engineering principles to design or redesign a variety of biological components and/or systems that serve useful purposes and do not currently exist in the natural world. This multidisciplinary field has already had significant impacts in medicine, agriculture, conservation, and green energy among others and has increasingly attracted the attention and interest of undergraduates.  With the exponentially expanding availability of sequence data and functional information from a diverse array of organisms and the growing number of modular, synthetic DNA parts, synthetic biology is increasingly a field that entails a substantial amount of data mining and analysis. Synthetic biology is also a discipline that is amenable to the undergraduate classroom as an effective means of teaching concepts in molecular genetics, cell biology and systems biology and simultaneously introducing students and increasing their comfort level with mining and analysis of big data. Here we will discuss various strategies and approaches at all levels of the curriculum to employ the exciting field of synthetic biology to introduce students to meaningful data mining, analysis, and application to engineering novel biological constructs.</a:t>
            </a:r>
          </a:p>
          <a:p>
            <a:endParaRPr lang="en-US" dirty="0"/>
          </a:p>
        </p:txBody>
      </p:sp>
      <p:sp>
        <p:nvSpPr>
          <p:cNvPr id="9" name="TextBox 8">
            <a:extLst>
              <a:ext uri="{FF2B5EF4-FFF2-40B4-BE49-F238E27FC236}">
                <a16:creationId xmlns:a16="http://schemas.microsoft.com/office/drawing/2014/main" id="{3084E7F6-D920-47B7-86E6-35FBF5F18078}"/>
              </a:ext>
            </a:extLst>
          </p:cNvPr>
          <p:cNvSpPr txBox="1"/>
          <p:nvPr/>
        </p:nvSpPr>
        <p:spPr>
          <a:xfrm>
            <a:off x="745808" y="4362410"/>
            <a:ext cx="6291278" cy="923330"/>
          </a:xfrm>
          <a:prstGeom prst="rect">
            <a:avLst/>
          </a:prstGeom>
          <a:noFill/>
        </p:spPr>
        <p:txBody>
          <a:bodyPr wrap="square" rtlCol="0">
            <a:spAutoFit/>
          </a:bodyPr>
          <a:lstStyle/>
          <a:p>
            <a:r>
              <a:rPr lang="en-US" sz="5400" b="1" dirty="0">
                <a:solidFill>
                  <a:schemeClr val="accent6">
                    <a:lumMod val="75000"/>
                  </a:schemeClr>
                </a:solidFill>
                <a:latin typeface="Avenir Heavy"/>
              </a:rPr>
              <a:t>Abstract</a:t>
            </a:r>
          </a:p>
        </p:txBody>
      </p:sp>
      <p:sp>
        <p:nvSpPr>
          <p:cNvPr id="11" name="Rounded Rectangle 107">
            <a:extLst>
              <a:ext uri="{FF2B5EF4-FFF2-40B4-BE49-F238E27FC236}">
                <a16:creationId xmlns:a16="http://schemas.microsoft.com/office/drawing/2014/main" id="{FBE5F4D2-D907-43C5-A4F7-04DD35E4B843}"/>
              </a:ext>
            </a:extLst>
          </p:cNvPr>
          <p:cNvSpPr/>
          <p:nvPr/>
        </p:nvSpPr>
        <p:spPr>
          <a:xfrm>
            <a:off x="21750304" y="4486565"/>
            <a:ext cx="12156327" cy="5451128"/>
          </a:xfrm>
          <a:prstGeom prst="roundRect">
            <a:avLst>
              <a:gd name="adj" fmla="val 4041"/>
            </a:avLst>
          </a:prstGeom>
          <a:noFill/>
          <a:ln w="76200">
            <a:solidFill>
              <a:srgbClr val="6DC232"/>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TextBox 11">
            <a:extLst>
              <a:ext uri="{FF2B5EF4-FFF2-40B4-BE49-F238E27FC236}">
                <a16:creationId xmlns:a16="http://schemas.microsoft.com/office/drawing/2014/main" id="{9F074838-DDA8-4372-9FC8-AE65D11A234A}"/>
              </a:ext>
            </a:extLst>
          </p:cNvPr>
          <p:cNvSpPr txBox="1"/>
          <p:nvPr/>
        </p:nvSpPr>
        <p:spPr>
          <a:xfrm>
            <a:off x="21945599" y="4486566"/>
            <a:ext cx="6291278" cy="923330"/>
          </a:xfrm>
          <a:prstGeom prst="rect">
            <a:avLst/>
          </a:prstGeom>
          <a:noFill/>
        </p:spPr>
        <p:txBody>
          <a:bodyPr wrap="square" rtlCol="0">
            <a:spAutoFit/>
          </a:bodyPr>
          <a:lstStyle/>
          <a:p>
            <a:r>
              <a:rPr lang="en-US" sz="5400" b="1" dirty="0">
                <a:solidFill>
                  <a:schemeClr val="accent6">
                    <a:lumMod val="75000"/>
                  </a:schemeClr>
                </a:solidFill>
                <a:latin typeface="Avenir Heavy"/>
              </a:rPr>
              <a:t>Introduction</a:t>
            </a:r>
          </a:p>
        </p:txBody>
      </p:sp>
      <p:sp>
        <p:nvSpPr>
          <p:cNvPr id="14" name="Rounded Rectangle 76">
            <a:extLst>
              <a:ext uri="{FF2B5EF4-FFF2-40B4-BE49-F238E27FC236}">
                <a16:creationId xmlns:a16="http://schemas.microsoft.com/office/drawing/2014/main" id="{6346257E-4142-420A-8F5A-DF12E85C2BF0}"/>
              </a:ext>
            </a:extLst>
          </p:cNvPr>
          <p:cNvSpPr/>
          <p:nvPr/>
        </p:nvSpPr>
        <p:spPr>
          <a:xfrm>
            <a:off x="11842445" y="13419097"/>
            <a:ext cx="9575147" cy="20544500"/>
          </a:xfrm>
          <a:prstGeom prst="roundRect">
            <a:avLst>
              <a:gd name="adj" fmla="val 3509"/>
            </a:avLst>
          </a:prstGeom>
          <a:noFill/>
          <a:ln w="76200">
            <a:solidFill>
              <a:srgbClr val="6EC20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Rounded Rectangle 76">
            <a:extLst>
              <a:ext uri="{FF2B5EF4-FFF2-40B4-BE49-F238E27FC236}">
                <a16:creationId xmlns:a16="http://schemas.microsoft.com/office/drawing/2014/main" id="{25187838-65B7-45F5-AF6A-7F1C3BB64DAB}"/>
              </a:ext>
            </a:extLst>
          </p:cNvPr>
          <p:cNvSpPr/>
          <p:nvPr/>
        </p:nvSpPr>
        <p:spPr>
          <a:xfrm>
            <a:off x="34795768" y="4486565"/>
            <a:ext cx="8426971" cy="5451128"/>
          </a:xfrm>
          <a:prstGeom prst="roundRect">
            <a:avLst>
              <a:gd name="adj" fmla="val 3509"/>
            </a:avLst>
          </a:prstGeom>
          <a:noFill/>
          <a:ln w="76200">
            <a:solidFill>
              <a:srgbClr val="6EC20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TextBox 19">
            <a:extLst>
              <a:ext uri="{FF2B5EF4-FFF2-40B4-BE49-F238E27FC236}">
                <a16:creationId xmlns:a16="http://schemas.microsoft.com/office/drawing/2014/main" id="{FA424CD1-F896-417E-8A22-7F0F828121F4}"/>
              </a:ext>
            </a:extLst>
          </p:cNvPr>
          <p:cNvSpPr txBox="1"/>
          <p:nvPr/>
        </p:nvSpPr>
        <p:spPr>
          <a:xfrm>
            <a:off x="34668326" y="13689087"/>
            <a:ext cx="8184246" cy="2585323"/>
          </a:xfrm>
          <a:prstGeom prst="rect">
            <a:avLst/>
          </a:prstGeom>
          <a:noFill/>
        </p:spPr>
        <p:txBody>
          <a:bodyPr wrap="square" rtlCol="0">
            <a:spAutoFit/>
          </a:bodyPr>
          <a:lstStyle/>
          <a:p>
            <a:pPr algn="ctr"/>
            <a:r>
              <a:rPr lang="en-US" sz="5400" b="1" dirty="0">
                <a:latin typeface="Avenir Heavy"/>
                <a:cs typeface="Helvetica" panose="020B0604020202020204" pitchFamily="34" charset="0"/>
              </a:rPr>
              <a:t>(Re)building a Synthetic Minimal Cell Using Bioinformatics Insights</a:t>
            </a:r>
            <a:endParaRPr lang="en-US" sz="5400" b="1" dirty="0">
              <a:solidFill>
                <a:schemeClr val="accent6">
                  <a:lumMod val="75000"/>
                </a:schemeClr>
              </a:solidFill>
              <a:latin typeface="Avenir Heavy"/>
              <a:cs typeface="Helvetica" panose="020B0604020202020204" pitchFamily="34" charset="0"/>
            </a:endParaRPr>
          </a:p>
        </p:txBody>
      </p:sp>
      <p:sp>
        <p:nvSpPr>
          <p:cNvPr id="21" name="TextBox 20">
            <a:extLst>
              <a:ext uri="{FF2B5EF4-FFF2-40B4-BE49-F238E27FC236}">
                <a16:creationId xmlns:a16="http://schemas.microsoft.com/office/drawing/2014/main" id="{7A58BC49-52F1-4F74-B13F-0307B3588273}"/>
              </a:ext>
            </a:extLst>
          </p:cNvPr>
          <p:cNvSpPr txBox="1"/>
          <p:nvPr/>
        </p:nvSpPr>
        <p:spPr>
          <a:xfrm>
            <a:off x="35213769" y="16419244"/>
            <a:ext cx="7356068" cy="14496276"/>
          </a:xfrm>
          <a:prstGeom prst="rect">
            <a:avLst/>
          </a:prstGeom>
          <a:noFill/>
        </p:spPr>
        <p:txBody>
          <a:bodyPr wrap="square" rtlCol="0">
            <a:spAutoFit/>
          </a:bodyPr>
          <a:lstStyle/>
          <a:p>
            <a:r>
              <a:rPr lang="en-US" sz="2800" b="1" dirty="0">
                <a:latin typeface="Helvetica" panose="020B0604020202020204" pitchFamily="34" charset="0"/>
                <a:cs typeface="Helvetica" panose="020B0604020202020204" pitchFamily="34" charset="0"/>
              </a:rPr>
              <a:t>Learning Goals</a:t>
            </a:r>
          </a:p>
          <a:p>
            <a:r>
              <a:rPr lang="en-US" sz="2800" dirty="0">
                <a:latin typeface="Helvetica" panose="020B0604020202020204" pitchFamily="34" charset="0"/>
                <a:cs typeface="Helvetica" panose="020B0604020202020204" pitchFamily="34" charset="0"/>
              </a:rPr>
              <a:t>Students will gain:</a:t>
            </a:r>
          </a:p>
          <a:p>
            <a:pPr marL="285750" indent="-285750">
              <a:buFont typeface="Arial" panose="020B0604020202020204" pitchFamily="34" charset="0"/>
              <a:buChar char="•"/>
            </a:pPr>
            <a:r>
              <a:rPr lang="en-US" sz="2800" dirty="0">
                <a:latin typeface="Helvetica" panose="020B0604020202020204" pitchFamily="34" charset="0"/>
                <a:cs typeface="Helvetica" panose="020B0604020202020204" pitchFamily="34" charset="0"/>
              </a:rPr>
              <a:t>A deeper understanding of proteins through the application of the central dogma and requirements for life</a:t>
            </a:r>
          </a:p>
          <a:p>
            <a:pPr marL="285750" indent="-285750">
              <a:buFont typeface="Arial" panose="020B0604020202020204" pitchFamily="34" charset="0"/>
              <a:buChar char="•"/>
            </a:pPr>
            <a:r>
              <a:rPr lang="en-US" sz="2800" dirty="0">
                <a:latin typeface="Helvetica" panose="020B0604020202020204" pitchFamily="34" charset="0"/>
                <a:cs typeface="Helvetica" panose="020B0604020202020204" pitchFamily="34" charset="0"/>
              </a:rPr>
              <a:t>A broader understanding of the proteins essential for life</a:t>
            </a:r>
          </a:p>
          <a:p>
            <a:pPr marL="285750" indent="-285750">
              <a:buFont typeface="Arial" panose="020B0604020202020204" pitchFamily="34" charset="0"/>
              <a:buChar char="•"/>
            </a:pPr>
            <a:r>
              <a:rPr lang="en-US" sz="2800" dirty="0">
                <a:latin typeface="Helvetica" panose="020B0604020202020204" pitchFamily="34" charset="0"/>
                <a:cs typeface="Helvetica" panose="020B0604020202020204" pitchFamily="34" charset="0"/>
              </a:rPr>
              <a:t>Greater familiarity with using and knowledge of bioinformatics tools.</a:t>
            </a:r>
          </a:p>
          <a:p>
            <a:endParaRPr lang="en-US" sz="2800" b="1" dirty="0">
              <a:latin typeface="Helvetica" panose="020B0604020202020204" pitchFamily="34" charset="0"/>
              <a:cs typeface="Helvetica" panose="020B0604020202020204" pitchFamily="34" charset="0"/>
            </a:endParaRPr>
          </a:p>
          <a:p>
            <a:r>
              <a:rPr lang="en-US" sz="2800" b="1" dirty="0">
                <a:latin typeface="Helvetica" panose="020B0604020202020204" pitchFamily="34" charset="0"/>
                <a:cs typeface="Helvetica" panose="020B0604020202020204" pitchFamily="34" charset="0"/>
              </a:rPr>
              <a:t>Activity Description</a:t>
            </a:r>
          </a:p>
          <a:p>
            <a:pPr marL="457200" indent="-457200" fontAlgn="base">
              <a:buFont typeface="Arial" panose="020B0604020202020204" pitchFamily="34" charset="0"/>
              <a:buChar char="•"/>
            </a:pPr>
            <a:r>
              <a:rPr lang="en-US" sz="2800" dirty="0">
                <a:latin typeface="Helvetica" panose="020B0604020202020204" pitchFamily="34" charset="0"/>
                <a:cs typeface="Helvetica" panose="020B0604020202020204" pitchFamily="34" charset="0"/>
              </a:rPr>
              <a:t>In the 2016 paper, </a:t>
            </a:r>
            <a:r>
              <a:rPr lang="en-US" sz="2800" i="1" dirty="0">
                <a:latin typeface="Helvetica" panose="020B0604020202020204" pitchFamily="34" charset="0"/>
                <a:cs typeface="Helvetica" panose="020B0604020202020204" pitchFamily="34" charset="0"/>
              </a:rPr>
              <a:t>Design and synthesis of a minimal bacterial genome</a:t>
            </a:r>
            <a:r>
              <a:rPr lang="en-US" sz="2800" dirty="0">
                <a:latin typeface="Helvetica" panose="020B0604020202020204" pitchFamily="34" charset="0"/>
                <a:cs typeface="Helvetica" panose="020B0604020202020204" pitchFamily="34" charset="0"/>
              </a:rPr>
              <a:t>, Hutchison et. al. detail how they were able to iteratively whittle down the genome of Mycoplasma mycoides to create their first iteration of a minimal cell</a:t>
            </a:r>
          </a:p>
          <a:p>
            <a:pPr marL="457200" indent="-457200" fontAlgn="base">
              <a:buFont typeface="Arial" panose="020B0604020202020204" pitchFamily="34" charset="0"/>
              <a:buChar char="•"/>
            </a:pPr>
            <a:r>
              <a:rPr lang="en-US" sz="2800" dirty="0">
                <a:latin typeface="Helvetica" panose="020B0604020202020204" pitchFamily="34" charset="0"/>
                <a:cs typeface="Helvetica" panose="020B0604020202020204" pitchFamily="34" charset="0"/>
              </a:rPr>
              <a:t>A minimal cell is a fully functioning cell with a small genome</a:t>
            </a:r>
          </a:p>
          <a:p>
            <a:pPr marL="457200" indent="-457200" fontAlgn="base">
              <a:buFont typeface="Arial" panose="020B0604020202020204" pitchFamily="34" charset="0"/>
              <a:buChar char="•"/>
            </a:pPr>
            <a:r>
              <a:rPr lang="en-US" sz="2800" dirty="0">
                <a:latin typeface="Helvetica" panose="020B0604020202020204" pitchFamily="34" charset="0"/>
                <a:cs typeface="Helvetica" panose="020B0604020202020204" pitchFamily="34" charset="0"/>
              </a:rPr>
              <a:t>Students will study a spreadsheet, provided by the authors of the paper, with every protein present within the minimal cell to find its amino acid sequence listed, a description of how essential it is, and whether or not it was kept or deleted from the genome of the final minimal synthetic cell </a:t>
            </a:r>
          </a:p>
          <a:p>
            <a:pPr marL="457200" indent="-457200" fontAlgn="base">
              <a:buFont typeface="Arial" panose="020B0604020202020204" pitchFamily="34" charset="0"/>
              <a:buChar char="•"/>
            </a:pPr>
            <a:r>
              <a:rPr lang="en-US" sz="2800" dirty="0">
                <a:latin typeface="Helvetica" panose="020B0604020202020204" pitchFamily="34" charset="0"/>
                <a:cs typeface="Helvetica" panose="020B0604020202020204" pitchFamily="34" charset="0"/>
              </a:rPr>
              <a:t>Students will be assigned an amino acid sequence and use BLAST, a bioinformatics software, to identify the function of a given protein</a:t>
            </a:r>
          </a:p>
          <a:p>
            <a:r>
              <a:rPr lang="en-US" sz="2800" dirty="0">
                <a:latin typeface="Helvetica" panose="020B0604020202020204" pitchFamily="34" charset="0"/>
                <a:cs typeface="Helvetica" panose="020B0604020202020204" pitchFamily="34" charset="0"/>
              </a:rPr>
              <a:t> </a:t>
            </a:r>
            <a:endParaRPr lang="en-US" dirty="0"/>
          </a:p>
          <a:p>
            <a:br>
              <a:rPr lang="en-US" sz="2000" dirty="0">
                <a:latin typeface="Helvetica" panose="020B0604020202020204" pitchFamily="34" charset="0"/>
                <a:cs typeface="Helvetica" panose="020B0604020202020204" pitchFamily="34" charset="0"/>
              </a:rPr>
            </a:br>
            <a:endParaRPr lang="en-US" sz="2000" dirty="0">
              <a:latin typeface="Helvetica" panose="020B0604020202020204" pitchFamily="34" charset="0"/>
              <a:cs typeface="Helvetica" panose="020B0604020202020204" pitchFamily="34" charset="0"/>
            </a:endParaRPr>
          </a:p>
        </p:txBody>
      </p:sp>
      <p:sp>
        <p:nvSpPr>
          <p:cNvPr id="22" name="TextBox 21">
            <a:extLst>
              <a:ext uri="{FF2B5EF4-FFF2-40B4-BE49-F238E27FC236}">
                <a16:creationId xmlns:a16="http://schemas.microsoft.com/office/drawing/2014/main" id="{6B81075D-D278-4404-96B4-6E8315293E1B}"/>
              </a:ext>
            </a:extLst>
          </p:cNvPr>
          <p:cNvSpPr txBox="1"/>
          <p:nvPr/>
        </p:nvSpPr>
        <p:spPr>
          <a:xfrm>
            <a:off x="24495927" y="13649480"/>
            <a:ext cx="7467981" cy="1754326"/>
          </a:xfrm>
          <a:prstGeom prst="rect">
            <a:avLst/>
          </a:prstGeom>
          <a:noFill/>
        </p:spPr>
        <p:txBody>
          <a:bodyPr wrap="square" rtlCol="0">
            <a:spAutoFit/>
          </a:bodyPr>
          <a:lstStyle/>
          <a:p>
            <a:pPr algn="ctr"/>
            <a:r>
              <a:rPr lang="en-US" sz="5400" b="1" dirty="0">
                <a:latin typeface="Avenir Heavy"/>
                <a:cs typeface="Helvetica" panose="020B0604020202020204" pitchFamily="34" charset="0"/>
              </a:rPr>
              <a:t>Exercise Using DNA for Digital Data Storage</a:t>
            </a:r>
          </a:p>
        </p:txBody>
      </p:sp>
      <p:sp>
        <p:nvSpPr>
          <p:cNvPr id="23" name="TextBox 22">
            <a:extLst>
              <a:ext uri="{FF2B5EF4-FFF2-40B4-BE49-F238E27FC236}">
                <a16:creationId xmlns:a16="http://schemas.microsoft.com/office/drawing/2014/main" id="{0D0FC0B3-85B6-400B-AB33-DFAC0E82663C}"/>
              </a:ext>
            </a:extLst>
          </p:cNvPr>
          <p:cNvSpPr txBox="1"/>
          <p:nvPr/>
        </p:nvSpPr>
        <p:spPr>
          <a:xfrm>
            <a:off x="23977987" y="15625201"/>
            <a:ext cx="8674363" cy="14588609"/>
          </a:xfrm>
          <a:prstGeom prst="rect">
            <a:avLst/>
          </a:prstGeom>
          <a:noFill/>
        </p:spPr>
        <p:txBody>
          <a:bodyPr wrap="square" rtlCol="0">
            <a:spAutoFit/>
          </a:bodyPr>
          <a:lstStyle/>
          <a:p>
            <a:r>
              <a:rPr lang="en-US" sz="2800" b="1" dirty="0">
                <a:latin typeface="Helvetica" panose="020B0604020202020204" pitchFamily="34" charset="0"/>
                <a:cs typeface="Helvetica" panose="020B0604020202020204" pitchFamily="34" charset="0"/>
              </a:rPr>
              <a:t>Learning Goals</a:t>
            </a:r>
          </a:p>
          <a:p>
            <a:pPr marL="457200" indent="-457200">
              <a:buFont typeface="Arial" panose="020B0604020202020204" pitchFamily="34" charset="0"/>
              <a:buChar char="•"/>
            </a:pPr>
            <a:r>
              <a:rPr lang="en-US" sz="2800" dirty="0">
                <a:latin typeface="Helvetica" panose="020B0604020202020204" pitchFamily="34" charset="0"/>
                <a:cs typeface="Helvetica" panose="020B0604020202020204" pitchFamily="34" charset="0"/>
              </a:rPr>
              <a:t>Inspire students to associate synthetic biology with data science</a:t>
            </a:r>
          </a:p>
          <a:p>
            <a:pPr marL="457200" indent="-457200">
              <a:buFont typeface="Arial" panose="020B0604020202020204" pitchFamily="34" charset="0"/>
              <a:buChar char="•"/>
            </a:pPr>
            <a:r>
              <a:rPr lang="en-US" sz="2800" dirty="0">
                <a:latin typeface="Helvetica" panose="020B0604020202020204" pitchFamily="34" charset="0"/>
                <a:cs typeface="Helvetica" panose="020B0604020202020204" pitchFamily="34" charset="0"/>
              </a:rPr>
              <a:t>Give students an introductory understanding of basic data storage infrastructure, DNA string sequencing and encoding, and the workflow of storing data in DNA</a:t>
            </a:r>
          </a:p>
          <a:p>
            <a:pPr marL="457200" indent="-457200">
              <a:buFont typeface="Arial" panose="020B0604020202020204" pitchFamily="34" charset="0"/>
              <a:buChar char="•"/>
            </a:pPr>
            <a:r>
              <a:rPr lang="en-US" sz="2800" dirty="0">
                <a:latin typeface="Helvetica" panose="020B0604020202020204" pitchFamily="34" charset="0"/>
                <a:cs typeface="Helvetica" panose="020B0604020202020204" pitchFamily="34" charset="0"/>
              </a:rPr>
              <a:t>Illustrate the prospects of using synthetic biology to students</a:t>
            </a:r>
          </a:p>
          <a:p>
            <a:endParaRPr lang="en-US" sz="2800" b="1" dirty="0">
              <a:latin typeface="Helvetica" panose="020B0604020202020204" pitchFamily="34" charset="0"/>
              <a:cs typeface="Helvetica" panose="020B0604020202020204" pitchFamily="34" charset="0"/>
            </a:endParaRPr>
          </a:p>
          <a:p>
            <a:r>
              <a:rPr lang="en-US" sz="2800" b="1" dirty="0">
                <a:latin typeface="Helvetica" panose="020B0604020202020204" pitchFamily="34" charset="0"/>
                <a:cs typeface="Helvetica" panose="020B0604020202020204" pitchFamily="34" charset="0"/>
              </a:rPr>
              <a:t>Activity Description</a:t>
            </a:r>
          </a:p>
          <a:p>
            <a:r>
              <a:rPr lang="en-US" sz="2800" dirty="0">
                <a:latin typeface="Helvetica" panose="020B0604020202020204" pitchFamily="34" charset="0"/>
                <a:cs typeface="Helvetica" panose="020B0604020202020204" pitchFamily="34" charset="0"/>
              </a:rPr>
              <a:t>Storing information as DNA provides numerous advantages including</a:t>
            </a:r>
          </a:p>
          <a:p>
            <a:pPr marL="914400" lvl="1" indent="-457200" fontAlgn="base">
              <a:buFont typeface="Arial" panose="020B0604020202020204" pitchFamily="34" charset="0"/>
              <a:buChar char="•"/>
            </a:pPr>
            <a:r>
              <a:rPr lang="en-US" sz="2800" dirty="0">
                <a:latin typeface="Helvetica" panose="020B0604020202020204" pitchFamily="34" charset="0"/>
                <a:cs typeface="Helvetica" panose="020B0604020202020204" pitchFamily="34" charset="0"/>
              </a:rPr>
              <a:t>A storage capacity 1,000,000 times higher than current platforms</a:t>
            </a:r>
          </a:p>
          <a:p>
            <a:pPr marL="914400" lvl="1" indent="-457200" fontAlgn="base">
              <a:buFont typeface="Arial" panose="020B0604020202020204" pitchFamily="34" charset="0"/>
              <a:buChar char="•"/>
            </a:pPr>
            <a:r>
              <a:rPr lang="en-US" sz="2800" dirty="0">
                <a:latin typeface="Helvetica" panose="020B0604020202020204" pitchFamily="34" charset="0"/>
                <a:cs typeface="Helvetica" panose="020B0604020202020204" pitchFamily="34" charset="0"/>
              </a:rPr>
              <a:t>Reproducibility through fast and cost-effective PCR</a:t>
            </a:r>
          </a:p>
          <a:p>
            <a:pPr marL="914400" lvl="1" indent="-457200" fontAlgn="base">
              <a:buFont typeface="Arial" panose="020B0604020202020204" pitchFamily="34" charset="0"/>
              <a:buChar char="•"/>
            </a:pPr>
            <a:r>
              <a:rPr lang="en-US" sz="2800" dirty="0">
                <a:latin typeface="Helvetica" panose="020B0604020202020204" pitchFamily="34" charset="0"/>
                <a:cs typeface="Helvetica" panose="020B0604020202020204" pitchFamily="34" charset="0"/>
              </a:rPr>
              <a:t>Stability and resistance to change</a:t>
            </a:r>
          </a:p>
          <a:p>
            <a:pPr marL="914400" lvl="1" indent="-457200" fontAlgn="base">
              <a:buFont typeface="Arial" panose="020B0604020202020204" pitchFamily="34" charset="0"/>
              <a:buChar char="•"/>
            </a:pPr>
            <a:endParaRPr lang="en-US" sz="2800" dirty="0">
              <a:latin typeface="Helvetica" panose="020B0604020202020204" pitchFamily="34" charset="0"/>
              <a:cs typeface="Helvetica" panose="020B0604020202020204" pitchFamily="34" charset="0"/>
            </a:endParaRPr>
          </a:p>
          <a:p>
            <a:r>
              <a:rPr lang="en-US" sz="2800" dirty="0">
                <a:latin typeface="Helvetica" panose="020B0604020202020204" pitchFamily="34" charset="0"/>
                <a:cs typeface="Helvetica" panose="020B0604020202020204" pitchFamily="34" charset="0"/>
              </a:rPr>
              <a:t>In this activity, we will go through the workflow of storing data in DNA.</a:t>
            </a:r>
          </a:p>
          <a:p>
            <a:pPr marL="914400" lvl="1" indent="-457200" fontAlgn="base">
              <a:buFont typeface="Arial" panose="020B0604020202020204" pitchFamily="34" charset="0"/>
              <a:buChar char="•"/>
            </a:pPr>
            <a:r>
              <a:rPr lang="en-US" sz="2800" dirty="0">
                <a:latin typeface="Helvetica" panose="020B0604020202020204" pitchFamily="34" charset="0"/>
                <a:cs typeface="Helvetica" panose="020B0604020202020204" pitchFamily="34" charset="0"/>
              </a:rPr>
              <a:t>Convert classical sources of information like images or videos into specialized, compressed codes that can be represented by four alphabet letters</a:t>
            </a:r>
          </a:p>
          <a:p>
            <a:pPr marL="914400" lvl="1" indent="-457200" fontAlgn="base">
              <a:buFont typeface="Arial" panose="020B0604020202020204" pitchFamily="34" charset="0"/>
              <a:buChar char="•"/>
            </a:pPr>
            <a:r>
              <a:rPr lang="en-US" sz="2800" dirty="0">
                <a:latin typeface="Helvetica" panose="020B0604020202020204" pitchFamily="34" charset="0"/>
                <a:cs typeface="Helvetica" panose="020B0604020202020204" pitchFamily="34" charset="0"/>
              </a:rPr>
              <a:t>Code words are synthesized as DNA molecules and stored</a:t>
            </a:r>
          </a:p>
          <a:p>
            <a:pPr marL="914400" lvl="1" indent="-457200" fontAlgn="base">
              <a:buFont typeface="Arial" panose="020B0604020202020204" pitchFamily="34" charset="0"/>
              <a:buChar char="•"/>
            </a:pPr>
            <a:r>
              <a:rPr lang="en-US" sz="2800" dirty="0">
                <a:latin typeface="Helvetica" panose="020B0604020202020204" pitchFamily="34" charset="0"/>
                <a:cs typeface="Helvetica" panose="020B0604020202020204" pitchFamily="34" charset="0"/>
              </a:rPr>
              <a:t>If necessary, written and stored data can be re-written using DNA editing methods</a:t>
            </a:r>
          </a:p>
          <a:p>
            <a:pPr marL="914400" lvl="1" indent="-457200" fontAlgn="base">
              <a:buFont typeface="Arial" panose="020B0604020202020204" pitchFamily="34" charset="0"/>
              <a:buChar char="•"/>
            </a:pPr>
            <a:r>
              <a:rPr lang="en-US" sz="2800" dirty="0">
                <a:latin typeface="Helvetica" panose="020B0604020202020204" pitchFamily="34" charset="0"/>
                <a:cs typeface="Helvetica" panose="020B0604020202020204" pitchFamily="34" charset="0"/>
              </a:rPr>
              <a:t>To read the stored data, Sanger sequencing or high-throughput sequencing should be used to access short or large portions of archived data, respectively</a:t>
            </a:r>
            <a:br>
              <a:rPr lang="en-US" sz="2000" dirty="0"/>
            </a:br>
            <a:endParaRPr lang="en-US" dirty="0"/>
          </a:p>
        </p:txBody>
      </p:sp>
      <p:sp>
        <p:nvSpPr>
          <p:cNvPr id="24" name="TextBox 23">
            <a:extLst>
              <a:ext uri="{FF2B5EF4-FFF2-40B4-BE49-F238E27FC236}">
                <a16:creationId xmlns:a16="http://schemas.microsoft.com/office/drawing/2014/main" id="{E104F5A9-8292-4B8E-943D-7418DD5500D3}"/>
              </a:ext>
            </a:extLst>
          </p:cNvPr>
          <p:cNvSpPr txBox="1"/>
          <p:nvPr/>
        </p:nvSpPr>
        <p:spPr>
          <a:xfrm>
            <a:off x="1575215" y="13689086"/>
            <a:ext cx="7678347" cy="2585323"/>
          </a:xfrm>
          <a:prstGeom prst="rect">
            <a:avLst/>
          </a:prstGeom>
          <a:noFill/>
        </p:spPr>
        <p:txBody>
          <a:bodyPr wrap="square" rtlCol="0">
            <a:spAutoFit/>
          </a:bodyPr>
          <a:lstStyle/>
          <a:p>
            <a:pPr algn="ctr"/>
            <a:r>
              <a:rPr lang="en-US" sz="5400" b="1" dirty="0">
                <a:latin typeface="Avenir Heavy"/>
                <a:cs typeface="Helvetica" panose="020B0604020202020204" pitchFamily="34" charset="0"/>
              </a:rPr>
              <a:t>Building a Synthetic Biology “Circuit” Using Network Motif Models</a:t>
            </a:r>
          </a:p>
        </p:txBody>
      </p:sp>
      <p:sp>
        <p:nvSpPr>
          <p:cNvPr id="25" name="TextBox 24">
            <a:extLst>
              <a:ext uri="{FF2B5EF4-FFF2-40B4-BE49-F238E27FC236}">
                <a16:creationId xmlns:a16="http://schemas.microsoft.com/office/drawing/2014/main" id="{D83B911A-21F0-43E2-A1E5-D36D4B18D623}"/>
              </a:ext>
            </a:extLst>
          </p:cNvPr>
          <p:cNvSpPr txBox="1"/>
          <p:nvPr/>
        </p:nvSpPr>
        <p:spPr>
          <a:xfrm>
            <a:off x="13281401" y="13704092"/>
            <a:ext cx="6697234" cy="1754326"/>
          </a:xfrm>
          <a:prstGeom prst="rect">
            <a:avLst/>
          </a:prstGeom>
          <a:noFill/>
        </p:spPr>
        <p:txBody>
          <a:bodyPr wrap="square" rtlCol="0">
            <a:spAutoFit/>
          </a:bodyPr>
          <a:lstStyle/>
          <a:p>
            <a:pPr algn="ctr"/>
            <a:r>
              <a:rPr lang="en-US" sz="5400" b="1" dirty="0">
                <a:latin typeface="Avenir Heavy"/>
                <a:cs typeface="Helvetica" panose="020B0604020202020204" pitchFamily="34" charset="0"/>
              </a:rPr>
              <a:t>Promoter Engineering with Big Data</a:t>
            </a:r>
          </a:p>
        </p:txBody>
      </p:sp>
      <p:sp>
        <p:nvSpPr>
          <p:cNvPr id="27" name="TextBox 26">
            <a:extLst>
              <a:ext uri="{FF2B5EF4-FFF2-40B4-BE49-F238E27FC236}">
                <a16:creationId xmlns:a16="http://schemas.microsoft.com/office/drawing/2014/main" id="{E52C181C-A924-4A81-856D-25B9638AAFD1}"/>
              </a:ext>
            </a:extLst>
          </p:cNvPr>
          <p:cNvSpPr txBox="1"/>
          <p:nvPr/>
        </p:nvSpPr>
        <p:spPr>
          <a:xfrm>
            <a:off x="34891354" y="4552504"/>
            <a:ext cx="6291278" cy="923330"/>
          </a:xfrm>
          <a:prstGeom prst="rect">
            <a:avLst/>
          </a:prstGeom>
          <a:noFill/>
        </p:spPr>
        <p:txBody>
          <a:bodyPr wrap="square" rtlCol="0">
            <a:spAutoFit/>
          </a:bodyPr>
          <a:lstStyle/>
          <a:p>
            <a:r>
              <a:rPr lang="en-US" sz="5400" b="1" dirty="0">
                <a:solidFill>
                  <a:schemeClr val="accent6">
                    <a:lumMod val="75000"/>
                  </a:schemeClr>
                </a:solidFill>
                <a:latin typeface="Avenir Heavy"/>
                <a:cs typeface="Helvetica" panose="020B0604020202020204" pitchFamily="34" charset="0"/>
              </a:rPr>
              <a:t>Future Directions</a:t>
            </a:r>
          </a:p>
        </p:txBody>
      </p:sp>
      <p:sp>
        <p:nvSpPr>
          <p:cNvPr id="28" name="TextBox 27">
            <a:extLst>
              <a:ext uri="{FF2B5EF4-FFF2-40B4-BE49-F238E27FC236}">
                <a16:creationId xmlns:a16="http://schemas.microsoft.com/office/drawing/2014/main" id="{E8E44FF0-3E61-401C-AB10-131DA559704F}"/>
              </a:ext>
            </a:extLst>
          </p:cNvPr>
          <p:cNvSpPr txBox="1"/>
          <p:nvPr/>
        </p:nvSpPr>
        <p:spPr>
          <a:xfrm>
            <a:off x="994011" y="16678455"/>
            <a:ext cx="8644168" cy="11726287"/>
          </a:xfrm>
          <a:prstGeom prst="rect">
            <a:avLst/>
          </a:prstGeom>
          <a:noFill/>
        </p:spPr>
        <p:txBody>
          <a:bodyPr wrap="square" rtlCol="0">
            <a:spAutoFit/>
          </a:bodyPr>
          <a:lstStyle/>
          <a:p>
            <a:r>
              <a:rPr lang="en-US" sz="2800" b="1" dirty="0">
                <a:latin typeface="Helvetica" panose="020B0604020202020204" pitchFamily="34" charset="0"/>
                <a:cs typeface="Helvetica" panose="020B0604020202020204" pitchFamily="34" charset="0"/>
              </a:rPr>
              <a:t>Learning Goals</a:t>
            </a:r>
          </a:p>
          <a:p>
            <a:r>
              <a:rPr lang="en-US" sz="2800" dirty="0">
                <a:latin typeface="Helvetica" panose="020B0604020202020204" pitchFamily="34" charset="0"/>
                <a:cs typeface="Helvetica" panose="020B0604020202020204" pitchFamily="34" charset="0"/>
              </a:rPr>
              <a:t>Students will:</a:t>
            </a:r>
          </a:p>
          <a:p>
            <a:pPr marL="342900" indent="-342900">
              <a:buFont typeface="Arial" panose="020B0604020202020204" pitchFamily="34" charset="0"/>
              <a:buChar char="•"/>
            </a:pPr>
            <a:r>
              <a:rPr lang="en-US" sz="2800" dirty="0">
                <a:latin typeface="Helvetica" panose="020B0604020202020204" pitchFamily="34" charset="0"/>
                <a:cs typeface="Helvetica" panose="020B0604020202020204" pitchFamily="34" charset="0"/>
              </a:rPr>
              <a:t>demonstrate an understanding of basic information and techniques in genetics, genetic engineering, and synthetic biology</a:t>
            </a:r>
          </a:p>
          <a:p>
            <a:pPr marL="342900" indent="-342900">
              <a:buFont typeface="Arial" panose="020B0604020202020204" pitchFamily="34" charset="0"/>
              <a:buChar char="•"/>
            </a:pPr>
            <a:r>
              <a:rPr lang="en-US" sz="2800" dirty="0">
                <a:latin typeface="Helvetica" panose="020B0604020202020204" pitchFamily="34" charset="0"/>
                <a:cs typeface="Helvetica" panose="020B0604020202020204" pitchFamily="34" charset="0"/>
              </a:rPr>
              <a:t>improve their familiarity with completing research and searching databases</a:t>
            </a:r>
          </a:p>
          <a:p>
            <a:pPr marL="342900" indent="-342900">
              <a:buFont typeface="Arial" panose="020B0604020202020204" pitchFamily="34" charset="0"/>
              <a:buChar char="•"/>
            </a:pPr>
            <a:r>
              <a:rPr lang="en-US" sz="2800" dirty="0">
                <a:latin typeface="Helvetica" panose="020B0604020202020204" pitchFamily="34" charset="0"/>
                <a:cs typeface="Helvetica" panose="020B0604020202020204" pitchFamily="34" charset="0"/>
              </a:rPr>
              <a:t>establish a deeper understanding of circuit design and construction</a:t>
            </a:r>
          </a:p>
          <a:p>
            <a:endParaRPr lang="en-US" sz="2800" dirty="0">
              <a:latin typeface="Helvetica" panose="020B0604020202020204" pitchFamily="34" charset="0"/>
              <a:cs typeface="Helvetica" panose="020B0604020202020204" pitchFamily="34" charset="0"/>
            </a:endParaRPr>
          </a:p>
          <a:p>
            <a:r>
              <a:rPr lang="en-US" sz="2800" b="1" dirty="0">
                <a:latin typeface="Helvetica" panose="020B0604020202020204" pitchFamily="34" charset="0"/>
                <a:cs typeface="Helvetica" panose="020B0604020202020204" pitchFamily="34" charset="0"/>
              </a:rPr>
              <a:t>Activity Description</a:t>
            </a:r>
          </a:p>
          <a:p>
            <a:pPr marL="342900" indent="-342900">
              <a:buFont typeface="Arial" panose="020B0604020202020204" pitchFamily="34" charset="0"/>
              <a:buChar char="•"/>
            </a:pPr>
            <a:r>
              <a:rPr lang="en-US" sz="2800" dirty="0">
                <a:latin typeface="Helvetica" panose="020B0604020202020204" pitchFamily="34" charset="0"/>
                <a:cs typeface="Helvetica" panose="020B0604020202020204" pitchFamily="34" charset="0"/>
              </a:rPr>
              <a:t>Circuits are foundational tools in synthetic biology consisting of systems of engineered cell parts designed to perform a practical function</a:t>
            </a:r>
          </a:p>
          <a:p>
            <a:pPr marL="342900" indent="-342900">
              <a:buFont typeface="Arial" panose="020B0604020202020204" pitchFamily="34" charset="0"/>
              <a:buChar char="•"/>
            </a:pPr>
            <a:r>
              <a:rPr lang="en-US" sz="2800" dirty="0">
                <a:latin typeface="Helvetica" panose="020B0604020202020204" pitchFamily="34" charset="0"/>
                <a:cs typeface="Helvetica" panose="020B0604020202020204" pitchFamily="34" charset="0"/>
              </a:rPr>
              <a:t>Synthetic biology circuits are modeled after technological and electrical circuits</a:t>
            </a:r>
          </a:p>
          <a:p>
            <a:pPr marL="342900" indent="-342900">
              <a:buFont typeface="Arial" panose="020B0604020202020204" pitchFamily="34" charset="0"/>
              <a:buChar char="•"/>
            </a:pPr>
            <a:r>
              <a:rPr lang="en-US" sz="2800" dirty="0">
                <a:latin typeface="Helvetica" panose="020B0604020202020204" pitchFamily="34" charset="0"/>
                <a:cs typeface="Helvetica" panose="020B0604020202020204" pitchFamily="34" charset="0"/>
              </a:rPr>
              <a:t>Circuit construction is an essential process in synthetic biology </a:t>
            </a:r>
          </a:p>
          <a:p>
            <a:pPr marL="342900" indent="-342900">
              <a:buFont typeface="Arial" panose="020B0604020202020204" pitchFamily="34" charset="0"/>
              <a:buChar char="•"/>
            </a:pPr>
            <a:r>
              <a:rPr lang="en-US" sz="2800" dirty="0">
                <a:latin typeface="Helvetica" panose="020B0604020202020204" pitchFamily="34" charset="0"/>
                <a:cs typeface="Helvetica" panose="020B0604020202020204" pitchFamily="34" charset="0"/>
              </a:rPr>
              <a:t>Open source parts databases allow for increased accessibility to the circuit design process </a:t>
            </a:r>
          </a:p>
          <a:p>
            <a:pPr marL="342900" indent="-342900">
              <a:buFont typeface="Arial" panose="020B0604020202020204" pitchFamily="34" charset="0"/>
              <a:buChar char="•"/>
            </a:pPr>
            <a:r>
              <a:rPr lang="en-US" sz="2800" dirty="0">
                <a:latin typeface="Helvetica" panose="020B0604020202020204" pitchFamily="34" charset="0"/>
                <a:cs typeface="Helvetica" panose="020B0604020202020204" pitchFamily="34" charset="0"/>
              </a:rPr>
              <a:t>Students will conduct research on circuit design and network motif models</a:t>
            </a:r>
          </a:p>
          <a:p>
            <a:pPr marL="342900" indent="-342900">
              <a:buFont typeface="Arial" panose="020B0604020202020204" pitchFamily="34" charset="0"/>
              <a:buChar char="•"/>
            </a:pPr>
            <a:r>
              <a:rPr lang="en-US" sz="2800" dirty="0">
                <a:latin typeface="Helvetica" panose="020B0604020202020204" pitchFamily="34" charset="0"/>
                <a:cs typeface="Helvetica" panose="020B0604020202020204" pitchFamily="34" charset="0"/>
              </a:rPr>
              <a:t>Students will apply this knowledge to construct their own circuits</a:t>
            </a:r>
          </a:p>
          <a:p>
            <a:pPr marL="342900" indent="-342900">
              <a:buFont typeface="Arial" panose="020B0604020202020204" pitchFamily="34" charset="0"/>
              <a:buChar char="•"/>
            </a:pPr>
            <a:r>
              <a:rPr lang="en-US" sz="2800" dirty="0">
                <a:latin typeface="Helvetica" panose="020B0604020202020204" pitchFamily="34" charset="0"/>
                <a:cs typeface="Helvetica" panose="020B0604020202020204" pitchFamily="34" charset="0"/>
              </a:rPr>
              <a:t>Students will integrate data science and synthetic biology by mining databases for parts to fit their circuit</a:t>
            </a:r>
          </a:p>
        </p:txBody>
      </p:sp>
      <p:sp>
        <p:nvSpPr>
          <p:cNvPr id="30" name="TextBox 29">
            <a:extLst>
              <a:ext uri="{FF2B5EF4-FFF2-40B4-BE49-F238E27FC236}">
                <a16:creationId xmlns:a16="http://schemas.microsoft.com/office/drawing/2014/main" id="{D2284548-2A8B-49B2-89E3-97566F6D22F5}"/>
              </a:ext>
            </a:extLst>
          </p:cNvPr>
          <p:cNvSpPr txBox="1"/>
          <p:nvPr/>
        </p:nvSpPr>
        <p:spPr>
          <a:xfrm>
            <a:off x="35010006" y="5471494"/>
            <a:ext cx="8112009" cy="4401205"/>
          </a:xfrm>
          <a:prstGeom prst="rect">
            <a:avLst/>
          </a:prstGeom>
          <a:noFill/>
        </p:spPr>
        <p:txBody>
          <a:bodyPr wrap="square" rtlCol="0">
            <a:spAutoFit/>
          </a:bodyPr>
          <a:lstStyle/>
          <a:p>
            <a:r>
              <a:rPr lang="en-US" sz="2800" dirty="0">
                <a:latin typeface="Helvetica" panose="020B0604020202020204" pitchFamily="34" charset="0"/>
                <a:cs typeface="Helvetica" panose="020B0604020202020204" pitchFamily="34" charset="0"/>
              </a:rPr>
              <a:t>Increase accessibility to synthetic biology and big data education by</a:t>
            </a:r>
          </a:p>
          <a:p>
            <a:pPr marL="457200" indent="-457200">
              <a:buFont typeface="Arial" panose="020B0604020202020204" pitchFamily="34" charset="0"/>
              <a:buChar char="•"/>
            </a:pPr>
            <a:r>
              <a:rPr lang="en-US" sz="2800" dirty="0">
                <a:latin typeface="Helvetica" panose="020B0604020202020204" pitchFamily="34" charset="0"/>
                <a:cs typeface="Helvetica" panose="020B0604020202020204" pitchFamily="34" charset="0"/>
              </a:rPr>
              <a:t>creating an online game/module that simulates circuit design, construction, and application while integrating data science by mining databases and analyzing data results</a:t>
            </a:r>
          </a:p>
          <a:p>
            <a:pPr marL="457200" indent="-457200">
              <a:buFont typeface="Arial" panose="020B0604020202020204" pitchFamily="34" charset="0"/>
              <a:buChar char="•"/>
            </a:pPr>
            <a:r>
              <a:rPr lang="en-US" sz="2800" dirty="0">
                <a:latin typeface="Helvetica" panose="020B0604020202020204" pitchFamily="34" charset="0"/>
                <a:cs typeface="Helvetica" panose="020B0604020202020204" pitchFamily="34" charset="0"/>
              </a:rPr>
              <a:t>Integrating both subjects into textbooks &amp; teaching materials for introductory biology, chemistry, physics, and other scientific disciplines</a:t>
            </a:r>
          </a:p>
        </p:txBody>
      </p:sp>
      <p:sp>
        <p:nvSpPr>
          <p:cNvPr id="32" name="TextBox 31">
            <a:extLst>
              <a:ext uri="{FF2B5EF4-FFF2-40B4-BE49-F238E27FC236}">
                <a16:creationId xmlns:a16="http://schemas.microsoft.com/office/drawing/2014/main" id="{C13E6DE4-CB5C-4ED5-BAE4-46E0A1961A1C}"/>
              </a:ext>
            </a:extLst>
          </p:cNvPr>
          <p:cNvSpPr txBox="1"/>
          <p:nvPr/>
        </p:nvSpPr>
        <p:spPr>
          <a:xfrm>
            <a:off x="21886952" y="5409896"/>
            <a:ext cx="12019679" cy="4832092"/>
          </a:xfrm>
          <a:prstGeom prst="rect">
            <a:avLst/>
          </a:prstGeom>
          <a:noFill/>
        </p:spPr>
        <p:txBody>
          <a:bodyPr wrap="square" rtlCol="0">
            <a:spAutoFit/>
          </a:bodyPr>
          <a:lstStyle/>
          <a:p>
            <a:pPr marL="457200" indent="-457200">
              <a:buFont typeface="Arial" panose="020B0604020202020204" pitchFamily="34" charset="0"/>
              <a:buChar char="•"/>
            </a:pPr>
            <a:r>
              <a:rPr lang="en-US" sz="2800" dirty="0">
                <a:latin typeface="Helvetica" panose="020B0604020202020204" pitchFamily="34" charset="0"/>
                <a:cs typeface="Helvetica" panose="020B0604020202020204" pitchFamily="34" charset="0"/>
              </a:rPr>
              <a:t>Synthetic biology occupies a unique place in the life sciences to integrate big data into biology as a crossroads between engineering, genetics, and data science. </a:t>
            </a:r>
          </a:p>
          <a:p>
            <a:pPr marL="457200" indent="-457200">
              <a:buFont typeface="Arial" panose="020B0604020202020204" pitchFamily="34" charset="0"/>
              <a:buChar char="•"/>
            </a:pPr>
            <a:r>
              <a:rPr lang="en-US" sz="2800" dirty="0">
                <a:latin typeface="Helvetica" panose="020B0604020202020204" pitchFamily="34" charset="0"/>
                <a:cs typeface="Helvetica" panose="020B0604020202020204" pitchFamily="34" charset="0"/>
              </a:rPr>
              <a:t>Early introduction to data science and synthetic biology increases interest and opens careers for undergraduate students</a:t>
            </a:r>
          </a:p>
          <a:p>
            <a:pPr marL="457200" indent="-457200">
              <a:buFont typeface="Arial" panose="020B0604020202020204" pitchFamily="34" charset="0"/>
              <a:buChar char="•"/>
            </a:pPr>
            <a:r>
              <a:rPr lang="en-US" sz="2800" dirty="0">
                <a:latin typeface="Helvetica" panose="020B0604020202020204" pitchFamily="34" charset="0"/>
                <a:cs typeface="Helvetica" panose="020B0604020202020204" pitchFamily="34" charset="0"/>
              </a:rPr>
              <a:t>Databases and tools such as BLAST, GenBank, and the </a:t>
            </a:r>
            <a:r>
              <a:rPr lang="en-US" sz="2800" dirty="0" err="1">
                <a:latin typeface="Helvetica" panose="020B0604020202020204" pitchFamily="34" charset="0"/>
                <a:cs typeface="Helvetica" panose="020B0604020202020204" pitchFamily="34" charset="0"/>
              </a:rPr>
              <a:t>iGEM</a:t>
            </a:r>
            <a:r>
              <a:rPr lang="en-US" sz="2800" dirty="0">
                <a:latin typeface="Helvetica" panose="020B0604020202020204" pitchFamily="34" charset="0"/>
                <a:cs typeface="Helvetica" panose="020B0604020202020204" pitchFamily="34" charset="0"/>
              </a:rPr>
              <a:t> Registry of Standard Biological Parts serve as open-source learning tools for students to begin using big data to identify, build, and apply circuits</a:t>
            </a:r>
          </a:p>
          <a:p>
            <a:pPr marL="457200" indent="-457200">
              <a:buFont typeface="Arial" panose="020B0604020202020204" pitchFamily="34" charset="0"/>
              <a:buChar char="•"/>
            </a:pPr>
            <a:r>
              <a:rPr lang="en-US" sz="2800" dirty="0">
                <a:latin typeface="Helvetica" panose="020B0604020202020204" pitchFamily="34" charset="0"/>
                <a:cs typeface="Helvetica" panose="020B0604020202020204" pitchFamily="34" charset="0"/>
              </a:rPr>
              <a:t>These activities are intended for introductory biology undergraduate students, but can be expanded and adapted to upper-level classes</a:t>
            </a:r>
          </a:p>
          <a:p>
            <a:pPr marL="285750" indent="-285750">
              <a:buFont typeface="Arial" panose="020B0604020202020204" pitchFamily="34" charset="0"/>
              <a:buChar char="•"/>
            </a:pPr>
            <a:endParaRPr lang="en-US" sz="2800" dirty="0">
              <a:latin typeface="Helvetica" panose="020B0604020202020204" pitchFamily="34" charset="0"/>
              <a:cs typeface="Helvetica" panose="020B0604020202020204" pitchFamily="34" charset="0"/>
            </a:endParaRPr>
          </a:p>
        </p:txBody>
      </p:sp>
      <p:pic>
        <p:nvPicPr>
          <p:cNvPr id="36" name="Picture 35">
            <a:extLst>
              <a:ext uri="{FF2B5EF4-FFF2-40B4-BE49-F238E27FC236}">
                <a16:creationId xmlns:a16="http://schemas.microsoft.com/office/drawing/2014/main" id="{3FA87611-143D-43F0-93E0-7C4A7F1BA96C}"/>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3958912" y="28590165"/>
            <a:ext cx="6357212" cy="5118794"/>
          </a:xfrm>
          <a:prstGeom prst="rect">
            <a:avLst/>
          </a:prstGeom>
        </p:spPr>
      </p:pic>
      <p:sp>
        <p:nvSpPr>
          <p:cNvPr id="37" name="TextBox 36">
            <a:extLst>
              <a:ext uri="{FF2B5EF4-FFF2-40B4-BE49-F238E27FC236}">
                <a16:creationId xmlns:a16="http://schemas.microsoft.com/office/drawing/2014/main" id="{E08DE2D6-C24F-4DA5-86FE-031E006E2E52}"/>
              </a:ext>
            </a:extLst>
          </p:cNvPr>
          <p:cNvSpPr txBox="1"/>
          <p:nvPr/>
        </p:nvSpPr>
        <p:spPr>
          <a:xfrm>
            <a:off x="5294207" y="33287850"/>
            <a:ext cx="4426166" cy="707886"/>
          </a:xfrm>
          <a:prstGeom prst="rect">
            <a:avLst/>
          </a:prstGeom>
          <a:noFill/>
        </p:spPr>
        <p:txBody>
          <a:bodyPr wrap="square" rtlCol="0">
            <a:spAutoFit/>
          </a:bodyPr>
          <a:lstStyle/>
          <a:p>
            <a:r>
              <a:rPr lang="en-US" sz="2000" dirty="0">
                <a:latin typeface="Helvetica" panose="020B0604020202020204" pitchFamily="34" charset="0"/>
                <a:cs typeface="Helvetica" panose="020B0604020202020204" pitchFamily="34" charset="0"/>
              </a:rPr>
              <a:t>Common network motifs from NPTEL Biotechnology-Systems Biology </a:t>
            </a:r>
          </a:p>
        </p:txBody>
      </p:sp>
      <p:sp>
        <p:nvSpPr>
          <p:cNvPr id="38" name="TextBox 37">
            <a:extLst>
              <a:ext uri="{FF2B5EF4-FFF2-40B4-BE49-F238E27FC236}">
                <a16:creationId xmlns:a16="http://schemas.microsoft.com/office/drawing/2014/main" id="{AEDF5DEC-E53C-4D1D-8866-21E5F9AF71E1}"/>
              </a:ext>
            </a:extLst>
          </p:cNvPr>
          <p:cNvSpPr txBox="1"/>
          <p:nvPr/>
        </p:nvSpPr>
        <p:spPr>
          <a:xfrm>
            <a:off x="12703776" y="15625201"/>
            <a:ext cx="7505824" cy="15019496"/>
          </a:xfrm>
          <a:prstGeom prst="rect">
            <a:avLst/>
          </a:prstGeom>
          <a:noFill/>
        </p:spPr>
        <p:txBody>
          <a:bodyPr wrap="square" rtlCol="0">
            <a:spAutoFit/>
          </a:bodyPr>
          <a:lstStyle/>
          <a:p>
            <a:r>
              <a:rPr lang="en-US" sz="2800" b="1" dirty="0">
                <a:latin typeface="Helvetica" panose="020B0604020202020204" pitchFamily="34" charset="0"/>
                <a:cs typeface="Helvetica" panose="020B0604020202020204" pitchFamily="34" charset="0"/>
              </a:rPr>
              <a:t>Learning Goals</a:t>
            </a:r>
            <a:endParaRPr lang="en-US" sz="2800" dirty="0">
              <a:latin typeface="Helvetica" panose="020B0604020202020204" pitchFamily="34" charset="0"/>
              <a:cs typeface="Helvetica" panose="020B0604020202020204" pitchFamily="34" charset="0"/>
            </a:endParaRPr>
          </a:p>
          <a:p>
            <a:pPr marL="457200" indent="-457200" fontAlgn="base">
              <a:buFont typeface="Arial" panose="020B0604020202020204" pitchFamily="34" charset="0"/>
              <a:buChar char="•"/>
            </a:pPr>
            <a:r>
              <a:rPr lang="en-US" sz="2800" dirty="0">
                <a:latin typeface="Helvetica" panose="020B0604020202020204" pitchFamily="34" charset="0"/>
                <a:cs typeface="Helvetica" panose="020B0604020202020204" pitchFamily="34" charset="0"/>
              </a:rPr>
              <a:t>Students will demonstrate an in-depth understanding of the varying strengths of promoters and their possible applications to real-world problems.</a:t>
            </a:r>
          </a:p>
          <a:p>
            <a:pPr marL="457200" indent="-457200" fontAlgn="base">
              <a:buFont typeface="Arial" panose="020B0604020202020204" pitchFamily="34" charset="0"/>
              <a:buChar char="•"/>
            </a:pPr>
            <a:r>
              <a:rPr lang="en-US" sz="2800" dirty="0">
                <a:latin typeface="Helvetica" panose="020B0604020202020204" pitchFamily="34" charset="0"/>
                <a:cs typeface="Helvetica" panose="020B0604020202020204" pitchFamily="34" charset="0"/>
              </a:rPr>
              <a:t>Students will gain an appreciation for the intersection between data science and synthetic biology.</a:t>
            </a:r>
          </a:p>
          <a:p>
            <a:pPr marL="457200" indent="-457200" fontAlgn="base">
              <a:buFont typeface="Arial" panose="020B0604020202020204" pitchFamily="34" charset="0"/>
              <a:buChar char="•"/>
            </a:pPr>
            <a:r>
              <a:rPr lang="en-US" sz="2800" dirty="0">
                <a:latin typeface="Helvetica" panose="020B0604020202020204" pitchFamily="34" charset="0"/>
                <a:cs typeface="Helvetica" panose="020B0604020202020204" pitchFamily="34" charset="0"/>
              </a:rPr>
              <a:t>Students will familiarize themselves with sequence analysis, including DNA sequencing technology, sequence databases, and methods to mutate sequences (mutagenesis). </a:t>
            </a:r>
          </a:p>
          <a:p>
            <a:pPr marL="457200" indent="-457200" fontAlgn="base">
              <a:buFont typeface="Arial" panose="020B0604020202020204" pitchFamily="34" charset="0"/>
              <a:buChar char="•"/>
            </a:pPr>
            <a:r>
              <a:rPr lang="en-US" sz="2800" dirty="0">
                <a:latin typeface="Helvetica" panose="020B0604020202020204" pitchFamily="34" charset="0"/>
                <a:cs typeface="Helvetica" panose="020B0604020202020204" pitchFamily="34" charset="0"/>
              </a:rPr>
              <a:t>By analyzing sequences, students review Central Dogma, or the flow of information from genetic material to an eventual protein</a:t>
            </a:r>
          </a:p>
          <a:p>
            <a:pPr fontAlgn="base"/>
            <a:endParaRPr lang="en-US" sz="2800" dirty="0">
              <a:latin typeface="Helvetica" panose="020B0604020202020204" pitchFamily="34" charset="0"/>
              <a:cs typeface="Helvetica" panose="020B0604020202020204" pitchFamily="34" charset="0"/>
            </a:endParaRPr>
          </a:p>
          <a:p>
            <a:pPr fontAlgn="base"/>
            <a:r>
              <a:rPr lang="en-US" sz="2800" b="1" dirty="0">
                <a:latin typeface="Helvetica" panose="020B0604020202020204" pitchFamily="34" charset="0"/>
                <a:cs typeface="Helvetica" panose="020B0604020202020204" pitchFamily="34" charset="0"/>
              </a:rPr>
              <a:t>Activity Description</a:t>
            </a:r>
            <a:r>
              <a:rPr lang="en-US" sz="2800" dirty="0">
                <a:latin typeface="Helvetica" panose="020B0604020202020204" pitchFamily="34" charset="0"/>
                <a:cs typeface="Helvetica" panose="020B0604020202020204" pitchFamily="34" charset="0"/>
              </a:rPr>
              <a:t>.</a:t>
            </a:r>
          </a:p>
          <a:p>
            <a:pPr marL="457200" indent="-457200">
              <a:buFont typeface="Arial" panose="020B0604020202020204" pitchFamily="34" charset="0"/>
              <a:buChar char="•"/>
            </a:pPr>
            <a:r>
              <a:rPr lang="en-US" sz="2800" dirty="0">
                <a:latin typeface="Helvetica" panose="020B0604020202020204" pitchFamily="34" charset="0"/>
                <a:cs typeface="Helvetica" panose="020B0604020202020204" pitchFamily="34" charset="0"/>
              </a:rPr>
              <a:t>Students will use data science to find related groups of promoters with varying strengths, as well as explore mutations within these promoters</a:t>
            </a:r>
          </a:p>
          <a:p>
            <a:pPr marL="457200" indent="-457200" fontAlgn="base">
              <a:buFont typeface="Arial" panose="020B0604020202020204" pitchFamily="34" charset="0"/>
              <a:buChar char="•"/>
            </a:pPr>
            <a:r>
              <a:rPr lang="en-US" sz="2800" dirty="0">
                <a:latin typeface="Helvetica" panose="020B0604020202020204" pitchFamily="34" charset="0"/>
                <a:cs typeface="Helvetica" panose="020B0604020202020204" pitchFamily="34" charset="0"/>
              </a:rPr>
              <a:t>Students will be given 3 different scenarios, each one describing an application in synthetic biology related to gene expression and promoter strength</a:t>
            </a:r>
          </a:p>
          <a:p>
            <a:pPr marL="457200" indent="-457200" fontAlgn="base">
              <a:buFont typeface="Arial" panose="020B0604020202020204" pitchFamily="34" charset="0"/>
              <a:buChar char="•"/>
            </a:pPr>
            <a:r>
              <a:rPr lang="en-US" sz="2800" dirty="0">
                <a:latin typeface="Helvetica" panose="020B0604020202020204" pitchFamily="34" charset="0"/>
                <a:cs typeface="Helvetica" panose="020B0604020202020204" pitchFamily="34" charset="0"/>
              </a:rPr>
              <a:t>Using known promoter sequences from the iGEM Parts Registry, students will use BLAST to discover similar sequences and characterize them as weak, mild, or strong promoters</a:t>
            </a:r>
          </a:p>
          <a:p>
            <a:pPr marL="457200" indent="-457200" fontAlgn="base">
              <a:buFont typeface="Arial" panose="020B0604020202020204" pitchFamily="34" charset="0"/>
              <a:buChar char="•"/>
            </a:pPr>
            <a:r>
              <a:rPr lang="en-US" sz="2800" dirty="0">
                <a:latin typeface="Helvetica" panose="020B0604020202020204" pitchFamily="34" charset="0"/>
                <a:cs typeface="Helvetica" panose="020B0604020202020204" pitchFamily="34" charset="0"/>
              </a:rPr>
              <a:t>Using these new promoters, students will assign them to the appropriate scenario</a:t>
            </a:r>
          </a:p>
          <a:p>
            <a:pPr fontAlgn="base"/>
            <a:endParaRPr lang="en-US" sz="2800" dirty="0">
              <a:latin typeface="Helvetica" panose="020B0604020202020204" pitchFamily="34" charset="0"/>
              <a:cs typeface="Helvetica" panose="020B0604020202020204" pitchFamily="34" charset="0"/>
            </a:endParaRPr>
          </a:p>
          <a:p>
            <a:endParaRPr lang="en-US" dirty="0"/>
          </a:p>
        </p:txBody>
      </p:sp>
      <p:sp>
        <p:nvSpPr>
          <p:cNvPr id="41" name="Rounded Rectangle 76">
            <a:extLst>
              <a:ext uri="{FF2B5EF4-FFF2-40B4-BE49-F238E27FC236}">
                <a16:creationId xmlns:a16="http://schemas.microsoft.com/office/drawing/2014/main" id="{B2ED92E8-4DE5-4B88-92F0-E24BC29ED131}"/>
              </a:ext>
            </a:extLst>
          </p:cNvPr>
          <p:cNvSpPr/>
          <p:nvPr/>
        </p:nvSpPr>
        <p:spPr>
          <a:xfrm>
            <a:off x="518455" y="13427242"/>
            <a:ext cx="9575147" cy="20610245"/>
          </a:xfrm>
          <a:prstGeom prst="roundRect">
            <a:avLst>
              <a:gd name="adj" fmla="val 3509"/>
            </a:avLst>
          </a:prstGeom>
          <a:noFill/>
          <a:ln w="76200">
            <a:solidFill>
              <a:srgbClr val="6EC20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TextBox 16">
            <a:extLst>
              <a:ext uri="{FF2B5EF4-FFF2-40B4-BE49-F238E27FC236}">
                <a16:creationId xmlns:a16="http://schemas.microsoft.com/office/drawing/2014/main" id="{4226E954-AE5B-42B0-8CA2-AB2E3DE20D11}"/>
              </a:ext>
            </a:extLst>
          </p:cNvPr>
          <p:cNvSpPr txBox="1"/>
          <p:nvPr/>
        </p:nvSpPr>
        <p:spPr>
          <a:xfrm>
            <a:off x="37527823" y="33508904"/>
            <a:ext cx="3529264" cy="400110"/>
          </a:xfrm>
          <a:prstGeom prst="rect">
            <a:avLst/>
          </a:prstGeom>
          <a:noFill/>
        </p:spPr>
        <p:txBody>
          <a:bodyPr wrap="square" rtlCol="0">
            <a:spAutoFit/>
          </a:bodyPr>
          <a:lstStyle/>
          <a:p>
            <a:r>
              <a:rPr lang="en-US" sz="2000" dirty="0">
                <a:latin typeface="Helvetica" panose="020B0604020202020204" pitchFamily="34" charset="0"/>
                <a:cs typeface="Helvetica" panose="020B0604020202020204" pitchFamily="34" charset="0"/>
              </a:rPr>
              <a:t>Hutchinson et. al. 2016 </a:t>
            </a:r>
          </a:p>
        </p:txBody>
      </p:sp>
      <p:pic>
        <p:nvPicPr>
          <p:cNvPr id="19" name="Picture 2" descr="figure2">
            <a:extLst>
              <a:ext uri="{FF2B5EF4-FFF2-40B4-BE49-F238E27FC236}">
                <a16:creationId xmlns:a16="http://schemas.microsoft.com/office/drawing/2014/main" id="{5FEF2733-74A7-4AD7-A0D0-8A09F6A213CF}"/>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3613325" y="29392613"/>
            <a:ext cx="9233183" cy="3234984"/>
          </a:xfrm>
          <a:prstGeom prst="rect">
            <a:avLst/>
          </a:prstGeom>
          <a:noFill/>
          <a:extLst>
            <a:ext uri="{909E8E84-426E-40DD-AFC4-6F175D3DCCD1}">
              <a14:hiddenFill xmlns:a14="http://schemas.microsoft.com/office/drawing/2010/main">
                <a:solidFill>
                  <a:srgbClr val="FFFFFF"/>
                </a:solidFill>
              </a14:hiddenFill>
            </a:ext>
          </a:extLst>
        </p:spPr>
      </p:pic>
      <p:sp>
        <p:nvSpPr>
          <p:cNvPr id="26" name="TextBox 25">
            <a:extLst>
              <a:ext uri="{FF2B5EF4-FFF2-40B4-BE49-F238E27FC236}">
                <a16:creationId xmlns:a16="http://schemas.microsoft.com/office/drawing/2014/main" id="{3196F8BC-C0CD-4379-836A-85BE50CB8CBF}"/>
              </a:ext>
            </a:extLst>
          </p:cNvPr>
          <p:cNvSpPr txBox="1"/>
          <p:nvPr/>
        </p:nvSpPr>
        <p:spPr>
          <a:xfrm>
            <a:off x="25260747" y="32323879"/>
            <a:ext cx="6909943" cy="1631216"/>
          </a:xfrm>
          <a:prstGeom prst="rect">
            <a:avLst/>
          </a:prstGeom>
          <a:noFill/>
        </p:spPr>
        <p:txBody>
          <a:bodyPr wrap="square" rtlCol="0">
            <a:spAutoFit/>
          </a:bodyPr>
          <a:lstStyle/>
          <a:p>
            <a:r>
              <a:rPr lang="en-US" sz="2000" dirty="0">
                <a:latin typeface="Helvetica" panose="020B0604020202020204" pitchFamily="34" charset="0"/>
                <a:cs typeface="Helvetica" panose="020B0604020202020204" pitchFamily="34" charset="0"/>
              </a:rPr>
              <a:t>Workflow of storing data in DNA</a:t>
            </a:r>
          </a:p>
          <a:p>
            <a:endParaRPr lang="en-US" sz="2000" dirty="0">
              <a:latin typeface="Helvetica" panose="020B0604020202020204" pitchFamily="34" charset="0"/>
              <a:cs typeface="Helvetica" panose="020B0604020202020204" pitchFamily="34" charset="0"/>
            </a:endParaRPr>
          </a:p>
          <a:p>
            <a:r>
              <a:rPr lang="en-US" sz="2000" dirty="0" err="1">
                <a:latin typeface="Helvetica" panose="020B0604020202020204" pitchFamily="34" charset="0"/>
                <a:cs typeface="Helvetica" panose="020B0604020202020204" pitchFamily="34" charset="0"/>
              </a:rPr>
              <a:t>Ceze</a:t>
            </a:r>
            <a:r>
              <a:rPr lang="en-US" sz="2000" dirty="0">
                <a:latin typeface="Helvetica" panose="020B0604020202020204" pitchFamily="34" charset="0"/>
                <a:cs typeface="Helvetica" panose="020B0604020202020204" pitchFamily="34" charset="0"/>
              </a:rPr>
              <a:t>, Luis, Jeff </a:t>
            </a:r>
            <a:r>
              <a:rPr lang="en-US" sz="2000" dirty="0" err="1">
                <a:latin typeface="Helvetica" panose="020B0604020202020204" pitchFamily="34" charset="0"/>
                <a:cs typeface="Helvetica" panose="020B0604020202020204" pitchFamily="34" charset="0"/>
              </a:rPr>
              <a:t>Nivala</a:t>
            </a:r>
            <a:r>
              <a:rPr lang="en-US" sz="2000" dirty="0">
                <a:latin typeface="Helvetica" panose="020B0604020202020204" pitchFamily="34" charset="0"/>
                <a:cs typeface="Helvetica" panose="020B0604020202020204" pitchFamily="34" charset="0"/>
              </a:rPr>
              <a:t>, and Karin Strauss. "Molecular Digital Data Storage Using DNA." </a:t>
            </a:r>
            <a:r>
              <a:rPr lang="en-US" sz="2000" i="1" dirty="0">
                <a:latin typeface="Helvetica" panose="020B0604020202020204" pitchFamily="34" charset="0"/>
                <a:cs typeface="Helvetica" panose="020B0604020202020204" pitchFamily="34" charset="0"/>
              </a:rPr>
              <a:t>Nature Reviews Genetics</a:t>
            </a:r>
            <a:r>
              <a:rPr lang="en-US" sz="2000" dirty="0">
                <a:latin typeface="Helvetica" panose="020B0604020202020204" pitchFamily="34" charset="0"/>
                <a:cs typeface="Helvetica" panose="020B0604020202020204" pitchFamily="34" charset="0"/>
              </a:rPr>
              <a:t>, 2019. doi:10.1038/s41576-019-0125-3.</a:t>
            </a:r>
          </a:p>
        </p:txBody>
      </p:sp>
      <p:sp>
        <p:nvSpPr>
          <p:cNvPr id="39" name="Rounded Rectangle 76">
            <a:extLst>
              <a:ext uri="{FF2B5EF4-FFF2-40B4-BE49-F238E27FC236}">
                <a16:creationId xmlns:a16="http://schemas.microsoft.com/office/drawing/2014/main" id="{B473AF59-6E5B-4FF6-8FC4-EC5F76B1F052}"/>
              </a:ext>
            </a:extLst>
          </p:cNvPr>
          <p:cNvSpPr/>
          <p:nvPr/>
        </p:nvSpPr>
        <p:spPr>
          <a:xfrm>
            <a:off x="23442345" y="13419097"/>
            <a:ext cx="9575147" cy="20544497"/>
          </a:xfrm>
          <a:prstGeom prst="roundRect">
            <a:avLst>
              <a:gd name="adj" fmla="val 3509"/>
            </a:avLst>
          </a:prstGeom>
          <a:noFill/>
          <a:ln w="76200">
            <a:solidFill>
              <a:srgbClr val="6EC20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0" name="Rounded Rectangle 76">
            <a:extLst>
              <a:ext uri="{FF2B5EF4-FFF2-40B4-BE49-F238E27FC236}">
                <a16:creationId xmlns:a16="http://schemas.microsoft.com/office/drawing/2014/main" id="{C2CD36B5-5823-483E-B632-2B53D2CF9968}"/>
              </a:ext>
            </a:extLst>
          </p:cNvPr>
          <p:cNvSpPr/>
          <p:nvPr/>
        </p:nvSpPr>
        <p:spPr>
          <a:xfrm>
            <a:off x="34795768" y="13447394"/>
            <a:ext cx="8540486" cy="20544500"/>
          </a:xfrm>
          <a:prstGeom prst="roundRect">
            <a:avLst>
              <a:gd name="adj" fmla="val 3509"/>
            </a:avLst>
          </a:prstGeom>
          <a:noFill/>
          <a:ln w="76200">
            <a:solidFill>
              <a:srgbClr val="6EC20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2" name="Rounded Rectangle 107">
            <a:extLst>
              <a:ext uri="{FF2B5EF4-FFF2-40B4-BE49-F238E27FC236}">
                <a16:creationId xmlns:a16="http://schemas.microsoft.com/office/drawing/2014/main" id="{B511BC73-4B5F-44D8-B971-05D79BE17985}"/>
              </a:ext>
            </a:extLst>
          </p:cNvPr>
          <p:cNvSpPr/>
          <p:nvPr/>
        </p:nvSpPr>
        <p:spPr>
          <a:xfrm>
            <a:off x="552115" y="10224170"/>
            <a:ext cx="42670624" cy="2973532"/>
          </a:xfrm>
          <a:prstGeom prst="roundRect">
            <a:avLst>
              <a:gd name="adj" fmla="val 4041"/>
            </a:avLst>
          </a:prstGeom>
          <a:noFill/>
          <a:ln w="76200">
            <a:solidFill>
              <a:srgbClr val="6DC232"/>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TextBox 9">
            <a:extLst>
              <a:ext uri="{FF2B5EF4-FFF2-40B4-BE49-F238E27FC236}">
                <a16:creationId xmlns:a16="http://schemas.microsoft.com/office/drawing/2014/main" id="{6AA509E9-779B-4649-977A-06FC933CC532}"/>
              </a:ext>
            </a:extLst>
          </p:cNvPr>
          <p:cNvSpPr txBox="1"/>
          <p:nvPr/>
        </p:nvSpPr>
        <p:spPr>
          <a:xfrm>
            <a:off x="745808" y="10252180"/>
            <a:ext cx="11309834" cy="2585323"/>
          </a:xfrm>
          <a:prstGeom prst="rect">
            <a:avLst/>
          </a:prstGeom>
          <a:noFill/>
        </p:spPr>
        <p:txBody>
          <a:bodyPr wrap="square" rtlCol="0">
            <a:spAutoFit/>
          </a:bodyPr>
          <a:lstStyle/>
          <a:p>
            <a:r>
              <a:rPr lang="en-US" sz="5400" b="1" dirty="0">
                <a:latin typeface="Avenir Heavy"/>
              </a:rPr>
              <a:t>Introductory Activity: Identifying Applications of In-Class Learning by Analyzing Past </a:t>
            </a:r>
            <a:r>
              <a:rPr lang="en-US" sz="5400" b="1" dirty="0" err="1">
                <a:latin typeface="Avenir Heavy"/>
              </a:rPr>
              <a:t>iGEM</a:t>
            </a:r>
            <a:r>
              <a:rPr lang="en-US" sz="5400" b="1" dirty="0">
                <a:latin typeface="Avenir Heavy"/>
              </a:rPr>
              <a:t> Projects </a:t>
            </a:r>
          </a:p>
        </p:txBody>
      </p:sp>
      <p:sp>
        <p:nvSpPr>
          <p:cNvPr id="15" name="TextBox 14">
            <a:extLst>
              <a:ext uri="{FF2B5EF4-FFF2-40B4-BE49-F238E27FC236}">
                <a16:creationId xmlns:a16="http://schemas.microsoft.com/office/drawing/2014/main" id="{BC32BDE7-CB8F-493C-AE00-A0BC3CC3CD8B}"/>
              </a:ext>
            </a:extLst>
          </p:cNvPr>
          <p:cNvSpPr txBox="1"/>
          <p:nvPr/>
        </p:nvSpPr>
        <p:spPr>
          <a:xfrm>
            <a:off x="11971102" y="10236104"/>
            <a:ext cx="13851805" cy="3016210"/>
          </a:xfrm>
          <a:prstGeom prst="rect">
            <a:avLst/>
          </a:prstGeom>
          <a:noFill/>
        </p:spPr>
        <p:txBody>
          <a:bodyPr wrap="square" rtlCol="0">
            <a:spAutoFit/>
          </a:bodyPr>
          <a:lstStyle/>
          <a:p>
            <a:r>
              <a:rPr lang="en-US" sz="2800" b="1" dirty="0">
                <a:latin typeface="Helvetica" panose="020B0604020202020204" pitchFamily="34" charset="0"/>
                <a:cs typeface="Helvetica" panose="020B0604020202020204" pitchFamily="34" charset="0"/>
              </a:rPr>
              <a:t>Learning Goals</a:t>
            </a:r>
          </a:p>
          <a:p>
            <a:r>
              <a:rPr lang="en-US" sz="2700" dirty="0">
                <a:latin typeface="Helvetica" panose="020B0604020202020204" pitchFamily="34" charset="0"/>
                <a:cs typeface="Helvetica" panose="020B0604020202020204" pitchFamily="34" charset="0"/>
              </a:rPr>
              <a:t>Students will</a:t>
            </a:r>
          </a:p>
          <a:p>
            <a:pPr marL="457200" indent="-457200">
              <a:buFont typeface="Arial" panose="020B0604020202020204" pitchFamily="34" charset="0"/>
              <a:buChar char="•"/>
            </a:pPr>
            <a:r>
              <a:rPr lang="en-US" sz="2700" dirty="0">
                <a:latin typeface="Helvetica" panose="020B0604020202020204" pitchFamily="34" charset="0"/>
                <a:cs typeface="Helvetica" panose="020B0604020202020204" pitchFamily="34" charset="0"/>
              </a:rPr>
              <a:t>Gain a deeper understanding of real world applications of biology and synthetic biology</a:t>
            </a:r>
          </a:p>
          <a:p>
            <a:pPr marL="457200" indent="-457200">
              <a:buFont typeface="Arial" panose="020B0604020202020204" pitchFamily="34" charset="0"/>
              <a:buChar char="•"/>
            </a:pPr>
            <a:r>
              <a:rPr lang="en-US" sz="2700" dirty="0">
                <a:latin typeface="Helvetica" panose="020B0604020202020204" pitchFamily="34" charset="0"/>
                <a:cs typeface="Helvetica" panose="020B0604020202020204" pitchFamily="34" charset="0"/>
              </a:rPr>
              <a:t>Apply their in class learning to scientific analysis</a:t>
            </a:r>
          </a:p>
          <a:p>
            <a:pPr marL="457200" indent="-457200">
              <a:buFont typeface="Arial" panose="020B0604020202020204" pitchFamily="34" charset="0"/>
              <a:buChar char="•"/>
            </a:pPr>
            <a:r>
              <a:rPr lang="en-US" sz="2700" dirty="0">
                <a:latin typeface="Helvetica" panose="020B0604020202020204" pitchFamily="34" charset="0"/>
                <a:cs typeface="Helvetica" panose="020B0604020202020204" pitchFamily="34" charset="0"/>
              </a:rPr>
              <a:t>Improve their research skills through reading  papers and searching databases</a:t>
            </a:r>
          </a:p>
          <a:p>
            <a:pPr marL="457200" indent="-457200">
              <a:buFont typeface="Arial" panose="020B0604020202020204" pitchFamily="34" charset="0"/>
              <a:buChar char="•"/>
            </a:pPr>
            <a:r>
              <a:rPr lang="en-US" sz="2700" dirty="0">
                <a:latin typeface="Helvetica" panose="020B0604020202020204" pitchFamily="34" charset="0"/>
                <a:cs typeface="Helvetica" panose="020B0604020202020204" pitchFamily="34" charset="0"/>
              </a:rPr>
              <a:t>Associate synthetic biology with data science through database searching and data analysis</a:t>
            </a:r>
          </a:p>
        </p:txBody>
      </p:sp>
      <p:sp>
        <p:nvSpPr>
          <p:cNvPr id="16" name="TextBox 15">
            <a:extLst>
              <a:ext uri="{FF2B5EF4-FFF2-40B4-BE49-F238E27FC236}">
                <a16:creationId xmlns:a16="http://schemas.microsoft.com/office/drawing/2014/main" id="{3A794D8C-AD17-49A7-8DE7-83B3B0D2B7B1}"/>
              </a:ext>
            </a:extLst>
          </p:cNvPr>
          <p:cNvSpPr txBox="1"/>
          <p:nvPr/>
        </p:nvSpPr>
        <p:spPr>
          <a:xfrm>
            <a:off x="25812238" y="10267362"/>
            <a:ext cx="18803063" cy="3108543"/>
          </a:xfrm>
          <a:prstGeom prst="rect">
            <a:avLst/>
          </a:prstGeom>
          <a:noFill/>
        </p:spPr>
        <p:txBody>
          <a:bodyPr wrap="square" rtlCol="0">
            <a:spAutoFit/>
          </a:bodyPr>
          <a:lstStyle/>
          <a:p>
            <a:r>
              <a:rPr lang="en-US" sz="2800" b="1" dirty="0">
                <a:latin typeface="Helvetica" panose="020B0604020202020204" pitchFamily="34" charset="0"/>
                <a:cs typeface="Helvetica" panose="020B0604020202020204" pitchFamily="34" charset="0"/>
              </a:rPr>
              <a:t>Activity Description</a:t>
            </a:r>
          </a:p>
          <a:p>
            <a:pPr marL="457200" indent="-457200">
              <a:buFont typeface="Arial" panose="020B0604020202020204" pitchFamily="34" charset="0"/>
              <a:buChar char="•"/>
            </a:pPr>
            <a:r>
              <a:rPr lang="en-US" sz="2800" dirty="0">
                <a:latin typeface="Helvetica" panose="020B0604020202020204" pitchFamily="34" charset="0"/>
                <a:cs typeface="Helvetica" panose="020B0604020202020204" pitchFamily="34" charset="0"/>
              </a:rPr>
              <a:t>Many advances in the field of synthetic biology have come from successful </a:t>
            </a:r>
            <a:r>
              <a:rPr lang="en-US" sz="2800" dirty="0" err="1">
                <a:latin typeface="Helvetica" panose="020B0604020202020204" pitchFamily="34" charset="0"/>
                <a:cs typeface="Helvetica" panose="020B0604020202020204" pitchFamily="34" charset="0"/>
              </a:rPr>
              <a:t>iGEM</a:t>
            </a:r>
            <a:r>
              <a:rPr lang="en-US" sz="2800" dirty="0">
                <a:latin typeface="Helvetica" panose="020B0604020202020204" pitchFamily="34" charset="0"/>
                <a:cs typeface="Helvetica" panose="020B0604020202020204" pitchFamily="34" charset="0"/>
              </a:rPr>
              <a:t> teams</a:t>
            </a:r>
          </a:p>
          <a:p>
            <a:pPr marL="457200" indent="-457200">
              <a:buFont typeface="Arial" panose="020B0604020202020204" pitchFamily="34" charset="0"/>
              <a:buChar char="•"/>
            </a:pPr>
            <a:r>
              <a:rPr lang="en-US" sz="2800" dirty="0">
                <a:latin typeface="Helvetica" panose="020B0604020202020204" pitchFamily="34" charset="0"/>
                <a:cs typeface="Helvetica" panose="020B0604020202020204" pitchFamily="34" charset="0"/>
              </a:rPr>
              <a:t>Past </a:t>
            </a:r>
            <a:r>
              <a:rPr lang="en-US" sz="2800" dirty="0" err="1">
                <a:latin typeface="Helvetica" panose="020B0604020202020204" pitchFamily="34" charset="0"/>
                <a:cs typeface="Helvetica" panose="020B0604020202020204" pitchFamily="34" charset="0"/>
              </a:rPr>
              <a:t>iGEM</a:t>
            </a:r>
            <a:r>
              <a:rPr lang="en-US" sz="2800" dirty="0">
                <a:latin typeface="Helvetica" panose="020B0604020202020204" pitchFamily="34" charset="0"/>
                <a:cs typeface="Helvetica" panose="020B0604020202020204" pitchFamily="34" charset="0"/>
              </a:rPr>
              <a:t> projects are valuable resources to analyze, learn from, and improve</a:t>
            </a:r>
          </a:p>
          <a:p>
            <a:pPr marL="457200" indent="-457200">
              <a:buFont typeface="Arial" panose="020B0604020202020204" pitchFamily="34" charset="0"/>
              <a:buChar char="•"/>
            </a:pPr>
            <a:r>
              <a:rPr lang="en-US" sz="2800" dirty="0">
                <a:latin typeface="Helvetica" panose="020B0604020202020204" pitchFamily="34" charset="0"/>
                <a:cs typeface="Helvetica" panose="020B0604020202020204" pitchFamily="34" charset="0"/>
              </a:rPr>
              <a:t>Students will choose a past </a:t>
            </a:r>
            <a:r>
              <a:rPr lang="en-US" sz="2800" dirty="0" err="1">
                <a:latin typeface="Helvetica" panose="020B0604020202020204" pitchFamily="34" charset="0"/>
                <a:cs typeface="Helvetica" panose="020B0604020202020204" pitchFamily="34" charset="0"/>
              </a:rPr>
              <a:t>iGEM</a:t>
            </a:r>
            <a:r>
              <a:rPr lang="en-US" sz="2800" dirty="0">
                <a:latin typeface="Helvetica" panose="020B0604020202020204" pitchFamily="34" charset="0"/>
                <a:cs typeface="Helvetica" panose="020B0604020202020204" pitchFamily="34" charset="0"/>
              </a:rPr>
              <a:t> project to analyze</a:t>
            </a:r>
          </a:p>
          <a:p>
            <a:pPr marL="457200" indent="-457200">
              <a:buFont typeface="Arial" panose="020B0604020202020204" pitchFamily="34" charset="0"/>
              <a:buChar char="•"/>
            </a:pPr>
            <a:r>
              <a:rPr lang="en-US" sz="2800" dirty="0">
                <a:latin typeface="Helvetica" panose="020B0604020202020204" pitchFamily="34" charset="0"/>
                <a:cs typeface="Helvetica" panose="020B0604020202020204" pitchFamily="34" charset="0"/>
              </a:rPr>
              <a:t>Students will identify applications of topics and techniques they have learned in class</a:t>
            </a:r>
          </a:p>
          <a:p>
            <a:pPr marL="457200" indent="-457200">
              <a:buFont typeface="Arial" panose="020B0604020202020204" pitchFamily="34" charset="0"/>
              <a:buChar char="•"/>
            </a:pPr>
            <a:r>
              <a:rPr lang="en-US" sz="2800" dirty="0">
                <a:latin typeface="Helvetica" panose="020B0604020202020204" pitchFamily="34" charset="0"/>
                <a:cs typeface="Helvetica" panose="020B0604020202020204" pitchFamily="34" charset="0"/>
              </a:rPr>
              <a:t>Students will also determine an area of the project that could be improved. </a:t>
            </a:r>
          </a:p>
          <a:p>
            <a:pPr marL="457200" indent="-457200">
              <a:buFont typeface="Arial" panose="020B0604020202020204" pitchFamily="34" charset="0"/>
              <a:buChar char="•"/>
            </a:pPr>
            <a:endParaRPr lang="en-US" sz="2800" dirty="0">
              <a:latin typeface="Helvetica" panose="020B0604020202020204" pitchFamily="34" charset="0"/>
              <a:cs typeface="Helvetica" panose="020B0604020202020204" pitchFamily="34" charset="0"/>
            </a:endParaRPr>
          </a:p>
        </p:txBody>
      </p:sp>
      <p:pic>
        <p:nvPicPr>
          <p:cNvPr id="34" name="Picture 33">
            <a:extLst>
              <a:ext uri="{FF2B5EF4-FFF2-40B4-BE49-F238E27FC236}">
                <a16:creationId xmlns:a16="http://schemas.microsoft.com/office/drawing/2014/main" id="{5AA5F6A2-8826-4550-A2F4-81A310467526}"/>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608863" y="28378512"/>
            <a:ext cx="4447566" cy="5307861"/>
          </a:xfrm>
          <a:prstGeom prst="rect">
            <a:avLst/>
          </a:prstGeom>
        </p:spPr>
      </p:pic>
      <p:sp>
        <p:nvSpPr>
          <p:cNvPr id="47" name="TextBox 46">
            <a:extLst>
              <a:ext uri="{FF2B5EF4-FFF2-40B4-BE49-F238E27FC236}">
                <a16:creationId xmlns:a16="http://schemas.microsoft.com/office/drawing/2014/main" id="{A5A921F4-F873-4136-A5B2-8C25F1991521}"/>
              </a:ext>
            </a:extLst>
          </p:cNvPr>
          <p:cNvSpPr txBox="1"/>
          <p:nvPr/>
        </p:nvSpPr>
        <p:spPr>
          <a:xfrm>
            <a:off x="552115" y="34772197"/>
            <a:ext cx="7235789" cy="523220"/>
          </a:xfrm>
          <a:prstGeom prst="rect">
            <a:avLst/>
          </a:prstGeom>
          <a:noFill/>
        </p:spPr>
        <p:txBody>
          <a:bodyPr wrap="square" rtlCol="0">
            <a:spAutoFit/>
          </a:bodyPr>
          <a:lstStyle/>
          <a:p>
            <a:r>
              <a:rPr lang="en-US" sz="2800" b="1" dirty="0">
                <a:solidFill>
                  <a:srgbClr val="FFFFFF"/>
                </a:solidFill>
                <a:latin typeface="Helvetica" panose="020B0604020202020204" pitchFamily="34" charset="0"/>
                <a:cs typeface="Helvetica" panose="020B0604020202020204" pitchFamily="34" charset="0"/>
              </a:rPr>
              <a:t>Attributions</a:t>
            </a:r>
            <a:r>
              <a:rPr lang="en-US" b="1" dirty="0">
                <a:solidFill>
                  <a:srgbClr val="FFFFFF"/>
                </a:solidFill>
              </a:rPr>
              <a:t>;</a:t>
            </a:r>
            <a:r>
              <a:rPr lang="en-US" b="1" u="sng" dirty="0">
                <a:solidFill>
                  <a:srgbClr val="FFFFFF"/>
                </a:solidFill>
              </a:rPr>
              <a:t> </a:t>
            </a:r>
          </a:p>
        </p:txBody>
      </p:sp>
      <p:sp>
        <p:nvSpPr>
          <p:cNvPr id="49" name="TextBox 48">
            <a:extLst>
              <a:ext uri="{FF2B5EF4-FFF2-40B4-BE49-F238E27FC236}">
                <a16:creationId xmlns:a16="http://schemas.microsoft.com/office/drawing/2014/main" id="{B0810A4E-9729-4E13-B9B0-946AE2AA0DF9}"/>
              </a:ext>
            </a:extLst>
          </p:cNvPr>
          <p:cNvSpPr txBox="1"/>
          <p:nvPr/>
        </p:nvSpPr>
        <p:spPr>
          <a:xfrm>
            <a:off x="512548" y="35213959"/>
            <a:ext cx="17197936" cy="2246769"/>
          </a:xfrm>
          <a:prstGeom prst="rect">
            <a:avLst/>
          </a:prstGeom>
          <a:noFill/>
        </p:spPr>
        <p:txBody>
          <a:bodyPr wrap="square" rtlCol="0">
            <a:spAutoFit/>
          </a:bodyPr>
          <a:lstStyle/>
          <a:p>
            <a:r>
              <a:rPr lang="en-US" sz="2000" dirty="0">
                <a:solidFill>
                  <a:srgbClr val="FFFFFF"/>
                </a:solidFill>
                <a:latin typeface="Helvetica" panose="020B0604020202020204" pitchFamily="34" charset="0"/>
                <a:cs typeface="Helvetica" panose="020B0604020202020204" pitchFamily="34" charset="0"/>
              </a:rPr>
              <a:t>All experiments, cloning, planning, design and other work was done by student members of the team unless explicitly indicated otherwise</a:t>
            </a:r>
          </a:p>
          <a:p>
            <a:r>
              <a:rPr lang="en-US" sz="2000" dirty="0">
                <a:solidFill>
                  <a:srgbClr val="FFFFFF"/>
                </a:solidFill>
                <a:latin typeface="Helvetica" panose="020B0604020202020204" pitchFamily="34" charset="0"/>
                <a:cs typeface="Helvetica" panose="020B0604020202020204" pitchFamily="34" charset="0"/>
              </a:rPr>
              <a:t>We’d like to thank all of our advisors and everyone else who supported us along the way, including:</a:t>
            </a:r>
            <a:br>
              <a:rPr lang="en-US" sz="2000" dirty="0">
                <a:solidFill>
                  <a:srgbClr val="FFFFFF"/>
                </a:solidFill>
                <a:latin typeface="Helvetica" panose="020B0604020202020204" pitchFamily="34" charset="0"/>
                <a:cs typeface="Helvetica" panose="020B0604020202020204" pitchFamily="34" charset="0"/>
              </a:rPr>
            </a:br>
            <a:endParaRPr lang="en-US" sz="2000" dirty="0">
              <a:solidFill>
                <a:srgbClr val="FFFFFF"/>
              </a:solidFill>
              <a:latin typeface="Helvetica" panose="020B0604020202020204" pitchFamily="34" charset="0"/>
              <a:cs typeface="Helvetica" panose="020B0604020202020204" pitchFamily="34" charset="0"/>
            </a:endParaRPr>
          </a:p>
          <a:p>
            <a:r>
              <a:rPr lang="en-US" sz="2000" dirty="0">
                <a:solidFill>
                  <a:srgbClr val="FFFFFF"/>
                </a:solidFill>
                <a:latin typeface="Helvetica" panose="020B0604020202020204" pitchFamily="34" charset="0"/>
                <a:cs typeface="Helvetica" panose="020B0604020202020204" pitchFamily="34" charset="0"/>
              </a:rPr>
              <a:t>Dr. Margaret </a:t>
            </a:r>
            <a:r>
              <a:rPr lang="en-US" sz="2000" dirty="0" err="1">
                <a:solidFill>
                  <a:srgbClr val="FFFFFF"/>
                </a:solidFill>
                <a:latin typeface="Helvetica" panose="020B0604020202020204" pitchFamily="34" charset="0"/>
                <a:cs typeface="Helvetica" panose="020B0604020202020204" pitchFamily="34" charset="0"/>
              </a:rPr>
              <a:t>Saha</a:t>
            </a:r>
            <a:r>
              <a:rPr lang="en-US" sz="2000" dirty="0">
                <a:solidFill>
                  <a:srgbClr val="FFFFFF"/>
                </a:solidFill>
                <a:latin typeface="Helvetica" panose="020B0604020202020204" pitchFamily="34" charset="0"/>
                <a:cs typeface="Helvetica" panose="020B0604020202020204" pitchFamily="34" charset="0"/>
              </a:rPr>
              <a:t>, PI: For her general support and her endless dedication and enthusiasm to our team</a:t>
            </a:r>
          </a:p>
          <a:p>
            <a:r>
              <a:rPr lang="en-US" sz="2000" dirty="0">
                <a:solidFill>
                  <a:srgbClr val="FFFFFF"/>
                </a:solidFill>
                <a:latin typeface="Helvetica" panose="020B0604020202020204" pitchFamily="34" charset="0"/>
                <a:cs typeface="Helvetica" panose="020B0604020202020204" pitchFamily="34" charset="0"/>
              </a:rPr>
              <a:t>Dr. </a:t>
            </a:r>
            <a:r>
              <a:rPr lang="en-US" sz="2000" dirty="0" err="1">
                <a:solidFill>
                  <a:srgbClr val="FFFFFF"/>
                </a:solidFill>
                <a:latin typeface="Helvetica" panose="020B0604020202020204" pitchFamily="34" charset="0"/>
                <a:cs typeface="Helvetica" panose="020B0604020202020204" pitchFamily="34" charset="0"/>
              </a:rPr>
              <a:t>Mainak</a:t>
            </a:r>
            <a:r>
              <a:rPr lang="en-US" sz="2000" dirty="0">
                <a:solidFill>
                  <a:srgbClr val="FFFFFF"/>
                </a:solidFill>
                <a:latin typeface="Helvetica" panose="020B0604020202020204" pitchFamily="34" charset="0"/>
                <a:cs typeface="Helvetica" panose="020B0604020202020204" pitchFamily="34" charset="0"/>
              </a:rPr>
              <a:t> Patel, Co-PI: For invaluable math modeling guidance  </a:t>
            </a:r>
          </a:p>
          <a:p>
            <a:r>
              <a:rPr lang="en-US" sz="2000" dirty="0">
                <a:solidFill>
                  <a:srgbClr val="FFFFFF"/>
                </a:solidFill>
                <a:latin typeface="Helvetica" panose="020B0604020202020204" pitchFamily="34" charset="0"/>
                <a:cs typeface="Helvetica" panose="020B0604020202020204" pitchFamily="34" charset="0"/>
              </a:rPr>
              <a:t>Dr. Eric Bradley: For his tireless assistance with lab facilities and management</a:t>
            </a:r>
          </a:p>
          <a:p>
            <a:r>
              <a:rPr lang="en-US" sz="2000" dirty="0">
                <a:solidFill>
                  <a:srgbClr val="FFFFFF"/>
                </a:solidFill>
                <a:latin typeface="Helvetica" panose="020B0604020202020204" pitchFamily="34" charset="0"/>
                <a:cs typeface="Helvetica" panose="020B0604020202020204" pitchFamily="34" charset="0"/>
              </a:rPr>
              <a:t>Dr. Dennis Manos, Vice Provost of Research: For providing us with necessary financial and intellectual support</a:t>
            </a:r>
            <a:endParaRPr lang="en-US" sz="2000" dirty="0">
              <a:latin typeface="Helvetica" panose="020B0604020202020204" pitchFamily="34" charset="0"/>
              <a:cs typeface="Helvetica" panose="020B0604020202020204" pitchFamily="34" charset="0"/>
            </a:endParaRPr>
          </a:p>
        </p:txBody>
      </p:sp>
      <p:sp>
        <p:nvSpPr>
          <p:cNvPr id="50" name="TextBox 49">
            <a:extLst>
              <a:ext uri="{FF2B5EF4-FFF2-40B4-BE49-F238E27FC236}">
                <a16:creationId xmlns:a16="http://schemas.microsoft.com/office/drawing/2014/main" id="{F3E8BB31-33D4-4BD9-9063-5B2306C40E94}"/>
              </a:ext>
            </a:extLst>
          </p:cNvPr>
          <p:cNvSpPr txBox="1"/>
          <p:nvPr/>
        </p:nvSpPr>
        <p:spPr>
          <a:xfrm>
            <a:off x="22548345" y="34772197"/>
            <a:ext cx="5053264" cy="523220"/>
          </a:xfrm>
          <a:prstGeom prst="rect">
            <a:avLst/>
          </a:prstGeom>
          <a:noFill/>
        </p:spPr>
        <p:txBody>
          <a:bodyPr wrap="square" rtlCol="0">
            <a:spAutoFit/>
          </a:bodyPr>
          <a:lstStyle/>
          <a:p>
            <a:r>
              <a:rPr lang="en-US" sz="2800" b="1" dirty="0">
                <a:solidFill>
                  <a:schemeClr val="bg1"/>
                </a:solidFill>
                <a:latin typeface="Helvetica" panose="020B0604020202020204" pitchFamily="34" charset="0"/>
                <a:cs typeface="Helvetica" panose="020B0604020202020204" pitchFamily="34" charset="0"/>
              </a:rPr>
              <a:t>Financial Support</a:t>
            </a:r>
          </a:p>
        </p:txBody>
      </p:sp>
      <p:sp>
        <p:nvSpPr>
          <p:cNvPr id="51" name="TextBox 50">
            <a:extLst>
              <a:ext uri="{FF2B5EF4-FFF2-40B4-BE49-F238E27FC236}">
                <a16:creationId xmlns:a16="http://schemas.microsoft.com/office/drawing/2014/main" id="{12728B72-C87F-45FB-BC40-F9FF901C5DC9}"/>
              </a:ext>
            </a:extLst>
          </p:cNvPr>
          <p:cNvSpPr txBox="1"/>
          <p:nvPr/>
        </p:nvSpPr>
        <p:spPr>
          <a:xfrm>
            <a:off x="22548345" y="35369307"/>
            <a:ext cx="7790894" cy="2554545"/>
          </a:xfrm>
          <a:prstGeom prst="rect">
            <a:avLst/>
          </a:prstGeom>
          <a:noFill/>
        </p:spPr>
        <p:txBody>
          <a:bodyPr wrap="square" rtlCol="0">
            <a:spAutoFit/>
          </a:bodyPr>
          <a:lstStyle/>
          <a:p>
            <a:r>
              <a:rPr lang="en-US" sz="2000" dirty="0">
                <a:solidFill>
                  <a:srgbClr val="FFFFFF"/>
                </a:solidFill>
                <a:latin typeface="Helvetica" panose="020B0604020202020204" pitchFamily="34" charset="0"/>
                <a:cs typeface="Helvetica" panose="020B0604020202020204" pitchFamily="34" charset="0"/>
              </a:rPr>
              <a:t>Dr. Dennis Manos, Vice Provost of Research</a:t>
            </a:r>
          </a:p>
          <a:p>
            <a:r>
              <a:rPr lang="en-US" sz="2000" dirty="0">
                <a:solidFill>
                  <a:srgbClr val="FFFFFF"/>
                </a:solidFill>
                <a:latin typeface="Helvetica" panose="020B0604020202020204" pitchFamily="34" charset="0"/>
                <a:cs typeface="Helvetica" panose="020B0604020202020204" pitchFamily="34" charset="0"/>
              </a:rPr>
              <a:t>Dean Kate Conley, Dean of the Faculty, Arts and Sciences</a:t>
            </a:r>
          </a:p>
          <a:p>
            <a:r>
              <a:rPr lang="en-US" sz="2000" dirty="0">
                <a:solidFill>
                  <a:srgbClr val="FFFFFF"/>
                </a:solidFill>
                <a:latin typeface="Helvetica" panose="020B0604020202020204" pitchFamily="34" charset="0"/>
                <a:cs typeface="Helvetica" panose="020B0604020202020204" pitchFamily="34" charset="0"/>
              </a:rPr>
              <a:t>Howard Hughes Medical Institute Science Education Grant to the College of William and Mary</a:t>
            </a:r>
          </a:p>
          <a:p>
            <a:r>
              <a:rPr lang="en-US" sz="2000" dirty="0">
                <a:solidFill>
                  <a:srgbClr val="FFFFFF"/>
                </a:solidFill>
                <a:latin typeface="Helvetica" panose="020B0604020202020204" pitchFamily="34" charset="0"/>
                <a:cs typeface="Helvetica" panose="020B0604020202020204" pitchFamily="34" charset="0"/>
              </a:rPr>
              <a:t>Epoch Life Science Inc.</a:t>
            </a:r>
          </a:p>
          <a:p>
            <a:r>
              <a:rPr lang="en-US" sz="2000" dirty="0">
                <a:solidFill>
                  <a:srgbClr val="FFFFFF"/>
                </a:solidFill>
                <a:latin typeface="Helvetica" panose="020B0604020202020204" pitchFamily="34" charset="0"/>
                <a:cs typeface="Helvetica" panose="020B0604020202020204" pitchFamily="34" charset="0"/>
              </a:rPr>
              <a:t>Bio Basic</a:t>
            </a:r>
          </a:p>
          <a:p>
            <a:r>
              <a:rPr lang="en-US" sz="2000" dirty="0">
                <a:solidFill>
                  <a:srgbClr val="FFFFFF"/>
                </a:solidFill>
                <a:latin typeface="Helvetica" panose="020B0604020202020204" pitchFamily="34" charset="0"/>
                <a:cs typeface="Helvetica" panose="020B0604020202020204" pitchFamily="34" charset="0"/>
              </a:rPr>
              <a:t>New England Biolabs</a:t>
            </a:r>
          </a:p>
          <a:p>
            <a:r>
              <a:rPr lang="en-US" sz="2000" dirty="0">
                <a:solidFill>
                  <a:srgbClr val="FFFFFF"/>
                </a:solidFill>
                <a:latin typeface="Helvetica" panose="020B0604020202020204" pitchFamily="34" charset="0"/>
                <a:cs typeface="Helvetica" panose="020B0604020202020204" pitchFamily="34" charset="0"/>
              </a:rPr>
              <a:t>Integrated DNA Technologies</a:t>
            </a:r>
            <a:endParaRPr lang="en-US" sz="2000" dirty="0">
              <a:latin typeface="Helvetica" panose="020B0604020202020204" pitchFamily="34" charset="0"/>
              <a:cs typeface="Helvetica" panose="020B0604020202020204" pitchFamily="34" charset="0"/>
            </a:endParaRPr>
          </a:p>
        </p:txBody>
      </p:sp>
      <p:pic>
        <p:nvPicPr>
          <p:cNvPr id="53" name="Picture 52">
            <a:extLst>
              <a:ext uri="{FF2B5EF4-FFF2-40B4-BE49-F238E27FC236}">
                <a16:creationId xmlns:a16="http://schemas.microsoft.com/office/drawing/2014/main" id="{EF7FDB18-75F0-4D5F-94AE-9E67F25583BC}"/>
              </a:ext>
            </a:extLst>
          </p:cNvPr>
          <p:cNvPicPr>
            <a:picLocks noChangeAspect="1"/>
          </p:cNvPicPr>
          <p:nvPr/>
        </p:nvPicPr>
        <p:blipFill rotWithShape="1">
          <a:blip r:embed="rId9" cstate="print">
            <a:extLst>
              <a:ext uri="{28A0092B-C50C-407E-A947-70E740481C1C}">
                <a14:useLocalDpi xmlns:a14="http://schemas.microsoft.com/office/drawing/2010/main"/>
              </a:ext>
            </a:extLst>
          </a:blip>
          <a:srcRect/>
          <a:stretch/>
        </p:blipFill>
        <p:spPr>
          <a:xfrm>
            <a:off x="39264084" y="35695481"/>
            <a:ext cx="1793003" cy="795750"/>
          </a:xfrm>
          <a:prstGeom prst="rect">
            <a:avLst/>
          </a:prstGeom>
        </p:spPr>
      </p:pic>
      <p:pic>
        <p:nvPicPr>
          <p:cNvPr id="54" name="Picture 53">
            <a:extLst>
              <a:ext uri="{FF2B5EF4-FFF2-40B4-BE49-F238E27FC236}">
                <a16:creationId xmlns:a16="http://schemas.microsoft.com/office/drawing/2014/main" id="{C911EC42-A996-4329-97F8-05ECC7D0CE25}"/>
              </a:ext>
            </a:extLst>
          </p:cNvPr>
          <p:cNvPicPr>
            <a:picLocks noChangeAspect="1"/>
          </p:cNvPicPr>
          <p:nvPr/>
        </p:nvPicPr>
        <p:blipFill>
          <a:blip r:embed="rId10">
            <a:extLst>
              <a:ext uri="{28A0092B-C50C-407E-A947-70E740481C1C}">
                <a14:useLocalDpi xmlns:a14="http://schemas.microsoft.com/office/drawing/2010/main"/>
              </a:ext>
            </a:extLst>
          </a:blip>
          <a:stretch>
            <a:fillRect/>
          </a:stretch>
        </p:blipFill>
        <p:spPr>
          <a:xfrm>
            <a:off x="39292455" y="36762233"/>
            <a:ext cx="2217464" cy="804970"/>
          </a:xfrm>
          <a:prstGeom prst="rect">
            <a:avLst/>
          </a:prstGeom>
        </p:spPr>
      </p:pic>
      <p:pic>
        <p:nvPicPr>
          <p:cNvPr id="55" name="Picture 54">
            <a:extLst>
              <a:ext uri="{FF2B5EF4-FFF2-40B4-BE49-F238E27FC236}">
                <a16:creationId xmlns:a16="http://schemas.microsoft.com/office/drawing/2014/main" id="{E0DDAD2A-9100-4738-AF66-05FFEED8383D}"/>
              </a:ext>
            </a:extLst>
          </p:cNvPr>
          <p:cNvPicPr>
            <a:picLocks noChangeAspect="1"/>
          </p:cNvPicPr>
          <p:nvPr/>
        </p:nvPicPr>
        <p:blipFill>
          <a:blip r:embed="rId11">
            <a:extLst>
              <a:ext uri="{28A0092B-C50C-407E-A947-70E740481C1C}">
                <a14:useLocalDpi xmlns:a14="http://schemas.microsoft.com/office/drawing/2010/main"/>
              </a:ext>
            </a:extLst>
          </a:blip>
          <a:stretch>
            <a:fillRect/>
          </a:stretch>
        </p:blipFill>
        <p:spPr>
          <a:xfrm>
            <a:off x="41664291" y="36787105"/>
            <a:ext cx="1562280" cy="755225"/>
          </a:xfrm>
          <a:prstGeom prst="rect">
            <a:avLst/>
          </a:prstGeom>
        </p:spPr>
      </p:pic>
      <p:pic>
        <p:nvPicPr>
          <p:cNvPr id="56" name="Picture 55">
            <a:extLst>
              <a:ext uri="{FF2B5EF4-FFF2-40B4-BE49-F238E27FC236}">
                <a16:creationId xmlns:a16="http://schemas.microsoft.com/office/drawing/2014/main" id="{692BAE9C-FE22-40C8-9EA0-E8AF7AA844CF}"/>
              </a:ext>
            </a:extLst>
          </p:cNvPr>
          <p:cNvPicPr>
            <a:picLocks noChangeAspect="1"/>
          </p:cNvPicPr>
          <p:nvPr/>
        </p:nvPicPr>
        <p:blipFill>
          <a:blip r:embed="rId12">
            <a:extLst>
              <a:ext uri="{28A0092B-C50C-407E-A947-70E740481C1C}">
                <a14:useLocalDpi xmlns:a14="http://schemas.microsoft.com/office/drawing/2010/main"/>
              </a:ext>
            </a:extLst>
          </a:blip>
          <a:stretch>
            <a:fillRect/>
          </a:stretch>
        </p:blipFill>
        <p:spPr>
          <a:xfrm>
            <a:off x="39142526" y="34698339"/>
            <a:ext cx="4080213" cy="726140"/>
          </a:xfrm>
          <a:prstGeom prst="rect">
            <a:avLst/>
          </a:prstGeom>
        </p:spPr>
      </p:pic>
      <p:pic>
        <p:nvPicPr>
          <p:cNvPr id="57" name="Picture 56">
            <a:extLst>
              <a:ext uri="{FF2B5EF4-FFF2-40B4-BE49-F238E27FC236}">
                <a16:creationId xmlns:a16="http://schemas.microsoft.com/office/drawing/2014/main" id="{96060A85-08C2-41B2-B81F-D0AA53AEB887}"/>
              </a:ext>
            </a:extLst>
          </p:cNvPr>
          <p:cNvPicPr>
            <a:picLocks noChangeAspect="1"/>
          </p:cNvPicPr>
          <p:nvPr/>
        </p:nvPicPr>
        <p:blipFill>
          <a:blip r:embed="rId13" cstate="print">
            <a:extLst>
              <a:ext uri="{28A0092B-C50C-407E-A947-70E740481C1C}">
                <a14:useLocalDpi xmlns:a14="http://schemas.microsoft.com/office/drawing/2010/main"/>
              </a:ext>
            </a:extLst>
          </a:blip>
          <a:stretch>
            <a:fillRect/>
          </a:stretch>
        </p:blipFill>
        <p:spPr>
          <a:xfrm>
            <a:off x="41325688" y="35645286"/>
            <a:ext cx="1897051" cy="801661"/>
          </a:xfrm>
          <a:prstGeom prst="rect">
            <a:avLst/>
          </a:prstGeom>
        </p:spPr>
      </p:pic>
      <p:pic>
        <p:nvPicPr>
          <p:cNvPr id="58" name="Picture 57">
            <a:extLst>
              <a:ext uri="{FF2B5EF4-FFF2-40B4-BE49-F238E27FC236}">
                <a16:creationId xmlns:a16="http://schemas.microsoft.com/office/drawing/2014/main" id="{801F3AD2-0A97-49AE-AA76-A4C496B572D0}"/>
              </a:ext>
            </a:extLst>
          </p:cNvPr>
          <p:cNvPicPr>
            <a:picLocks noChangeAspect="1"/>
          </p:cNvPicPr>
          <p:nvPr/>
        </p:nvPicPr>
        <p:blipFill>
          <a:blip r:embed="rId14">
            <a:extLst>
              <a:ext uri="{BEBA8EAE-BF5A-486C-A8C5-ECC9F3942E4B}">
                <a14:imgProps xmlns:a14="http://schemas.microsoft.com/office/drawing/2010/main">
                  <a14:imgLayer r:embed="rId15">
                    <a14:imgEffect>
                      <a14:sharpenSoften amount="100000"/>
                    </a14:imgEffect>
                    <a14:imgEffect>
                      <a14:brightnessContrast bright="51000"/>
                    </a14:imgEffect>
                  </a14:imgLayer>
                </a14:imgProps>
              </a:ext>
              <a:ext uri="{28A0092B-C50C-407E-A947-70E740481C1C}">
                <a14:useLocalDpi xmlns:a14="http://schemas.microsoft.com/office/drawing/2010/main"/>
              </a:ext>
            </a:extLst>
          </a:blip>
          <a:stretch>
            <a:fillRect/>
          </a:stretch>
        </p:blipFill>
        <p:spPr>
          <a:xfrm>
            <a:off x="39962754" y="37768504"/>
            <a:ext cx="2685685" cy="687332"/>
          </a:xfrm>
          <a:prstGeom prst="rect">
            <a:avLst/>
          </a:prstGeom>
          <a:effectLst>
            <a:glow>
              <a:schemeClr val="accent1">
                <a:alpha val="40000"/>
              </a:schemeClr>
            </a:glow>
          </a:effectLst>
        </p:spPr>
      </p:pic>
    </p:spTree>
    <p:extLst>
      <p:ext uri="{BB962C8B-B14F-4D97-AF65-F5344CB8AC3E}">
        <p14:creationId xmlns:p14="http://schemas.microsoft.com/office/powerpoint/2010/main" val="3119239953"/>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4782</TotalTime>
  <Words>942</Words>
  <Application>Microsoft Office PowerPoint</Application>
  <PresentationFormat>Custom</PresentationFormat>
  <Paragraphs>106</Paragraphs>
  <Slides>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Arial</vt:lpstr>
      <vt:lpstr>Avenir Heavy</vt:lpstr>
      <vt:lpstr>Calibri</vt:lpstr>
      <vt:lpstr>Calibri Light</vt:lpstr>
      <vt:lpstr>Helvetica</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Anna Isler</dc:creator>
  <cp:lastModifiedBy>Anna Isler</cp:lastModifiedBy>
  <cp:revision>65</cp:revision>
  <dcterms:created xsi:type="dcterms:W3CDTF">2019-07-06T21:25:27Z</dcterms:created>
  <dcterms:modified xsi:type="dcterms:W3CDTF">2019-07-31T15:55:36Z</dcterms:modified>
</cp:coreProperties>
</file>