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27"/>
  </p:notesMasterIdLst>
  <p:sldIdLst>
    <p:sldId id="256" r:id="rId3"/>
    <p:sldId id="257" r:id="rId4"/>
    <p:sldId id="276" r:id="rId5"/>
    <p:sldId id="258" r:id="rId6"/>
    <p:sldId id="279" r:id="rId7"/>
    <p:sldId id="277" r:id="rId8"/>
    <p:sldId id="278" r:id="rId9"/>
    <p:sldId id="281" r:id="rId10"/>
    <p:sldId id="283" r:id="rId11"/>
    <p:sldId id="284" r:id="rId12"/>
    <p:sldId id="285" r:id="rId13"/>
    <p:sldId id="288" r:id="rId14"/>
    <p:sldId id="292" r:id="rId15"/>
    <p:sldId id="286" r:id="rId16"/>
    <p:sldId id="280" r:id="rId17"/>
    <p:sldId id="290" r:id="rId18"/>
    <p:sldId id="289" r:id="rId19"/>
    <p:sldId id="291" r:id="rId20"/>
    <p:sldId id="293" r:id="rId21"/>
    <p:sldId id="294" r:id="rId22"/>
    <p:sldId id="297" r:id="rId23"/>
    <p:sldId id="295" r:id="rId24"/>
    <p:sldId id="298" r:id="rId25"/>
    <p:sldId id="296" r:id="rId2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3"/>
    <p:restoredTop sz="81414"/>
  </p:normalViewPr>
  <p:slideViewPr>
    <p:cSldViewPr snapToGrid="0" snapToObjects="1">
      <p:cViewPr varScale="1">
        <p:scale>
          <a:sx n="50" d="100"/>
          <a:sy n="50" d="100"/>
        </p:scale>
        <p:origin x="131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pixabay.com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/photos/elephant-africa-2923917/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to the video 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3016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www.hhmi.org</a:t>
            </a:r>
            <a:r>
              <a:rPr lang="en-US" dirty="0"/>
              <a:t>/</a:t>
            </a:r>
            <a:r>
              <a:rPr lang="en-US" dirty="0" err="1"/>
              <a:t>biointeractive</a:t>
            </a:r>
            <a:r>
              <a:rPr lang="en-US" dirty="0"/>
              <a:t>/selection-</a:t>
            </a:r>
            <a:r>
              <a:rPr lang="en-US" dirty="0" err="1"/>
              <a:t>tuskless</a:t>
            </a:r>
            <a:r>
              <a:rPr lang="en-US" dirty="0"/>
              <a:t>-elephants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5018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Going to the background reading to introduce the Chiyo dataset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3786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drive.google.com</a:t>
            </a:r>
            <a:r>
              <a:rPr lang="en-US" dirty="0"/>
              <a:t>/drive/u/1/folders/1QhkBiE6oCXUZHb8aC7yhRyDqauMfxdQt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7140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the </a:t>
            </a:r>
            <a:r>
              <a:rPr lang="en-US" dirty="0" err="1"/>
              <a:t>qr</a:t>
            </a:r>
            <a:r>
              <a:rPr lang="en-US" dirty="0"/>
              <a:t>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781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dllama.shinyapps.io/tusklessnes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Fs6kfI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Lifedisc19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SkinColor_HD.m4v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atadryad.org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dryad.org/" TargetMode="Externa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ctrTitle"/>
          </p:nvPr>
        </p:nvSpPr>
        <p:spPr>
          <a:xfrm>
            <a:off x="231167" y="545653"/>
            <a:ext cx="8681663" cy="19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sz="4400" b="1" dirty="0"/>
              <a:t>Examining human impacts on tusk evolution in elephants using authentic research data 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Shape 165"/>
          <p:cNvSpPr txBox="1">
            <a:spLocks noGrp="1"/>
          </p:cNvSpPr>
          <p:nvPr>
            <p:ph type="subTitle" idx="1"/>
          </p:nvPr>
        </p:nvSpPr>
        <p:spPr>
          <a:xfrm>
            <a:off x="462334" y="5231595"/>
            <a:ext cx="8219326" cy="106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66"/>
              </a:spcBef>
              <a:spcAft>
                <a:spcPts val="0"/>
              </a:spcAft>
              <a:buClr>
                <a:srgbClr val="888888"/>
              </a:buClr>
              <a:buSzPts val="832"/>
              <a:buFont typeface="Arial"/>
              <a:buNone/>
            </a:pPr>
            <a:endParaRPr sz="800" b="1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r>
              <a:rPr lang="en-US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Kaitlin Bonner, St. John Fisher College</a:t>
            </a:r>
            <a:endParaRPr sz="28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Font typeface="Arial"/>
              <a:buNone/>
            </a:pPr>
            <a:endParaRPr sz="28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rgbClr val="888888"/>
              </a:buClr>
              <a:buSzPts val="2960"/>
              <a:buFont typeface="Arial"/>
              <a:buNone/>
            </a:pPr>
            <a:endParaRPr sz="28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7F626C-15DD-8140-A33F-9943C91B1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154" b="20635"/>
          <a:stretch/>
        </p:blipFill>
        <p:spPr>
          <a:xfrm>
            <a:off x="2502961" y="2622831"/>
            <a:ext cx="4138073" cy="24923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5D565C-40DB-C946-AA47-FCE3E901A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76" y="6008960"/>
            <a:ext cx="2706791" cy="5591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6064-6E00-104D-9CCD-C9705AC4B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Using data-centric pedagogies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8B46A-86D8-744A-88E8-E900BB048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538"/>
          <a:stretch/>
        </p:blipFill>
        <p:spPr>
          <a:xfrm>
            <a:off x="457200" y="1314054"/>
            <a:ext cx="6488263" cy="1520286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9A11352B-492A-194A-8028-4767680B087C}"/>
              </a:ext>
            </a:extLst>
          </p:cNvPr>
          <p:cNvSpPr/>
          <p:nvPr/>
        </p:nvSpPr>
        <p:spPr>
          <a:xfrm rot="8032223">
            <a:off x="2461570" y="3037423"/>
            <a:ext cx="757620" cy="526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63B543-C2E9-774A-B490-96E4A58DC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491" y="3640203"/>
            <a:ext cx="3739168" cy="3044893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68251B5B-0B7C-4248-AD57-822EC746BE1A}"/>
              </a:ext>
            </a:extLst>
          </p:cNvPr>
          <p:cNvSpPr/>
          <p:nvPr/>
        </p:nvSpPr>
        <p:spPr>
          <a:xfrm rot="3436495">
            <a:off x="4545465" y="3042859"/>
            <a:ext cx="757620" cy="526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FD838C-AED9-1D42-AF7A-8EA27C01A706}"/>
              </a:ext>
            </a:extLst>
          </p:cNvPr>
          <p:cNvSpPr txBox="1"/>
          <p:nvPr/>
        </p:nvSpPr>
        <p:spPr>
          <a:xfrm>
            <a:off x="7075667" y="1527603"/>
            <a:ext cx="1744137" cy="6501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Sorting &amp; filtering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416AF6-DBBA-DA4E-96F2-23BFCC3D0C95}"/>
              </a:ext>
            </a:extLst>
          </p:cNvPr>
          <p:cNvSpPr txBox="1"/>
          <p:nvPr/>
        </p:nvSpPr>
        <p:spPr>
          <a:xfrm>
            <a:off x="457200" y="5563553"/>
            <a:ext cx="3464862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Generate summary data and descriptive statistics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8EF497-E393-284E-AC55-6FB36BC7135C}"/>
              </a:ext>
            </a:extLst>
          </p:cNvPr>
          <p:cNvSpPr txBox="1"/>
          <p:nvPr/>
        </p:nvSpPr>
        <p:spPr>
          <a:xfrm>
            <a:off x="5532174" y="3316751"/>
            <a:ext cx="328763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Create and interpret figures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24AF27-A34C-0143-97F0-66664C1FF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862" y="3767454"/>
            <a:ext cx="24892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3CAE13-4F6B-E442-B5FF-6C697C432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19" y="1407160"/>
            <a:ext cx="3676937" cy="29942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3104B6-0E85-BB4B-9A72-BEB796DA7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and drawbacks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4B3210-CECE-1C46-B660-596B1B359B4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83"/>
          <a:stretch/>
        </p:blipFill>
        <p:spPr bwMode="auto">
          <a:xfrm>
            <a:off x="623455" y="1581244"/>
            <a:ext cx="3206495" cy="2820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0E13AA-F93F-8648-86BC-98F07DE3EF9B}"/>
              </a:ext>
            </a:extLst>
          </p:cNvPr>
          <p:cNvSpPr txBox="1"/>
          <p:nvPr/>
        </p:nvSpPr>
        <p:spPr>
          <a:xfrm>
            <a:off x="1558131" y="1381189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1966-1968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4E5314-EE76-6E44-87CA-360AFDAFE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339" y="1118869"/>
            <a:ext cx="2044664" cy="13248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69178-775F-6649-8844-625A821B384E}"/>
              </a:ext>
            </a:extLst>
          </p:cNvPr>
          <p:cNvSpPr txBox="1"/>
          <p:nvPr/>
        </p:nvSpPr>
        <p:spPr>
          <a:xfrm>
            <a:off x="322591" y="4401377"/>
            <a:ext cx="4066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Activity proceeds relatively quickly and requires little extra explanation to facilitate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 interaction with the collected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Only see the authors choice in data visualization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E4563A-D9F0-C241-8B27-390AD6CE5F2C}"/>
              </a:ext>
            </a:extLst>
          </p:cNvPr>
          <p:cNvSpPr txBox="1"/>
          <p:nvPr/>
        </p:nvSpPr>
        <p:spPr>
          <a:xfrm>
            <a:off x="4572000" y="4401376"/>
            <a:ext cx="43401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Allows students to directly manipulate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Make choices about figures and analyses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Requires familiarity with Excel, Google Sheets, etc..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Takes longer</a:t>
            </a:r>
          </a:p>
        </p:txBody>
      </p:sp>
    </p:spTree>
    <p:extLst>
      <p:ext uri="{BB962C8B-B14F-4D97-AF65-F5344CB8AC3E}">
        <p14:creationId xmlns:p14="http://schemas.microsoft.com/office/powerpoint/2010/main" val="318949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63DE7-F683-CC42-A358-CD1D454B9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Between figure interpretation and manual figure generation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103C3-3D34-634C-8258-3E33A276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287" y="1417638"/>
            <a:ext cx="8665698" cy="1241158"/>
          </a:xfrm>
        </p:spPr>
        <p:txBody>
          <a:bodyPr/>
          <a:lstStyle/>
          <a:p>
            <a:r>
              <a:rPr lang="en-US" sz="2800" dirty="0"/>
              <a:t>Serenity</a:t>
            </a:r>
          </a:p>
          <a:p>
            <a:pPr lvl="1"/>
            <a:r>
              <a:rPr lang="en-US" sz="2400" dirty="0"/>
              <a:t>Shiny app developed by Drew </a:t>
            </a:r>
            <a:r>
              <a:rPr lang="en-US" sz="2400" dirty="0" err="1"/>
              <a:t>LaMar</a:t>
            </a:r>
            <a:r>
              <a:rPr lang="en-US" sz="2400" dirty="0"/>
              <a:t> (College of William and Mary)</a:t>
            </a:r>
          </a:p>
          <a:p>
            <a:pPr lvl="1"/>
            <a:r>
              <a:rPr lang="en-US" sz="2400" dirty="0">
                <a:hlinkClick r:id="rId3"/>
              </a:rPr>
              <a:t>Elephant module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51DC1-BBC4-894F-BE2C-BF940B73F9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36" r="2728" b="11381"/>
          <a:stretch/>
        </p:blipFill>
        <p:spPr>
          <a:xfrm>
            <a:off x="1786597" y="3305338"/>
            <a:ext cx="6309360" cy="313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83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2033D-859F-1B4A-87E8-C5F96F59D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explains these patterns?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E70C6C-7707-514A-8769-DB94880DE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658" y="4131122"/>
            <a:ext cx="6783186" cy="2521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48DFE8-136A-3246-A295-9246D40DFD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27" t="25701" r="23273" b="20124"/>
          <a:stretch/>
        </p:blipFill>
        <p:spPr>
          <a:xfrm>
            <a:off x="2291812" y="1417638"/>
            <a:ext cx="1796030" cy="2523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035260-45AC-4447-9023-8BCD3F933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00" t="25701" r="52000" b="20124"/>
          <a:stretch/>
        </p:blipFill>
        <p:spPr>
          <a:xfrm>
            <a:off x="332509" y="1417638"/>
            <a:ext cx="1959303" cy="2523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D1EA29-9590-FF4B-9F0C-E87A7101B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18" t="25063" r="23091" b="20761"/>
          <a:stretch/>
        </p:blipFill>
        <p:spPr>
          <a:xfrm>
            <a:off x="4588626" y="1419551"/>
            <a:ext cx="4330931" cy="25214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0B19F6-FE4A-BD4D-8AA1-4344E51A1CC8}"/>
              </a:ext>
            </a:extLst>
          </p:cNvPr>
          <p:cNvSpPr/>
          <p:nvPr/>
        </p:nvSpPr>
        <p:spPr>
          <a:xfrm>
            <a:off x="6754091" y="2278439"/>
            <a:ext cx="964276" cy="166254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7293787-4DA2-C04B-956D-90D44FB9AD88}"/>
              </a:ext>
            </a:extLst>
          </p:cNvPr>
          <p:cNvSpPr/>
          <p:nvPr/>
        </p:nvSpPr>
        <p:spPr>
          <a:xfrm>
            <a:off x="3847631" y="2582762"/>
            <a:ext cx="757620" cy="526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48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4331D-4101-D947-AC3A-20ECCC79A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 </a:t>
            </a:r>
            <a:r>
              <a:rPr lang="en-US" dirty="0" err="1"/>
              <a:t>tusklessness</a:t>
            </a:r>
            <a:r>
              <a:rPr lang="en-US" dirty="0"/>
              <a:t> in </a:t>
            </a:r>
            <a:r>
              <a:rPr lang="en-US" dirty="0" err="1"/>
              <a:t>Gorongosa</a:t>
            </a:r>
            <a:r>
              <a:rPr lang="en-US" dirty="0"/>
              <a:t> to changes in other populations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1C9C4A-7FFB-6D42-80BC-B5B7DFD13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36" r="2728" b="11381"/>
          <a:stretch/>
        </p:blipFill>
        <p:spPr>
          <a:xfrm>
            <a:off x="182880" y="1828801"/>
            <a:ext cx="8337665" cy="41454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69F0CF-71BD-C94A-96D4-6EF07DA12F0B}"/>
              </a:ext>
            </a:extLst>
          </p:cNvPr>
          <p:cNvSpPr/>
          <p:nvPr/>
        </p:nvSpPr>
        <p:spPr>
          <a:xfrm>
            <a:off x="210312" y="2103120"/>
            <a:ext cx="1179576" cy="29242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37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8F79C-960A-E846-B8AD-12C6F1631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data 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28342-4001-0F4E-BC04-9FB545297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28" r="1455" b="16619"/>
          <a:stretch/>
        </p:blipFill>
        <p:spPr>
          <a:xfrm>
            <a:off x="177253" y="1614585"/>
            <a:ext cx="8817628" cy="37906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1CA7B-D662-294E-8DEA-FEDB81F696A9}"/>
              </a:ext>
            </a:extLst>
          </p:cNvPr>
          <p:cNvSpPr txBox="1"/>
          <p:nvPr/>
        </p:nvSpPr>
        <p:spPr>
          <a:xfrm>
            <a:off x="787163" y="5531336"/>
            <a:ext cx="3129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Exploring the raw data: Sort and filter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7CD536-4443-CE4E-A3B4-FF6D0D70A399}"/>
              </a:ext>
            </a:extLst>
          </p:cNvPr>
          <p:cNvSpPr/>
          <p:nvPr/>
        </p:nvSpPr>
        <p:spPr>
          <a:xfrm>
            <a:off x="232117" y="2182602"/>
            <a:ext cx="1179576" cy="29242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00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69CFF-BFF7-ED44-A35C-09AC42E0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28" y="274638"/>
            <a:ext cx="8706344" cy="1143000"/>
          </a:xfrm>
        </p:spPr>
        <p:txBody>
          <a:bodyPr/>
          <a:lstStyle/>
          <a:p>
            <a:pPr algn="l"/>
            <a:r>
              <a:rPr lang="en-US" dirty="0"/>
              <a:t>Data visualization tools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4759D-2246-6945-A88E-5E478B394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57" r="1818" b="7058"/>
          <a:stretch/>
        </p:blipFill>
        <p:spPr>
          <a:xfrm>
            <a:off x="342170" y="1417638"/>
            <a:ext cx="8459659" cy="4123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B67B1D-38DD-E349-BE38-32E4E2711B80}"/>
              </a:ext>
            </a:extLst>
          </p:cNvPr>
          <p:cNvSpPr txBox="1"/>
          <p:nvPr/>
        </p:nvSpPr>
        <p:spPr>
          <a:xfrm>
            <a:off x="1956816" y="5611289"/>
            <a:ext cx="33265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Drag and drop variables to compare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Choose multiple plot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Label aesthetics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525978F-8135-9F4C-B674-667475150D8C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2953512" y="2176273"/>
            <a:ext cx="402336" cy="10963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8710D9-3E25-524D-9689-250564C092ED}"/>
              </a:ext>
            </a:extLst>
          </p:cNvPr>
          <p:cNvCxnSpPr>
            <a:cxnSpLocks/>
          </p:cNvCxnSpPr>
          <p:nvPr/>
        </p:nvCxnSpPr>
        <p:spPr>
          <a:xfrm>
            <a:off x="2849880" y="3190753"/>
            <a:ext cx="505968" cy="51256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9D6A277-A50A-B643-BA85-924819AB6BD6}"/>
              </a:ext>
            </a:extLst>
          </p:cNvPr>
          <p:cNvCxnSpPr>
            <a:cxnSpLocks/>
          </p:cNvCxnSpPr>
          <p:nvPr/>
        </p:nvCxnSpPr>
        <p:spPr>
          <a:xfrm flipV="1">
            <a:off x="2762200" y="2651760"/>
            <a:ext cx="593648" cy="142071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4D98441-6C80-E147-BC75-F0F58FA61482}"/>
              </a:ext>
            </a:extLst>
          </p:cNvPr>
          <p:cNvSpPr/>
          <p:nvPr/>
        </p:nvSpPr>
        <p:spPr>
          <a:xfrm>
            <a:off x="1956816" y="2139696"/>
            <a:ext cx="996696" cy="29242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6C63CF-74AD-5D4C-BE1D-B0A88245771C}"/>
              </a:ext>
            </a:extLst>
          </p:cNvPr>
          <p:cNvSpPr/>
          <p:nvPr/>
        </p:nvSpPr>
        <p:spPr>
          <a:xfrm>
            <a:off x="1956816" y="2953511"/>
            <a:ext cx="996696" cy="24061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D34AA0-9DF8-C442-8FE5-19FA073D49E2}"/>
              </a:ext>
            </a:extLst>
          </p:cNvPr>
          <p:cNvSpPr/>
          <p:nvPr/>
        </p:nvSpPr>
        <p:spPr>
          <a:xfrm>
            <a:off x="1956816" y="4072474"/>
            <a:ext cx="996696" cy="24061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5F6DEE-52C9-2941-9220-9E16DDDF8137}"/>
              </a:ext>
            </a:extLst>
          </p:cNvPr>
          <p:cNvSpPr/>
          <p:nvPr/>
        </p:nvSpPr>
        <p:spPr>
          <a:xfrm>
            <a:off x="6388608" y="1920240"/>
            <a:ext cx="204216" cy="24704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3ED365-924B-1A4E-9749-178BBA59739E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5757106" y="2167286"/>
            <a:ext cx="733610" cy="13169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889C9561-6B33-D342-8F28-39BB5E457310}"/>
              </a:ext>
            </a:extLst>
          </p:cNvPr>
          <p:cNvSpPr/>
          <p:nvPr/>
        </p:nvSpPr>
        <p:spPr>
          <a:xfrm>
            <a:off x="372139" y="2194514"/>
            <a:ext cx="1179576" cy="29242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62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C796F-1DCF-8B4A-B1AC-AEC034200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Descriptive statistics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EF5BD3-37B8-3642-8470-D41F83B35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11" r="1273" b="35420"/>
          <a:stretch/>
        </p:blipFill>
        <p:spPr>
          <a:xfrm>
            <a:off x="257694" y="1417638"/>
            <a:ext cx="8628611" cy="2780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CFEEA5-289C-C94C-88B2-2682F57A7F9A}"/>
              </a:ext>
            </a:extLst>
          </p:cNvPr>
          <p:cNvSpPr/>
          <p:nvPr/>
        </p:nvSpPr>
        <p:spPr>
          <a:xfrm>
            <a:off x="303414" y="2469926"/>
            <a:ext cx="1179576" cy="29242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86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40236-AA46-B04F-8474-D03BFC419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Statistical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DA83B-D600-F44E-80AC-499FBDF75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92" r="1273" b="18531"/>
          <a:stretch/>
        </p:blipFill>
        <p:spPr>
          <a:xfrm>
            <a:off x="133003" y="1177008"/>
            <a:ext cx="8877994" cy="37441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A3A66F-8AFC-8048-B80A-509C938F8C74}"/>
              </a:ext>
            </a:extLst>
          </p:cNvPr>
          <p:cNvSpPr/>
          <p:nvPr/>
        </p:nvSpPr>
        <p:spPr>
          <a:xfrm>
            <a:off x="175398" y="2283432"/>
            <a:ext cx="1179576" cy="29242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1FDF19-15E2-A245-8AAB-427B4C9A65C8}"/>
              </a:ext>
            </a:extLst>
          </p:cNvPr>
          <p:cNvSpPr txBox="1"/>
          <p:nvPr/>
        </p:nvSpPr>
        <p:spPr>
          <a:xfrm>
            <a:off x="594360" y="5047488"/>
            <a:ext cx="5264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Tests: One-sample T-test, Two-sample T-test, Linear regression</a:t>
            </a:r>
          </a:p>
        </p:txBody>
      </p:sp>
    </p:spTree>
    <p:extLst>
      <p:ext uri="{BB962C8B-B14F-4D97-AF65-F5344CB8AC3E}">
        <p14:creationId xmlns:p14="http://schemas.microsoft.com/office/powerpoint/2010/main" val="3909036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19FB-5B4D-E54E-888B-DB2982E85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Working </a:t>
            </a:r>
            <a:r>
              <a:rPr lang="en-US"/>
              <a:t>through the activity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6106A-4750-E941-81B6-1E8D170659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LINK: </a:t>
            </a:r>
            <a:r>
              <a:rPr lang="en-US" sz="2800" dirty="0">
                <a:hlinkClick r:id="rId3"/>
              </a:rPr>
              <a:t>https://</a:t>
            </a:r>
            <a:r>
              <a:rPr lang="en-US" sz="2800" dirty="0" err="1">
                <a:hlinkClick r:id="rId3"/>
              </a:rPr>
              <a:t>bit.ly</a:t>
            </a:r>
            <a:r>
              <a:rPr lang="en-US" sz="2800" dirty="0">
                <a:hlinkClick r:id="rId3"/>
              </a:rPr>
              <a:t>/2Fs6kfI</a:t>
            </a:r>
            <a:endParaRPr lang="en-US" sz="2800" dirty="0"/>
          </a:p>
          <a:p>
            <a:r>
              <a:rPr lang="en-US" sz="2800" dirty="0"/>
              <a:t>Part I: </a:t>
            </a:r>
            <a:r>
              <a:rPr lang="en-US" sz="2800" dirty="0" err="1"/>
              <a:t>Tuskless</a:t>
            </a:r>
            <a:r>
              <a:rPr lang="en-US" sz="2800" dirty="0"/>
              <a:t> video and questions</a:t>
            </a:r>
          </a:p>
          <a:p>
            <a:pPr lvl="1"/>
            <a:r>
              <a:rPr lang="en-US" sz="2400" dirty="0"/>
              <a:t>Understanding evolution of </a:t>
            </a:r>
            <a:r>
              <a:rPr lang="en-US" sz="2400" dirty="0" err="1"/>
              <a:t>tusklessness</a:t>
            </a:r>
            <a:endParaRPr lang="en-US" sz="2400" dirty="0"/>
          </a:p>
          <a:p>
            <a:r>
              <a:rPr lang="en-US" sz="2800" dirty="0"/>
              <a:t>Part II: The context of the data set</a:t>
            </a:r>
          </a:p>
          <a:p>
            <a:pPr lvl="1"/>
            <a:r>
              <a:rPr lang="en-US" sz="2400" dirty="0"/>
              <a:t>Comparing the impact of poaching on other populations of Elephants and making predictions</a:t>
            </a:r>
          </a:p>
          <a:p>
            <a:r>
              <a:rPr lang="en-US" sz="2800" dirty="0"/>
              <a:t>Part III: Exploring the data</a:t>
            </a:r>
          </a:p>
          <a:p>
            <a:pPr lvl="1"/>
            <a:r>
              <a:rPr lang="en-US" sz="2400" dirty="0"/>
              <a:t>Create and compare graphs</a:t>
            </a:r>
          </a:p>
          <a:p>
            <a:pPr lvl="1"/>
            <a:r>
              <a:rPr lang="en-US" sz="2400" dirty="0"/>
              <a:t>Generate descriptive statistics</a:t>
            </a:r>
          </a:p>
          <a:p>
            <a:pPr lvl="1"/>
            <a:r>
              <a:rPr lang="en-US" sz="2400" dirty="0"/>
              <a:t>Hypothesis testing and drawing conclusions</a:t>
            </a:r>
          </a:p>
        </p:txBody>
      </p:sp>
    </p:spTree>
    <p:extLst>
      <p:ext uri="{BB962C8B-B14F-4D97-AF65-F5344CB8AC3E}">
        <p14:creationId xmlns:p14="http://schemas.microsoft.com/office/powerpoint/2010/main" val="1972156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361450" y="217292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Workshop Goals</a:t>
            </a:r>
            <a:endParaRPr dirty="0"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361450" y="1542992"/>
            <a:ext cx="8416790" cy="479130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rtl="0">
              <a:spcBef>
                <a:spcPts val="1000"/>
              </a:spcBef>
              <a:spcAft>
                <a:spcPts val="500"/>
              </a:spcAft>
              <a:buSzPts val="2800"/>
              <a:buFont typeface="Arial" panose="020B0604020202020204" pitchFamily="34" charset="0"/>
              <a:buChar char="•"/>
            </a:pPr>
            <a:r>
              <a:rPr lang="en-US" dirty="0"/>
              <a:t>Explore why and how we use data in the classroom.</a:t>
            </a:r>
          </a:p>
          <a:p>
            <a:pPr lvl="1">
              <a:spcBef>
                <a:spcPts val="1000"/>
              </a:spcBef>
              <a:spcAft>
                <a:spcPts val="500"/>
              </a:spcAft>
              <a:buSzPts val="2800"/>
              <a:buFont typeface="Arial" panose="020B0604020202020204" pitchFamily="34" charset="0"/>
              <a:buChar char="•"/>
            </a:pPr>
            <a:r>
              <a:rPr lang="en-US" dirty="0"/>
              <a:t>What does using data in the classroom look like and how does it help develop quantitative reasoning?</a:t>
            </a:r>
          </a:p>
          <a:p>
            <a:pPr lvl="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Use HHMI </a:t>
            </a:r>
            <a:r>
              <a:rPr lang="en-US" dirty="0" err="1"/>
              <a:t>BioInteractive</a:t>
            </a:r>
            <a:r>
              <a:rPr lang="en-US" dirty="0"/>
              <a:t> and authentic research data to enhance quantitative reasoning exercises by:</a:t>
            </a:r>
          </a:p>
          <a:p>
            <a:pPr lvl="1">
              <a:spcBef>
                <a:spcPts val="1000"/>
              </a:spcBef>
              <a:spcAft>
                <a:spcPts val="500"/>
              </a:spcAft>
              <a:buSzPts val="2800"/>
              <a:buFont typeface="Arial" panose="020B0604020202020204" pitchFamily="34" charset="0"/>
              <a:buChar char="•"/>
            </a:pPr>
            <a:r>
              <a:rPr lang="en-US" dirty="0"/>
              <a:t>adding accessible and engaging pedagogical context to a research question,</a:t>
            </a:r>
          </a:p>
          <a:p>
            <a:pPr lvl="1">
              <a:spcBef>
                <a:spcPts val="1000"/>
              </a:spcBef>
              <a:spcAft>
                <a:spcPts val="500"/>
              </a:spcAft>
              <a:buSzPts val="2800"/>
              <a:buFont typeface="Arial" panose="020B0604020202020204" pitchFamily="34" charset="0"/>
              <a:buChar char="•"/>
            </a:pPr>
            <a:r>
              <a:rPr lang="en-US" dirty="0"/>
              <a:t>using raw data from primary literature, and</a:t>
            </a:r>
          </a:p>
          <a:p>
            <a:pPr lvl="1">
              <a:spcBef>
                <a:spcPts val="1000"/>
              </a:spcBef>
              <a:spcAft>
                <a:spcPts val="500"/>
              </a:spcAft>
              <a:buSzPts val="2800"/>
              <a:buFont typeface="Arial" panose="020B0604020202020204" pitchFamily="34" charset="0"/>
              <a:buChar char="•"/>
            </a:pPr>
            <a:r>
              <a:rPr lang="en-US" dirty="0"/>
              <a:t>reducing the barriers to data visualization, data exploration, and analysis.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5FF95-7828-0D45-B92A-721D0AC17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What kinds of figures did you make?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640C0-C6C0-8043-B87F-E6320A0E8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56" y="1224302"/>
            <a:ext cx="3251478" cy="2936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8373B5-07EC-8043-9098-514B72A0B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662" y="3788477"/>
            <a:ext cx="3228338" cy="2919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1036FB-6C1C-EB43-86CF-E408E4BA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142" y="3788477"/>
            <a:ext cx="3277449" cy="2643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7E3FE1-673D-6245-8A2B-D7959DF31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881" y="1224302"/>
            <a:ext cx="2913564" cy="266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47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E683F-CC8D-9241-B6D6-C74D04E79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140" y="1166380"/>
            <a:ext cx="3130062" cy="1143000"/>
          </a:xfrm>
        </p:spPr>
        <p:txBody>
          <a:bodyPr/>
          <a:lstStyle/>
          <a:p>
            <a:pPr algn="l"/>
            <a:r>
              <a:rPr lang="en-US" dirty="0"/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F90EF-A736-EB4A-B869-153D6EB7E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54" b="20635"/>
          <a:stretch/>
        </p:blipFill>
        <p:spPr>
          <a:xfrm>
            <a:off x="2489134" y="2309380"/>
            <a:ext cx="4138073" cy="24923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01F746-4732-D640-8A9F-224B022C8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94" y="5769809"/>
            <a:ext cx="2706791" cy="55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15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4E183-2D5E-A145-9717-7D598E01C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Alternate ways to work with the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4E569-13BB-C646-BA64-F23D9D88C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interpretation</a:t>
            </a:r>
          </a:p>
          <a:p>
            <a:endParaRPr lang="en-US" dirty="0"/>
          </a:p>
          <a:p>
            <a:r>
              <a:rPr lang="en-US" dirty="0"/>
              <a:t>Excel and Google Sheet</a:t>
            </a:r>
          </a:p>
          <a:p>
            <a:pPr lvl="1"/>
            <a:r>
              <a:rPr lang="en-US" dirty="0"/>
              <a:t>Using the Explore tool!</a:t>
            </a:r>
          </a:p>
          <a:p>
            <a:pPr lvl="1"/>
            <a:endParaRPr lang="en-US" dirty="0"/>
          </a:p>
          <a:p>
            <a:r>
              <a:rPr lang="en-US" dirty="0"/>
              <a:t>Getting to the resources: LINK</a:t>
            </a:r>
          </a:p>
          <a:p>
            <a:endParaRPr lang="en-US" dirty="0"/>
          </a:p>
          <a:p>
            <a:r>
              <a:rPr lang="en-US" dirty="0"/>
              <a:t>More information about Serenity…</a:t>
            </a:r>
          </a:p>
          <a:p>
            <a:pPr lvl="1"/>
            <a:r>
              <a:rPr lang="en-US" dirty="0"/>
              <a:t>Find Drew </a:t>
            </a:r>
            <a:r>
              <a:rPr lang="en-US" dirty="0" err="1"/>
              <a:t>LaMar</a:t>
            </a:r>
            <a:r>
              <a:rPr lang="en-US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5783DD-2E97-B145-86AD-1257D8BFB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072" y="3181969"/>
            <a:ext cx="2068427" cy="1340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C3E804-82C3-9748-973B-7C7A7379C80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83"/>
          <a:stretch/>
        </p:blipFill>
        <p:spPr bwMode="auto">
          <a:xfrm>
            <a:off x="4937759" y="1319162"/>
            <a:ext cx="1871003" cy="17643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21516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90E5-8EA9-2745-B35A-E703470E0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HHMI resources to drive data exploration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35625-A710-0641-8812-E606659B1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43929"/>
            <a:ext cx="8493880" cy="4526100"/>
          </a:xfrm>
        </p:spPr>
        <p:txBody>
          <a:bodyPr/>
          <a:lstStyle/>
          <a:p>
            <a:pPr marL="25400" indent="0">
              <a:buNone/>
            </a:pPr>
            <a:r>
              <a:rPr lang="en-US" dirty="0"/>
              <a:t>HHMI short films, click &amp; learns, and animations are great ways to motivate students to dig into data!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51CD59-DEA7-FB49-A617-4F4E09A6FF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93367"/>
            <a:ext cx="2591142" cy="3411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62A32D-0EC9-3240-BCC6-FC029F81F3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73" y="3193367"/>
            <a:ext cx="2639544" cy="3411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706F5A-19B6-BF45-8090-B49614A7C0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06" y="3193367"/>
            <a:ext cx="2656074" cy="341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32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A2B80-F370-9E45-8B8E-E493D67B6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complete the survey!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2CE31-EB68-BC40-8479-FC21B1D08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47332" y="4647043"/>
            <a:ext cx="4424289" cy="917917"/>
          </a:xfrm>
        </p:spPr>
        <p:txBody>
          <a:bodyPr/>
          <a:lstStyle/>
          <a:p>
            <a:pPr marL="25400" indent="0">
              <a:buNone/>
            </a:pPr>
            <a:r>
              <a:rPr lang="en-US" b="1" dirty="0">
                <a:hlinkClick r:id="rId3"/>
              </a:rPr>
              <a:t>http://bit.ly/Lifedisc19</a:t>
            </a:r>
            <a:r>
              <a:rPr lang="en-US" dirty="0"/>
              <a:t> </a:t>
            </a:r>
            <a:r>
              <a:rPr lang="en-US" b="1" dirty="0"/>
              <a:t> 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948DB1-7AB2-014E-9D4F-B6B768887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878" y="1582435"/>
            <a:ext cx="3175000" cy="3175000"/>
          </a:xfrm>
          <a:prstGeom prst="rect">
            <a:avLst/>
          </a:prstGeom>
        </p:spPr>
      </p:pic>
      <p:pic>
        <p:nvPicPr>
          <p:cNvPr id="6" name="Picture 2" descr="Image result for HHMI Biointeractive">
            <a:extLst>
              <a:ext uri="{FF2B5EF4-FFF2-40B4-BE49-F238E27FC236}">
                <a16:creationId xmlns:a16="http://schemas.microsoft.com/office/drawing/2014/main" id="{6315E4F0-BE1A-834F-8B75-C566A5AE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323" y="2160065"/>
            <a:ext cx="2047875" cy="2047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64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83FD0-57E3-DF4E-965A-C3A9D34E0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65126"/>
            <a:ext cx="8961120" cy="1325563"/>
          </a:xfrm>
        </p:spPr>
        <p:txBody>
          <a:bodyPr/>
          <a:lstStyle/>
          <a:p>
            <a:r>
              <a:rPr lang="en-US" dirty="0"/>
              <a:t>Why do we use data in the classroom?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ED2F6-F26E-504E-9A8B-19905BE79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602" y="1437471"/>
            <a:ext cx="8312727" cy="4608426"/>
          </a:xfrm>
        </p:spPr>
        <p:txBody>
          <a:bodyPr/>
          <a:lstStyle/>
          <a:p>
            <a:pPr marL="50800" indent="0" algn="ctr">
              <a:buNone/>
            </a:pPr>
            <a:r>
              <a:rPr lang="en-US" b="1" dirty="0"/>
              <a:t>Vision and Change: Core competencies </a:t>
            </a:r>
          </a:p>
          <a:p>
            <a:pPr marL="50800" indent="0" algn="ctr">
              <a:buNone/>
            </a:pPr>
            <a:endParaRPr lang="en-US" b="1" dirty="0"/>
          </a:p>
          <a:p>
            <a:r>
              <a:rPr lang="en-US" dirty="0"/>
              <a:t>Ability to apply the process of science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Ability to use quantitative reasoning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Ability to use modeling and simulation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Ability to tap into the interdisciplinary nature of science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Ability to communicate and collaborate with other disciplines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Ability to to understand the relationship between science and society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A0AD74-7131-0C44-8F14-AD4C051E5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808" y="2190556"/>
            <a:ext cx="2107521" cy="145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42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 descr="Screen Shot 2017-10-17 at 4.15.06 PM.png"/>
          <p:cNvPicPr preferRelativeResize="0"/>
          <p:nvPr/>
        </p:nvPicPr>
        <p:blipFill rotWithShape="1">
          <a:blip r:embed="rId3">
            <a:alphaModFix/>
          </a:blip>
          <a:srcRect l="8541" r="6641"/>
          <a:stretch/>
        </p:blipFill>
        <p:spPr>
          <a:xfrm>
            <a:off x="0" y="1547646"/>
            <a:ext cx="9144001" cy="5171808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457200" y="14328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0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What does data look like in your classroom?</a:t>
            </a:r>
            <a:endParaRPr sz="400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81" name="Shape 181"/>
          <p:cNvCxnSpPr/>
          <p:nvPr/>
        </p:nvCxnSpPr>
        <p:spPr>
          <a:xfrm>
            <a:off x="0" y="1417639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2" name="Shape 182" descr="Screen Shot 2017-10-19 at 10.08.02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135337"/>
            <a:ext cx="9144000" cy="136315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83" name="Shape 183"/>
          <p:cNvCxnSpPr/>
          <p:nvPr/>
        </p:nvCxnSpPr>
        <p:spPr>
          <a:xfrm>
            <a:off x="0" y="1417639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4" name="Shape 184"/>
          <p:cNvCxnSpPr/>
          <p:nvPr/>
        </p:nvCxnSpPr>
        <p:spPr>
          <a:xfrm>
            <a:off x="0" y="1547647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5" name="Shape 185"/>
          <p:cNvCxnSpPr/>
          <p:nvPr/>
        </p:nvCxnSpPr>
        <p:spPr>
          <a:xfrm>
            <a:off x="0" y="6719453"/>
            <a:ext cx="91440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6" name="Shape 1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54479" y="1746876"/>
            <a:ext cx="3886200" cy="478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9016" y="2894797"/>
            <a:ext cx="4470401" cy="30099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4B276-C46D-6B49-BC1D-6A18B69B1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data in your classroom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C2C86-3F62-794C-9EA4-A2D280FA1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What do your students do well? 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Where do they need improvement? 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What is the biggest barrier? </a:t>
            </a:r>
          </a:p>
          <a:p>
            <a:pPr marL="25400" indent="0">
              <a:buNone/>
            </a:pPr>
            <a:endParaRPr lang="en-US" sz="3600" dirty="0"/>
          </a:p>
        </p:txBody>
      </p:sp>
      <p:pic>
        <p:nvPicPr>
          <p:cNvPr id="4" name="Picture 4" descr="https://paulmcguire1.files.wordpress.com/2013/11/turn-and-talk.jpg">
            <a:hlinkClick r:id="rId2" action="ppaction://hlinkfile"/>
            <a:extLst>
              <a:ext uri="{FF2B5EF4-FFF2-40B4-BE49-F238E27FC236}">
                <a16:creationId xmlns:a16="http://schemas.microsoft.com/office/drawing/2014/main" id="{7AABD1C8-D268-9E4B-A9AE-32DBC5E04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928" y="5120221"/>
            <a:ext cx="1739475" cy="118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797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7121B-3425-4F4D-A406-BB5C30BF9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quantitative skills do you focus on in your classroom?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83275-0AA8-CE49-BE28-1E8C67BE41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Evaluate and interpret data</a:t>
            </a:r>
          </a:p>
          <a:p>
            <a:r>
              <a:rPr lang="en-US" sz="3200" dirty="0"/>
              <a:t>Create and interpret graphs</a:t>
            </a:r>
          </a:p>
          <a:p>
            <a:r>
              <a:rPr lang="en-US" sz="3200" dirty="0"/>
              <a:t>Applying statistical methods to diverse data</a:t>
            </a:r>
          </a:p>
          <a:p>
            <a:pPr lvl="1"/>
            <a:r>
              <a:rPr lang="en-US" sz="3200" dirty="0"/>
              <a:t>Calculate descriptive statistics</a:t>
            </a:r>
          </a:p>
          <a:p>
            <a:pPr lvl="1"/>
            <a:r>
              <a:rPr lang="en-US" sz="3200" dirty="0"/>
              <a:t>Conduct inferential statistical tests</a:t>
            </a:r>
          </a:p>
          <a:p>
            <a:pPr lvl="1"/>
            <a:r>
              <a:rPr lang="en-US" sz="3200" dirty="0"/>
              <a:t>Interpret statistical significance</a:t>
            </a:r>
          </a:p>
          <a:p>
            <a:r>
              <a:rPr lang="en-US" sz="3200" dirty="0"/>
              <a:t>Mathematical modeling</a:t>
            </a:r>
          </a:p>
          <a:p>
            <a:r>
              <a:rPr lang="en-US" sz="3200" dirty="0"/>
              <a:t>Managing and analyzing large data sets</a:t>
            </a:r>
          </a:p>
        </p:txBody>
      </p:sp>
    </p:spTree>
    <p:extLst>
      <p:ext uri="{BB962C8B-B14F-4D97-AF65-F5344CB8AC3E}">
        <p14:creationId xmlns:p14="http://schemas.microsoft.com/office/powerpoint/2010/main" val="254227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6064-6E00-104D-9CCD-C9705AC4B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16" y="274638"/>
            <a:ext cx="8796064" cy="1143000"/>
          </a:xfrm>
        </p:spPr>
        <p:txBody>
          <a:bodyPr/>
          <a:lstStyle/>
          <a:p>
            <a:pPr algn="l"/>
            <a:r>
              <a:rPr lang="en-US" dirty="0"/>
              <a:t>Using data-centric pedagogies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47D1F3-9179-7D4E-BCBC-E78A12743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077" y="1219339"/>
            <a:ext cx="8229600" cy="1143001"/>
          </a:xfrm>
        </p:spPr>
        <p:txBody>
          <a:bodyPr/>
          <a:lstStyle/>
          <a:p>
            <a:pPr marL="25400" indent="0">
              <a:buNone/>
            </a:pPr>
            <a:r>
              <a:rPr lang="en-US" sz="2800" b="1" dirty="0"/>
              <a:t>Students explore how human impacts can drive unnatural selection in elephants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7D4C9B-F168-1141-933A-8B46EAB9C4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56" r="27640"/>
          <a:stretch/>
        </p:blipFill>
        <p:spPr>
          <a:xfrm>
            <a:off x="5789309" y="2469092"/>
            <a:ext cx="2361658" cy="20229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BA882A-2DAE-4745-BA5B-DC6A5DD0E5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24" t="4640"/>
          <a:stretch/>
        </p:blipFill>
        <p:spPr>
          <a:xfrm>
            <a:off x="746544" y="2468994"/>
            <a:ext cx="2546955" cy="1870253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AFC591A8-AB84-CC4C-8DB7-B6B76FFF3177}"/>
              </a:ext>
            </a:extLst>
          </p:cNvPr>
          <p:cNvSpPr/>
          <p:nvPr/>
        </p:nvSpPr>
        <p:spPr>
          <a:xfrm>
            <a:off x="3857633" y="4013570"/>
            <a:ext cx="1197412" cy="6513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BA9DF6-25B6-0A43-B77D-411CEB38C324}"/>
              </a:ext>
            </a:extLst>
          </p:cNvPr>
          <p:cNvSpPr txBox="1"/>
          <p:nvPr/>
        </p:nvSpPr>
        <p:spPr>
          <a:xfrm>
            <a:off x="441377" y="4492054"/>
            <a:ext cx="3781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Selection for </a:t>
            </a:r>
            <a:r>
              <a:rPr lang="en-US" sz="2000" dirty="0" err="1"/>
              <a:t>Tuskless</a:t>
            </a:r>
            <a:r>
              <a:rPr lang="en-US" sz="2000" dirty="0"/>
              <a:t> Elephants in </a:t>
            </a:r>
            <a:r>
              <a:rPr lang="en-US" sz="2000" dirty="0" err="1"/>
              <a:t>Gorgongosa</a:t>
            </a:r>
            <a:endParaRPr lang="en-US" sz="2000" dirty="0"/>
          </a:p>
          <a:p>
            <a:endParaRPr lang="en-US" sz="1200" dirty="0"/>
          </a:p>
          <a:p>
            <a:r>
              <a:rPr lang="en-US" sz="2000" i="1" dirty="0"/>
              <a:t>HHMI </a:t>
            </a:r>
            <a:r>
              <a:rPr lang="en-US" sz="2000" i="1" dirty="0" err="1"/>
              <a:t>BioInteractive</a:t>
            </a:r>
            <a:r>
              <a:rPr lang="en-US" sz="2000" i="1" dirty="0"/>
              <a:t> video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9AAAC8-3CEB-BD45-9B19-F37C24159318}"/>
              </a:ext>
            </a:extLst>
          </p:cNvPr>
          <p:cNvSpPr txBox="1"/>
          <p:nvPr/>
        </p:nvSpPr>
        <p:spPr>
          <a:xfrm>
            <a:off x="5157337" y="4559896"/>
            <a:ext cx="354234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Effects of poaching evolution of on tusk morphology </a:t>
            </a:r>
          </a:p>
          <a:p>
            <a:endParaRPr lang="en-US" sz="1100" dirty="0"/>
          </a:p>
          <a:p>
            <a:r>
              <a:rPr lang="en-US" sz="2000" i="1" dirty="0"/>
              <a:t>Chiyo et al. (2015) data set in Dryad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D38450-BE00-F542-A204-1D12DD090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544" y="5865369"/>
            <a:ext cx="2706791" cy="559108"/>
          </a:xfrm>
          <a:prstGeom prst="rect">
            <a:avLst/>
          </a:prstGeom>
        </p:spPr>
      </p:pic>
      <p:pic>
        <p:nvPicPr>
          <p:cNvPr id="13" name="Shape 347">
            <a:hlinkClick r:id="rId6"/>
            <a:extLst>
              <a:ext uri="{FF2B5EF4-FFF2-40B4-BE49-F238E27FC236}">
                <a16:creationId xmlns:a16="http://schemas.microsoft.com/office/drawing/2014/main" id="{FD5F6863-D424-B845-B387-7F296B70CAA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67958" y="5712019"/>
            <a:ext cx="1263534" cy="86905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3B01CCA-C89B-BA4B-A8A8-FE1D2EE90119}"/>
              </a:ext>
            </a:extLst>
          </p:cNvPr>
          <p:cNvSpPr/>
          <p:nvPr/>
        </p:nvSpPr>
        <p:spPr>
          <a:xfrm>
            <a:off x="273224" y="2316187"/>
            <a:ext cx="3467498" cy="43715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0ACC6A-EEEB-3C49-ADD3-A52CBF50FCD7}"/>
              </a:ext>
            </a:extLst>
          </p:cNvPr>
          <p:cNvSpPr/>
          <p:nvPr/>
        </p:nvSpPr>
        <p:spPr>
          <a:xfrm>
            <a:off x="5140711" y="2316187"/>
            <a:ext cx="3606437" cy="43715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45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6064-6E00-104D-9CCD-C9705AC4B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Using data-centric pedagogies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47D1F3-9179-7D4E-BCBC-E78A12743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84634"/>
            <a:ext cx="8229600" cy="4900353"/>
          </a:xfrm>
        </p:spPr>
        <p:txBody>
          <a:bodyPr/>
          <a:lstStyle/>
          <a:p>
            <a:r>
              <a:rPr lang="en-US" dirty="0"/>
              <a:t>Interpret figures from the original research paper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03A07C-F0BE-2D4B-93AF-023D68C3180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87"/>
          <a:stretch/>
        </p:blipFill>
        <p:spPr bwMode="auto">
          <a:xfrm>
            <a:off x="4763193" y="2682892"/>
            <a:ext cx="3923607" cy="34090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0444B4-EBCC-D24D-BB2E-39E9ABE9AC1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83"/>
          <a:stretch/>
        </p:blipFill>
        <p:spPr bwMode="auto">
          <a:xfrm>
            <a:off x="673847" y="2682892"/>
            <a:ext cx="3881527" cy="32856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1AE555-5F11-F34C-B1CE-831113BFB6AC}"/>
              </a:ext>
            </a:extLst>
          </p:cNvPr>
          <p:cNvSpPr txBox="1"/>
          <p:nvPr/>
        </p:nvSpPr>
        <p:spPr>
          <a:xfrm>
            <a:off x="1774778" y="2466962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1966-1968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FD7B73-E505-6143-AC01-DE531B4115DB}"/>
              </a:ext>
            </a:extLst>
          </p:cNvPr>
          <p:cNvSpPr txBox="1"/>
          <p:nvPr/>
        </p:nvSpPr>
        <p:spPr>
          <a:xfrm>
            <a:off x="6266422" y="2466962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2005-2013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2DE99C-6D95-7E4A-93A6-510E90A18D18}"/>
              </a:ext>
            </a:extLst>
          </p:cNvPr>
          <p:cNvSpPr txBox="1"/>
          <p:nvPr/>
        </p:nvSpPr>
        <p:spPr>
          <a:xfrm>
            <a:off x="239904" y="6091920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Red</a:t>
            </a:r>
            <a:r>
              <a:rPr lang="en-US" sz="1800" dirty="0"/>
              <a:t> circles: females, </a:t>
            </a:r>
            <a:r>
              <a:rPr lang="en-US" sz="1800" b="1" dirty="0"/>
              <a:t>Black </a:t>
            </a:r>
            <a:r>
              <a:rPr lang="en-US" sz="1800" dirty="0"/>
              <a:t>circles: males</a:t>
            </a:r>
          </a:p>
        </p:txBody>
      </p:sp>
    </p:spTree>
    <p:extLst>
      <p:ext uri="{BB962C8B-B14F-4D97-AF65-F5344CB8AC3E}">
        <p14:creationId xmlns:p14="http://schemas.microsoft.com/office/powerpoint/2010/main" val="374500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6064-6E00-104D-9CCD-C9705AC4B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Using data-centric pedagogies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47D1F3-9179-7D4E-BCBC-E78A12743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86546"/>
            <a:ext cx="8229600" cy="4900353"/>
          </a:xfrm>
        </p:spPr>
        <p:txBody>
          <a:bodyPr/>
          <a:lstStyle/>
          <a:p>
            <a:r>
              <a:rPr lang="en-US" dirty="0"/>
              <a:t>Work with the published data set to create their own figures </a:t>
            </a:r>
          </a:p>
          <a:p>
            <a:pPr lvl="1"/>
            <a:r>
              <a:rPr lang="en-US" dirty="0"/>
              <a:t>Excel or Google Sheets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8B46A-86D8-744A-88E8-E900BB048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975" y="3071669"/>
            <a:ext cx="6917269" cy="2680704"/>
          </a:xfrm>
          <a:prstGeom prst="rect">
            <a:avLst/>
          </a:prstGeom>
        </p:spPr>
      </p:pic>
      <p:pic>
        <p:nvPicPr>
          <p:cNvPr id="8" name="Shape 347">
            <a:hlinkClick r:id="rId3"/>
            <a:extLst>
              <a:ext uri="{FF2B5EF4-FFF2-40B4-BE49-F238E27FC236}">
                <a16:creationId xmlns:a16="http://schemas.microsoft.com/office/drawing/2014/main" id="{BC4687BF-5238-EB43-9D6B-6DFD82CDBAC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289" y="5790118"/>
            <a:ext cx="1263534" cy="869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010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674</Words>
  <Application>Microsoft Macintosh PowerPoint</Application>
  <PresentationFormat>On-screen Show (4:3)</PresentationFormat>
  <Paragraphs>119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Office Theme</vt:lpstr>
      <vt:lpstr>Office Theme</vt:lpstr>
      <vt:lpstr>Examining human impacts on tusk evolution in elephants using authentic research data </vt:lpstr>
      <vt:lpstr>Workshop Goals</vt:lpstr>
      <vt:lpstr>Why do we use data in the classroom?</vt:lpstr>
      <vt:lpstr>What does data look like in your classroom?</vt:lpstr>
      <vt:lpstr>Using data in your classroom</vt:lpstr>
      <vt:lpstr>What quantitative skills do you focus on in your classroom?</vt:lpstr>
      <vt:lpstr>Using data-centric pedagogies</vt:lpstr>
      <vt:lpstr>Using data-centric pedagogies</vt:lpstr>
      <vt:lpstr>Using data-centric pedagogies</vt:lpstr>
      <vt:lpstr>Using data-centric pedagogies</vt:lpstr>
      <vt:lpstr>Advantages and drawbacks</vt:lpstr>
      <vt:lpstr>Between figure interpretation and manual figure generation</vt:lpstr>
      <vt:lpstr>What explains these patterns?</vt:lpstr>
      <vt:lpstr>Linking tusklessness in Gorongosa to changes in other populations</vt:lpstr>
      <vt:lpstr>The data set</vt:lpstr>
      <vt:lpstr>Data visualization tools</vt:lpstr>
      <vt:lpstr>Descriptive statistics</vt:lpstr>
      <vt:lpstr>Statistical analysis</vt:lpstr>
      <vt:lpstr>Working through the activity</vt:lpstr>
      <vt:lpstr>What kinds of figures did you make?</vt:lpstr>
      <vt:lpstr>Questions?</vt:lpstr>
      <vt:lpstr>Alternate ways to work with the data</vt:lpstr>
      <vt:lpstr>Using HHMI resources to drive data exploration</vt:lpstr>
      <vt:lpstr>Please complete the survey!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 into Data for the Biology Classroom </dc:title>
  <cp:lastModifiedBy>Kaitlin Bonner</cp:lastModifiedBy>
  <cp:revision>55</cp:revision>
  <dcterms:modified xsi:type="dcterms:W3CDTF">2019-03-22T20:55:12Z</dcterms:modified>
</cp:coreProperties>
</file>