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handoutMasterIdLst>
    <p:handoutMasterId r:id="rId35"/>
  </p:handoutMasterIdLst>
  <p:sldIdLst>
    <p:sldId id="474" r:id="rId2"/>
    <p:sldId id="987" r:id="rId3"/>
    <p:sldId id="989" r:id="rId4"/>
    <p:sldId id="990" r:id="rId5"/>
    <p:sldId id="991" r:id="rId6"/>
    <p:sldId id="992" r:id="rId7"/>
    <p:sldId id="993" r:id="rId8"/>
    <p:sldId id="994" r:id="rId9"/>
    <p:sldId id="995" r:id="rId10"/>
    <p:sldId id="996" r:id="rId11"/>
    <p:sldId id="997" r:id="rId12"/>
    <p:sldId id="998" r:id="rId13"/>
    <p:sldId id="999" r:id="rId14"/>
    <p:sldId id="1000" r:id="rId15"/>
    <p:sldId id="1001" r:id="rId16"/>
    <p:sldId id="1002" r:id="rId17"/>
    <p:sldId id="1003" r:id="rId18"/>
    <p:sldId id="1004" r:id="rId19"/>
    <p:sldId id="941" r:id="rId20"/>
    <p:sldId id="970" r:id="rId21"/>
    <p:sldId id="978" r:id="rId22"/>
    <p:sldId id="979" r:id="rId23"/>
    <p:sldId id="980" r:id="rId24"/>
    <p:sldId id="981" r:id="rId25"/>
    <p:sldId id="982" r:id="rId26"/>
    <p:sldId id="984" r:id="rId27"/>
    <p:sldId id="974" r:id="rId28"/>
    <p:sldId id="975" r:id="rId29"/>
    <p:sldId id="976" r:id="rId30"/>
    <p:sldId id="988" r:id="rId31"/>
    <p:sldId id="985" r:id="rId32"/>
    <p:sldId id="986" r:id="rId33"/>
  </p:sldIdLst>
  <p:sldSz cx="9445625" cy="7562850"/>
  <p:notesSz cx="7102475" cy="8991600"/>
  <p:defaultTextStyle>
    <a:defPPr>
      <a:defRPr lang="en-US"/>
    </a:defPPr>
    <a:lvl1pPr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1pPr>
    <a:lvl2pPr marL="4556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2pPr>
    <a:lvl3pPr marL="9128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3pPr>
    <a:lvl4pPr marL="13700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4pPr>
    <a:lvl5pPr marL="18272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5pPr>
    <a:lvl6pPr marL="2286000" algn="l" defTabSz="914400" rtl="0" eaLnBrk="1" latinLnBrk="0" hangingPunct="1">
      <a:defRPr sz="4000" b="1" kern="1200">
        <a:solidFill>
          <a:schemeClr val="tx1"/>
        </a:solidFill>
        <a:latin typeface="Times New Roman" charset="0"/>
        <a:ea typeface="ＭＳ Ｐゴシック" charset="-128"/>
        <a:cs typeface="+mn-cs"/>
      </a:defRPr>
    </a:lvl6pPr>
    <a:lvl7pPr marL="2743200" algn="l" defTabSz="914400" rtl="0" eaLnBrk="1" latinLnBrk="0" hangingPunct="1">
      <a:defRPr sz="4000" b="1" kern="1200">
        <a:solidFill>
          <a:schemeClr val="tx1"/>
        </a:solidFill>
        <a:latin typeface="Times New Roman" charset="0"/>
        <a:ea typeface="ＭＳ Ｐゴシック" charset="-128"/>
        <a:cs typeface="+mn-cs"/>
      </a:defRPr>
    </a:lvl7pPr>
    <a:lvl8pPr marL="3200400" algn="l" defTabSz="914400" rtl="0" eaLnBrk="1" latinLnBrk="0" hangingPunct="1">
      <a:defRPr sz="4000" b="1" kern="1200">
        <a:solidFill>
          <a:schemeClr val="tx1"/>
        </a:solidFill>
        <a:latin typeface="Times New Roman" charset="0"/>
        <a:ea typeface="ＭＳ Ｐゴシック" charset="-128"/>
        <a:cs typeface="+mn-cs"/>
      </a:defRPr>
    </a:lvl8pPr>
    <a:lvl9pPr marL="3657600" algn="l" defTabSz="914400" rtl="0" eaLnBrk="1" latinLnBrk="0" hangingPunct="1">
      <a:defRPr sz="4000" b="1"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400">
          <p15:clr>
            <a:srgbClr val="A4A3A4"/>
          </p15:clr>
        </p15:guide>
        <p15:guide id="2" pos="2975">
          <p15:clr>
            <a:srgbClr val="A4A3A4"/>
          </p15:clr>
        </p15:guide>
      </p15:sldGuideLst>
    </p:ext>
    <p:ext uri="{2D200454-40CA-4A62-9FC3-DE9A4176ACB9}">
      <p15:notesGuideLst xmlns:p15="http://schemas.microsoft.com/office/powerpoint/2012/main">
        <p15:guide id="1" orient="horz" pos="283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00F3"/>
    <a:srgbClr val="FFFF66"/>
    <a:srgbClr val="CC3399"/>
    <a:srgbClr val="660033"/>
    <a:srgbClr val="FFCC00"/>
    <a:srgbClr val="FF66CC"/>
    <a:srgbClr val="33CC33"/>
    <a:srgbClr val="0000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32"/>
    <p:restoredTop sz="93624"/>
  </p:normalViewPr>
  <p:slideViewPr>
    <p:cSldViewPr>
      <p:cViewPr varScale="1">
        <p:scale>
          <a:sx n="94" d="100"/>
          <a:sy n="94" d="100"/>
        </p:scale>
        <p:origin x="1128" y="192"/>
      </p:cViewPr>
      <p:guideLst>
        <p:guide orient="horz" pos="2400"/>
        <p:guide pos="2975"/>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928" y="-104"/>
      </p:cViewPr>
      <p:guideLst>
        <p:guide orient="horz" pos="2832"/>
        <p:guide pos="2237"/>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78163" cy="44926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47107" name="Rectangle 3"/>
          <p:cNvSpPr>
            <a:spLocks noGrp="1" noChangeArrowheads="1"/>
          </p:cNvSpPr>
          <p:nvPr>
            <p:ph type="dt" sz="quarter" idx="1"/>
          </p:nvPr>
        </p:nvSpPr>
        <p:spPr bwMode="auto">
          <a:xfrm>
            <a:off x="4024313" y="0"/>
            <a:ext cx="3078162" cy="44926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a:ea typeface="ＭＳ Ｐゴシック" charset="0"/>
                <a:cs typeface="+mn-cs"/>
              </a:defRPr>
            </a:lvl1pPr>
          </a:lstStyle>
          <a:p>
            <a:pPr>
              <a:defRPr/>
            </a:pPr>
            <a:endParaRPr lang="en-US"/>
          </a:p>
        </p:txBody>
      </p:sp>
      <p:sp>
        <p:nvSpPr>
          <p:cNvPr id="47108" name="Rectangle 4"/>
          <p:cNvSpPr>
            <a:spLocks noGrp="1" noChangeArrowheads="1"/>
          </p:cNvSpPr>
          <p:nvPr>
            <p:ph type="ftr" sz="quarter" idx="2"/>
          </p:nvPr>
        </p:nvSpPr>
        <p:spPr bwMode="auto">
          <a:xfrm>
            <a:off x="0" y="8542338"/>
            <a:ext cx="3078163" cy="4492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47109" name="Rectangle 5"/>
          <p:cNvSpPr>
            <a:spLocks noGrp="1" noChangeArrowheads="1"/>
          </p:cNvSpPr>
          <p:nvPr>
            <p:ph type="sldNum" sz="quarter" idx="3"/>
          </p:nvPr>
        </p:nvSpPr>
        <p:spPr bwMode="auto">
          <a:xfrm>
            <a:off x="4024313" y="8542338"/>
            <a:ext cx="3078162" cy="4492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07465A01-502D-514C-BF27-1EDA220E8484}" type="slidenum">
              <a:rPr lang="en-US" altLang="en-US"/>
              <a:pPr/>
              <a:t>‹#›</a:t>
            </a:fld>
            <a:endParaRPr lang="en-US" altLang="en-US"/>
          </a:p>
        </p:txBody>
      </p:sp>
    </p:spTree>
    <p:extLst>
      <p:ext uri="{BB962C8B-B14F-4D97-AF65-F5344CB8AC3E}">
        <p14:creationId xmlns:p14="http://schemas.microsoft.com/office/powerpoint/2010/main" val="55456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4926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28675" name="Rectangle 3"/>
          <p:cNvSpPr>
            <a:spLocks noGrp="1" noChangeArrowheads="1"/>
          </p:cNvSpPr>
          <p:nvPr>
            <p:ph type="dt" idx="1"/>
          </p:nvPr>
        </p:nvSpPr>
        <p:spPr bwMode="auto">
          <a:xfrm>
            <a:off x="4024313" y="0"/>
            <a:ext cx="3078162" cy="44926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a:ea typeface="ＭＳ Ｐゴシック" charset="0"/>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446213" y="674688"/>
            <a:ext cx="4211637" cy="33718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8677" name="Rectangle 5"/>
          <p:cNvSpPr>
            <a:spLocks noGrp="1" noChangeArrowheads="1"/>
          </p:cNvSpPr>
          <p:nvPr>
            <p:ph type="body" sz="quarter" idx="3"/>
          </p:nvPr>
        </p:nvSpPr>
        <p:spPr bwMode="auto">
          <a:xfrm>
            <a:off x="947738" y="4270375"/>
            <a:ext cx="5207000" cy="4046538"/>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542338"/>
            <a:ext cx="3078163" cy="4492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28679" name="Rectangle 7"/>
          <p:cNvSpPr>
            <a:spLocks noGrp="1" noChangeArrowheads="1"/>
          </p:cNvSpPr>
          <p:nvPr>
            <p:ph type="sldNum" sz="quarter" idx="5"/>
          </p:nvPr>
        </p:nvSpPr>
        <p:spPr bwMode="auto">
          <a:xfrm>
            <a:off x="4024313" y="8542338"/>
            <a:ext cx="3078162" cy="4492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9A4660B6-3BD9-2E4A-85C9-8AF732A0F233}" type="slidenum">
              <a:rPr lang="en-US" altLang="en-US"/>
              <a:pPr/>
              <a:t>‹#›</a:t>
            </a:fld>
            <a:endParaRPr lang="en-US" altLang="en-US"/>
          </a:p>
        </p:txBody>
      </p:sp>
    </p:spTree>
    <p:extLst>
      <p:ext uri="{BB962C8B-B14F-4D97-AF65-F5344CB8AC3E}">
        <p14:creationId xmlns:p14="http://schemas.microsoft.com/office/powerpoint/2010/main" val="1250804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5731" algn="l" defTabSz="457146" rtl="0" eaLnBrk="1" latinLnBrk="0" hangingPunct="1">
      <a:defRPr sz="1200" kern="1200">
        <a:solidFill>
          <a:schemeClr val="tx1"/>
        </a:solidFill>
        <a:latin typeface="+mn-lt"/>
        <a:ea typeface="+mn-ea"/>
        <a:cs typeface="+mn-cs"/>
      </a:defRPr>
    </a:lvl6pPr>
    <a:lvl7pPr marL="2742877" algn="l" defTabSz="457146" rtl="0" eaLnBrk="1" latinLnBrk="0" hangingPunct="1">
      <a:defRPr sz="1200" kern="1200">
        <a:solidFill>
          <a:schemeClr val="tx1"/>
        </a:solidFill>
        <a:latin typeface="+mn-lt"/>
        <a:ea typeface="+mn-ea"/>
        <a:cs typeface="+mn-cs"/>
      </a:defRPr>
    </a:lvl7pPr>
    <a:lvl8pPr marL="3200023" algn="l" defTabSz="457146" rtl="0" eaLnBrk="1" latinLnBrk="0" hangingPunct="1">
      <a:defRPr sz="1200" kern="1200">
        <a:solidFill>
          <a:schemeClr val="tx1"/>
        </a:solidFill>
        <a:latin typeface="+mn-lt"/>
        <a:ea typeface="+mn-ea"/>
        <a:cs typeface="+mn-cs"/>
      </a:defRPr>
    </a:lvl8pPr>
    <a:lvl9pPr marL="3657169" algn="l" defTabSz="4571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DDCF54A4-6F78-3B44-927A-1BF878FA8F20}" type="slidenum">
              <a:rPr lang="en-US" altLang="en-US" sz="1200" b="0"/>
              <a:pPr/>
              <a:t>1</a:t>
            </a:fld>
            <a:endParaRPr lang="en-US" altLang="en-US" sz="1200" b="0"/>
          </a:p>
        </p:txBody>
      </p:sp>
      <p:sp>
        <p:nvSpPr>
          <p:cNvPr id="322562" name="Rectangle 2"/>
          <p:cNvSpPr>
            <a:spLocks noGrp="1" noRot="1" noChangeAspect="1" noChangeArrowheads="1" noTextEdit="1"/>
          </p:cNvSpPr>
          <p:nvPr>
            <p:ph type="sldImg"/>
          </p:nvPr>
        </p:nvSpPr>
        <p:spPr>
          <a:xfrm>
            <a:off x="1447800" y="674688"/>
            <a:ext cx="4210050" cy="3371850"/>
          </a:xfrm>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534120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211A748E-E2B1-5D47-9A1D-79768BEFE34A}" type="slidenum">
              <a:rPr lang="en-US" altLang="x-none" sz="1200" b="0"/>
              <a:pPr/>
              <a:t>11</a:t>
            </a:fld>
            <a:endParaRPr lang="en-US" altLang="x-none" sz="1200" b="0"/>
          </a:p>
        </p:txBody>
      </p:sp>
      <p:sp>
        <p:nvSpPr>
          <p:cNvPr id="32770"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9922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633605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A85CFF23-5F0D-EA4B-A039-22B668A6BF34}" type="slidenum">
              <a:rPr lang="en-US" altLang="x-none" sz="1200" b="0"/>
              <a:pPr/>
              <a:t>12</a:t>
            </a:fld>
            <a:endParaRPr lang="en-US" altLang="x-none" sz="1200" b="0"/>
          </a:p>
        </p:txBody>
      </p:sp>
      <p:sp>
        <p:nvSpPr>
          <p:cNvPr id="34818"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9943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255553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56C3E712-13A5-1E4C-A6EA-06B256D62EEC}" type="slidenum">
              <a:rPr lang="en-US" altLang="x-none" sz="1200" b="0"/>
              <a:pPr/>
              <a:t>13</a:t>
            </a:fld>
            <a:endParaRPr lang="en-US" altLang="x-none" sz="1200" b="0"/>
          </a:p>
        </p:txBody>
      </p:sp>
      <p:sp>
        <p:nvSpPr>
          <p:cNvPr id="36866"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9963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1077521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59D28B68-D2F1-D946-91F7-AE9A51E9A44D}" type="slidenum">
              <a:rPr lang="en-US" altLang="x-none" sz="1200" b="0"/>
              <a:pPr/>
              <a:t>14</a:t>
            </a:fld>
            <a:endParaRPr lang="en-US" altLang="x-none" sz="1200" b="0"/>
          </a:p>
        </p:txBody>
      </p:sp>
      <p:sp>
        <p:nvSpPr>
          <p:cNvPr id="38914"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9984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1029704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67195AE-520E-C84B-8FE2-072070D4234A}" type="slidenum">
              <a:rPr lang="en-US" altLang="x-none" sz="1200" b="0"/>
              <a:pPr/>
              <a:t>15</a:t>
            </a:fld>
            <a:endParaRPr lang="en-US" altLang="x-none" sz="1200" b="0"/>
          </a:p>
        </p:txBody>
      </p:sp>
      <p:sp>
        <p:nvSpPr>
          <p:cNvPr id="40962"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10004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1725631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29A71BDC-C485-C243-A2F1-D56B27C91275}" type="slidenum">
              <a:rPr lang="en-US" altLang="x-none" sz="1200" b="0"/>
              <a:pPr/>
              <a:t>16</a:t>
            </a:fld>
            <a:endParaRPr lang="en-US" altLang="x-none" sz="1200" b="0"/>
          </a:p>
        </p:txBody>
      </p:sp>
      <p:sp>
        <p:nvSpPr>
          <p:cNvPr id="43010"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10024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563569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DECC8990-4C76-2343-ABEF-57BF4CAA91BC}" type="slidenum">
              <a:rPr lang="en-US" altLang="x-none" sz="1200" b="0"/>
              <a:pPr/>
              <a:t>17</a:t>
            </a:fld>
            <a:endParaRPr lang="en-US" altLang="x-none" sz="1200" b="0"/>
          </a:p>
        </p:txBody>
      </p:sp>
      <p:sp>
        <p:nvSpPr>
          <p:cNvPr id="45058"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10045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1305067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9F079A35-B899-2749-BAE8-8E2B3A23F11D}" type="slidenum">
              <a:rPr lang="en-US" altLang="x-none" sz="1200" b="0"/>
              <a:pPr/>
              <a:t>18</a:t>
            </a:fld>
            <a:endParaRPr lang="en-US" altLang="x-none" sz="1200" b="0"/>
          </a:p>
        </p:txBody>
      </p:sp>
      <p:sp>
        <p:nvSpPr>
          <p:cNvPr id="47106"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10065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906082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a:ea typeface="ＭＳ Ｐゴシック" charset="-128"/>
              </a:rPr>
              <a:t>Beyond the undergrad level there is a cacophony of specialization. Some of us in this audience, could with effort over a day or so take any of these more specialized texts and understand the key conceptual components well enough to explain them to advanced undergrad and graduate students, even though they have never worked in that particular area. This is a rare ability and one I would hope that we continue to foster in our programs for the applied math types who can think broadly about math. </a:t>
            </a:r>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D838008A-E866-8549-98E9-59196E45812B}" type="slidenum">
              <a:rPr lang="en-US" altLang="en-US" sz="1200" b="0"/>
              <a:pPr/>
              <a:t>19</a:t>
            </a:fld>
            <a:endParaRPr lang="en-US" altLang="en-US" sz="1200" b="0"/>
          </a:p>
        </p:txBody>
      </p:sp>
    </p:spTree>
    <p:extLst>
      <p:ext uri="{BB962C8B-B14F-4D97-AF65-F5344CB8AC3E}">
        <p14:creationId xmlns:p14="http://schemas.microsoft.com/office/powerpoint/2010/main" val="2100219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pPr eaLnBrk="1" hangingPunct="1"/>
            <a:fld id="{BEBB06D1-5E61-D349-9312-5974F4AD8D1F}" type="slidenum">
              <a:rPr lang="en-US" altLang="en-US" sz="1200" b="0">
                <a:latin typeface="Calibri" charset="0"/>
              </a:rPr>
              <a:pPr eaLnBrk="1" hangingPunct="1"/>
              <a:t>21</a:t>
            </a:fld>
            <a:endParaRPr lang="en-US" altLang="en-US" sz="1200" b="0">
              <a:latin typeface="Calibri" charset="0"/>
            </a:endParaRPr>
          </a:p>
        </p:txBody>
      </p:sp>
      <p:sp>
        <p:nvSpPr>
          <p:cNvPr id="153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r>
              <a:rPr lang="en-US" altLang="en-US" sz="1800">
                <a:latin typeface="Calibri" charset="0"/>
                <a:ea typeface="ＭＳ Ｐゴシック" charset="-128"/>
              </a:rPr>
              <a:t>Earliest report on mathematics in life science was the Cullowhee conference in 1961 and many of the remarks made there still rind true today including their comment that there is no unique route to appropriate quantitative education in math biology. Since then there have been numerous reports over the last decade that have included a focus on undergrad bio education, all of which note the important connection to quantitative science. </a:t>
            </a:r>
          </a:p>
        </p:txBody>
      </p:sp>
    </p:spTree>
    <p:extLst>
      <p:ext uri="{BB962C8B-B14F-4D97-AF65-F5344CB8AC3E}">
        <p14:creationId xmlns:p14="http://schemas.microsoft.com/office/powerpoint/2010/main" val="60520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756D3CC7-4471-E743-AABA-76CDD2562783}" type="slidenum">
              <a:rPr lang="en-US" altLang="x-none" sz="1200" b="0"/>
              <a:pPr/>
              <a:t>3</a:t>
            </a:fld>
            <a:endParaRPr lang="en-US" altLang="x-none" sz="1200" b="0"/>
          </a:p>
        </p:txBody>
      </p:sp>
      <p:sp>
        <p:nvSpPr>
          <p:cNvPr id="16386" name="Rectangle 2"/>
          <p:cNvSpPr>
            <a:spLocks noGrp="1" noRot="1" noChangeAspect="1" noChangeArrowheads="1" noTextEdit="1"/>
          </p:cNvSpPr>
          <p:nvPr>
            <p:ph type="sldImg"/>
          </p:nvPr>
        </p:nvSpPr>
        <p:spPr>
          <a:xfrm>
            <a:off x="1447800" y="674688"/>
            <a:ext cx="4210050" cy="3371850"/>
          </a:xfrm>
          <a:ln/>
        </p:spPr>
      </p:sp>
      <p:sp>
        <p:nvSpPr>
          <p:cNvPr id="322563" name="Rectangle 3"/>
          <p:cNvSpPr>
            <a:spLocks noGrp="1" noChangeArrowheads="1"/>
          </p:cNvSpPr>
          <p:nvPr>
            <p:ph type="body" idx="1"/>
          </p:nvPr>
        </p:nvSpPr>
        <p:spPr/>
        <p:txBody>
          <a:bodyPr/>
          <a:lstStyle/>
          <a:p>
            <a:pPr>
              <a:defRPr/>
            </a:pPr>
            <a:endParaRPr lang="en-US" smtClean="0">
              <a:cs typeface="+mn-cs"/>
            </a:endParaRPr>
          </a:p>
        </p:txBody>
      </p:sp>
    </p:spTree>
    <p:extLst>
      <p:ext uri="{BB962C8B-B14F-4D97-AF65-F5344CB8AC3E}">
        <p14:creationId xmlns:p14="http://schemas.microsoft.com/office/powerpoint/2010/main" val="203498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E624A471-C0ED-1749-87BD-391EA574867B}" type="slidenum">
              <a:rPr lang="en-US" altLang="x-none" sz="1200" b="0"/>
              <a:pPr/>
              <a:t>4</a:t>
            </a:fld>
            <a:endParaRPr lang="en-US" altLang="x-none" sz="1200" b="0"/>
          </a:p>
        </p:txBody>
      </p:sp>
      <p:sp>
        <p:nvSpPr>
          <p:cNvPr id="18434"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9779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175644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E204E6DE-367A-0245-B8FD-CD195A86D9E1}" type="slidenum">
              <a:rPr lang="en-US" altLang="x-none" sz="1200" b="0"/>
              <a:pPr/>
              <a:t>5</a:t>
            </a:fld>
            <a:endParaRPr lang="en-US" altLang="x-none" sz="1200" b="0"/>
          </a:p>
        </p:txBody>
      </p:sp>
      <p:sp>
        <p:nvSpPr>
          <p:cNvPr id="20482"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9799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8037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DF5CC72F-0856-864A-82F0-666776DA2B7E}" type="slidenum">
              <a:rPr lang="en-US" altLang="x-none" sz="1200" b="0"/>
              <a:pPr/>
              <a:t>6</a:t>
            </a:fld>
            <a:endParaRPr lang="en-US" altLang="x-none" sz="1200" b="0"/>
          </a:p>
        </p:txBody>
      </p:sp>
      <p:sp>
        <p:nvSpPr>
          <p:cNvPr id="22530"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9820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124411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DD5DFF0A-7206-2C4A-BB25-3FEBEF0EDEBD}" type="slidenum">
              <a:rPr lang="en-US" altLang="x-none" sz="1200" b="0"/>
              <a:pPr/>
              <a:t>7</a:t>
            </a:fld>
            <a:endParaRPr lang="en-US" altLang="x-none" sz="1200" b="0"/>
          </a:p>
        </p:txBody>
      </p:sp>
      <p:sp>
        <p:nvSpPr>
          <p:cNvPr id="24578"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9840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2055722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F3649903-08F1-164B-B94F-6B1CAC137B78}" type="slidenum">
              <a:rPr lang="en-US" altLang="x-none" sz="1200" b="0"/>
              <a:pPr/>
              <a:t>8</a:t>
            </a:fld>
            <a:endParaRPr lang="en-US" altLang="x-none" sz="1200" b="0"/>
          </a:p>
        </p:txBody>
      </p:sp>
      <p:sp>
        <p:nvSpPr>
          <p:cNvPr id="26626"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9861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1285784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AFFF2AB2-A82E-7A40-9138-1AE70B4F352D}" type="slidenum">
              <a:rPr lang="en-US" altLang="x-none" sz="1200" b="0"/>
              <a:pPr/>
              <a:t>9</a:t>
            </a:fld>
            <a:endParaRPr lang="en-US" altLang="x-none" sz="1200" b="0"/>
          </a:p>
        </p:txBody>
      </p:sp>
      <p:sp>
        <p:nvSpPr>
          <p:cNvPr id="28674"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9881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165108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0C39B19F-F565-0A41-AAAB-5F526A8A97B0}" type="slidenum">
              <a:rPr lang="en-US" altLang="x-none" sz="1200" b="0"/>
              <a:pPr/>
              <a:t>10</a:t>
            </a:fld>
            <a:endParaRPr lang="en-US" altLang="x-none" sz="1200" b="0"/>
          </a:p>
        </p:txBody>
      </p:sp>
      <p:sp>
        <p:nvSpPr>
          <p:cNvPr id="30722" name="Rectangle 2"/>
          <p:cNvSpPr>
            <a:spLocks noGrp="1" noRot="1" noChangeAspect="1" noChangeArrowheads="1" noTextEdit="1"/>
          </p:cNvSpPr>
          <p:nvPr>
            <p:ph type="sldImg"/>
          </p:nvPr>
        </p:nvSpPr>
        <p:spPr>
          <a:xfrm>
            <a:off x="1446213" y="674688"/>
            <a:ext cx="4210050" cy="3371850"/>
          </a:xfrm>
          <a:solidFill>
            <a:srgbClr val="FFFFFF"/>
          </a:solidFill>
          <a:ln/>
        </p:spPr>
      </p:sp>
      <p:sp>
        <p:nvSpPr>
          <p:cNvPr id="9902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smtClean="0">
              <a:cs typeface="+mn-cs"/>
            </a:endParaRPr>
          </a:p>
        </p:txBody>
      </p:sp>
    </p:spTree>
    <p:extLst>
      <p:ext uri="{BB962C8B-B14F-4D97-AF65-F5344CB8AC3E}">
        <p14:creationId xmlns:p14="http://schemas.microsoft.com/office/powerpoint/2010/main" val="1907096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8025" y="2349500"/>
            <a:ext cx="8029575" cy="1620839"/>
          </a:xfrm>
        </p:spPr>
        <p:txBody>
          <a:bodyPr/>
          <a:lstStyle/>
          <a:p>
            <a:r>
              <a:rPr lang="en-US" smtClean="0"/>
              <a:t>Click to edit Master title style</a:t>
            </a:r>
            <a:endParaRPr lang="en-US"/>
          </a:p>
        </p:txBody>
      </p:sp>
      <p:sp>
        <p:nvSpPr>
          <p:cNvPr id="3" name="Subtitle 2"/>
          <p:cNvSpPr>
            <a:spLocks noGrp="1"/>
          </p:cNvSpPr>
          <p:nvPr>
            <p:ph type="subTitle" idx="1"/>
          </p:nvPr>
        </p:nvSpPr>
        <p:spPr>
          <a:xfrm>
            <a:off x="1417638" y="4286251"/>
            <a:ext cx="6611938" cy="1931988"/>
          </a:xfrm>
        </p:spPr>
        <p:txBody>
          <a:bodyPr/>
          <a:lstStyle>
            <a:lvl1pPr marL="0" indent="0" algn="ctr">
              <a:buNone/>
              <a:defRPr/>
            </a:lvl1pPr>
            <a:lvl2pPr marL="457146" indent="0" algn="ctr">
              <a:buNone/>
              <a:defRPr/>
            </a:lvl2pPr>
            <a:lvl3pPr marL="914293" indent="0" algn="ctr">
              <a:buNone/>
              <a:defRPr/>
            </a:lvl3pPr>
            <a:lvl4pPr marL="1371438" indent="0" algn="ctr">
              <a:buNone/>
              <a:defRPr/>
            </a:lvl4pPr>
            <a:lvl5pPr marL="1828585" indent="0" algn="ctr">
              <a:buNone/>
              <a:defRPr/>
            </a:lvl5pPr>
            <a:lvl6pPr marL="2285731" indent="0" algn="ctr">
              <a:buNone/>
              <a:defRPr/>
            </a:lvl6pPr>
            <a:lvl7pPr marL="2742877" indent="0" algn="ctr">
              <a:buNone/>
              <a:defRPr/>
            </a:lvl7pPr>
            <a:lvl8pPr marL="3200023" indent="0" algn="ctr">
              <a:buNone/>
              <a:defRPr/>
            </a:lvl8pPr>
            <a:lvl9pPr marL="365716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9A8294-D97C-9245-97E4-D763DDC8372A}" type="slidenum">
              <a:rPr lang="en-US" altLang="en-US"/>
              <a:pPr/>
              <a:t>‹#›</a:t>
            </a:fld>
            <a:endParaRPr lang="en-US" altLang="en-US"/>
          </a:p>
        </p:txBody>
      </p:sp>
    </p:spTree>
    <p:extLst>
      <p:ext uri="{BB962C8B-B14F-4D97-AF65-F5344CB8AC3E}">
        <p14:creationId xmlns:p14="http://schemas.microsoft.com/office/powerpoint/2010/main" val="69917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402738-15D1-594A-87E1-24D35971EF0E}" type="slidenum">
              <a:rPr lang="en-US" altLang="en-US"/>
              <a:pPr/>
              <a:t>‹#›</a:t>
            </a:fld>
            <a:endParaRPr lang="en-US" altLang="en-US"/>
          </a:p>
        </p:txBody>
      </p:sp>
    </p:spTree>
    <p:extLst>
      <p:ext uri="{BB962C8B-B14F-4D97-AF65-F5344CB8AC3E}">
        <p14:creationId xmlns:p14="http://schemas.microsoft.com/office/powerpoint/2010/main" val="9504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671512"/>
            <a:ext cx="2006600"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08026" y="671512"/>
            <a:ext cx="5870575"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582DC38-2ABE-5E45-90C4-470C79C267F8}" type="slidenum">
              <a:rPr lang="en-US" altLang="en-US"/>
              <a:pPr/>
              <a:t>‹#›</a:t>
            </a:fld>
            <a:endParaRPr lang="en-US" altLang="en-US"/>
          </a:p>
        </p:txBody>
      </p:sp>
    </p:spTree>
    <p:extLst>
      <p:ext uri="{BB962C8B-B14F-4D97-AF65-F5344CB8AC3E}">
        <p14:creationId xmlns:p14="http://schemas.microsoft.com/office/powerpoint/2010/main" val="39650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06A39A7-F5BE-7347-9556-C6A169B8778D}" type="slidenum">
              <a:rPr lang="en-US" altLang="en-US"/>
              <a:pPr/>
              <a:t>‹#›</a:t>
            </a:fld>
            <a:endParaRPr lang="en-US" altLang="en-US"/>
          </a:p>
        </p:txBody>
      </p:sp>
    </p:spTree>
    <p:extLst>
      <p:ext uri="{BB962C8B-B14F-4D97-AF65-F5344CB8AC3E}">
        <p14:creationId xmlns:p14="http://schemas.microsoft.com/office/powerpoint/2010/main" val="5338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6126" y="4859339"/>
            <a:ext cx="8029575"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46126" y="3205163"/>
            <a:ext cx="8029575" cy="1654175"/>
          </a:xfrm>
        </p:spPr>
        <p:txBody>
          <a:bodyPr anchor="b"/>
          <a:lstStyle>
            <a:lvl1pPr marL="0" indent="0">
              <a:buNone/>
              <a:defRPr sz="2000"/>
            </a:lvl1pPr>
            <a:lvl2pPr marL="457146" indent="0">
              <a:buNone/>
              <a:defRPr sz="1800"/>
            </a:lvl2pPr>
            <a:lvl3pPr marL="914293" indent="0">
              <a:buNone/>
              <a:defRPr sz="1600"/>
            </a:lvl3pPr>
            <a:lvl4pPr marL="1371438" indent="0">
              <a:buNone/>
              <a:defRPr sz="1400"/>
            </a:lvl4pPr>
            <a:lvl5pPr marL="1828585" indent="0">
              <a:buNone/>
              <a:defRPr sz="1400"/>
            </a:lvl5pPr>
            <a:lvl6pPr marL="2285731" indent="0">
              <a:buNone/>
              <a:defRPr sz="1400"/>
            </a:lvl6pPr>
            <a:lvl7pPr marL="2742877" indent="0">
              <a:buNone/>
              <a:defRPr sz="1400"/>
            </a:lvl7pPr>
            <a:lvl8pPr marL="3200023" indent="0">
              <a:buNone/>
              <a:defRPr sz="1400"/>
            </a:lvl8pPr>
            <a:lvl9pPr marL="365716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3D27179-947D-914A-AB6C-652548A5645E}" type="slidenum">
              <a:rPr lang="en-US" altLang="en-US"/>
              <a:pPr/>
              <a:t>‹#›</a:t>
            </a:fld>
            <a:endParaRPr lang="en-US" altLang="en-US"/>
          </a:p>
        </p:txBody>
      </p:sp>
    </p:spTree>
    <p:extLst>
      <p:ext uri="{BB962C8B-B14F-4D97-AF65-F5344CB8AC3E}">
        <p14:creationId xmlns:p14="http://schemas.microsoft.com/office/powerpoint/2010/main" val="168397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8025" y="2184401"/>
            <a:ext cx="3938588"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9014" y="2184401"/>
            <a:ext cx="3938587"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CFFFB4A-05F2-5D4A-8061-21B6F0BBC43D}" type="slidenum">
              <a:rPr lang="en-US" altLang="en-US"/>
              <a:pPr/>
              <a:t>‹#›</a:t>
            </a:fld>
            <a:endParaRPr lang="en-US" altLang="en-US"/>
          </a:p>
        </p:txBody>
      </p:sp>
    </p:spTree>
    <p:extLst>
      <p:ext uri="{BB962C8B-B14F-4D97-AF65-F5344CB8AC3E}">
        <p14:creationId xmlns:p14="http://schemas.microsoft.com/office/powerpoint/2010/main" val="9436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303213"/>
            <a:ext cx="8501063"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3075" y="1692276"/>
            <a:ext cx="4171950" cy="706438"/>
          </a:xfrm>
        </p:spPr>
        <p:txBody>
          <a:bodyPr anchor="b"/>
          <a:lstStyle>
            <a:lvl1pPr marL="0" indent="0">
              <a:buNone/>
              <a:defRPr sz="2400" b="1"/>
            </a:lvl1pPr>
            <a:lvl2pPr marL="457146" indent="0">
              <a:buNone/>
              <a:defRPr sz="2000" b="1"/>
            </a:lvl2pPr>
            <a:lvl3pPr marL="914293" indent="0">
              <a:buNone/>
              <a:defRPr sz="1800" b="1"/>
            </a:lvl3pPr>
            <a:lvl4pPr marL="1371438" indent="0">
              <a:buNone/>
              <a:defRPr sz="1600" b="1"/>
            </a:lvl4pPr>
            <a:lvl5pPr marL="1828585" indent="0">
              <a:buNone/>
              <a:defRPr sz="1600" b="1"/>
            </a:lvl5pPr>
            <a:lvl6pPr marL="2285731" indent="0">
              <a:buNone/>
              <a:defRPr sz="1600" b="1"/>
            </a:lvl6pPr>
            <a:lvl7pPr marL="2742877" indent="0">
              <a:buNone/>
              <a:defRPr sz="1600" b="1"/>
            </a:lvl7pPr>
            <a:lvl8pPr marL="3200023" indent="0">
              <a:buNone/>
              <a:defRPr sz="1600" b="1"/>
            </a:lvl8pPr>
            <a:lvl9pPr marL="36571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3075" y="2398714"/>
            <a:ext cx="417195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99014" y="1692276"/>
            <a:ext cx="4175125" cy="706438"/>
          </a:xfrm>
        </p:spPr>
        <p:txBody>
          <a:bodyPr anchor="b"/>
          <a:lstStyle>
            <a:lvl1pPr marL="0" indent="0">
              <a:buNone/>
              <a:defRPr sz="2400" b="1"/>
            </a:lvl1pPr>
            <a:lvl2pPr marL="457146" indent="0">
              <a:buNone/>
              <a:defRPr sz="2000" b="1"/>
            </a:lvl2pPr>
            <a:lvl3pPr marL="914293" indent="0">
              <a:buNone/>
              <a:defRPr sz="1800" b="1"/>
            </a:lvl3pPr>
            <a:lvl4pPr marL="1371438" indent="0">
              <a:buNone/>
              <a:defRPr sz="1600" b="1"/>
            </a:lvl4pPr>
            <a:lvl5pPr marL="1828585" indent="0">
              <a:buNone/>
              <a:defRPr sz="1600" b="1"/>
            </a:lvl5pPr>
            <a:lvl6pPr marL="2285731" indent="0">
              <a:buNone/>
              <a:defRPr sz="1600" b="1"/>
            </a:lvl6pPr>
            <a:lvl7pPr marL="2742877" indent="0">
              <a:buNone/>
              <a:defRPr sz="1600" b="1"/>
            </a:lvl7pPr>
            <a:lvl8pPr marL="3200023" indent="0">
              <a:buNone/>
              <a:defRPr sz="1600" b="1"/>
            </a:lvl8pPr>
            <a:lvl9pPr marL="36571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9014" y="2398714"/>
            <a:ext cx="4175125"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79C79F0-6686-1C4A-B99C-1207C57EB1F8}" type="slidenum">
              <a:rPr lang="en-US" altLang="en-US"/>
              <a:pPr/>
              <a:t>‹#›</a:t>
            </a:fld>
            <a:endParaRPr lang="en-US" altLang="en-US"/>
          </a:p>
        </p:txBody>
      </p:sp>
    </p:spTree>
    <p:extLst>
      <p:ext uri="{BB962C8B-B14F-4D97-AF65-F5344CB8AC3E}">
        <p14:creationId xmlns:p14="http://schemas.microsoft.com/office/powerpoint/2010/main" val="102357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DDF6A2-A560-1D45-B334-CCC2CC7D905A}" type="slidenum">
              <a:rPr lang="en-US" altLang="en-US"/>
              <a:pPr/>
              <a:t>‹#›</a:t>
            </a:fld>
            <a:endParaRPr lang="en-US" altLang="en-US"/>
          </a:p>
        </p:txBody>
      </p:sp>
    </p:spTree>
    <p:extLst>
      <p:ext uri="{BB962C8B-B14F-4D97-AF65-F5344CB8AC3E}">
        <p14:creationId xmlns:p14="http://schemas.microsoft.com/office/powerpoint/2010/main" val="192430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460A7A0-4AE9-1C48-AB80-793E5B5AEC08}" type="slidenum">
              <a:rPr lang="en-US" altLang="en-US"/>
              <a:pPr/>
              <a:t>‹#›</a:t>
            </a:fld>
            <a:endParaRPr lang="en-US" altLang="en-US"/>
          </a:p>
        </p:txBody>
      </p:sp>
    </p:spTree>
    <p:extLst>
      <p:ext uri="{BB962C8B-B14F-4D97-AF65-F5344CB8AC3E}">
        <p14:creationId xmlns:p14="http://schemas.microsoft.com/office/powerpoint/2010/main" val="73010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6" y="301626"/>
            <a:ext cx="3106738" cy="12811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92525" y="301627"/>
            <a:ext cx="5281613" cy="6454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3076" y="1582738"/>
            <a:ext cx="3106738" cy="5173662"/>
          </a:xfrm>
        </p:spPr>
        <p:txBody>
          <a:bodyPr/>
          <a:lstStyle>
            <a:lvl1pPr marL="0" indent="0">
              <a:buNone/>
              <a:defRPr sz="1400"/>
            </a:lvl1pPr>
            <a:lvl2pPr marL="457146" indent="0">
              <a:buNone/>
              <a:defRPr sz="1200"/>
            </a:lvl2pPr>
            <a:lvl3pPr marL="914293" indent="0">
              <a:buNone/>
              <a:defRPr sz="1000"/>
            </a:lvl3pPr>
            <a:lvl4pPr marL="1371438" indent="0">
              <a:buNone/>
              <a:defRPr sz="900"/>
            </a:lvl4pPr>
            <a:lvl5pPr marL="1828585" indent="0">
              <a:buNone/>
              <a:defRPr sz="900"/>
            </a:lvl5pPr>
            <a:lvl6pPr marL="2285731" indent="0">
              <a:buNone/>
              <a:defRPr sz="900"/>
            </a:lvl6pPr>
            <a:lvl7pPr marL="2742877" indent="0">
              <a:buNone/>
              <a:defRPr sz="900"/>
            </a:lvl7pPr>
            <a:lvl8pPr marL="3200023" indent="0">
              <a:buNone/>
              <a:defRPr sz="900"/>
            </a:lvl8pPr>
            <a:lvl9pPr marL="365716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D0E9F0-E158-E048-BB87-602AA5A67E89}" type="slidenum">
              <a:rPr lang="en-US" altLang="en-US"/>
              <a:pPr/>
              <a:t>‹#›</a:t>
            </a:fld>
            <a:endParaRPr lang="en-US" altLang="en-US"/>
          </a:p>
        </p:txBody>
      </p:sp>
    </p:spTree>
    <p:extLst>
      <p:ext uri="{BB962C8B-B14F-4D97-AF65-F5344CB8AC3E}">
        <p14:creationId xmlns:p14="http://schemas.microsoft.com/office/powerpoint/2010/main" val="22568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025" y="5294314"/>
            <a:ext cx="5667375" cy="62388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51025" y="676275"/>
            <a:ext cx="5667375" cy="4537075"/>
          </a:xfrm>
        </p:spPr>
        <p:txBody>
          <a:bodyPr/>
          <a:lstStyle>
            <a:lvl1pPr marL="0" indent="0">
              <a:buNone/>
              <a:defRPr sz="3200"/>
            </a:lvl1pPr>
            <a:lvl2pPr marL="457146" indent="0">
              <a:buNone/>
              <a:defRPr sz="2800"/>
            </a:lvl2pPr>
            <a:lvl3pPr marL="914293" indent="0">
              <a:buNone/>
              <a:defRPr sz="2400"/>
            </a:lvl3pPr>
            <a:lvl4pPr marL="1371438" indent="0">
              <a:buNone/>
              <a:defRPr sz="2000"/>
            </a:lvl4pPr>
            <a:lvl5pPr marL="1828585" indent="0">
              <a:buNone/>
              <a:defRPr sz="2000"/>
            </a:lvl5pPr>
            <a:lvl6pPr marL="2285731" indent="0">
              <a:buNone/>
              <a:defRPr sz="2000"/>
            </a:lvl6pPr>
            <a:lvl7pPr marL="2742877" indent="0">
              <a:buNone/>
              <a:defRPr sz="2000"/>
            </a:lvl7pPr>
            <a:lvl8pPr marL="3200023" indent="0">
              <a:buNone/>
              <a:defRPr sz="2000"/>
            </a:lvl8pPr>
            <a:lvl9pPr marL="3657169" indent="0">
              <a:buNone/>
              <a:defRPr sz="2000"/>
            </a:lvl9pPr>
          </a:lstStyle>
          <a:p>
            <a:pPr lvl="0"/>
            <a:endParaRPr lang="en-US" noProof="0" smtClean="0"/>
          </a:p>
        </p:txBody>
      </p:sp>
      <p:sp>
        <p:nvSpPr>
          <p:cNvPr id="4" name="Text Placeholder 3"/>
          <p:cNvSpPr>
            <a:spLocks noGrp="1"/>
          </p:cNvSpPr>
          <p:nvPr>
            <p:ph type="body" sz="half" idx="2"/>
          </p:nvPr>
        </p:nvSpPr>
        <p:spPr>
          <a:xfrm>
            <a:off x="1851025" y="5918200"/>
            <a:ext cx="5667375" cy="889000"/>
          </a:xfrm>
        </p:spPr>
        <p:txBody>
          <a:bodyPr/>
          <a:lstStyle>
            <a:lvl1pPr marL="0" indent="0">
              <a:buNone/>
              <a:defRPr sz="1400"/>
            </a:lvl1pPr>
            <a:lvl2pPr marL="457146" indent="0">
              <a:buNone/>
              <a:defRPr sz="1200"/>
            </a:lvl2pPr>
            <a:lvl3pPr marL="914293" indent="0">
              <a:buNone/>
              <a:defRPr sz="1000"/>
            </a:lvl3pPr>
            <a:lvl4pPr marL="1371438" indent="0">
              <a:buNone/>
              <a:defRPr sz="900"/>
            </a:lvl4pPr>
            <a:lvl5pPr marL="1828585" indent="0">
              <a:buNone/>
              <a:defRPr sz="900"/>
            </a:lvl5pPr>
            <a:lvl6pPr marL="2285731" indent="0">
              <a:buNone/>
              <a:defRPr sz="900"/>
            </a:lvl6pPr>
            <a:lvl7pPr marL="2742877" indent="0">
              <a:buNone/>
              <a:defRPr sz="900"/>
            </a:lvl7pPr>
            <a:lvl8pPr marL="3200023" indent="0">
              <a:buNone/>
              <a:defRPr sz="900"/>
            </a:lvl8pPr>
            <a:lvl9pPr marL="365716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02A880-C453-B243-B046-C4C2FDD435F1}" type="slidenum">
              <a:rPr lang="en-US" altLang="en-US"/>
              <a:pPr/>
              <a:t>‹#›</a:t>
            </a:fld>
            <a:endParaRPr lang="en-US" altLang="en-US"/>
          </a:p>
        </p:txBody>
      </p:sp>
    </p:spTree>
    <p:extLst>
      <p:ext uri="{BB962C8B-B14F-4D97-AF65-F5344CB8AC3E}">
        <p14:creationId xmlns:p14="http://schemas.microsoft.com/office/powerpoint/2010/main" val="5718414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8025" y="671513"/>
            <a:ext cx="8029575" cy="126047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08025" y="2184400"/>
            <a:ext cx="8029575" cy="4538663"/>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08025" y="6891338"/>
            <a:ext cx="1968500" cy="50323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defTabSz="971435">
              <a:defRPr sz="1500" b="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227388" y="6891338"/>
            <a:ext cx="2990850" cy="50323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algn="ctr" defTabSz="971435">
              <a:defRPr sz="1500" b="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769100" y="6891338"/>
            <a:ext cx="1968500" cy="50323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algn="r" defTabSz="969963">
              <a:defRPr sz="1500" b="0"/>
            </a:lvl1pPr>
          </a:lstStyle>
          <a:p>
            <a:fld id="{E7C3E58E-4048-EA4D-BB28-ADDE5A01428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9963" rtl="0" eaLnBrk="0" fontAlgn="base" hangingPunct="0">
        <a:spcBef>
          <a:spcPct val="0"/>
        </a:spcBef>
        <a:spcAft>
          <a:spcPct val="0"/>
        </a:spcAft>
        <a:defRPr sz="4700">
          <a:solidFill>
            <a:schemeClr val="tx2"/>
          </a:solidFill>
          <a:latin typeface="+mj-lt"/>
          <a:ea typeface="+mj-ea"/>
          <a:cs typeface="ＭＳ Ｐゴシック" charset="0"/>
        </a:defRPr>
      </a:lvl1pPr>
      <a:lvl2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2pPr>
      <a:lvl3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3pPr>
      <a:lvl4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4pPr>
      <a:lvl5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5pPr>
      <a:lvl6pPr marL="457146" algn="ctr" defTabSz="971435" rtl="0" eaLnBrk="0" fontAlgn="base" hangingPunct="0">
        <a:spcBef>
          <a:spcPct val="0"/>
        </a:spcBef>
        <a:spcAft>
          <a:spcPct val="0"/>
        </a:spcAft>
        <a:defRPr sz="4700">
          <a:solidFill>
            <a:schemeClr val="tx2"/>
          </a:solidFill>
          <a:latin typeface="Times New Roman" charset="0"/>
          <a:ea typeface="ＭＳ Ｐゴシック" charset="0"/>
        </a:defRPr>
      </a:lvl6pPr>
      <a:lvl7pPr marL="914293" algn="ctr" defTabSz="971435" rtl="0" eaLnBrk="0" fontAlgn="base" hangingPunct="0">
        <a:spcBef>
          <a:spcPct val="0"/>
        </a:spcBef>
        <a:spcAft>
          <a:spcPct val="0"/>
        </a:spcAft>
        <a:defRPr sz="4700">
          <a:solidFill>
            <a:schemeClr val="tx2"/>
          </a:solidFill>
          <a:latin typeface="Times New Roman" charset="0"/>
          <a:ea typeface="ＭＳ Ｐゴシック" charset="0"/>
        </a:defRPr>
      </a:lvl7pPr>
      <a:lvl8pPr marL="1371438" algn="ctr" defTabSz="971435" rtl="0" eaLnBrk="0" fontAlgn="base" hangingPunct="0">
        <a:spcBef>
          <a:spcPct val="0"/>
        </a:spcBef>
        <a:spcAft>
          <a:spcPct val="0"/>
        </a:spcAft>
        <a:defRPr sz="4700">
          <a:solidFill>
            <a:schemeClr val="tx2"/>
          </a:solidFill>
          <a:latin typeface="Times New Roman" charset="0"/>
          <a:ea typeface="ＭＳ Ｐゴシック" charset="0"/>
        </a:defRPr>
      </a:lvl8pPr>
      <a:lvl9pPr marL="1828585" algn="ctr" defTabSz="971435" rtl="0" eaLnBrk="0" fontAlgn="base" hangingPunct="0">
        <a:spcBef>
          <a:spcPct val="0"/>
        </a:spcBef>
        <a:spcAft>
          <a:spcPct val="0"/>
        </a:spcAft>
        <a:defRPr sz="4700">
          <a:solidFill>
            <a:schemeClr val="tx2"/>
          </a:solidFill>
          <a:latin typeface="Times New Roman" charset="0"/>
          <a:ea typeface="ＭＳ Ｐゴシック" charset="0"/>
        </a:defRPr>
      </a:lvl9pPr>
    </p:titleStyle>
    <p:bodyStyle>
      <a:lvl1pPr marL="363538" indent="-363538" algn="l" defTabSz="969963" rtl="0" eaLnBrk="0" fontAlgn="base" hangingPunct="0">
        <a:spcBef>
          <a:spcPct val="20000"/>
        </a:spcBef>
        <a:spcAft>
          <a:spcPct val="0"/>
        </a:spcAft>
        <a:buChar char="•"/>
        <a:defRPr sz="3400">
          <a:solidFill>
            <a:schemeClr val="tx1"/>
          </a:solidFill>
          <a:latin typeface="+mn-lt"/>
          <a:ea typeface="+mn-ea"/>
          <a:cs typeface="ＭＳ Ｐゴシック" charset="0"/>
        </a:defRPr>
      </a:lvl1pPr>
      <a:lvl2pPr marL="787400" indent="-301625" algn="l" defTabSz="969963" rtl="0" eaLnBrk="0" fontAlgn="base" hangingPunct="0">
        <a:spcBef>
          <a:spcPct val="20000"/>
        </a:spcBef>
        <a:spcAft>
          <a:spcPct val="0"/>
        </a:spcAft>
        <a:buChar char="–"/>
        <a:defRPr sz="3000">
          <a:solidFill>
            <a:schemeClr val="tx1"/>
          </a:solidFill>
          <a:latin typeface="+mn-lt"/>
          <a:ea typeface="+mn-ea"/>
        </a:defRPr>
      </a:lvl2pPr>
      <a:lvl3pPr marL="1212850" indent="-241300" algn="l" defTabSz="969963" rtl="0" eaLnBrk="0" fontAlgn="base" hangingPunct="0">
        <a:spcBef>
          <a:spcPct val="20000"/>
        </a:spcBef>
        <a:spcAft>
          <a:spcPct val="0"/>
        </a:spcAft>
        <a:buChar char="•"/>
        <a:defRPr sz="2600">
          <a:solidFill>
            <a:schemeClr val="tx1"/>
          </a:solidFill>
          <a:latin typeface="+mn-lt"/>
          <a:ea typeface="+mn-ea"/>
        </a:defRPr>
      </a:lvl3pPr>
      <a:lvl4pPr marL="1698625" indent="-241300" algn="l" defTabSz="969963" rtl="0" eaLnBrk="0" fontAlgn="base" hangingPunct="0">
        <a:spcBef>
          <a:spcPct val="20000"/>
        </a:spcBef>
        <a:spcAft>
          <a:spcPct val="0"/>
        </a:spcAft>
        <a:buChar char="–"/>
        <a:defRPr sz="2100">
          <a:solidFill>
            <a:schemeClr val="tx1"/>
          </a:solidFill>
          <a:latin typeface="+mn-lt"/>
          <a:ea typeface="+mn-ea"/>
        </a:defRPr>
      </a:lvl4pPr>
      <a:lvl5pPr marL="2184400" indent="-241300" algn="l" defTabSz="969963" rtl="0" eaLnBrk="0" fontAlgn="base" hangingPunct="0">
        <a:spcBef>
          <a:spcPct val="20000"/>
        </a:spcBef>
        <a:spcAft>
          <a:spcPct val="0"/>
        </a:spcAft>
        <a:buChar char="»"/>
        <a:defRPr sz="2100">
          <a:solidFill>
            <a:schemeClr val="tx1"/>
          </a:solidFill>
          <a:latin typeface="+mn-lt"/>
          <a:ea typeface="+mn-ea"/>
        </a:defRPr>
      </a:lvl5pPr>
      <a:lvl6pPr marL="2642876" indent="-242859" algn="l" defTabSz="971435" rtl="0" eaLnBrk="0" fontAlgn="base" hangingPunct="0">
        <a:spcBef>
          <a:spcPct val="20000"/>
        </a:spcBef>
        <a:spcAft>
          <a:spcPct val="0"/>
        </a:spcAft>
        <a:buChar char="»"/>
        <a:defRPr sz="2100">
          <a:solidFill>
            <a:schemeClr val="tx1"/>
          </a:solidFill>
          <a:latin typeface="+mn-lt"/>
          <a:ea typeface="+mn-ea"/>
        </a:defRPr>
      </a:lvl6pPr>
      <a:lvl7pPr marL="3100023" indent="-242859" algn="l" defTabSz="971435" rtl="0" eaLnBrk="0" fontAlgn="base" hangingPunct="0">
        <a:spcBef>
          <a:spcPct val="20000"/>
        </a:spcBef>
        <a:spcAft>
          <a:spcPct val="0"/>
        </a:spcAft>
        <a:buChar char="»"/>
        <a:defRPr sz="2100">
          <a:solidFill>
            <a:schemeClr val="tx1"/>
          </a:solidFill>
          <a:latin typeface="+mn-lt"/>
          <a:ea typeface="+mn-ea"/>
        </a:defRPr>
      </a:lvl7pPr>
      <a:lvl8pPr marL="3557169" indent="-242859" algn="l" defTabSz="971435" rtl="0" eaLnBrk="0" fontAlgn="base" hangingPunct="0">
        <a:spcBef>
          <a:spcPct val="20000"/>
        </a:spcBef>
        <a:spcAft>
          <a:spcPct val="0"/>
        </a:spcAft>
        <a:buChar char="»"/>
        <a:defRPr sz="2100">
          <a:solidFill>
            <a:schemeClr val="tx1"/>
          </a:solidFill>
          <a:latin typeface="+mn-lt"/>
          <a:ea typeface="+mn-ea"/>
        </a:defRPr>
      </a:lvl8pPr>
      <a:lvl9pPr marL="4014316" indent="-242859" algn="l" defTabSz="971435" rtl="0" eaLnBrk="0" fontAlgn="base" hangingPunct="0">
        <a:spcBef>
          <a:spcPct val="20000"/>
        </a:spcBef>
        <a:spcAft>
          <a:spcPct val="0"/>
        </a:spcAft>
        <a:buChar char="»"/>
        <a:defRPr sz="2100">
          <a:solidFill>
            <a:schemeClr val="tx1"/>
          </a:solidFill>
          <a:latin typeface="+mn-lt"/>
          <a:ea typeface="+mn-ea"/>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5" algn="l" defTabSz="457146" rtl="0" eaLnBrk="1" latinLnBrk="0" hangingPunct="1">
        <a:defRPr sz="1800" kern="1200">
          <a:solidFill>
            <a:schemeClr val="tx1"/>
          </a:solidFill>
          <a:latin typeface="+mn-lt"/>
          <a:ea typeface="+mn-ea"/>
          <a:cs typeface="+mn-cs"/>
        </a:defRPr>
      </a:lvl5pPr>
      <a:lvl6pPr marL="2285731" algn="l" defTabSz="457146" rtl="0" eaLnBrk="1" latinLnBrk="0" hangingPunct="1">
        <a:defRPr sz="1800" kern="1200">
          <a:solidFill>
            <a:schemeClr val="tx1"/>
          </a:solidFill>
          <a:latin typeface="+mn-lt"/>
          <a:ea typeface="+mn-ea"/>
          <a:cs typeface="+mn-cs"/>
        </a:defRPr>
      </a:lvl6pPr>
      <a:lvl7pPr marL="2742877" algn="l" defTabSz="457146" rtl="0" eaLnBrk="1" latinLnBrk="0" hangingPunct="1">
        <a:defRPr sz="1800" kern="1200">
          <a:solidFill>
            <a:schemeClr val="tx1"/>
          </a:solidFill>
          <a:latin typeface="+mn-lt"/>
          <a:ea typeface="+mn-ea"/>
          <a:cs typeface="+mn-cs"/>
        </a:defRPr>
      </a:lvl7pPr>
      <a:lvl8pPr marL="3200023" algn="l" defTabSz="457146" rtl="0" eaLnBrk="1" latinLnBrk="0" hangingPunct="1">
        <a:defRPr sz="1800" kern="1200">
          <a:solidFill>
            <a:schemeClr val="tx1"/>
          </a:solidFill>
          <a:latin typeface="+mn-lt"/>
          <a:ea typeface="+mn-ea"/>
          <a:cs typeface="+mn-cs"/>
        </a:defRPr>
      </a:lvl8pPr>
      <a:lvl9pPr marL="3657169"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tiff"/><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1" Type="http://schemas.openxmlformats.org/officeDocument/2006/relationships/image" Target="../media/image27.jpeg"/><Relationship Id="rId12" Type="http://schemas.openxmlformats.org/officeDocument/2006/relationships/image" Target="../media/image28.jpeg"/><Relationship Id="rId13" Type="http://schemas.openxmlformats.org/officeDocument/2006/relationships/image" Target="../media/image29.jpeg"/><Relationship Id="rId14" Type="http://schemas.openxmlformats.org/officeDocument/2006/relationships/image" Target="../media/image30.jpeg"/><Relationship Id="rId15" Type="http://schemas.openxmlformats.org/officeDocument/2006/relationships/image" Target="../media/image31.jpeg"/><Relationship Id="rId16" Type="http://schemas.openxmlformats.org/officeDocument/2006/relationships/image" Target="../media/image32.jpeg"/><Relationship Id="rId17" Type="http://schemas.openxmlformats.org/officeDocument/2006/relationships/image" Target="../media/image33.jpeg"/><Relationship Id="rId18" Type="http://schemas.openxmlformats.org/officeDocument/2006/relationships/image" Target="../media/image34.jpeg"/><Relationship Id="rId19"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0"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tiff"/><Relationship Id="rId8" Type="http://schemas.openxmlformats.org/officeDocument/2006/relationships/image" Target="../media/image41.tif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image" Target="../media/image47.jpg"/><Relationship Id="rId5" Type="http://schemas.openxmlformats.org/officeDocument/2006/relationships/image" Target="../media/image48.jpg"/><Relationship Id="rId6" Type="http://schemas.openxmlformats.org/officeDocument/2006/relationships/image" Target="../media/image49.jpg"/><Relationship Id="rId7" Type="http://schemas.openxmlformats.org/officeDocument/2006/relationships/image" Target="../media/image50.jpg"/><Relationship Id="rId8" Type="http://schemas.openxmlformats.org/officeDocument/2006/relationships/image" Target="../media/image51.png"/><Relationship Id="rId9" Type="http://schemas.openxmlformats.org/officeDocument/2006/relationships/image" Target="../media/image52.jpg"/><Relationship Id="rId1" Type="http://schemas.openxmlformats.org/officeDocument/2006/relationships/slideLayout" Target="../slideLayouts/slideLayout2.xml"/><Relationship Id="rId2" Type="http://schemas.openxmlformats.org/officeDocument/2006/relationships/image" Target="../media/image45.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cienceintheclassroom.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519891" y="368314"/>
            <a:ext cx="8029575" cy="1763713"/>
          </a:xfrm>
          <a:extLst>
            <a:ext uri="{909E8E84-426E-40dd-AFC4-6F175D3DCCD1}">
              <a14:hiddenFill xmlns="" xmlns:a14="http://schemas.microsoft.com/office/drawing/2010/main">
                <a:solidFill>
                  <a:srgbClr val="FFFF66"/>
                </a:solidFill>
              </a14:hiddenFill>
            </a:ext>
          </a:extLst>
        </p:spPr>
        <p:txBody>
          <a:bodyPr/>
          <a:lstStyle/>
          <a:p>
            <a:pPr defTabSz="971435">
              <a:defRPr/>
            </a:pPr>
            <a:r>
              <a:rPr lang="en-US" sz="4000" b="1" dirty="0" smtClean="0">
                <a:solidFill>
                  <a:srgbClr val="0000F3"/>
                </a:solidFill>
              </a:rPr>
              <a:t>Prioritizing your Data Science Curriculum</a:t>
            </a:r>
            <a:endParaRPr lang="en-US" dirty="0" smtClean="0">
              <a:latin typeface="Verdana" charset="0"/>
              <a:cs typeface="+mj-cs"/>
            </a:endParaRPr>
          </a:p>
        </p:txBody>
      </p:sp>
      <p:sp>
        <p:nvSpPr>
          <p:cNvPr id="321539" name="Rectangle 3"/>
          <p:cNvSpPr>
            <a:spLocks noGrp="1" noChangeArrowheads="1"/>
          </p:cNvSpPr>
          <p:nvPr>
            <p:ph type="subTitle" idx="1"/>
          </p:nvPr>
        </p:nvSpPr>
        <p:spPr>
          <a:xfrm>
            <a:off x="633142" y="1944717"/>
            <a:ext cx="7924800" cy="1931988"/>
          </a:xfrm>
        </p:spPr>
        <p:txBody>
          <a:bodyPr/>
          <a:lstStyle/>
          <a:p>
            <a:pPr defTabSz="971435">
              <a:spcBef>
                <a:spcPts val="0"/>
              </a:spcBef>
              <a:defRPr/>
            </a:pPr>
            <a:r>
              <a:rPr lang="en-US" sz="3000" b="1" i="1" dirty="0">
                <a:solidFill>
                  <a:srgbClr val="CCFF33"/>
                </a:solidFill>
                <a:cs typeface="+mn-cs"/>
              </a:rPr>
              <a:t> </a:t>
            </a:r>
            <a:r>
              <a:rPr lang="en-US" sz="3000" b="1" i="1" dirty="0">
                <a:cs typeface="+mn-cs"/>
              </a:rPr>
              <a:t>Louis J. </a:t>
            </a:r>
            <a:r>
              <a:rPr lang="en-US" sz="3000" b="1" i="1" dirty="0" smtClean="0">
                <a:cs typeface="+mn-cs"/>
              </a:rPr>
              <a:t>Gross</a:t>
            </a:r>
            <a:endParaRPr lang="en-US" sz="3000" b="1" i="1" dirty="0">
              <a:cs typeface="+mn-cs"/>
            </a:endParaRPr>
          </a:p>
          <a:p>
            <a:pPr defTabSz="971435">
              <a:spcBef>
                <a:spcPts val="0"/>
              </a:spcBef>
              <a:defRPr/>
            </a:pPr>
            <a:r>
              <a:rPr lang="en-US" sz="3000" dirty="0">
                <a:cs typeface="+mn-cs"/>
              </a:rPr>
              <a:t>National Institute for Mathematical and Biological Synthesis</a:t>
            </a:r>
          </a:p>
          <a:p>
            <a:pPr defTabSz="971435">
              <a:spcBef>
                <a:spcPts val="0"/>
              </a:spcBef>
              <a:defRPr/>
            </a:pPr>
            <a:r>
              <a:rPr lang="en-US" sz="3000" dirty="0">
                <a:cs typeface="+mn-cs"/>
              </a:rPr>
              <a:t>Departments of Ecology and Evolutionary Biology and Mathematics</a:t>
            </a:r>
          </a:p>
          <a:p>
            <a:pPr defTabSz="971435">
              <a:spcBef>
                <a:spcPts val="0"/>
              </a:spcBef>
              <a:defRPr/>
            </a:pPr>
            <a:r>
              <a:rPr lang="en-US" sz="3000" dirty="0">
                <a:cs typeface="+mn-cs"/>
              </a:rPr>
              <a:t>University of Tennessee, Knoxville</a:t>
            </a:r>
          </a:p>
          <a:p>
            <a:pPr defTabSz="971435">
              <a:defRPr/>
            </a:pPr>
            <a:endParaRPr lang="en-US" sz="3000" dirty="0">
              <a:solidFill>
                <a:srgbClr val="FFFF66"/>
              </a:solidFill>
              <a:cs typeface="+mn-cs"/>
            </a:endParaRPr>
          </a:p>
          <a:p>
            <a:pPr defTabSz="971435">
              <a:defRPr/>
            </a:pPr>
            <a:endParaRPr lang="en-US" sz="3000" dirty="0">
              <a:solidFill>
                <a:srgbClr val="CCFF33"/>
              </a:solidFill>
              <a:cs typeface="+mn-cs"/>
            </a:endParaRPr>
          </a:p>
        </p:txBody>
      </p:sp>
      <p:pic>
        <p:nvPicPr>
          <p:cNvPr id="15365" name="Picture 13" descr="ut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525" y="0"/>
            <a:ext cx="13081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5" descr="NIMBioSlogoshadow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1963" y="6797106"/>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2" descr="nsf1_print.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700" y="0"/>
            <a:ext cx="8763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847258" y="4905480"/>
            <a:ext cx="7924800" cy="1931988"/>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marL="0" indent="0" algn="ctr" defTabSz="969963" rtl="0" eaLnBrk="0" fontAlgn="base" hangingPunct="0">
              <a:spcBef>
                <a:spcPct val="20000"/>
              </a:spcBef>
              <a:spcAft>
                <a:spcPct val="0"/>
              </a:spcAft>
              <a:buNone/>
              <a:defRPr sz="3400">
                <a:solidFill>
                  <a:schemeClr val="tx1"/>
                </a:solidFill>
                <a:latin typeface="+mn-lt"/>
                <a:ea typeface="+mn-ea"/>
                <a:cs typeface="ＭＳ Ｐゴシック" charset="0"/>
              </a:defRPr>
            </a:lvl1pPr>
            <a:lvl2pPr marL="457146" indent="0" algn="ctr" defTabSz="969963" rtl="0" eaLnBrk="0" fontAlgn="base" hangingPunct="0">
              <a:spcBef>
                <a:spcPct val="20000"/>
              </a:spcBef>
              <a:spcAft>
                <a:spcPct val="0"/>
              </a:spcAft>
              <a:buNone/>
              <a:defRPr sz="3000">
                <a:solidFill>
                  <a:schemeClr val="tx1"/>
                </a:solidFill>
                <a:latin typeface="+mn-lt"/>
                <a:ea typeface="+mn-ea"/>
              </a:defRPr>
            </a:lvl2pPr>
            <a:lvl3pPr marL="914293" indent="0" algn="ctr" defTabSz="969963" rtl="0" eaLnBrk="0" fontAlgn="base" hangingPunct="0">
              <a:spcBef>
                <a:spcPct val="20000"/>
              </a:spcBef>
              <a:spcAft>
                <a:spcPct val="0"/>
              </a:spcAft>
              <a:buNone/>
              <a:defRPr sz="2600">
                <a:solidFill>
                  <a:schemeClr val="tx1"/>
                </a:solidFill>
                <a:latin typeface="+mn-lt"/>
                <a:ea typeface="+mn-ea"/>
              </a:defRPr>
            </a:lvl3pPr>
            <a:lvl4pPr marL="1371438" indent="0" algn="ctr" defTabSz="969963" rtl="0" eaLnBrk="0" fontAlgn="base" hangingPunct="0">
              <a:spcBef>
                <a:spcPct val="20000"/>
              </a:spcBef>
              <a:spcAft>
                <a:spcPct val="0"/>
              </a:spcAft>
              <a:buNone/>
              <a:defRPr sz="2100">
                <a:solidFill>
                  <a:schemeClr val="tx1"/>
                </a:solidFill>
                <a:latin typeface="+mn-lt"/>
                <a:ea typeface="+mn-ea"/>
              </a:defRPr>
            </a:lvl4pPr>
            <a:lvl5pPr marL="1828585" indent="0" algn="ctr" defTabSz="969963" rtl="0" eaLnBrk="0" fontAlgn="base" hangingPunct="0">
              <a:spcBef>
                <a:spcPct val="20000"/>
              </a:spcBef>
              <a:spcAft>
                <a:spcPct val="0"/>
              </a:spcAft>
              <a:buNone/>
              <a:defRPr sz="2100">
                <a:solidFill>
                  <a:schemeClr val="tx1"/>
                </a:solidFill>
                <a:latin typeface="+mn-lt"/>
                <a:ea typeface="+mn-ea"/>
              </a:defRPr>
            </a:lvl5pPr>
            <a:lvl6pPr marL="2285731" indent="0" algn="ctr" defTabSz="971435" rtl="0" eaLnBrk="0" fontAlgn="base" hangingPunct="0">
              <a:spcBef>
                <a:spcPct val="20000"/>
              </a:spcBef>
              <a:spcAft>
                <a:spcPct val="0"/>
              </a:spcAft>
              <a:buNone/>
              <a:defRPr sz="2100">
                <a:solidFill>
                  <a:schemeClr val="tx1"/>
                </a:solidFill>
                <a:latin typeface="+mn-lt"/>
                <a:ea typeface="+mn-ea"/>
              </a:defRPr>
            </a:lvl6pPr>
            <a:lvl7pPr marL="2742877" indent="0" algn="ctr" defTabSz="971435" rtl="0" eaLnBrk="0" fontAlgn="base" hangingPunct="0">
              <a:spcBef>
                <a:spcPct val="20000"/>
              </a:spcBef>
              <a:spcAft>
                <a:spcPct val="0"/>
              </a:spcAft>
              <a:buNone/>
              <a:defRPr sz="2100">
                <a:solidFill>
                  <a:schemeClr val="tx1"/>
                </a:solidFill>
                <a:latin typeface="+mn-lt"/>
                <a:ea typeface="+mn-ea"/>
              </a:defRPr>
            </a:lvl7pPr>
            <a:lvl8pPr marL="3200023" indent="0" algn="ctr" defTabSz="971435" rtl="0" eaLnBrk="0" fontAlgn="base" hangingPunct="0">
              <a:spcBef>
                <a:spcPct val="20000"/>
              </a:spcBef>
              <a:spcAft>
                <a:spcPct val="0"/>
              </a:spcAft>
              <a:buNone/>
              <a:defRPr sz="2100">
                <a:solidFill>
                  <a:schemeClr val="tx1"/>
                </a:solidFill>
                <a:latin typeface="+mn-lt"/>
                <a:ea typeface="+mn-ea"/>
              </a:defRPr>
            </a:lvl8pPr>
            <a:lvl9pPr marL="3657169" indent="0" algn="ctr" defTabSz="971435" rtl="0" eaLnBrk="0" fontAlgn="base" hangingPunct="0">
              <a:spcBef>
                <a:spcPct val="20000"/>
              </a:spcBef>
              <a:spcAft>
                <a:spcPct val="0"/>
              </a:spcAft>
              <a:buNone/>
              <a:defRPr sz="2100">
                <a:solidFill>
                  <a:schemeClr val="tx1"/>
                </a:solidFill>
                <a:latin typeface="+mn-lt"/>
                <a:ea typeface="+mn-ea"/>
              </a:defRPr>
            </a:lvl9pPr>
          </a:lstStyle>
          <a:p>
            <a:pPr defTabSz="971435">
              <a:spcBef>
                <a:spcPts val="0"/>
              </a:spcBef>
              <a:defRPr/>
            </a:pPr>
            <a:r>
              <a:rPr lang="en-US" sz="3000" b="0" kern="0" dirty="0" smtClean="0">
                <a:solidFill>
                  <a:srgbClr val="CCFF33"/>
                </a:solidFill>
                <a:cs typeface="+mn-cs"/>
              </a:rPr>
              <a:t> </a:t>
            </a:r>
            <a:r>
              <a:rPr lang="en-US" sz="3000" i="1" kern="0" dirty="0" smtClean="0">
                <a:cs typeface="+mn-cs"/>
              </a:rPr>
              <a:t>Sondra </a:t>
            </a:r>
            <a:r>
              <a:rPr lang="en-US" sz="3000" i="1" kern="0" dirty="0" err="1" smtClean="0">
                <a:cs typeface="+mn-cs"/>
              </a:rPr>
              <a:t>LoRe</a:t>
            </a:r>
            <a:endParaRPr lang="en-US" sz="3000" i="1" kern="0" dirty="0" smtClean="0">
              <a:cs typeface="+mn-cs"/>
            </a:endParaRPr>
          </a:p>
          <a:p>
            <a:pPr defTabSz="971435">
              <a:spcBef>
                <a:spcPts val="0"/>
              </a:spcBef>
              <a:defRPr/>
            </a:pPr>
            <a:r>
              <a:rPr lang="en-US" sz="3000" b="0" kern="0" dirty="0" smtClean="0">
                <a:cs typeface="+mn-cs"/>
              </a:rPr>
              <a:t>National Institute for </a:t>
            </a:r>
            <a:r>
              <a:rPr lang="en-US" sz="3000" b="0" kern="0" smtClean="0">
                <a:cs typeface="+mn-cs"/>
              </a:rPr>
              <a:t>STEM Evaluation </a:t>
            </a:r>
            <a:r>
              <a:rPr lang="en-US" sz="3000" b="0" kern="0" dirty="0" smtClean="0">
                <a:cs typeface="+mn-cs"/>
              </a:rPr>
              <a:t>and Research </a:t>
            </a:r>
          </a:p>
          <a:p>
            <a:pPr defTabSz="971435">
              <a:spcBef>
                <a:spcPts val="0"/>
              </a:spcBef>
              <a:defRPr/>
            </a:pPr>
            <a:r>
              <a:rPr lang="en-US" sz="3000" b="0" kern="0" dirty="0" smtClean="0">
                <a:cs typeface="+mn-cs"/>
              </a:rPr>
              <a:t>University of Tennessee, Knoxville</a:t>
            </a:r>
          </a:p>
          <a:p>
            <a:pPr defTabSz="971435">
              <a:spcBef>
                <a:spcPts val="0"/>
              </a:spcBef>
              <a:defRPr/>
            </a:pPr>
            <a:endParaRPr lang="en-US" sz="3000" b="0" kern="0" dirty="0" smtClean="0">
              <a:solidFill>
                <a:srgbClr val="FFFF66"/>
              </a:solidFill>
              <a:cs typeface="+mn-cs"/>
            </a:endParaRPr>
          </a:p>
          <a:p>
            <a:pPr defTabSz="971435">
              <a:spcBef>
                <a:spcPts val="0"/>
              </a:spcBef>
              <a:defRPr/>
            </a:pPr>
            <a:endParaRPr lang="en-US" sz="3000" b="0" kern="0" dirty="0">
              <a:solidFill>
                <a:srgbClr val="CCFF33"/>
              </a:solidFill>
              <a:cs typeface="+mn-cs"/>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00" y="6753649"/>
            <a:ext cx="2122488" cy="830539"/>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26525" cy="72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NIMBioSlogoshad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963" y="6854825"/>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131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336550"/>
            <a:ext cx="8737600"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NIMBioSlogoshad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963" y="6854825"/>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427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41275"/>
            <a:ext cx="9051925" cy="725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NIMBioSlogoshad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963" y="6854825"/>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456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168275"/>
            <a:ext cx="8474075" cy="67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NIMBioSlogoshad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963" y="6854825"/>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71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252413"/>
            <a:ext cx="815975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NIMBioSlogoshad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963" y="6854825"/>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99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168275"/>
            <a:ext cx="855345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NIMBioSlogoshad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963" y="6854825"/>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631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168275"/>
            <a:ext cx="8816975" cy="705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NIMBioSlogoshad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963" y="6854825"/>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194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168275"/>
            <a:ext cx="8894762" cy="712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NIMBioSlogoshad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963" y="6854825"/>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384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685800" y="2362200"/>
            <a:ext cx="8029575" cy="4495800"/>
          </a:xfrm>
        </p:spPr>
        <p:txBody>
          <a:bodyPr/>
          <a:lstStyle/>
          <a:p>
            <a:pPr marL="342900" indent="-342900" defTabSz="914400">
              <a:lnSpc>
                <a:spcPct val="90000"/>
              </a:lnSpc>
              <a:buFontTx/>
              <a:buNone/>
            </a:pPr>
            <a:endParaRPr lang="en-US" altLang="x-none" sz="2100"/>
          </a:p>
          <a:p>
            <a:pPr marL="342900" indent="-342900" defTabSz="914400">
              <a:lnSpc>
                <a:spcPct val="90000"/>
              </a:lnSpc>
            </a:pPr>
            <a:r>
              <a:rPr lang="en-US" altLang="x-none" sz="2400"/>
              <a:t>Look carefully at data sets for </a:t>
            </a:r>
            <a:r>
              <a:rPr lang="ja-JP" altLang="en-US" sz="2400">
                <a:latin typeface="Arial" charset="0"/>
              </a:rPr>
              <a:t>“</a:t>
            </a:r>
            <a:r>
              <a:rPr lang="en-US" altLang="ja-JP" sz="2400"/>
              <a:t>bad</a:t>
            </a:r>
            <a:r>
              <a:rPr lang="ja-JP" altLang="en-US" sz="2400">
                <a:latin typeface="Arial" charset="0"/>
              </a:rPr>
              <a:t>”</a:t>
            </a:r>
            <a:r>
              <a:rPr lang="en-US" altLang="ja-JP" sz="2400"/>
              <a:t> data and outliers</a:t>
            </a:r>
          </a:p>
          <a:p>
            <a:pPr marL="342900" indent="-342900" defTabSz="914400">
              <a:lnSpc>
                <a:spcPct val="90000"/>
              </a:lnSpc>
            </a:pPr>
            <a:r>
              <a:rPr lang="en-US" altLang="x-none" sz="2400"/>
              <a:t>Develop hypotheses before collecting data and use exploratory analysis to evaluate these and other possible hypotheses</a:t>
            </a:r>
          </a:p>
          <a:p>
            <a:pPr marL="342900" indent="-342900" defTabSz="914400">
              <a:lnSpc>
                <a:spcPct val="90000"/>
              </a:lnSpc>
            </a:pPr>
            <a:r>
              <a:rPr lang="en-US" altLang="x-none" sz="2400"/>
              <a:t> Graph multivariate data in several ways  and in particular partition the data set according to different factors</a:t>
            </a:r>
          </a:p>
          <a:p>
            <a:pPr marL="342900" indent="-342900" defTabSz="914400">
              <a:lnSpc>
                <a:spcPct val="90000"/>
              </a:lnSpc>
            </a:pPr>
            <a:r>
              <a:rPr lang="en-US" altLang="x-none" sz="2400"/>
              <a:t> Simple data descriptors (measures of central tendency and dispersion) may not be adequate data descriptors</a:t>
            </a:r>
          </a:p>
          <a:p>
            <a:pPr marL="342900" indent="-342900" defTabSz="914400">
              <a:lnSpc>
                <a:spcPct val="90000"/>
              </a:lnSpc>
            </a:pPr>
            <a:r>
              <a:rPr lang="en-US" altLang="x-none" sz="2400"/>
              <a:t>Importance of IRB (Institutional Review Board) approval for experiments dealing with human subjects.</a:t>
            </a:r>
            <a:r>
              <a:rPr lang="en-US" altLang="x-none" sz="2600"/>
              <a:t> </a:t>
            </a:r>
          </a:p>
          <a:p>
            <a:pPr marL="342900" indent="-342900" defTabSz="914400">
              <a:lnSpc>
                <a:spcPct val="90000"/>
              </a:lnSpc>
            </a:pPr>
            <a:endParaRPr lang="en-US" altLang="x-none" sz="2600"/>
          </a:p>
        </p:txBody>
      </p:sp>
      <p:sp>
        <p:nvSpPr>
          <p:cNvPr id="46083" name="Rectangle 3"/>
          <p:cNvSpPr>
            <a:spLocks noChangeArrowheads="1"/>
          </p:cNvSpPr>
          <p:nvPr/>
        </p:nvSpPr>
        <p:spPr bwMode="auto">
          <a:xfrm>
            <a:off x="533400" y="228600"/>
            <a:ext cx="89122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82" tIns="48591" rIns="97182" bIns="48591">
            <a:spAutoFit/>
          </a:bodyPr>
          <a:lstStyle>
            <a:lvl1pPr defTabSz="971550">
              <a:defRPr sz="4000" b="1">
                <a:solidFill>
                  <a:schemeClr val="tx1"/>
                </a:solidFill>
                <a:latin typeface="Times New Roman" charset="0"/>
                <a:ea typeface="ＭＳ Ｐゴシック" charset="-128"/>
              </a:defRPr>
            </a:lvl1pPr>
            <a:lvl2pPr marL="742950" indent="-285750" defTabSz="971550">
              <a:defRPr sz="4000" b="1">
                <a:solidFill>
                  <a:schemeClr val="tx1"/>
                </a:solidFill>
                <a:latin typeface="Times New Roman" charset="0"/>
                <a:ea typeface="ＭＳ Ｐゴシック" charset="-128"/>
              </a:defRPr>
            </a:lvl2pPr>
            <a:lvl3pPr marL="1143000" indent="-228600" defTabSz="971550">
              <a:defRPr sz="4000" b="1">
                <a:solidFill>
                  <a:schemeClr val="tx1"/>
                </a:solidFill>
                <a:latin typeface="Times New Roman" charset="0"/>
                <a:ea typeface="ＭＳ Ｐゴシック" charset="-128"/>
              </a:defRPr>
            </a:lvl3pPr>
            <a:lvl4pPr marL="1600200" indent="-228600" defTabSz="971550">
              <a:defRPr sz="4000" b="1">
                <a:solidFill>
                  <a:schemeClr val="tx1"/>
                </a:solidFill>
                <a:latin typeface="Times New Roman" charset="0"/>
                <a:ea typeface="ＭＳ Ｐゴシック" charset="-128"/>
              </a:defRPr>
            </a:lvl4pPr>
            <a:lvl5pPr marL="2057400" indent="-228600" defTabSz="971550">
              <a:defRPr sz="4000" b="1">
                <a:solidFill>
                  <a:schemeClr val="tx1"/>
                </a:solidFill>
                <a:latin typeface="Times New Roman" charset="0"/>
                <a:ea typeface="ＭＳ Ｐゴシック" charset="-128"/>
              </a:defRPr>
            </a:lvl5pPr>
            <a:lvl6pPr marL="2514600" indent="-228600" defTabSz="97155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defTabSz="97155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defTabSz="97155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defTabSz="971550" eaLnBrk="0" fontAlgn="base" hangingPunct="0">
              <a:spcBef>
                <a:spcPct val="0"/>
              </a:spcBef>
              <a:spcAft>
                <a:spcPct val="0"/>
              </a:spcAft>
              <a:defRPr sz="4000" b="1">
                <a:solidFill>
                  <a:schemeClr val="tx1"/>
                </a:solidFill>
                <a:latin typeface="Times New Roman" charset="0"/>
                <a:ea typeface="ＭＳ Ｐゴシック" charset="-128"/>
              </a:defRPr>
            </a:lvl9pPr>
          </a:lstStyle>
          <a:p>
            <a:pPr eaLnBrk="1" hangingPunct="1"/>
            <a:r>
              <a:rPr lang="en-US" altLang="x-none" sz="3000" u="sng">
                <a:solidFill>
                  <a:srgbClr val="0000F2"/>
                </a:solidFill>
              </a:rPr>
              <a:t>Height measurements: Concepts illustrated</a:t>
            </a:r>
          </a:p>
        </p:txBody>
      </p:sp>
      <p:pic>
        <p:nvPicPr>
          <p:cNvPr id="46084" name="Picture 4" descr="NIMBioSlogoshadow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963" y="6854825"/>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6"/>
          <p:cNvSpPr>
            <a:spLocks noChangeArrowheads="1"/>
          </p:cNvSpPr>
          <p:nvPr/>
        </p:nvSpPr>
        <p:spPr bwMode="auto">
          <a:xfrm>
            <a:off x="533400" y="990600"/>
            <a:ext cx="8580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82" tIns="48591" rIns="97182" bIns="48591"/>
          <a:lstStyle>
            <a:lvl1pPr marL="365125" indent="-365125" defTabSz="971550">
              <a:defRPr sz="4000" b="1">
                <a:solidFill>
                  <a:schemeClr val="tx1"/>
                </a:solidFill>
                <a:latin typeface="Times New Roman" charset="0"/>
                <a:ea typeface="ＭＳ Ｐゴシック" charset="-128"/>
              </a:defRPr>
            </a:lvl1pPr>
            <a:lvl2pPr marL="742950" indent="-285750" defTabSz="971550">
              <a:defRPr sz="4000" b="1">
                <a:solidFill>
                  <a:schemeClr val="tx1"/>
                </a:solidFill>
                <a:latin typeface="Times New Roman" charset="0"/>
                <a:ea typeface="ＭＳ Ｐゴシック" charset="-128"/>
              </a:defRPr>
            </a:lvl2pPr>
            <a:lvl3pPr marL="1143000" indent="-228600" defTabSz="971550">
              <a:defRPr sz="4000" b="1">
                <a:solidFill>
                  <a:schemeClr val="tx1"/>
                </a:solidFill>
                <a:latin typeface="Times New Roman" charset="0"/>
                <a:ea typeface="ＭＳ Ｐゴシック" charset="-128"/>
              </a:defRPr>
            </a:lvl3pPr>
            <a:lvl4pPr marL="1600200" indent="-228600" defTabSz="971550">
              <a:defRPr sz="4000" b="1">
                <a:solidFill>
                  <a:schemeClr val="tx1"/>
                </a:solidFill>
                <a:latin typeface="Times New Roman" charset="0"/>
                <a:ea typeface="ＭＳ Ｐゴシック" charset="-128"/>
              </a:defRPr>
            </a:lvl4pPr>
            <a:lvl5pPr marL="2057400" indent="-228600" defTabSz="971550">
              <a:defRPr sz="4000" b="1">
                <a:solidFill>
                  <a:schemeClr val="tx1"/>
                </a:solidFill>
                <a:latin typeface="Times New Roman" charset="0"/>
                <a:ea typeface="ＭＳ Ｐゴシック" charset="-128"/>
              </a:defRPr>
            </a:lvl5pPr>
            <a:lvl6pPr marL="2514600" indent="-228600" defTabSz="97155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defTabSz="97155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defTabSz="97155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defTabSz="971550" eaLnBrk="0" fontAlgn="base" hangingPunct="0">
              <a:spcBef>
                <a:spcPct val="0"/>
              </a:spcBef>
              <a:spcAft>
                <a:spcPct val="0"/>
              </a:spcAft>
              <a:defRPr sz="4000" b="1">
                <a:solidFill>
                  <a:schemeClr val="tx1"/>
                </a:solidFill>
                <a:latin typeface="Times New Roman" charset="0"/>
                <a:ea typeface="ＭＳ Ｐゴシック" charset="-128"/>
              </a:defRPr>
            </a:lvl9pPr>
          </a:lstStyle>
          <a:p>
            <a:pPr>
              <a:lnSpc>
                <a:spcPct val="90000"/>
              </a:lnSpc>
              <a:spcBef>
                <a:spcPct val="20000"/>
              </a:spcBef>
            </a:pPr>
            <a:r>
              <a:rPr lang="en-US" altLang="x-none" sz="2000">
                <a:ea typeface="MS Mincho" charset="-128"/>
              </a:rPr>
              <a:t>Basic descriptive statistics, bar charts, scatter plots, regression utilizing personal data</a:t>
            </a:r>
          </a:p>
          <a:p>
            <a:pPr>
              <a:lnSpc>
                <a:spcPct val="90000"/>
              </a:lnSpc>
              <a:spcBef>
                <a:spcPct val="20000"/>
              </a:spcBef>
            </a:pPr>
            <a:r>
              <a:rPr lang="en-US" altLang="x-none" sz="2000">
                <a:ea typeface="MS Mincho" charset="-128"/>
              </a:rPr>
              <a:t>Develop a data set that is easily understood, is multivariate, has potential multiple causal factors, illustrates problems with sampling and outlier effects</a:t>
            </a:r>
          </a:p>
          <a:p>
            <a:pPr>
              <a:lnSpc>
                <a:spcPct val="90000"/>
              </a:lnSpc>
              <a:spcBef>
                <a:spcPct val="20000"/>
              </a:spcBef>
            </a:pPr>
            <a:endParaRPr lang="en-US" altLang="x-none" sz="1500">
              <a:ea typeface="MS Mincho" charset="-128"/>
            </a:endParaRPr>
          </a:p>
        </p:txBody>
      </p:sp>
    </p:spTree>
    <p:extLst>
      <p:ext uri="{BB962C8B-B14F-4D97-AF65-F5344CB8AC3E}">
        <p14:creationId xmlns:p14="http://schemas.microsoft.com/office/powerpoint/2010/main" val="2001365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3" y="22225"/>
            <a:ext cx="8029575" cy="1260475"/>
          </a:xfrm>
        </p:spPr>
        <p:txBody>
          <a:bodyPr/>
          <a:lstStyle/>
          <a:p>
            <a:pPr>
              <a:defRPr/>
            </a:pPr>
            <a:r>
              <a:rPr lang="en-US" dirty="0" smtClean="0"/>
              <a:t>A cacophony of specialization</a:t>
            </a:r>
            <a:endParaRPr lang="en-US" dirty="0"/>
          </a:p>
        </p:txBody>
      </p:sp>
      <p:pic>
        <p:nvPicPr>
          <p:cNvPr id="4" name="Picture 3" descr="Alon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013" y="1266825"/>
            <a:ext cx="2459037"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ioinfoCov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7613" y="2857500"/>
            <a:ext cx="245427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ioOntologiescov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70213" y="1038225"/>
            <a:ext cx="208121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rauerandCarlosCov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70213" y="3248025"/>
            <a:ext cx="2867025"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ompSystemsBioCance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75213" y="1724025"/>
            <a:ext cx="24130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ataMicroarraysCove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23013" y="1114425"/>
            <a:ext cx="22225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iekmanCover.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85013" y="3781425"/>
            <a:ext cx="212566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EllnerCover.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56213" y="4384675"/>
            <a:ext cx="2232025"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KenerCover.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5613" y="4086225"/>
            <a:ext cx="245268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MathSystemsBio.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17675" y="1114425"/>
            <a:ext cx="253365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Murraybookcov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196138" y="962025"/>
            <a:ext cx="2224087"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OttoDaycover.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713413" y="3933825"/>
            <a:ext cx="2620962"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QuantBiocover.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50813" y="1038225"/>
            <a:ext cx="2392362"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Robevacover.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513013" y="3476625"/>
            <a:ext cx="271145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SmallCover.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265613" y="1114425"/>
            <a:ext cx="2259012"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StochSystemsBiocover.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099300" y="3705225"/>
            <a:ext cx="2338388"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ystemsBiocover.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60413" y="3552825"/>
            <a:ext cx="2109787"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09"/>
                                          </p:stCondLst>
                                        </p:cTn>
                                        <p:tgtEl>
                                          <p:spTgt spid="4"/>
                                        </p:tgtEl>
                                        <p:attrNameLst>
                                          <p:attrName>style.visibility</p:attrName>
                                        </p:attrNameLst>
                                      </p:cBhvr>
                                      <p:to>
                                        <p:strVal val="visible"/>
                                      </p:to>
                                    </p:set>
                                  </p:childTnLst>
                                </p:cTn>
                              </p:par>
                            </p:childTnLst>
                          </p:cTn>
                        </p:par>
                        <p:par>
                          <p:cTn id="7" fill="hold" nodeType="afterGroup">
                            <p:stCondLst>
                              <p:cond delay="410"/>
                            </p:stCondLst>
                            <p:childTnLst>
                              <p:par>
                                <p:cTn id="8" presetID="1" presetClass="entr" presetSubtype="0" fill="hold" nodeType="afterEffect">
                                  <p:stCondLst>
                                    <p:cond delay="0"/>
                                  </p:stCondLst>
                                  <p:childTnLst>
                                    <p:set>
                                      <p:cBhvr>
                                        <p:cTn id="9" dur="1" fill="hold">
                                          <p:stCondLst>
                                            <p:cond delay="209"/>
                                          </p:stCondLst>
                                        </p:cTn>
                                        <p:tgtEl>
                                          <p:spTgt spid="5"/>
                                        </p:tgtEl>
                                        <p:attrNameLst>
                                          <p:attrName>style.visibility</p:attrName>
                                        </p:attrNameLst>
                                      </p:cBhvr>
                                      <p:to>
                                        <p:strVal val="visible"/>
                                      </p:to>
                                    </p:set>
                                  </p:childTnLst>
                                </p:cTn>
                              </p:par>
                            </p:childTnLst>
                          </p:cTn>
                        </p:par>
                        <p:par>
                          <p:cTn id="10" fill="hold" nodeType="afterGroup">
                            <p:stCondLst>
                              <p:cond delay="620"/>
                            </p:stCondLst>
                            <p:childTnLst>
                              <p:par>
                                <p:cTn id="11" presetID="1" presetClass="entr" presetSubtype="0" fill="hold" nodeType="afterEffect">
                                  <p:stCondLst>
                                    <p:cond delay="0"/>
                                  </p:stCondLst>
                                  <p:childTnLst>
                                    <p:set>
                                      <p:cBhvr>
                                        <p:cTn id="12" dur="1" fill="hold">
                                          <p:stCondLst>
                                            <p:cond delay="209"/>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09"/>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399"/>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399"/>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399"/>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399"/>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399"/>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399"/>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399"/>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399"/>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399"/>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399"/>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3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24" y="123825"/>
            <a:ext cx="8029575" cy="1260475"/>
          </a:xfrm>
        </p:spPr>
        <p:txBody>
          <a:bodyPr/>
          <a:lstStyle/>
          <a:p>
            <a:r>
              <a:rPr lang="en-US" dirty="0" smtClean="0"/>
              <a:t>Plan for this session</a:t>
            </a:r>
            <a:endParaRPr lang="en-US" dirty="0"/>
          </a:p>
        </p:txBody>
      </p:sp>
      <p:sp>
        <p:nvSpPr>
          <p:cNvPr id="3" name="Content Placeholder 2"/>
          <p:cNvSpPr>
            <a:spLocks noGrp="1"/>
          </p:cNvSpPr>
          <p:nvPr>
            <p:ph idx="1"/>
          </p:nvPr>
        </p:nvSpPr>
        <p:spPr>
          <a:xfrm>
            <a:off x="730320" y="1571625"/>
            <a:ext cx="8029575" cy="4538663"/>
          </a:xfrm>
        </p:spPr>
        <p:txBody>
          <a:bodyPr/>
          <a:lstStyle/>
          <a:p>
            <a:pPr marL="457200" indent="-457200">
              <a:buFont typeface="+mj-lt"/>
              <a:buAutoNum type="arabicPeriod"/>
            </a:pPr>
            <a:r>
              <a:rPr lang="en-US" sz="2800" dirty="0" smtClean="0"/>
              <a:t>An example data science class project</a:t>
            </a:r>
          </a:p>
          <a:p>
            <a:pPr marL="457200" indent="-457200">
              <a:buFont typeface="+mj-lt"/>
              <a:buAutoNum type="arabicPeriod"/>
            </a:pPr>
            <a:r>
              <a:rPr lang="en-US" sz="2800" dirty="0" smtClean="0"/>
              <a:t>The overall challenge of prioritizing curriculum.</a:t>
            </a:r>
          </a:p>
          <a:p>
            <a:pPr marL="457200" indent="-457200">
              <a:buFont typeface="+mj-lt"/>
              <a:buAutoNum type="arabicPeriod"/>
            </a:pPr>
            <a:r>
              <a:rPr lang="en-US" sz="2800" dirty="0" smtClean="0"/>
              <a:t>Summary of the </a:t>
            </a:r>
            <a:r>
              <a:rPr lang="en-US" sz="2800" dirty="0"/>
              <a:t>National </a:t>
            </a:r>
            <a:r>
              <a:rPr lang="en-US" sz="2800" dirty="0" smtClean="0"/>
              <a:t>Academies </a:t>
            </a:r>
            <a:r>
              <a:rPr lang="en-US" sz="2800" dirty="0"/>
              <a:t>Report </a:t>
            </a:r>
            <a:r>
              <a:rPr lang="en-US" sz="2800" dirty="0" smtClean="0"/>
              <a:t>on data science education</a:t>
            </a:r>
          </a:p>
          <a:p>
            <a:pPr marL="457200" indent="-457200">
              <a:buFont typeface="+mj-lt"/>
              <a:buAutoNum type="arabicPeriod"/>
            </a:pPr>
            <a:r>
              <a:rPr lang="en-US" sz="2800" dirty="0" smtClean="0"/>
              <a:t>Summary of a novel project to determine priorities for quantitative topics. </a:t>
            </a:r>
          </a:p>
          <a:p>
            <a:pPr marL="457200" indent="-457200">
              <a:buFont typeface="+mj-lt"/>
              <a:buAutoNum type="arabicPeriod"/>
            </a:pPr>
            <a:r>
              <a:rPr lang="en-US" sz="2800" dirty="0" smtClean="0"/>
              <a:t>Collaborative activity – analyzing OER resource for use in biology classrooms </a:t>
            </a:r>
          </a:p>
          <a:p>
            <a:pPr marL="457200" indent="-457200">
              <a:buFont typeface="+mj-lt"/>
              <a:buAutoNum type="arabicPeriod"/>
            </a:pPr>
            <a:r>
              <a:rPr lang="en-US" sz="2800" dirty="0" smtClean="0"/>
              <a:t>Methods </a:t>
            </a:r>
            <a:r>
              <a:rPr lang="en-US" sz="2800" dirty="0"/>
              <a:t>that could be used to plan to evaluate the impact of these approaches. </a:t>
            </a:r>
          </a:p>
        </p:txBody>
      </p:sp>
    </p:spTree>
    <p:extLst>
      <p:ext uri="{BB962C8B-B14F-4D97-AF65-F5344CB8AC3E}">
        <p14:creationId xmlns:p14="http://schemas.microsoft.com/office/powerpoint/2010/main" val="1838054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accent2"/>
                </a:solidFill>
              </a:rPr>
              <a:t>A Central Question in all of Higher </a:t>
            </a:r>
            <a:r>
              <a:rPr lang="en-US" sz="3600" b="1" dirty="0">
                <a:solidFill>
                  <a:schemeClr val="accent2"/>
                </a:solidFill>
              </a:rPr>
              <a:t>E</a:t>
            </a:r>
            <a:r>
              <a:rPr lang="en-US" sz="3600" b="1" dirty="0" smtClean="0">
                <a:solidFill>
                  <a:schemeClr val="accent2"/>
                </a:solidFill>
              </a:rPr>
              <a:t>ducation:</a:t>
            </a:r>
            <a:endParaRPr lang="en-US" sz="3600" b="1" dirty="0">
              <a:solidFill>
                <a:schemeClr val="accent2"/>
              </a:solidFill>
            </a:endParaRPr>
          </a:p>
        </p:txBody>
      </p:sp>
      <p:sp>
        <p:nvSpPr>
          <p:cNvPr id="3" name="Content Placeholder 2"/>
          <p:cNvSpPr>
            <a:spLocks noGrp="1"/>
          </p:cNvSpPr>
          <p:nvPr>
            <p:ph idx="1"/>
          </p:nvPr>
        </p:nvSpPr>
        <p:spPr>
          <a:xfrm>
            <a:off x="708025" y="2184400"/>
            <a:ext cx="8205787" cy="45386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dirty="0" smtClean="0"/>
              <a:t>How do we prioritize among hosts of possible topics to include in any course and across the curriculum? What gets included, what gets repeated and what is excluded?</a:t>
            </a:r>
          </a:p>
          <a:p>
            <a:pPr marL="0" marR="0" lvl="0" indent="0" defTabSz="914400" eaLnBrk="1" fontAlgn="auto" latinLnBrk="0" hangingPunct="1">
              <a:lnSpc>
                <a:spcPct val="100000"/>
              </a:lnSpc>
              <a:spcBef>
                <a:spcPts val="0"/>
              </a:spcBef>
              <a:spcAft>
                <a:spcPts val="0"/>
              </a:spcAft>
              <a:buClrTx/>
              <a:buSzTx/>
              <a:buFontTx/>
              <a:buNone/>
              <a:tabLst/>
              <a:defRPr/>
            </a:pPr>
            <a:endParaRPr lang="en-US" b="1" i="1" dirty="0"/>
          </a:p>
          <a:p>
            <a:pPr marL="0" marR="0" lvl="0" indent="0" defTabSz="914400" eaLnBrk="1" fontAlgn="auto" latinLnBrk="0" hangingPunct="1">
              <a:lnSpc>
                <a:spcPct val="100000"/>
              </a:lnSpc>
              <a:spcBef>
                <a:spcPts val="0"/>
              </a:spcBef>
              <a:spcAft>
                <a:spcPts val="0"/>
              </a:spcAft>
              <a:buClrTx/>
              <a:buSzTx/>
              <a:buFontTx/>
              <a:buNone/>
              <a:tabLst/>
              <a:defRPr/>
            </a:pPr>
            <a:r>
              <a:rPr lang="en-US" b="1" i="1" dirty="0" smtClean="0"/>
              <a:t>Typically we do this based on </a:t>
            </a:r>
            <a:r>
              <a:rPr lang="en-US" b="1" i="1" dirty="0" smtClean="0">
                <a:solidFill>
                  <a:srgbClr val="FF0000"/>
                </a:solidFill>
              </a:rPr>
              <a:t>Tradition</a:t>
            </a:r>
            <a:r>
              <a:rPr lang="en-US" b="1" i="1" dirty="0" smtClean="0"/>
              <a:t>, or </a:t>
            </a:r>
            <a:r>
              <a:rPr lang="en-US" b="1" i="1" dirty="0" smtClean="0">
                <a:solidFill>
                  <a:srgbClr val="FF0000"/>
                </a:solidFill>
              </a:rPr>
              <a:t>Accreditation standards</a:t>
            </a:r>
            <a:r>
              <a:rPr lang="en-US" b="1" i="1" dirty="0" smtClean="0"/>
              <a:t>, or </a:t>
            </a:r>
            <a:r>
              <a:rPr lang="en-US" b="1" i="1" dirty="0" smtClean="0">
                <a:solidFill>
                  <a:srgbClr val="FF0000"/>
                </a:solidFill>
              </a:rPr>
              <a:t>Reports from Experts</a:t>
            </a:r>
          </a:p>
        </p:txBody>
      </p:sp>
    </p:spTree>
    <p:extLst>
      <p:ext uri="{BB962C8B-B14F-4D97-AF65-F5344CB8AC3E}">
        <p14:creationId xmlns:p14="http://schemas.microsoft.com/office/powerpoint/2010/main" val="1129969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684212" y="-61583"/>
            <a:ext cx="8029575" cy="1260475"/>
          </a:xfrm>
        </p:spPr>
        <p:txBody>
          <a:bodyPr/>
          <a:lstStyle/>
          <a:p>
            <a:pPr eaLnBrk="1" hangingPunct="1">
              <a:defRPr/>
            </a:pPr>
            <a:r>
              <a:rPr lang="en-US" sz="3400" b="1" dirty="0" smtClean="0">
                <a:latin typeface="Calibri" charset="0"/>
              </a:rPr>
              <a:t>Some reports on quantitative education:</a:t>
            </a:r>
            <a:endParaRPr lang="en-US" b="1" i="1" u="sng" dirty="0">
              <a:latin typeface="Calibri" charset="0"/>
            </a:endParaRPr>
          </a:p>
        </p:txBody>
      </p:sp>
      <p:sp>
        <p:nvSpPr>
          <p:cNvPr id="925699" name="Rectangle 3"/>
          <p:cNvSpPr>
            <a:spLocks noChangeArrowheads="1"/>
          </p:cNvSpPr>
          <p:nvPr/>
        </p:nvSpPr>
        <p:spPr bwMode="auto">
          <a:xfrm>
            <a:off x="708025" y="4033838"/>
            <a:ext cx="8029575" cy="4705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7171" tIns="48585" rIns="97171" bIns="48585"/>
          <a:lstStyle/>
          <a:p>
            <a:pPr marL="387305" indent="-387305" defTabSz="1031753" fontAlgn="auto">
              <a:lnSpc>
                <a:spcPct val="90000"/>
              </a:lnSpc>
              <a:spcBef>
                <a:spcPct val="20000"/>
              </a:spcBef>
              <a:spcAft>
                <a:spcPts val="0"/>
              </a:spcAft>
              <a:defRPr/>
            </a:pPr>
            <a:endParaRPr lang="en-US" sz="2800">
              <a:latin typeface="+mn-lt"/>
              <a:ea typeface="+mn-ea"/>
            </a:endParaRP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3" y="1295400"/>
            <a:ext cx="1554162"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thandbio2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5531" y="1199042"/>
            <a:ext cx="18669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HHMIReport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7645" y="1037776"/>
            <a:ext cx="218916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visionandchange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3125" y="4127830"/>
            <a:ext cx="257175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7645" y="4152071"/>
            <a:ext cx="2275403" cy="3387596"/>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528" y="4033838"/>
            <a:ext cx="2470932" cy="3181929"/>
          </a:xfrm>
          <a:prstGeom prst="rect">
            <a:avLst/>
          </a:prstGeom>
        </p:spPr>
      </p:pic>
    </p:spTree>
    <p:extLst>
      <p:ext uri="{BB962C8B-B14F-4D97-AF65-F5344CB8AC3E}">
        <p14:creationId xmlns:p14="http://schemas.microsoft.com/office/powerpoint/2010/main" val="472413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504825"/>
            <a:ext cx="8029575" cy="1260475"/>
          </a:xfrm>
        </p:spPr>
        <p:txBody>
          <a:bodyPr/>
          <a:lstStyle/>
          <a:p>
            <a:r>
              <a:rPr lang="en-US" b="1" dirty="0" smtClean="0"/>
              <a:t>Data Science for Undergraduates Report</a:t>
            </a:r>
            <a:r>
              <a:rPr lang="en-US" dirty="0" smtClean="0"/>
              <a:t> </a:t>
            </a:r>
            <a:endParaRPr lang="en-US" dirty="0"/>
          </a:p>
        </p:txBody>
      </p:sp>
      <p:sp>
        <p:nvSpPr>
          <p:cNvPr id="3" name="Content Placeholder 2"/>
          <p:cNvSpPr>
            <a:spLocks noGrp="1"/>
          </p:cNvSpPr>
          <p:nvPr>
            <p:ph idx="1"/>
          </p:nvPr>
        </p:nvSpPr>
        <p:spPr>
          <a:xfrm>
            <a:off x="708025" y="2184400"/>
            <a:ext cx="8129587" cy="4538663"/>
          </a:xfrm>
        </p:spPr>
        <p:txBody>
          <a:bodyPr/>
          <a:lstStyle/>
          <a:p>
            <a:pPr marL="0" indent="0" defTabSz="914400" eaLnBrk="1" fontAlgn="auto" hangingPunct="1">
              <a:spcBef>
                <a:spcPts val="0"/>
              </a:spcBef>
              <a:spcAft>
                <a:spcPts val="0"/>
              </a:spcAft>
              <a:buNone/>
            </a:pPr>
            <a:r>
              <a:rPr lang="en-US" sz="3600" dirty="0">
                <a:latin typeface="Arial" charset="0"/>
                <a:ea typeface="Arial" charset="0"/>
                <a:cs typeface="Arial" charset="0"/>
              </a:rPr>
              <a:t>Education requires exposure to key concepts in data science, real-world data and problems that can reinforce the limitations of tools, and ethical considerations that permeate many applications. Key concepts involved in developing data acumen include the following:</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092" y="0"/>
            <a:ext cx="1448380" cy="2156334"/>
          </a:xfrm>
          <a:prstGeom prst="rect">
            <a:avLst/>
          </a:prstGeom>
        </p:spPr>
      </p:pic>
    </p:spTree>
    <p:extLst>
      <p:ext uri="{BB962C8B-B14F-4D97-AF65-F5344CB8AC3E}">
        <p14:creationId xmlns:p14="http://schemas.microsoft.com/office/powerpoint/2010/main" val="1358099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14557"/>
            <a:ext cx="8029575" cy="1260475"/>
          </a:xfrm>
        </p:spPr>
        <p:txBody>
          <a:bodyPr/>
          <a:lstStyle/>
          <a:p>
            <a:r>
              <a:rPr lang="en-US" b="1" smtClean="0"/>
              <a:t>Data Acumen</a:t>
            </a:r>
            <a:endParaRPr lang="en-US" dirty="0"/>
          </a:p>
        </p:txBody>
      </p:sp>
      <p:sp>
        <p:nvSpPr>
          <p:cNvPr id="3" name="Content Placeholder 2"/>
          <p:cNvSpPr>
            <a:spLocks noGrp="1"/>
          </p:cNvSpPr>
          <p:nvPr>
            <p:ph idx="1"/>
          </p:nvPr>
        </p:nvSpPr>
        <p:spPr>
          <a:xfrm>
            <a:off x="912812" y="1309268"/>
            <a:ext cx="8153400" cy="5367757"/>
          </a:xfrm>
        </p:spPr>
        <p:txBody>
          <a:bodyPr/>
          <a:lstStyle/>
          <a:p>
            <a:pPr marL="560070" indent="-285750">
              <a:lnSpc>
                <a:spcPct val="120000"/>
              </a:lnSpc>
              <a:spcBef>
                <a:spcPts val="0"/>
              </a:spcBef>
            </a:pPr>
            <a:r>
              <a:rPr lang="en-US" sz="2800" dirty="0">
                <a:latin typeface="Arial" charset="0"/>
                <a:ea typeface="Arial" charset="0"/>
                <a:cs typeface="Arial" charset="0"/>
              </a:rPr>
              <a:t>Mathematical foundations</a:t>
            </a:r>
          </a:p>
          <a:p>
            <a:pPr marL="560070" indent="-285750">
              <a:lnSpc>
                <a:spcPct val="120000"/>
              </a:lnSpc>
              <a:spcBef>
                <a:spcPts val="0"/>
              </a:spcBef>
            </a:pPr>
            <a:r>
              <a:rPr lang="en-US" sz="2800" dirty="0">
                <a:latin typeface="Arial" charset="0"/>
                <a:ea typeface="Arial" charset="0"/>
                <a:cs typeface="Arial" charset="0"/>
              </a:rPr>
              <a:t>Computational foundations</a:t>
            </a:r>
          </a:p>
          <a:p>
            <a:pPr marL="560070" indent="-285750">
              <a:lnSpc>
                <a:spcPct val="120000"/>
              </a:lnSpc>
              <a:spcBef>
                <a:spcPts val="0"/>
              </a:spcBef>
            </a:pPr>
            <a:r>
              <a:rPr lang="en-US" sz="2800" dirty="0">
                <a:latin typeface="Arial" charset="0"/>
                <a:ea typeface="Arial" charset="0"/>
                <a:cs typeface="Arial" charset="0"/>
              </a:rPr>
              <a:t>Statistical foundations</a:t>
            </a:r>
          </a:p>
          <a:p>
            <a:pPr marL="560070" indent="-285750">
              <a:lnSpc>
                <a:spcPct val="120000"/>
              </a:lnSpc>
              <a:spcBef>
                <a:spcPts val="0"/>
              </a:spcBef>
            </a:pPr>
            <a:r>
              <a:rPr lang="en-US" sz="2800" dirty="0">
                <a:latin typeface="Arial" charset="0"/>
                <a:ea typeface="Arial" charset="0"/>
                <a:cs typeface="Arial" charset="0"/>
              </a:rPr>
              <a:t>Data management and curation</a:t>
            </a:r>
          </a:p>
          <a:p>
            <a:pPr marL="560070" indent="-285750">
              <a:lnSpc>
                <a:spcPct val="120000"/>
              </a:lnSpc>
              <a:spcBef>
                <a:spcPts val="0"/>
              </a:spcBef>
            </a:pPr>
            <a:r>
              <a:rPr lang="en-US" sz="2800" dirty="0">
                <a:latin typeface="Arial" charset="0"/>
                <a:ea typeface="Arial" charset="0"/>
                <a:cs typeface="Arial" charset="0"/>
              </a:rPr>
              <a:t>Data description and visualization</a:t>
            </a:r>
          </a:p>
          <a:p>
            <a:pPr marL="560070" indent="-285750">
              <a:lnSpc>
                <a:spcPct val="120000"/>
              </a:lnSpc>
              <a:spcBef>
                <a:spcPts val="0"/>
              </a:spcBef>
            </a:pPr>
            <a:r>
              <a:rPr lang="en-US" sz="2800" dirty="0">
                <a:latin typeface="Arial" charset="0"/>
                <a:ea typeface="Arial" charset="0"/>
                <a:cs typeface="Arial" charset="0"/>
              </a:rPr>
              <a:t>Data modeling and assessment</a:t>
            </a:r>
          </a:p>
          <a:p>
            <a:pPr marL="560070" indent="-285750">
              <a:lnSpc>
                <a:spcPct val="120000"/>
              </a:lnSpc>
              <a:spcBef>
                <a:spcPts val="0"/>
              </a:spcBef>
            </a:pPr>
            <a:r>
              <a:rPr lang="en-US" sz="2800" dirty="0">
                <a:latin typeface="Arial" charset="0"/>
                <a:ea typeface="Arial" charset="0"/>
                <a:cs typeface="Arial" charset="0"/>
              </a:rPr>
              <a:t>Workflow and reproducibility</a:t>
            </a:r>
          </a:p>
          <a:p>
            <a:pPr marL="560070" indent="-285750">
              <a:lnSpc>
                <a:spcPct val="120000"/>
              </a:lnSpc>
              <a:spcBef>
                <a:spcPts val="0"/>
              </a:spcBef>
            </a:pPr>
            <a:r>
              <a:rPr lang="en-US" sz="2800" dirty="0">
                <a:latin typeface="Arial" charset="0"/>
                <a:ea typeface="Arial" charset="0"/>
                <a:cs typeface="Arial" charset="0"/>
              </a:rPr>
              <a:t>Communication and teamwork</a:t>
            </a:r>
          </a:p>
          <a:p>
            <a:pPr marL="560070" indent="-285750">
              <a:lnSpc>
                <a:spcPct val="120000"/>
              </a:lnSpc>
              <a:spcBef>
                <a:spcPts val="0"/>
              </a:spcBef>
            </a:pPr>
            <a:r>
              <a:rPr lang="en-US" sz="2800" dirty="0">
                <a:latin typeface="Arial" charset="0"/>
                <a:ea typeface="Arial" charset="0"/>
                <a:cs typeface="Arial" charset="0"/>
              </a:rPr>
              <a:t>Domain-specific considerations</a:t>
            </a:r>
          </a:p>
          <a:p>
            <a:pPr marL="560070" indent="-285750">
              <a:lnSpc>
                <a:spcPct val="120000"/>
              </a:lnSpc>
              <a:spcBef>
                <a:spcPts val="0"/>
              </a:spcBef>
            </a:pPr>
            <a:r>
              <a:rPr lang="en-US" sz="2800" dirty="0">
                <a:latin typeface="Arial" charset="0"/>
                <a:ea typeface="Arial" charset="0"/>
                <a:cs typeface="Arial" charset="0"/>
              </a:rPr>
              <a:t>Ethical problem solving</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092" y="0"/>
            <a:ext cx="1448380" cy="2156334"/>
          </a:xfrm>
          <a:prstGeom prst="rect">
            <a:avLst/>
          </a:prstGeom>
        </p:spPr>
      </p:pic>
    </p:spTree>
    <p:extLst>
      <p:ext uri="{BB962C8B-B14F-4D97-AF65-F5344CB8AC3E}">
        <p14:creationId xmlns:p14="http://schemas.microsoft.com/office/powerpoint/2010/main" val="1306126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07231" y="507709"/>
            <a:ext cx="8029575" cy="1260475"/>
          </a:xfrm>
        </p:spPr>
        <p:txBody>
          <a:bodyPr/>
          <a:lstStyle/>
          <a:p>
            <a:pPr eaLnBrk="1" hangingPunct="1">
              <a:defRPr/>
            </a:pPr>
            <a:r>
              <a:rPr lang="en-US" altLang="x-none" b="1" dirty="0" smtClean="0"/>
              <a:t>What quantitative topics are used – measured by inclusion in posters at meetings?</a:t>
            </a:r>
          </a:p>
        </p:txBody>
      </p:sp>
      <p:sp>
        <p:nvSpPr>
          <p:cNvPr id="94211" name="Rectangle 3"/>
          <p:cNvSpPr>
            <a:spLocks noGrp="1" noChangeArrowheads="1"/>
          </p:cNvSpPr>
          <p:nvPr>
            <p:ph type="body" idx="1"/>
          </p:nvPr>
        </p:nvSpPr>
        <p:spPr>
          <a:xfrm>
            <a:off x="707231" y="2350592"/>
            <a:ext cx="8028781" cy="4250531"/>
          </a:xfrm>
        </p:spPr>
        <p:txBody>
          <a:bodyPr/>
          <a:lstStyle/>
          <a:p>
            <a:pPr eaLnBrk="1" hangingPunct="1">
              <a:buFontTx/>
              <a:buNone/>
              <a:defRPr/>
            </a:pPr>
            <a:r>
              <a:rPr lang="en-US" altLang="x-none" b="1" dirty="0" smtClean="0"/>
              <a:t>	</a:t>
            </a:r>
            <a:r>
              <a:rPr lang="en-US" altLang="x-none" dirty="0" smtClean="0"/>
              <a:t>Surveys were done at annual meetings of the Ecological Society of America and the Society for the Study of Evolution. The most important quantitative topic for each poster was assessed as well as a listing of all quantitative concepts used for each poster.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412" y="5534025"/>
            <a:ext cx="2413794" cy="1810346"/>
          </a:xfrm>
          <a:prstGeom prst="rect">
            <a:avLst/>
          </a:prstGeom>
        </p:spPr>
      </p:pic>
      <p:sp>
        <p:nvSpPr>
          <p:cNvPr id="3" name="TextBox 2"/>
          <p:cNvSpPr txBox="1"/>
          <p:nvPr/>
        </p:nvSpPr>
        <p:spPr>
          <a:xfrm>
            <a:off x="5637212" y="6018640"/>
            <a:ext cx="3579813" cy="954107"/>
          </a:xfrm>
          <a:prstGeom prst="rect">
            <a:avLst/>
          </a:prstGeom>
          <a:noFill/>
        </p:spPr>
        <p:txBody>
          <a:bodyPr wrap="square" rtlCol="0">
            <a:spAutoFit/>
          </a:bodyPr>
          <a:lstStyle/>
          <a:p>
            <a:r>
              <a:rPr lang="en-US" sz="2800" dirty="0" smtClean="0"/>
              <a:t>Rene Salinas - Appalachian State U.</a:t>
            </a:r>
            <a:endParaRPr lang="en-US" sz="2800" dirty="0"/>
          </a:p>
        </p:txBody>
      </p:sp>
    </p:spTree>
    <p:extLst>
      <p:ext uri="{BB962C8B-B14F-4D97-AF65-F5344CB8AC3E}">
        <p14:creationId xmlns:p14="http://schemas.microsoft.com/office/powerpoint/2010/main" val="28926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ou\talks\chart1.tes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23735" y="612902"/>
            <a:ext cx="7932864" cy="63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3"/>
          <p:cNvSpPr txBox="1">
            <a:spLocks noChangeArrowheads="1"/>
          </p:cNvSpPr>
          <p:nvPr/>
        </p:nvSpPr>
        <p:spPr bwMode="auto">
          <a:xfrm>
            <a:off x="608012" y="28934"/>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en-US" altLang="x-none" sz="3600" dirty="0"/>
              <a:t>ESA 2000 – Poster Quantitative Topics</a:t>
            </a:r>
          </a:p>
        </p:txBody>
      </p:sp>
    </p:spTree>
    <p:extLst>
      <p:ext uri="{BB962C8B-B14F-4D97-AF65-F5344CB8AC3E}">
        <p14:creationId xmlns:p14="http://schemas.microsoft.com/office/powerpoint/2010/main" val="834599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Lou\talks\chart2.tes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08462" y="494703"/>
            <a:ext cx="7853495" cy="628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3"/>
          <p:cNvSpPr txBox="1">
            <a:spLocks noChangeArrowheads="1"/>
          </p:cNvSpPr>
          <p:nvPr/>
        </p:nvSpPr>
        <p:spPr bwMode="auto">
          <a:xfrm>
            <a:off x="2741612" y="135133"/>
            <a:ext cx="59035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en-US" altLang="x-none" sz="2800" dirty="0"/>
              <a:t>SSE 2001- Poster Quantitative Topics</a:t>
            </a:r>
          </a:p>
        </p:txBody>
      </p:sp>
    </p:spTree>
    <p:extLst>
      <p:ext uri="{BB962C8B-B14F-4D97-AF65-F5344CB8AC3E}">
        <p14:creationId xmlns:p14="http://schemas.microsoft.com/office/powerpoint/2010/main" val="42253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25" y="428625"/>
            <a:ext cx="8029575" cy="1260475"/>
          </a:xfrm>
        </p:spPr>
        <p:txBody>
          <a:bodyPr/>
          <a:lstStyle/>
          <a:p>
            <a:r>
              <a:rPr lang="en-US" sz="3600" b="1" dirty="0" smtClean="0">
                <a:solidFill>
                  <a:schemeClr val="accent2"/>
                </a:solidFill>
              </a:rPr>
              <a:t>An alternative approach to prioritize concept and </a:t>
            </a:r>
            <a:r>
              <a:rPr lang="en-US" sz="3600" b="1" smtClean="0">
                <a:solidFill>
                  <a:schemeClr val="accent2"/>
                </a:solidFill>
              </a:rPr>
              <a:t>skill emphases:</a:t>
            </a:r>
            <a:endParaRPr lang="en-US" sz="3600" b="1" dirty="0">
              <a:solidFill>
                <a:schemeClr val="accent2"/>
              </a:solidFill>
            </a:endParaRPr>
          </a:p>
        </p:txBody>
      </p:sp>
      <p:sp>
        <p:nvSpPr>
          <p:cNvPr id="3" name="Content Placeholder 2"/>
          <p:cNvSpPr>
            <a:spLocks noGrp="1"/>
          </p:cNvSpPr>
          <p:nvPr>
            <p:ph idx="1"/>
          </p:nvPr>
        </p:nvSpPr>
        <p:spPr>
          <a:xfrm>
            <a:off x="714904" y="1719792"/>
            <a:ext cx="8205787" cy="4538663"/>
          </a:xfrm>
        </p:spPr>
        <p:txBody>
          <a:bodyPr/>
          <a:lstStyle/>
          <a:p>
            <a:pPr marL="0" indent="0" defTabSz="914400" eaLnBrk="1" fontAlgn="auto" hangingPunct="1">
              <a:spcBef>
                <a:spcPts val="0"/>
              </a:spcBef>
              <a:spcAft>
                <a:spcPts val="0"/>
              </a:spcAft>
              <a:buNone/>
            </a:pPr>
            <a:r>
              <a:rPr lang="en-US" sz="3200" b="1" i="1" dirty="0" smtClean="0"/>
              <a:t>Base this upon </a:t>
            </a:r>
            <a:r>
              <a:rPr lang="en-US" sz="3200" b="1" i="1" dirty="0"/>
              <a:t>local needs as suggested </a:t>
            </a:r>
            <a:r>
              <a:rPr lang="en-US" sz="3200" b="1" i="1" dirty="0" smtClean="0"/>
              <a:t>by the institution’s faculty. This provides </a:t>
            </a:r>
            <a:r>
              <a:rPr lang="en-US" sz="3200" b="1" i="1" dirty="0"/>
              <a:t>confidence that the quantitative </a:t>
            </a:r>
            <a:r>
              <a:rPr lang="en-US" sz="3200" b="1" i="1" dirty="0" smtClean="0"/>
              <a:t>training of </a:t>
            </a:r>
            <a:r>
              <a:rPr lang="en-US" sz="3200" b="1" i="1" dirty="0"/>
              <a:t>a student are aligned with the intentions of the faculty, that the faculty have given careful thought regarding prioritization of the large array of possible topics to incorporate, and that training empowers the students to obtain additional expertise on their own, external to the formal and informal components of </a:t>
            </a:r>
            <a:r>
              <a:rPr lang="en-US" sz="3200" b="1" i="1" dirty="0" smtClean="0"/>
              <a:t>their training.</a:t>
            </a:r>
            <a:r>
              <a:rPr lang="en-US" sz="3200" dirty="0" smtClean="0"/>
              <a:t> </a:t>
            </a:r>
            <a:endParaRPr lang="en-US" sz="3200" b="1" i="1" dirty="0"/>
          </a:p>
        </p:txBody>
      </p:sp>
    </p:spTree>
    <p:extLst>
      <p:ext uri="{BB962C8B-B14F-4D97-AF65-F5344CB8AC3E}">
        <p14:creationId xmlns:p14="http://schemas.microsoft.com/office/powerpoint/2010/main" val="1644450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488" y="22225"/>
            <a:ext cx="8029575" cy="1260475"/>
          </a:xfrm>
        </p:spPr>
        <p:txBody>
          <a:bodyPr/>
          <a:lstStyle/>
          <a:p>
            <a:r>
              <a:rPr lang="en-US" sz="3600" b="1" dirty="0" smtClean="0">
                <a:solidFill>
                  <a:schemeClr val="accent2"/>
                </a:solidFill>
              </a:rPr>
              <a:t>Method in development for biomedical graduate students at UTK:</a:t>
            </a:r>
            <a:endParaRPr lang="en-US" sz="3600" b="1" dirty="0">
              <a:solidFill>
                <a:schemeClr val="accent2"/>
              </a:solidFill>
            </a:endParaRPr>
          </a:p>
        </p:txBody>
      </p:sp>
      <p:sp>
        <p:nvSpPr>
          <p:cNvPr id="3" name="Content Placeholder 2"/>
          <p:cNvSpPr>
            <a:spLocks noGrp="1"/>
          </p:cNvSpPr>
          <p:nvPr>
            <p:ph idx="1"/>
          </p:nvPr>
        </p:nvSpPr>
        <p:spPr>
          <a:xfrm>
            <a:off x="696381" y="1419225"/>
            <a:ext cx="8205787" cy="4538663"/>
          </a:xfrm>
        </p:spPr>
        <p:txBody>
          <a:bodyPr/>
          <a:lstStyle/>
          <a:p>
            <a:pPr marL="514350" indent="-514350" defTabSz="914400" eaLnBrk="1" fontAlgn="auto" hangingPunct="1">
              <a:spcBef>
                <a:spcPts val="0"/>
              </a:spcBef>
              <a:spcAft>
                <a:spcPts val="0"/>
              </a:spcAft>
              <a:buAutoNum type="romanLcParenBoth"/>
            </a:pPr>
            <a:r>
              <a:rPr lang="en-US" sz="2400" b="1" dirty="0" smtClean="0"/>
              <a:t>Biology faculty each </a:t>
            </a:r>
            <a:r>
              <a:rPr lang="en-US" sz="2400" b="1" dirty="0"/>
              <a:t>identify a single recently published journal article that they suggest </a:t>
            </a:r>
            <a:r>
              <a:rPr lang="en-US" sz="2400" b="1" dirty="0" smtClean="0"/>
              <a:t>all biomedical </a:t>
            </a:r>
            <a:r>
              <a:rPr lang="en-US" sz="2400" b="1" dirty="0"/>
              <a:t>science students should be able to read with comprehension, not necessarily one with a major quantitative emphasis. </a:t>
            </a:r>
            <a:endParaRPr lang="en-US" sz="2400" b="1" dirty="0" smtClean="0"/>
          </a:p>
          <a:p>
            <a:pPr marL="514350" indent="-514350" defTabSz="914400" eaLnBrk="1" fontAlgn="auto" hangingPunct="1">
              <a:spcBef>
                <a:spcPts val="0"/>
              </a:spcBef>
              <a:spcAft>
                <a:spcPts val="0"/>
              </a:spcAft>
              <a:buAutoNum type="romanLcParenBoth"/>
            </a:pPr>
            <a:r>
              <a:rPr lang="en-US" sz="2400" b="1" dirty="0" smtClean="0"/>
              <a:t>Analyze these papers for </a:t>
            </a:r>
            <a:r>
              <a:rPr lang="en-US" sz="2400" b="1" dirty="0"/>
              <a:t>quantitative concepts and </a:t>
            </a:r>
            <a:r>
              <a:rPr lang="en-US" sz="2400" b="1" dirty="0" smtClean="0"/>
              <a:t>methods, </a:t>
            </a:r>
            <a:r>
              <a:rPr lang="en-US" sz="2400" b="1" dirty="0"/>
              <a:t>and </a:t>
            </a:r>
            <a:r>
              <a:rPr lang="en-US" sz="2400" b="1" dirty="0" smtClean="0"/>
              <a:t>break </a:t>
            </a:r>
            <a:r>
              <a:rPr lang="en-US" sz="2400" b="1" dirty="0"/>
              <a:t>down into three groups: core concepts appropriate for all PhD students, intermediate topics that many should be exposed to, and advanced topics appropriate for specialized students in particular fields. </a:t>
            </a:r>
            <a:endParaRPr lang="en-US" sz="2400" b="1" dirty="0" smtClean="0"/>
          </a:p>
          <a:p>
            <a:pPr marL="514350" indent="-514350" defTabSz="914400" eaLnBrk="1" fontAlgn="auto" hangingPunct="1">
              <a:spcBef>
                <a:spcPts val="0"/>
              </a:spcBef>
              <a:spcAft>
                <a:spcPts val="0"/>
              </a:spcAft>
              <a:buAutoNum type="romanLcParenBoth"/>
            </a:pPr>
            <a:r>
              <a:rPr lang="en-US" sz="2400" b="1" dirty="0" smtClean="0"/>
              <a:t>Identify </a:t>
            </a:r>
            <a:r>
              <a:rPr lang="en-US" sz="2400" b="1" dirty="0"/>
              <a:t>a mixture of methods to incorporate these concepts, in conjunction with the faculty in the associated units, into the PhD curriculum. </a:t>
            </a:r>
            <a:endParaRPr lang="en-US" sz="2400" b="1" i="1" dirty="0"/>
          </a:p>
        </p:txBody>
      </p:sp>
      <p:sp>
        <p:nvSpPr>
          <p:cNvPr id="4" name="TextBox 3"/>
          <p:cNvSpPr txBox="1"/>
          <p:nvPr/>
        </p:nvSpPr>
        <p:spPr>
          <a:xfrm>
            <a:off x="1065212" y="6753225"/>
            <a:ext cx="9055631" cy="584775"/>
          </a:xfrm>
          <a:prstGeom prst="rect">
            <a:avLst/>
          </a:prstGeom>
          <a:noFill/>
        </p:spPr>
        <p:txBody>
          <a:bodyPr wrap="square" rtlCol="0">
            <a:spAutoFit/>
          </a:bodyPr>
          <a:lstStyle/>
          <a:p>
            <a:r>
              <a:rPr lang="en-US" sz="3200" dirty="0" smtClean="0"/>
              <a:t>Supported by Burroughs-</a:t>
            </a:r>
            <a:r>
              <a:rPr lang="en-US" sz="3200" dirty="0" err="1" smtClean="0"/>
              <a:t>Wellcome</a:t>
            </a:r>
            <a:r>
              <a:rPr lang="en-US" sz="3200" dirty="0" smtClean="0"/>
              <a:t> Fund</a:t>
            </a:r>
            <a:endParaRPr lang="en-US" sz="3200" dirty="0"/>
          </a:p>
        </p:txBody>
      </p:sp>
    </p:spTree>
    <p:extLst>
      <p:ext uri="{BB962C8B-B14F-4D97-AF65-F5344CB8AC3E}">
        <p14:creationId xmlns:p14="http://schemas.microsoft.com/office/powerpoint/2010/main" val="1333958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24" y="30692"/>
            <a:ext cx="8029575" cy="1260475"/>
          </a:xfrm>
        </p:spPr>
        <p:txBody>
          <a:bodyPr/>
          <a:lstStyle/>
          <a:p>
            <a:r>
              <a:rPr lang="en-US" dirty="0" smtClean="0">
                <a:solidFill>
                  <a:srgbClr val="0000F3"/>
                </a:solidFill>
              </a:rPr>
              <a:t>Team Members:</a:t>
            </a:r>
            <a:endParaRPr lang="en-US" dirty="0">
              <a:solidFill>
                <a:srgbClr val="0000F3"/>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291" y="158750"/>
            <a:ext cx="1700504" cy="23145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939" y="1044674"/>
            <a:ext cx="2122488" cy="26531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869" y="4038146"/>
            <a:ext cx="2127246" cy="283632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795" y="3217029"/>
            <a:ext cx="1665288" cy="221150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698" y="222218"/>
            <a:ext cx="2016380" cy="239096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8873" y="3250153"/>
            <a:ext cx="2349500" cy="31750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9280" y="4260171"/>
            <a:ext cx="2421242" cy="242124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3526" y="1044674"/>
            <a:ext cx="1823932" cy="2425829"/>
          </a:xfrm>
          <a:prstGeom prst="rect">
            <a:avLst/>
          </a:prstGeom>
        </p:spPr>
      </p:pic>
      <p:sp>
        <p:nvSpPr>
          <p:cNvPr id="13" name="TextBox 12"/>
          <p:cNvSpPr txBox="1"/>
          <p:nvPr/>
        </p:nvSpPr>
        <p:spPr>
          <a:xfrm>
            <a:off x="298980" y="2568052"/>
            <a:ext cx="2431520" cy="400110"/>
          </a:xfrm>
          <a:prstGeom prst="rect">
            <a:avLst/>
          </a:prstGeom>
          <a:noFill/>
        </p:spPr>
        <p:txBody>
          <a:bodyPr wrap="square" rtlCol="0">
            <a:spAutoFit/>
          </a:bodyPr>
          <a:lstStyle/>
          <a:p>
            <a:r>
              <a:rPr lang="en-US" sz="2000" dirty="0" err="1" smtClean="0"/>
              <a:t>Vitaly</a:t>
            </a:r>
            <a:r>
              <a:rPr lang="en-US" sz="2000" dirty="0" smtClean="0"/>
              <a:t> </a:t>
            </a:r>
            <a:r>
              <a:rPr lang="en-US" sz="2000" dirty="0" err="1" smtClean="0"/>
              <a:t>Ganusov</a:t>
            </a:r>
            <a:endParaRPr lang="en-US" sz="2000" dirty="0"/>
          </a:p>
        </p:txBody>
      </p:sp>
      <p:sp>
        <p:nvSpPr>
          <p:cNvPr id="14" name="TextBox 13"/>
          <p:cNvSpPr txBox="1"/>
          <p:nvPr/>
        </p:nvSpPr>
        <p:spPr>
          <a:xfrm>
            <a:off x="2112845" y="3630106"/>
            <a:ext cx="2431520" cy="400110"/>
          </a:xfrm>
          <a:prstGeom prst="rect">
            <a:avLst/>
          </a:prstGeom>
          <a:noFill/>
        </p:spPr>
        <p:txBody>
          <a:bodyPr wrap="square" rtlCol="0">
            <a:spAutoFit/>
          </a:bodyPr>
          <a:lstStyle/>
          <a:p>
            <a:r>
              <a:rPr lang="en-US" sz="2000" dirty="0" smtClean="0"/>
              <a:t>Albrecht von </a:t>
            </a:r>
            <a:r>
              <a:rPr lang="en-US" sz="2000" dirty="0" err="1" smtClean="0"/>
              <a:t>Arnim</a:t>
            </a:r>
            <a:endParaRPr lang="en-US" sz="2000" dirty="0"/>
          </a:p>
        </p:txBody>
      </p:sp>
      <p:sp>
        <p:nvSpPr>
          <p:cNvPr id="15" name="TextBox 14"/>
          <p:cNvSpPr txBox="1"/>
          <p:nvPr/>
        </p:nvSpPr>
        <p:spPr>
          <a:xfrm>
            <a:off x="311209" y="5519181"/>
            <a:ext cx="2431520" cy="400110"/>
          </a:xfrm>
          <a:prstGeom prst="rect">
            <a:avLst/>
          </a:prstGeom>
          <a:noFill/>
        </p:spPr>
        <p:txBody>
          <a:bodyPr wrap="square" rtlCol="0">
            <a:spAutoFit/>
          </a:bodyPr>
          <a:lstStyle/>
          <a:p>
            <a:r>
              <a:rPr lang="en-US" sz="2000" dirty="0" smtClean="0"/>
              <a:t>Sondra </a:t>
            </a:r>
            <a:r>
              <a:rPr lang="en-US" sz="2000" dirty="0" err="1" smtClean="0"/>
              <a:t>LoRe</a:t>
            </a:r>
            <a:endParaRPr lang="en-US" sz="2000" dirty="0"/>
          </a:p>
        </p:txBody>
      </p:sp>
      <p:sp>
        <p:nvSpPr>
          <p:cNvPr id="16" name="TextBox 15"/>
          <p:cNvSpPr txBox="1"/>
          <p:nvPr/>
        </p:nvSpPr>
        <p:spPr>
          <a:xfrm>
            <a:off x="2332423" y="6777195"/>
            <a:ext cx="2431520" cy="400110"/>
          </a:xfrm>
          <a:prstGeom prst="rect">
            <a:avLst/>
          </a:prstGeom>
          <a:noFill/>
        </p:spPr>
        <p:txBody>
          <a:bodyPr wrap="square" rtlCol="0">
            <a:spAutoFit/>
          </a:bodyPr>
          <a:lstStyle/>
          <a:p>
            <a:r>
              <a:rPr lang="en-US" sz="2000" smtClean="0"/>
              <a:t>Tian Hong</a:t>
            </a:r>
            <a:endParaRPr lang="en-US" sz="2000" dirty="0"/>
          </a:p>
        </p:txBody>
      </p:sp>
      <p:sp>
        <p:nvSpPr>
          <p:cNvPr id="17" name="TextBox 16"/>
          <p:cNvSpPr txBox="1"/>
          <p:nvPr/>
        </p:nvSpPr>
        <p:spPr>
          <a:xfrm>
            <a:off x="7210698" y="2670611"/>
            <a:ext cx="2431520" cy="400110"/>
          </a:xfrm>
          <a:prstGeom prst="rect">
            <a:avLst/>
          </a:prstGeom>
          <a:noFill/>
        </p:spPr>
        <p:txBody>
          <a:bodyPr wrap="square" rtlCol="0">
            <a:spAutoFit/>
          </a:bodyPr>
          <a:lstStyle/>
          <a:p>
            <a:r>
              <a:rPr lang="en-US" sz="2000" dirty="0" smtClean="0"/>
              <a:t>Rachel McCord</a:t>
            </a:r>
            <a:endParaRPr lang="en-US" sz="2000" dirty="0"/>
          </a:p>
        </p:txBody>
      </p:sp>
      <p:sp>
        <p:nvSpPr>
          <p:cNvPr id="18" name="TextBox 17"/>
          <p:cNvSpPr txBox="1"/>
          <p:nvPr/>
        </p:nvSpPr>
        <p:spPr>
          <a:xfrm>
            <a:off x="7401921" y="6474364"/>
            <a:ext cx="2431520" cy="400110"/>
          </a:xfrm>
          <a:prstGeom prst="rect">
            <a:avLst/>
          </a:prstGeom>
          <a:noFill/>
        </p:spPr>
        <p:txBody>
          <a:bodyPr wrap="square" rtlCol="0">
            <a:spAutoFit/>
          </a:bodyPr>
          <a:lstStyle/>
          <a:p>
            <a:r>
              <a:rPr lang="en-US" sz="2000" dirty="0" smtClean="0"/>
              <a:t>David </a:t>
            </a:r>
            <a:r>
              <a:rPr lang="en-US" sz="2000" dirty="0" err="1" smtClean="0"/>
              <a:t>Talmy</a:t>
            </a:r>
            <a:endParaRPr lang="en-US" sz="2000" dirty="0"/>
          </a:p>
        </p:txBody>
      </p:sp>
      <p:sp>
        <p:nvSpPr>
          <p:cNvPr id="19" name="TextBox 18"/>
          <p:cNvSpPr txBox="1"/>
          <p:nvPr/>
        </p:nvSpPr>
        <p:spPr>
          <a:xfrm>
            <a:off x="5125209" y="6823362"/>
            <a:ext cx="2431520" cy="707886"/>
          </a:xfrm>
          <a:prstGeom prst="rect">
            <a:avLst/>
          </a:prstGeom>
          <a:noFill/>
        </p:spPr>
        <p:txBody>
          <a:bodyPr wrap="square" rtlCol="0">
            <a:spAutoFit/>
          </a:bodyPr>
          <a:lstStyle/>
          <a:p>
            <a:r>
              <a:rPr lang="en-US" sz="2000" dirty="0" smtClean="0"/>
              <a:t>Christopher Strickland</a:t>
            </a:r>
            <a:endParaRPr lang="en-US" sz="2000" dirty="0"/>
          </a:p>
        </p:txBody>
      </p:sp>
      <p:sp>
        <p:nvSpPr>
          <p:cNvPr id="20" name="TextBox 19"/>
          <p:cNvSpPr txBox="1"/>
          <p:nvPr/>
        </p:nvSpPr>
        <p:spPr>
          <a:xfrm>
            <a:off x="5112221" y="3430051"/>
            <a:ext cx="2431520" cy="400110"/>
          </a:xfrm>
          <a:prstGeom prst="rect">
            <a:avLst/>
          </a:prstGeom>
          <a:noFill/>
        </p:spPr>
        <p:txBody>
          <a:bodyPr wrap="square" rtlCol="0">
            <a:spAutoFit/>
          </a:bodyPr>
          <a:lstStyle/>
          <a:p>
            <a:r>
              <a:rPr lang="en-US" sz="2000" smtClean="0"/>
              <a:t>Greg Wiggins</a:t>
            </a:r>
            <a:endParaRPr lang="en-US" sz="2000" dirty="0"/>
          </a:p>
        </p:txBody>
      </p:sp>
    </p:spTree>
    <p:extLst>
      <p:ext uri="{BB962C8B-B14F-4D97-AF65-F5344CB8AC3E}">
        <p14:creationId xmlns:p14="http://schemas.microsoft.com/office/powerpoint/2010/main" val="1645291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684213" y="809625"/>
            <a:ext cx="8029575" cy="1763713"/>
          </a:xfrm>
          <a:extLst>
            <a:ext uri="{909E8E84-426E-40dd-AFC4-6F175D3DCCD1}"/>
          </a:extLst>
        </p:spPr>
        <p:txBody>
          <a:bodyPr/>
          <a:lstStyle/>
          <a:p>
            <a:pPr>
              <a:defRPr/>
            </a:pPr>
            <a:r>
              <a:rPr lang="en-US" sz="4000" b="1" dirty="0" smtClean="0">
                <a:solidFill>
                  <a:srgbClr val="0000F2"/>
                </a:solidFill>
                <a:cs typeface="+mj-cs"/>
              </a:rPr>
              <a:t>Linking Height Change Overnight: a Project Illustrating Several Aspects of Statistics and Data Science</a:t>
            </a:r>
            <a:endParaRPr lang="en-US" dirty="0" smtClean="0">
              <a:cs typeface="+mj-cs"/>
            </a:endParaRPr>
          </a:p>
        </p:txBody>
      </p:sp>
      <p:sp>
        <p:nvSpPr>
          <p:cNvPr id="321539" name="Rectangle 3"/>
          <p:cNvSpPr>
            <a:spLocks noGrp="1" noChangeArrowheads="1"/>
          </p:cNvSpPr>
          <p:nvPr>
            <p:ph type="subTitle" idx="1"/>
          </p:nvPr>
        </p:nvSpPr>
        <p:spPr>
          <a:xfrm>
            <a:off x="912813" y="3476625"/>
            <a:ext cx="4419600" cy="1931988"/>
          </a:xfrm>
        </p:spPr>
        <p:txBody>
          <a:bodyPr/>
          <a:lstStyle/>
          <a:p>
            <a:pPr>
              <a:defRPr/>
            </a:pPr>
            <a:r>
              <a:rPr lang="en-US" sz="3000" dirty="0" smtClean="0">
                <a:solidFill>
                  <a:srgbClr val="CCFF33"/>
                </a:solidFill>
                <a:cs typeface="+mn-cs"/>
              </a:rPr>
              <a:t> </a:t>
            </a:r>
            <a:r>
              <a:rPr lang="en-US" sz="3000" dirty="0">
                <a:cs typeface="+mn-cs"/>
              </a:rPr>
              <a:t>T</a:t>
            </a:r>
            <a:r>
              <a:rPr lang="en-US" sz="3000" dirty="0" smtClean="0">
                <a:cs typeface="+mn-cs"/>
              </a:rPr>
              <a:t>his project appears in the  text </a:t>
            </a:r>
            <a:r>
              <a:rPr lang="en-US" sz="3000" b="1" dirty="0" smtClean="0">
                <a:cs typeface="+mn-cs"/>
              </a:rPr>
              <a:t>Mathematics for the Life Sciences </a:t>
            </a:r>
            <a:r>
              <a:rPr lang="en-US" sz="3000" dirty="0" smtClean="0">
                <a:cs typeface="+mn-cs"/>
              </a:rPr>
              <a:t>by Erin Bodine, Suzanne </a:t>
            </a:r>
            <a:r>
              <a:rPr lang="en-US" sz="3000" dirty="0" err="1" smtClean="0">
                <a:cs typeface="+mn-cs"/>
              </a:rPr>
              <a:t>Lenhart</a:t>
            </a:r>
            <a:r>
              <a:rPr lang="en-US" sz="3000" dirty="0" smtClean="0">
                <a:cs typeface="+mn-cs"/>
              </a:rPr>
              <a:t> and Louis Gross</a:t>
            </a:r>
          </a:p>
          <a:p>
            <a:pPr>
              <a:defRPr/>
            </a:pPr>
            <a:r>
              <a:rPr lang="en-US" sz="3000" dirty="0" smtClean="0">
                <a:cs typeface="+mn-cs"/>
              </a:rPr>
              <a:t>Princeton Univ. Press, 2014</a:t>
            </a:r>
          </a:p>
        </p:txBody>
      </p:sp>
      <p:pic>
        <p:nvPicPr>
          <p:cNvPr id="15364" name="Picture 15" descr="NIMBioSlogoshadow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963" y="6705600"/>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BodineCover.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7213" y="2890838"/>
            <a:ext cx="2684462"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571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3119706"/>
            <a:ext cx="6170612" cy="707886"/>
          </a:xfrm>
          <a:prstGeom prst="rect">
            <a:avLst/>
          </a:prstGeom>
        </p:spPr>
        <p:txBody>
          <a:bodyPr wrap="square">
            <a:spAutoFit/>
          </a:bodyPr>
          <a:lstStyle/>
          <a:p>
            <a:r>
              <a:rPr lang="en-US" dirty="0"/>
              <a:t>https://</a:t>
            </a:r>
            <a:r>
              <a:rPr lang="en-US" dirty="0" err="1"/>
              <a:t>bit.ly</a:t>
            </a:r>
            <a:r>
              <a:rPr lang="en-US" dirty="0"/>
              <a:t>/2JHG2H5</a:t>
            </a:r>
          </a:p>
        </p:txBody>
      </p:sp>
    </p:spTree>
    <p:extLst>
      <p:ext uri="{BB962C8B-B14F-4D97-AF65-F5344CB8AC3E}">
        <p14:creationId xmlns:p14="http://schemas.microsoft.com/office/powerpoint/2010/main" val="1335091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80975"/>
            <a:ext cx="8029575" cy="1260475"/>
          </a:xfrm>
        </p:spPr>
        <p:txBody>
          <a:bodyPr/>
          <a:lstStyle/>
          <a:p>
            <a:r>
              <a:rPr lang="en-US" dirty="0" smtClean="0"/>
              <a:t>Collaborative Activity</a:t>
            </a:r>
            <a:endParaRPr lang="en-US" dirty="0"/>
          </a:p>
        </p:txBody>
      </p:sp>
      <p:sp>
        <p:nvSpPr>
          <p:cNvPr id="3" name="Content Placeholder 2"/>
          <p:cNvSpPr>
            <a:spLocks noGrp="1"/>
          </p:cNvSpPr>
          <p:nvPr>
            <p:ph idx="1"/>
          </p:nvPr>
        </p:nvSpPr>
        <p:spPr>
          <a:xfrm>
            <a:off x="684212" y="1079500"/>
            <a:ext cx="8029575" cy="45386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AAAS Sponsors </a:t>
            </a:r>
            <a:r>
              <a:rPr lang="en-US" b="1" dirty="0" smtClean="0"/>
              <a:t>Science in the Classroom</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hlinkClick r:id="rId2"/>
              </a:rPr>
              <a:t>www.scienceintheclassroom.org</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an annotated set of papers published in </a:t>
            </a:r>
            <a:r>
              <a:rPr lang="en-US" i="1" dirty="0" smtClean="0"/>
              <a:t>Science</a:t>
            </a:r>
            <a:r>
              <a:rPr lang="en-US" dirty="0" smtClean="0"/>
              <a:t> along with a set of teaching materials designed for use in undergrad classes. Many of the topic areas are in life science. We will go through one of these papers together to identify data science related concepts and skills and then ask you to choose two papers and analyze them in pairs, then combine the results. </a:t>
            </a:r>
            <a:endParaRPr lang="en-US" dirty="0"/>
          </a:p>
        </p:txBody>
      </p:sp>
    </p:spTree>
    <p:extLst>
      <p:ext uri="{BB962C8B-B14F-4D97-AF65-F5344CB8AC3E}">
        <p14:creationId xmlns:p14="http://schemas.microsoft.com/office/powerpoint/2010/main" val="1920203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1025"/>
            <a:ext cx="9445625" cy="5632856"/>
          </a:xfrm>
          <a:prstGeom prst="rect">
            <a:avLst/>
          </a:prstGeom>
        </p:spPr>
      </p:pic>
    </p:spTree>
    <p:extLst>
      <p:ext uri="{BB962C8B-B14F-4D97-AF65-F5344CB8AC3E}">
        <p14:creationId xmlns:p14="http://schemas.microsoft.com/office/powerpoint/2010/main" val="583718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6538" y="252413"/>
            <a:ext cx="8658225" cy="1260475"/>
          </a:xfrm>
        </p:spPr>
        <p:txBody>
          <a:bodyPr/>
          <a:lstStyle/>
          <a:p>
            <a:r>
              <a:rPr lang="en-US" altLang="x-none" sz="3000" u="sng">
                <a:solidFill>
                  <a:srgbClr val="0000F2"/>
                </a:solidFill>
              </a:rPr>
              <a:t>Case Study (in Math for Life Sciences Course - entry-level)</a:t>
            </a:r>
            <a:endParaRPr lang="en-US" altLang="x-none" sz="5100" b="1">
              <a:ea typeface="MS Mincho" charset="-128"/>
            </a:endParaRPr>
          </a:p>
        </p:txBody>
      </p:sp>
      <p:sp>
        <p:nvSpPr>
          <p:cNvPr id="17411" name="Text Box 4"/>
          <p:cNvSpPr txBox="1">
            <a:spLocks noChangeArrowheads="1"/>
          </p:cNvSpPr>
          <p:nvPr/>
        </p:nvSpPr>
        <p:spPr bwMode="auto">
          <a:xfrm>
            <a:off x="457200" y="1752600"/>
            <a:ext cx="857885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82" tIns="48591" rIns="97182" bIns="48591">
            <a:spAutoFit/>
          </a:bodyPr>
          <a:lstStyle>
            <a:lvl1pPr defTabSz="971550">
              <a:spcBef>
                <a:spcPct val="20000"/>
              </a:spcBef>
              <a:buChar char="•"/>
              <a:defRPr sz="3400">
                <a:solidFill>
                  <a:schemeClr val="tx1"/>
                </a:solidFill>
                <a:latin typeface="Times New Roman" charset="0"/>
                <a:ea typeface="ＭＳ Ｐゴシック" charset="-128"/>
              </a:defRPr>
            </a:lvl1pPr>
            <a:lvl2pPr marL="742950" indent="-285750" defTabSz="971550">
              <a:spcBef>
                <a:spcPct val="20000"/>
              </a:spcBef>
              <a:buChar char="–"/>
              <a:defRPr sz="3000">
                <a:solidFill>
                  <a:schemeClr val="tx1"/>
                </a:solidFill>
                <a:latin typeface="Times New Roman" charset="0"/>
                <a:ea typeface="ＭＳ Ｐゴシック" charset="-128"/>
              </a:defRPr>
            </a:lvl2pPr>
            <a:lvl3pPr marL="1143000" indent="-228600" defTabSz="971550">
              <a:spcBef>
                <a:spcPct val="20000"/>
              </a:spcBef>
              <a:buChar char="•"/>
              <a:defRPr sz="2600">
                <a:solidFill>
                  <a:schemeClr val="tx1"/>
                </a:solidFill>
                <a:latin typeface="Times New Roman" charset="0"/>
                <a:ea typeface="ＭＳ Ｐゴシック" charset="-128"/>
              </a:defRPr>
            </a:lvl3pPr>
            <a:lvl4pPr marL="1600200" indent="-228600" defTabSz="971550">
              <a:spcBef>
                <a:spcPct val="20000"/>
              </a:spcBef>
              <a:buChar char="–"/>
              <a:defRPr sz="2100">
                <a:solidFill>
                  <a:schemeClr val="tx1"/>
                </a:solidFill>
                <a:latin typeface="Times New Roman" charset="0"/>
                <a:ea typeface="ＭＳ Ｐゴシック" charset="-128"/>
              </a:defRPr>
            </a:lvl4pPr>
            <a:lvl5pPr marL="2057400" indent="-228600" defTabSz="971550">
              <a:spcBef>
                <a:spcPct val="20000"/>
              </a:spcBef>
              <a:buChar char="»"/>
              <a:defRPr sz="2100">
                <a:solidFill>
                  <a:schemeClr val="tx1"/>
                </a:solidFill>
                <a:latin typeface="Times New Roman" charset="0"/>
                <a:ea typeface="ＭＳ Ｐゴシック" charset="-128"/>
              </a:defRPr>
            </a:lvl5pPr>
            <a:lvl6pPr marL="2514600" indent="-228600" defTabSz="971550" eaLnBrk="0" fontAlgn="base" hangingPunct="0">
              <a:spcBef>
                <a:spcPct val="20000"/>
              </a:spcBef>
              <a:spcAft>
                <a:spcPct val="0"/>
              </a:spcAft>
              <a:buChar char="»"/>
              <a:defRPr sz="2100">
                <a:solidFill>
                  <a:schemeClr val="tx1"/>
                </a:solidFill>
                <a:latin typeface="Times New Roman" charset="0"/>
                <a:ea typeface="ＭＳ Ｐゴシック" charset="-128"/>
              </a:defRPr>
            </a:lvl6pPr>
            <a:lvl7pPr marL="2971800" indent="-228600" defTabSz="971550" eaLnBrk="0" fontAlgn="base" hangingPunct="0">
              <a:spcBef>
                <a:spcPct val="20000"/>
              </a:spcBef>
              <a:spcAft>
                <a:spcPct val="0"/>
              </a:spcAft>
              <a:buChar char="»"/>
              <a:defRPr sz="2100">
                <a:solidFill>
                  <a:schemeClr val="tx1"/>
                </a:solidFill>
                <a:latin typeface="Times New Roman" charset="0"/>
                <a:ea typeface="ＭＳ Ｐゴシック" charset="-128"/>
              </a:defRPr>
            </a:lvl7pPr>
            <a:lvl8pPr marL="3429000" indent="-228600" defTabSz="971550" eaLnBrk="0" fontAlgn="base" hangingPunct="0">
              <a:spcBef>
                <a:spcPct val="20000"/>
              </a:spcBef>
              <a:spcAft>
                <a:spcPct val="0"/>
              </a:spcAft>
              <a:buChar char="»"/>
              <a:defRPr sz="2100">
                <a:solidFill>
                  <a:schemeClr val="tx1"/>
                </a:solidFill>
                <a:latin typeface="Times New Roman" charset="0"/>
                <a:ea typeface="ＭＳ Ｐゴシック" charset="-128"/>
              </a:defRPr>
            </a:lvl8pPr>
            <a:lvl9pPr marL="3886200" indent="-228600" defTabSz="971550" eaLnBrk="0" fontAlgn="base" hangingPunct="0">
              <a:spcBef>
                <a:spcPct val="20000"/>
              </a:spcBef>
              <a:spcAft>
                <a:spcPct val="0"/>
              </a:spcAft>
              <a:buChar char="»"/>
              <a:defRPr sz="2100">
                <a:solidFill>
                  <a:schemeClr val="tx1"/>
                </a:solidFill>
                <a:latin typeface="Times New Roman" charset="0"/>
                <a:ea typeface="ＭＳ Ｐゴシック" charset="-128"/>
              </a:defRPr>
            </a:lvl9pPr>
          </a:lstStyle>
          <a:p>
            <a:pPr eaLnBrk="1" hangingPunct="1">
              <a:lnSpc>
                <a:spcPct val="90000"/>
              </a:lnSpc>
              <a:buFontTx/>
              <a:buNone/>
            </a:pPr>
            <a:r>
              <a:rPr lang="en-US" altLang="x-none" sz="2600">
                <a:ea typeface="MS Mincho" charset="-128"/>
              </a:rPr>
              <a:t>Step 1: Pair-and-share: develop a set of hypotheses as to what happens to your height overnight (e.g. measure height before sleep and after sleep). What factors might affect this? What data need to be collected to investigate these hypotheses? How do we analyze these data to evaluate the hypotheses?</a:t>
            </a:r>
          </a:p>
        </p:txBody>
      </p:sp>
      <p:sp>
        <p:nvSpPr>
          <p:cNvPr id="976901" name="Text Box 5"/>
          <p:cNvSpPr txBox="1">
            <a:spLocks noChangeArrowheads="1"/>
          </p:cNvSpPr>
          <p:nvPr/>
        </p:nvSpPr>
        <p:spPr bwMode="auto">
          <a:xfrm>
            <a:off x="533400" y="4267200"/>
            <a:ext cx="802957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82" tIns="48591" rIns="97182" bIns="48591">
            <a:spAutoFit/>
          </a:bodyPr>
          <a:lstStyle>
            <a:lvl1pPr defTabSz="971550">
              <a:spcBef>
                <a:spcPct val="20000"/>
              </a:spcBef>
              <a:buChar char="•"/>
              <a:defRPr sz="3400">
                <a:solidFill>
                  <a:schemeClr val="tx1"/>
                </a:solidFill>
                <a:latin typeface="Times New Roman" charset="0"/>
                <a:ea typeface="ＭＳ Ｐゴシック" charset="-128"/>
              </a:defRPr>
            </a:lvl1pPr>
            <a:lvl2pPr marL="485775" indent="-303213" defTabSz="971550">
              <a:spcBef>
                <a:spcPct val="20000"/>
              </a:spcBef>
              <a:buChar char="–"/>
              <a:defRPr sz="3000">
                <a:solidFill>
                  <a:schemeClr val="tx1"/>
                </a:solidFill>
                <a:latin typeface="Times New Roman" charset="0"/>
                <a:ea typeface="ＭＳ Ｐゴシック" charset="-128"/>
              </a:defRPr>
            </a:lvl2pPr>
            <a:lvl3pPr marL="971550" indent="-242888" defTabSz="971550">
              <a:spcBef>
                <a:spcPct val="20000"/>
              </a:spcBef>
              <a:buChar char="•"/>
              <a:defRPr sz="2600">
                <a:solidFill>
                  <a:schemeClr val="tx1"/>
                </a:solidFill>
                <a:latin typeface="Times New Roman" charset="0"/>
                <a:ea typeface="ＭＳ Ｐゴシック" charset="-128"/>
              </a:defRPr>
            </a:lvl3pPr>
            <a:lvl4pPr marL="1457325" indent="-242888" defTabSz="971550">
              <a:spcBef>
                <a:spcPct val="20000"/>
              </a:spcBef>
              <a:buChar char="–"/>
              <a:defRPr sz="2100">
                <a:solidFill>
                  <a:schemeClr val="tx1"/>
                </a:solidFill>
                <a:latin typeface="Times New Roman" charset="0"/>
                <a:ea typeface="ＭＳ Ｐゴシック" charset="-128"/>
              </a:defRPr>
            </a:lvl4pPr>
            <a:lvl5pPr marL="1943100" indent="-242888" defTabSz="971550">
              <a:spcBef>
                <a:spcPct val="20000"/>
              </a:spcBef>
              <a:buChar char="»"/>
              <a:defRPr sz="2100">
                <a:solidFill>
                  <a:schemeClr val="tx1"/>
                </a:solidFill>
                <a:latin typeface="Times New Roman" charset="0"/>
                <a:ea typeface="ＭＳ Ｐゴシック" charset="-128"/>
              </a:defRPr>
            </a:lvl5pPr>
            <a:lvl6pPr marL="2400300" indent="-242888" defTabSz="971550" eaLnBrk="0" fontAlgn="base" hangingPunct="0">
              <a:spcBef>
                <a:spcPct val="20000"/>
              </a:spcBef>
              <a:spcAft>
                <a:spcPct val="0"/>
              </a:spcAft>
              <a:buChar char="»"/>
              <a:defRPr sz="2100">
                <a:solidFill>
                  <a:schemeClr val="tx1"/>
                </a:solidFill>
                <a:latin typeface="Times New Roman" charset="0"/>
                <a:ea typeface="ＭＳ Ｐゴシック" charset="-128"/>
              </a:defRPr>
            </a:lvl6pPr>
            <a:lvl7pPr marL="2857500" indent="-242888" defTabSz="971550" eaLnBrk="0" fontAlgn="base" hangingPunct="0">
              <a:spcBef>
                <a:spcPct val="20000"/>
              </a:spcBef>
              <a:spcAft>
                <a:spcPct val="0"/>
              </a:spcAft>
              <a:buChar char="»"/>
              <a:defRPr sz="2100">
                <a:solidFill>
                  <a:schemeClr val="tx1"/>
                </a:solidFill>
                <a:latin typeface="Times New Roman" charset="0"/>
                <a:ea typeface="ＭＳ Ｐゴシック" charset="-128"/>
              </a:defRPr>
            </a:lvl7pPr>
            <a:lvl8pPr marL="3314700" indent="-242888" defTabSz="971550" eaLnBrk="0" fontAlgn="base" hangingPunct="0">
              <a:spcBef>
                <a:spcPct val="20000"/>
              </a:spcBef>
              <a:spcAft>
                <a:spcPct val="0"/>
              </a:spcAft>
              <a:buChar char="»"/>
              <a:defRPr sz="2100">
                <a:solidFill>
                  <a:schemeClr val="tx1"/>
                </a:solidFill>
                <a:latin typeface="Times New Roman" charset="0"/>
                <a:ea typeface="ＭＳ Ｐゴシック" charset="-128"/>
              </a:defRPr>
            </a:lvl8pPr>
            <a:lvl9pPr marL="3771900" indent="-242888" defTabSz="971550" eaLnBrk="0" fontAlgn="base" hangingPunct="0">
              <a:spcBef>
                <a:spcPct val="20000"/>
              </a:spcBef>
              <a:spcAft>
                <a:spcPct val="0"/>
              </a:spcAft>
              <a:buChar char="»"/>
              <a:defRPr sz="2100">
                <a:solidFill>
                  <a:schemeClr val="tx1"/>
                </a:solidFill>
                <a:latin typeface="Times New Roman" charset="0"/>
                <a:ea typeface="ＭＳ Ｐゴシック" charset="-128"/>
              </a:defRPr>
            </a:lvl9pPr>
          </a:lstStyle>
          <a:p>
            <a:pPr eaLnBrk="1" hangingPunct="1">
              <a:lnSpc>
                <a:spcPct val="90000"/>
              </a:lnSpc>
              <a:buFontTx/>
              <a:buNone/>
            </a:pPr>
            <a:r>
              <a:rPr lang="en-US" altLang="x-none" sz="2600">
                <a:ea typeface="MS Mincho" charset="-128"/>
              </a:rPr>
              <a:t>Step 2: Assign this as a project for each student to measure on themselves on 4 nights, collect the data in a standard format and email to instructor (no personal identifiers maintained by instructors once data received).</a:t>
            </a:r>
          </a:p>
          <a:p>
            <a:pPr eaLnBrk="1" hangingPunct="1">
              <a:spcBef>
                <a:spcPct val="50000"/>
              </a:spcBef>
              <a:buFontTx/>
              <a:buNone/>
            </a:pPr>
            <a:endParaRPr lang="en-US" altLang="x-none" sz="2600">
              <a:ea typeface="MS Mincho" charset="-128"/>
            </a:endParaRPr>
          </a:p>
        </p:txBody>
      </p:sp>
      <p:pic>
        <p:nvPicPr>
          <p:cNvPr id="17413" name="Picture 6" descr="NIMBioSlogoshadow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963" y="6854825"/>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374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6901"/>
                                        </p:tgtEl>
                                        <p:attrNameLst>
                                          <p:attrName>style.visibility</p:attrName>
                                        </p:attrNameLst>
                                      </p:cBhvr>
                                      <p:to>
                                        <p:strVal val="visible"/>
                                      </p:to>
                                    </p:set>
                                    <p:anim calcmode="lin" valueType="num">
                                      <p:cBhvr additive="base">
                                        <p:cTn id="7" dur="500" fill="hold"/>
                                        <p:tgtEl>
                                          <p:spTgt spid="976901"/>
                                        </p:tgtEl>
                                        <p:attrNameLst>
                                          <p:attrName>ppt_x</p:attrName>
                                        </p:attrNameLst>
                                      </p:cBhvr>
                                      <p:tavLst>
                                        <p:tav tm="0">
                                          <p:val>
                                            <p:strVal val="0-#ppt_w/2"/>
                                          </p:val>
                                        </p:tav>
                                        <p:tav tm="100000">
                                          <p:val>
                                            <p:strVal val="#ppt_x"/>
                                          </p:val>
                                        </p:tav>
                                      </p:tavLst>
                                    </p:anim>
                                    <p:anim calcmode="lin" valueType="num">
                                      <p:cBhvr additive="base">
                                        <p:cTn id="8" dur="500" fill="hold"/>
                                        <p:tgtEl>
                                          <p:spTgt spid="97690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976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901" grpId="0" autoUpdateAnimBg="0"/>
      <p:bldP spid="97690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336550"/>
            <a:ext cx="8291513" cy="664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NIMBioSlogoshad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963" y="6854825"/>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164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0"/>
            <a:ext cx="8712200" cy="69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NIMBioSlogoshad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963" y="6854825"/>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24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68275"/>
            <a:ext cx="8710612" cy="69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NIMBioSlogoshad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963" y="6854825"/>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310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0"/>
            <a:ext cx="8631237"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NIMBioSlogoshad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963" y="6854825"/>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850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0"/>
            <a:ext cx="8632825"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NIMBioSlogoshadow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963" y="6854825"/>
            <a:ext cx="26336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85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9557</TotalTime>
  <Words>1047</Words>
  <Application>Microsoft Macintosh PowerPoint</Application>
  <PresentationFormat>Custom</PresentationFormat>
  <Paragraphs>96</Paragraphs>
  <Slides>32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Calibri</vt:lpstr>
      <vt:lpstr>MS Mincho</vt:lpstr>
      <vt:lpstr>ＭＳ Ｐゴシック</vt:lpstr>
      <vt:lpstr>Verdana</vt:lpstr>
      <vt:lpstr>Arial</vt:lpstr>
      <vt:lpstr>Times New Roman</vt:lpstr>
      <vt:lpstr>Blank Presentation</vt:lpstr>
      <vt:lpstr>Prioritizing your Data Science Curriculum</vt:lpstr>
      <vt:lpstr>Plan for this session</vt:lpstr>
      <vt:lpstr>Linking Height Change Overnight: a Project Illustrating Several Aspects of Statistics and Data Science</vt:lpstr>
      <vt:lpstr>Case Study (in Math for Life Sciences Course - entry-level)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cacophony of specialization</vt:lpstr>
      <vt:lpstr>A Central Question in all of Higher Education:</vt:lpstr>
      <vt:lpstr>Some reports on quantitative education:</vt:lpstr>
      <vt:lpstr>Data Science for Undergraduates Report </vt:lpstr>
      <vt:lpstr>Data Acumen</vt:lpstr>
      <vt:lpstr>What quantitative topics are used – measured by inclusion in posters at meetings?</vt:lpstr>
      <vt:lpstr>PowerPoint Presentation</vt:lpstr>
      <vt:lpstr>PowerPoint Presentation</vt:lpstr>
      <vt:lpstr>An alternative approach to prioritize concept and skill emphases:</vt:lpstr>
      <vt:lpstr>Method in development for biomedical graduate students at UTK:</vt:lpstr>
      <vt:lpstr>Team Members:</vt:lpstr>
      <vt:lpstr>PowerPoint Presentation</vt:lpstr>
      <vt:lpstr>Collaborative Activity</vt:lpstr>
      <vt:lpstr>PowerPoint Presentation</vt:lpstr>
    </vt:vector>
  </TitlesOfParts>
  <Company>TIEM</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Control and Individual-Based Modeling: Bears and Hunting in the Southern Appalachians</dc:title>
  <dc:creator>Scott M. Duke-Sylvester</dc:creator>
  <cp:lastModifiedBy>Microsoft Office User</cp:lastModifiedBy>
  <cp:revision>686</cp:revision>
  <cp:lastPrinted>2001-07-31T20:27:52Z</cp:lastPrinted>
  <dcterms:created xsi:type="dcterms:W3CDTF">2001-07-27T14:29:20Z</dcterms:created>
  <dcterms:modified xsi:type="dcterms:W3CDTF">2019-07-15T17:38:52Z</dcterms:modified>
</cp:coreProperties>
</file>