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Quattrocento Sans" panose="020B0502050000020003" pitchFamily="34" charset="0"/>
      <p:regular r:id="rId26"/>
      <p:bold r:id="rId27"/>
      <p:italic r:id="rId28"/>
      <p:boldItalic r:id="rId29"/>
    </p:embeddedFont>
    <p:embeddedFont>
      <p:font typeface="Roboto Slab" pitchFamily="2" charset="0"/>
      <p:regular r:id="rId30"/>
      <p:bold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76"/>
  </p:normalViewPr>
  <p:slideViewPr>
    <p:cSldViewPr snapToGrid="0" snapToObjects="1">
      <p:cViewPr varScale="1">
        <p:scale>
          <a:sx n="82" d="100"/>
          <a:sy n="82" d="100"/>
        </p:scale>
        <p:origin x="1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d2b46176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d2b46176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d2b46176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d2b46176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d2b46176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d2b46176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d2b46176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d2b46176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d2b46176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d2b46176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d2b46176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d2b46176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d2b46176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d2b46176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d2b461764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d2b461764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d2b461764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d2b461764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d2b461764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d2b461764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d2b461764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d2b461764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d67ca959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d67ca959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d2b461764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d2b461764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d2b461764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d2b461764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d2b46176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d2b46176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d2b46176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d2b46176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d2b46176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d2b46176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Nuggets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Data-based classroom investigations written to profile both scientists and their research questions, and teach scientific concepts using authentic research and quantitative reasoning.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HHMI BioInteractive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Multimedia broad biology teaching resources including virtual labs, classroom resources, teacher guides, and videos.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 (Earth Sciences)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Interdisciplinary, sustainability-focused educational modules using geoscience data.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Ecological Observatory Network (NEON)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Data analysis tutorials and teaching modules using network data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Teaching Issues and Experiments in Ecology (TIEE)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ESA’s peer-reviewed web-based collection of ecology education materials published by the ESA Education and Diversity Committee..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Source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Open-access and peer-reviewed teaching resources in undergraduate biological sciences.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d2b46176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d2b46176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593400" y="1074285"/>
            <a:ext cx="1957200" cy="1093200"/>
            <a:chOff x="3593400" y="1760085"/>
            <a:chExt cx="1957200" cy="109320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114800" y="269685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49075" y="753125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-92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tiee.esa.org/vol/toc_all.html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hyperlink" Target="http://tiee.esa.org/vol/v13/issues/data_sets/bonner/abstract.html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1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hyperlink" Target="https://www.biodiversityliteracy.com/" TargetMode="External"/><Relationship Id="rId3" Type="http://schemas.openxmlformats.org/officeDocument/2006/relationships/hyperlink" Target="https://www.hhmi.org/biointeractive" TargetMode="External"/><Relationship Id="rId7" Type="http://schemas.openxmlformats.org/officeDocument/2006/relationships/hyperlink" Target="http://datanuggets.org/" TargetMode="External"/><Relationship Id="rId12" Type="http://schemas.openxmlformats.org/officeDocument/2006/relationships/hyperlink" Target="https://serc.carleton.edu/integrate/index.html" TargetMode="Externa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hyperlink" Target="https://www.coursesource.org/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hyperlink" Target="https://tiee.esa.org/vol/toc_all.html" TargetMode="External"/><Relationship Id="rId14" Type="http://schemas.openxmlformats.org/officeDocument/2006/relationships/hyperlink" Target="https://qubeshub.org/resourc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191623" y="1383575"/>
            <a:ext cx="70308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DIGging into data and getting the credit</a:t>
            </a:r>
            <a:endParaRPr sz="4800"/>
          </a:p>
        </p:txBody>
      </p:sp>
      <p:sp>
        <p:nvSpPr>
          <p:cNvPr id="71" name="Google Shape;71;p12"/>
          <p:cNvSpPr txBox="1"/>
          <p:nvPr/>
        </p:nvSpPr>
        <p:spPr>
          <a:xfrm>
            <a:off x="1122550" y="3238100"/>
            <a:ext cx="70308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Kaitlin Bonner, St. John Fisher College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with: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Arietta Fleming-Davies, Kristine Grayson, X. Ben Wu, and Raisa Hernández-Pacheco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455925" y="40347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1. Finding resources: </a:t>
            </a:r>
            <a:r>
              <a:rPr lang="en" sz="3600"/>
              <a:t>Example</a:t>
            </a:r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04" name="Google Shape;204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1978" y="5970475"/>
            <a:ext cx="2460447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r="23844"/>
          <a:stretch/>
        </p:blipFill>
        <p:spPr>
          <a:xfrm>
            <a:off x="307750" y="1529875"/>
            <a:ext cx="3996024" cy="46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2600" y="3487688"/>
            <a:ext cx="1878500" cy="17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6">
            <a:alphaModFix/>
          </a:blip>
          <a:srcRect l="70029" t="4045" r="1813" b="67481"/>
          <a:stretch/>
        </p:blipFill>
        <p:spPr>
          <a:xfrm>
            <a:off x="4053050" y="1758516"/>
            <a:ext cx="1389525" cy="12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59914" y="4009487"/>
            <a:ext cx="2250774" cy="11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9">
            <a:alphaModFix/>
          </a:blip>
          <a:srcRect b="39485"/>
          <a:stretch/>
        </p:blipFill>
        <p:spPr>
          <a:xfrm>
            <a:off x="7104350" y="2229075"/>
            <a:ext cx="900100" cy="15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5647925" y="1828275"/>
            <a:ext cx="2616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use authentic research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title"/>
          </p:nvPr>
        </p:nvSpPr>
        <p:spPr>
          <a:xfrm>
            <a:off x="539350" y="89777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1. Stop reinventing the wheel: </a:t>
            </a:r>
            <a:r>
              <a:rPr lang="en" sz="3600"/>
              <a:t>Finding resources</a:t>
            </a:r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body" idx="1"/>
          </p:nvPr>
        </p:nvSpPr>
        <p:spPr>
          <a:xfrm>
            <a:off x="786150" y="2221399"/>
            <a:ext cx="7571700" cy="4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What are the benefits of using developed modules?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What are the potential drawbacks of using developed modules?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/>
          </p:nvPr>
        </p:nvSpPr>
        <p:spPr>
          <a:xfrm>
            <a:off x="786150" y="9467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2. Jumping into the OER lifecycle:</a:t>
            </a:r>
            <a:r>
              <a:rPr lang="en" sz="3600"/>
              <a:t> Finding and adapting</a:t>
            </a:r>
            <a:endParaRPr sz="3600"/>
          </a:p>
        </p:txBody>
      </p:sp>
      <p:sp>
        <p:nvSpPr>
          <p:cNvPr id="223" name="Google Shape;223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245500" y="2093450"/>
            <a:ext cx="57666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●"/>
            </a:pPr>
            <a:r>
              <a:rPr lang="en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 Education Resources (OER) and the OER lifecycle can facilitate broader adoption and adaptation of data-centric resources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5" name="Google Shape;225;p23"/>
          <p:cNvPicPr preferRelativeResize="0"/>
          <p:nvPr/>
        </p:nvPicPr>
        <p:blipFill rotWithShape="1">
          <a:blip r:embed="rId3">
            <a:alphaModFix/>
          </a:blip>
          <a:srcRect l="13807" r="12980"/>
          <a:stretch/>
        </p:blipFill>
        <p:spPr>
          <a:xfrm>
            <a:off x="5577813" y="2376700"/>
            <a:ext cx="3263550" cy="30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6075" y="4108749"/>
            <a:ext cx="2563150" cy="17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786150" y="9467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2. Jumping into the OER lifecycle:</a:t>
            </a:r>
            <a:r>
              <a:rPr lang="en" sz="3600"/>
              <a:t> What is OER?</a:t>
            </a:r>
            <a:endParaRPr sz="3600"/>
          </a:p>
        </p:txBody>
      </p:sp>
      <p:sp>
        <p:nvSpPr>
          <p:cNvPr id="232" name="Google Shape;232;p24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381338" y="1995700"/>
            <a:ext cx="5766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Source Sans Pro"/>
                <a:ea typeface="Source Sans Pro"/>
                <a:cs typeface="Source Sans Pro"/>
                <a:sym typeface="Source Sans Pro"/>
              </a:rPr>
              <a:t>Step 1: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200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data-centric teaching resources 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Source Sans Pro"/>
                <a:ea typeface="Source Sans Pro"/>
                <a:cs typeface="Source Sans Pro"/>
                <a:sym typeface="Source Sans Pro"/>
              </a:rPr>
              <a:t>Step 2: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200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Adapt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resources for your course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Source Sans Pro"/>
                <a:ea typeface="Source Sans Pro"/>
                <a:cs typeface="Source Sans Pro"/>
                <a:sym typeface="Source Sans Pro"/>
              </a:rPr>
              <a:t>Step 3: </a:t>
            </a:r>
            <a:r>
              <a:rPr lang="en" sz="2200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adapted teaching resources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Source Sans Pro"/>
                <a:ea typeface="Source Sans Pro"/>
                <a:cs typeface="Source Sans Pro"/>
                <a:sym typeface="Source Sans Pro"/>
              </a:rPr>
              <a:t>Step 4: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200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Refine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the resources after implementation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Source Sans Pro"/>
                <a:ea typeface="Source Sans Pro"/>
                <a:cs typeface="Source Sans Pro"/>
                <a:sym typeface="Source Sans Pro"/>
              </a:rPr>
              <a:t>Step 5: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200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</a:t>
            </a: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 your refined product on an OER 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platform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 l="13807" r="12980"/>
          <a:stretch/>
        </p:blipFill>
        <p:spPr>
          <a:xfrm>
            <a:off x="5654013" y="1995700"/>
            <a:ext cx="3263550" cy="3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786150" y="9467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2. Jumping into the OER lifecycle:</a:t>
            </a:r>
            <a:r>
              <a:rPr lang="en" sz="3600"/>
              <a:t> Where do instructors stop?</a:t>
            </a:r>
            <a:endParaRPr sz="3600"/>
          </a:p>
        </p:txBody>
      </p:sp>
      <p:sp>
        <p:nvSpPr>
          <p:cNvPr id="240" name="Google Shape;240;p2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41" name="Google Shape;241;p25"/>
          <p:cNvGrpSpPr/>
          <p:nvPr/>
        </p:nvGrpSpPr>
        <p:grpSpPr>
          <a:xfrm>
            <a:off x="4199214" y="2516450"/>
            <a:ext cx="2523687" cy="2931050"/>
            <a:chOff x="4154488" y="1525850"/>
            <a:chExt cx="2523687" cy="2931050"/>
          </a:xfrm>
        </p:grpSpPr>
        <p:pic>
          <p:nvPicPr>
            <p:cNvPr id="242" name="Google Shape;242;p25"/>
            <p:cNvPicPr preferRelativeResize="0"/>
            <p:nvPr/>
          </p:nvPicPr>
          <p:blipFill rotWithShape="1">
            <a:blip r:embed="rId3">
              <a:alphaModFix/>
            </a:blip>
            <a:srcRect l="11703" r="12053"/>
            <a:stretch/>
          </p:blipFill>
          <p:spPr>
            <a:xfrm>
              <a:off x="4543649" y="1525850"/>
              <a:ext cx="2134525" cy="1895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25"/>
            <p:cNvSpPr txBox="1"/>
            <p:nvPr/>
          </p:nvSpPr>
          <p:spPr>
            <a:xfrm>
              <a:off x="4712250" y="3691900"/>
              <a:ext cx="19263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latin typeface="Quattrocento Sans"/>
                  <a:ea typeface="Quattrocento Sans"/>
                  <a:cs typeface="Quattrocento Sans"/>
                  <a:sym typeface="Quattrocento Sans"/>
                </a:rPr>
                <a:t>70 </a:t>
              </a:r>
              <a:r>
                <a:rPr lang="en" sz="2200">
                  <a:latin typeface="Quattrocento Sans"/>
                  <a:ea typeface="Quattrocento Sans"/>
                  <a:cs typeface="Quattrocento Sans"/>
                  <a:sym typeface="Quattrocento Sans"/>
                </a:rPr>
                <a:t>will refine for next time</a:t>
              </a:r>
              <a:endParaRPr sz="22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44" name="Google Shape;244;p25"/>
            <p:cNvCxnSpPr/>
            <p:nvPr/>
          </p:nvCxnSpPr>
          <p:spPr>
            <a:xfrm>
              <a:off x="4667492" y="2085621"/>
              <a:ext cx="504300" cy="504600"/>
            </a:xfrm>
            <a:prstGeom prst="straightConnector1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25"/>
            <p:cNvCxnSpPr/>
            <p:nvPr/>
          </p:nvCxnSpPr>
          <p:spPr>
            <a:xfrm flipH="1">
              <a:off x="4692792" y="2073279"/>
              <a:ext cx="498300" cy="536400"/>
            </a:xfrm>
            <a:prstGeom prst="straightConnector1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6" name="Google Shape;246;p25"/>
            <p:cNvSpPr/>
            <p:nvPr/>
          </p:nvSpPr>
          <p:spPr>
            <a:xfrm>
              <a:off x="4154488" y="3982675"/>
              <a:ext cx="548700" cy="22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1C232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125601" y="2588893"/>
            <a:ext cx="2097025" cy="2881332"/>
            <a:chOff x="80875" y="1598293"/>
            <a:chExt cx="2097025" cy="2881332"/>
          </a:xfrm>
        </p:grpSpPr>
        <p:sp>
          <p:nvSpPr>
            <p:cNvPr id="248" name="Google Shape;248;p25"/>
            <p:cNvSpPr txBox="1"/>
            <p:nvPr/>
          </p:nvSpPr>
          <p:spPr>
            <a:xfrm>
              <a:off x="231800" y="3714625"/>
              <a:ext cx="18354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latin typeface="Quattrocento Sans"/>
                  <a:ea typeface="Quattrocento Sans"/>
                  <a:cs typeface="Quattrocento Sans"/>
                  <a:sym typeface="Quattrocento Sans"/>
                </a:rPr>
                <a:t>85 </a:t>
              </a:r>
              <a:r>
                <a:rPr lang="en" sz="2200">
                  <a:latin typeface="Quattrocento Sans"/>
                  <a:ea typeface="Quattrocento Sans"/>
                  <a:cs typeface="Quattrocento Sans"/>
                  <a:sym typeface="Quattrocento Sans"/>
                </a:rPr>
                <a:t>will find and use </a:t>
              </a:r>
              <a:endParaRPr sz="22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249" name="Google Shape;249;p25"/>
            <p:cNvPicPr preferRelativeResize="0"/>
            <p:nvPr/>
          </p:nvPicPr>
          <p:blipFill rotWithShape="1">
            <a:blip r:embed="rId4">
              <a:alphaModFix/>
            </a:blip>
            <a:srcRect l="13624" r="10554"/>
            <a:stretch/>
          </p:blipFill>
          <p:spPr>
            <a:xfrm>
              <a:off x="80875" y="1598293"/>
              <a:ext cx="2097025" cy="18725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0" name="Google Shape;250;p25"/>
          <p:cNvGrpSpPr/>
          <p:nvPr/>
        </p:nvGrpSpPr>
        <p:grpSpPr>
          <a:xfrm>
            <a:off x="1843126" y="2516450"/>
            <a:ext cx="2640868" cy="2931050"/>
            <a:chOff x="1798400" y="1525850"/>
            <a:chExt cx="2640868" cy="2931050"/>
          </a:xfrm>
        </p:grpSpPr>
        <p:pic>
          <p:nvPicPr>
            <p:cNvPr id="251" name="Google Shape;251;p25"/>
            <p:cNvPicPr preferRelativeResize="0"/>
            <p:nvPr/>
          </p:nvPicPr>
          <p:blipFill rotWithShape="1">
            <a:blip r:embed="rId5">
              <a:alphaModFix/>
            </a:blip>
            <a:srcRect l="13070" r="12029"/>
            <a:stretch/>
          </p:blipFill>
          <p:spPr>
            <a:xfrm>
              <a:off x="2342257" y="1525850"/>
              <a:ext cx="2097011" cy="1895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25"/>
            <p:cNvSpPr txBox="1"/>
            <p:nvPr/>
          </p:nvSpPr>
          <p:spPr>
            <a:xfrm>
              <a:off x="2405425" y="3691900"/>
              <a:ext cx="1749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latin typeface="Quattrocento Sans"/>
                  <a:ea typeface="Quattrocento Sans"/>
                  <a:cs typeface="Quattrocento Sans"/>
                  <a:sym typeface="Quattrocento Sans"/>
                </a:rPr>
                <a:t>77 </a:t>
              </a:r>
              <a:r>
                <a:rPr lang="en" sz="2200">
                  <a:latin typeface="Quattrocento Sans"/>
                  <a:ea typeface="Quattrocento Sans"/>
                  <a:cs typeface="Quattrocento Sans"/>
                  <a:sym typeface="Quattrocento Sans"/>
                </a:rPr>
                <a:t>will adapt before use</a:t>
              </a:r>
              <a:endParaRPr sz="22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53" name="Google Shape;253;p25"/>
            <p:cNvCxnSpPr/>
            <p:nvPr/>
          </p:nvCxnSpPr>
          <p:spPr>
            <a:xfrm>
              <a:off x="2655975" y="2883029"/>
              <a:ext cx="504300" cy="504600"/>
            </a:xfrm>
            <a:prstGeom prst="straightConnector1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25"/>
            <p:cNvCxnSpPr/>
            <p:nvPr/>
          </p:nvCxnSpPr>
          <p:spPr>
            <a:xfrm flipH="1">
              <a:off x="2681275" y="2870687"/>
              <a:ext cx="498300" cy="536400"/>
            </a:xfrm>
            <a:prstGeom prst="straightConnector1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25"/>
            <p:cNvCxnSpPr/>
            <p:nvPr/>
          </p:nvCxnSpPr>
          <p:spPr>
            <a:xfrm>
              <a:off x="2444463" y="2061804"/>
              <a:ext cx="504300" cy="504600"/>
            </a:xfrm>
            <a:prstGeom prst="straightConnector1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25"/>
            <p:cNvCxnSpPr/>
            <p:nvPr/>
          </p:nvCxnSpPr>
          <p:spPr>
            <a:xfrm flipH="1">
              <a:off x="2469763" y="2049462"/>
              <a:ext cx="498300" cy="536400"/>
            </a:xfrm>
            <a:prstGeom prst="straightConnector1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7" name="Google Shape;257;p25"/>
            <p:cNvSpPr/>
            <p:nvPr/>
          </p:nvSpPr>
          <p:spPr>
            <a:xfrm>
              <a:off x="1798400" y="3982675"/>
              <a:ext cx="548700" cy="22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1C232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6555326" y="2516450"/>
            <a:ext cx="2475001" cy="2685725"/>
            <a:chOff x="6510600" y="1525850"/>
            <a:chExt cx="2475001" cy="2685725"/>
          </a:xfrm>
        </p:grpSpPr>
        <p:pic>
          <p:nvPicPr>
            <p:cNvPr id="259" name="Google Shape;259;p25"/>
            <p:cNvPicPr preferRelativeResize="0"/>
            <p:nvPr/>
          </p:nvPicPr>
          <p:blipFill rotWithShape="1">
            <a:blip r:embed="rId6">
              <a:alphaModFix/>
            </a:blip>
            <a:srcRect l="12546" r="12681"/>
            <a:stretch/>
          </p:blipFill>
          <p:spPr>
            <a:xfrm>
              <a:off x="6782556" y="1525850"/>
              <a:ext cx="2134518" cy="193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5"/>
            <p:cNvSpPr txBox="1"/>
            <p:nvPr/>
          </p:nvSpPr>
          <p:spPr>
            <a:xfrm>
              <a:off x="7059301" y="3589075"/>
              <a:ext cx="1926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latin typeface="Quattrocento Sans"/>
                  <a:ea typeface="Quattrocento Sans"/>
                  <a:cs typeface="Quattrocento Sans"/>
                  <a:sym typeface="Quattrocento Sans"/>
                </a:rPr>
                <a:t>51 </a:t>
              </a:r>
              <a:r>
                <a:rPr lang="en" sz="2200">
                  <a:latin typeface="Quattrocento Sans"/>
                  <a:ea typeface="Quattrocento Sans"/>
                  <a:cs typeface="Quattrocento Sans"/>
                  <a:sym typeface="Quattrocento Sans"/>
                </a:rPr>
                <a:t>will share back their adaptations</a:t>
              </a:r>
              <a:endParaRPr sz="22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510600" y="3982675"/>
              <a:ext cx="548700" cy="22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1C232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25"/>
          <p:cNvSpPr txBox="1"/>
          <p:nvPr/>
        </p:nvSpPr>
        <p:spPr>
          <a:xfrm>
            <a:off x="172726" y="2020850"/>
            <a:ext cx="41943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Quattrocento Sans"/>
                <a:ea typeface="Quattrocento Sans"/>
                <a:cs typeface="Quattrocento Sans"/>
                <a:sym typeface="Quattrocento Sans"/>
              </a:rPr>
              <a:t>If we survey 100 instructors...</a:t>
            </a:r>
            <a:endParaRPr sz="2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283275" y="5799475"/>
            <a:ext cx="3801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Based on survey of 53 higher Ed faculty, </a:t>
            </a:r>
            <a:r>
              <a:rPr lang="en" i="1">
                <a:latin typeface="Source Sans Pro"/>
                <a:ea typeface="Source Sans Pro"/>
                <a:cs typeface="Source Sans Pro"/>
                <a:sym typeface="Source Sans Pro"/>
              </a:rPr>
              <a:t>in prep.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>
            <a:spLocks noGrp="1"/>
          </p:cNvSpPr>
          <p:nvPr>
            <p:ph type="title"/>
          </p:nvPr>
        </p:nvSpPr>
        <p:spPr>
          <a:xfrm>
            <a:off x="786150" y="9467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2. Jumping into the OER lifecycle:</a:t>
            </a:r>
            <a:r>
              <a:rPr lang="en" sz="3600"/>
              <a:t> What are the barriers to sharing?</a:t>
            </a:r>
            <a:endParaRPr sz="3600"/>
          </a:p>
        </p:txBody>
      </p:sp>
      <p:sp>
        <p:nvSpPr>
          <p:cNvPr id="269" name="Google Shape;269;p2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/>
          </a:blip>
          <a:srcRect l="11703" r="12053"/>
          <a:stretch/>
        </p:blipFill>
        <p:spPr>
          <a:xfrm>
            <a:off x="415350" y="2616649"/>
            <a:ext cx="2524880" cy="235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26"/>
          <p:cNvCxnSpPr/>
          <p:nvPr/>
        </p:nvCxnSpPr>
        <p:spPr>
          <a:xfrm>
            <a:off x="594995" y="3303268"/>
            <a:ext cx="556200" cy="584700"/>
          </a:xfrm>
          <a:prstGeom prst="straightConnector1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26"/>
          <p:cNvCxnSpPr/>
          <p:nvPr/>
        </p:nvCxnSpPr>
        <p:spPr>
          <a:xfrm flipH="1">
            <a:off x="622839" y="3288970"/>
            <a:ext cx="549600" cy="621300"/>
          </a:xfrm>
          <a:prstGeom prst="straightConnector1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3" name="Google Shape;273;p26"/>
          <p:cNvGrpSpPr/>
          <p:nvPr/>
        </p:nvGrpSpPr>
        <p:grpSpPr>
          <a:xfrm>
            <a:off x="2845575" y="2191376"/>
            <a:ext cx="5890149" cy="3667099"/>
            <a:chOff x="2845575" y="1276976"/>
            <a:chExt cx="5890149" cy="3667099"/>
          </a:xfrm>
        </p:grpSpPr>
        <p:pic>
          <p:nvPicPr>
            <p:cNvPr id="274" name="Google Shape;27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45575" y="1276976"/>
              <a:ext cx="5890149" cy="3395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26"/>
            <p:cNvSpPr txBox="1"/>
            <p:nvPr/>
          </p:nvSpPr>
          <p:spPr>
            <a:xfrm>
              <a:off x="5184750" y="4684875"/>
              <a:ext cx="5421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n=11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77" name="Google Shape;277;p26"/>
          <p:cNvSpPr txBox="1"/>
          <p:nvPr/>
        </p:nvSpPr>
        <p:spPr>
          <a:xfrm>
            <a:off x="283275" y="5799475"/>
            <a:ext cx="3801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Based on survey of 53 higher Ed faculty, </a:t>
            </a:r>
            <a:r>
              <a:rPr lang="en" i="1">
                <a:latin typeface="Source Sans Pro"/>
                <a:ea typeface="Source Sans Pro"/>
                <a:cs typeface="Source Sans Pro"/>
                <a:sym typeface="Source Sans Pro"/>
              </a:rPr>
              <a:t>in prep.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786150" y="9467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2. Jumping into the OER lifecycle:</a:t>
            </a:r>
            <a:r>
              <a:rPr lang="en" sz="3600"/>
              <a:t> Where/how do we share?</a:t>
            </a:r>
            <a:endParaRPr sz="3600"/>
          </a:p>
        </p:txBody>
      </p:sp>
      <p:sp>
        <p:nvSpPr>
          <p:cNvPr id="283" name="Google Shape;283;p2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84" name="Google Shape;2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6" y="2456349"/>
            <a:ext cx="3454325" cy="233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7"/>
          <p:cNvGrpSpPr/>
          <p:nvPr/>
        </p:nvGrpSpPr>
        <p:grpSpPr>
          <a:xfrm>
            <a:off x="3173977" y="2021279"/>
            <a:ext cx="5833200" cy="3402323"/>
            <a:chOff x="3433525" y="901075"/>
            <a:chExt cx="5558075" cy="3376325"/>
          </a:xfrm>
        </p:grpSpPr>
        <p:pic>
          <p:nvPicPr>
            <p:cNvPr id="286" name="Google Shape;28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3525" y="901075"/>
              <a:ext cx="5558075" cy="3376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7"/>
            <p:cNvSpPr txBox="1"/>
            <p:nvPr/>
          </p:nvSpPr>
          <p:spPr>
            <a:xfrm>
              <a:off x="4984425" y="3848225"/>
              <a:ext cx="7071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n=30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89" name="Google Shape;289;p27"/>
          <p:cNvSpPr txBox="1"/>
          <p:nvPr/>
        </p:nvSpPr>
        <p:spPr>
          <a:xfrm>
            <a:off x="283275" y="5799475"/>
            <a:ext cx="3801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Based on survey of 53 higher Ed faculty, </a:t>
            </a:r>
            <a:r>
              <a:rPr lang="en" i="1">
                <a:latin typeface="Source Sans Pro"/>
                <a:ea typeface="Source Sans Pro"/>
                <a:cs typeface="Source Sans Pro"/>
                <a:sym typeface="Source Sans Pro"/>
              </a:rPr>
              <a:t>in prep.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>
            <a:spLocks noGrp="1"/>
          </p:cNvSpPr>
          <p:nvPr>
            <p:ph type="title" idx="4294967295"/>
          </p:nvPr>
        </p:nvSpPr>
        <p:spPr>
          <a:xfrm>
            <a:off x="4049525" y="815875"/>
            <a:ext cx="49122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3. Getting the credit:</a:t>
            </a:r>
            <a:r>
              <a:rPr lang="en" sz="3600"/>
              <a:t> Sharing adaptations</a:t>
            </a:r>
            <a:endParaRPr sz="3600"/>
          </a:p>
        </p:txBody>
      </p:sp>
      <p:pic>
        <p:nvPicPr>
          <p:cNvPr id="295" name="Google Shape;295;p28"/>
          <p:cNvPicPr preferRelativeResize="0"/>
          <p:nvPr/>
        </p:nvPicPr>
        <p:blipFill rotWithShape="1">
          <a:blip r:embed="rId3">
            <a:alphaModFix/>
          </a:blip>
          <a:srcRect l="38630" t="23821" r="31508"/>
          <a:stretch/>
        </p:blipFill>
        <p:spPr>
          <a:xfrm>
            <a:off x="443058" y="2501900"/>
            <a:ext cx="3120949" cy="2523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6" name="Google Shape;296;p28"/>
          <p:cNvPicPr preferRelativeResize="0"/>
          <p:nvPr/>
        </p:nvPicPr>
        <p:blipFill rotWithShape="1">
          <a:blip r:embed="rId4">
            <a:alphaModFix/>
          </a:blip>
          <a:srcRect r="11762" b="23318"/>
          <a:stretch/>
        </p:blipFill>
        <p:spPr>
          <a:xfrm>
            <a:off x="4508150" y="1977675"/>
            <a:ext cx="4280125" cy="14964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7" name="Google Shape;297;p28"/>
          <p:cNvPicPr preferRelativeResize="0"/>
          <p:nvPr/>
        </p:nvPicPr>
        <p:blipFill rotWithShape="1">
          <a:blip r:embed="rId5">
            <a:alphaModFix/>
          </a:blip>
          <a:srcRect b="21346"/>
          <a:stretch/>
        </p:blipFill>
        <p:spPr>
          <a:xfrm>
            <a:off x="4463900" y="4041472"/>
            <a:ext cx="4324375" cy="2032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8" name="Google Shape;298;p28"/>
          <p:cNvSpPr/>
          <p:nvPr/>
        </p:nvSpPr>
        <p:spPr>
          <a:xfrm>
            <a:off x="2458531" y="4719774"/>
            <a:ext cx="284700" cy="2367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8738" y="3568971"/>
            <a:ext cx="10382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/>
          <p:nvPr/>
        </p:nvSpPr>
        <p:spPr>
          <a:xfrm rot="2700000">
            <a:off x="3937716" y="4397550"/>
            <a:ext cx="387353" cy="3487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 rot="-2050211">
            <a:off x="3918623" y="2818330"/>
            <a:ext cx="387250" cy="3488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 idx="4294967295"/>
          </p:nvPr>
        </p:nvSpPr>
        <p:spPr>
          <a:xfrm>
            <a:off x="4049525" y="815875"/>
            <a:ext cx="49122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3. Getting the credit:</a:t>
            </a:r>
            <a:r>
              <a:rPr lang="en" sz="3600"/>
              <a:t> Sharing adaptations</a:t>
            </a:r>
            <a:endParaRPr sz="3600"/>
          </a:p>
        </p:txBody>
      </p:sp>
      <p:pic>
        <p:nvPicPr>
          <p:cNvPr id="308" name="Google Shape;3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298" y="1752262"/>
            <a:ext cx="2814150" cy="6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250" y="2036100"/>
            <a:ext cx="2407325" cy="3156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0" name="Google Shape;31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0113" y="1534950"/>
            <a:ext cx="18764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/>
          <p:nvPr/>
        </p:nvSpPr>
        <p:spPr>
          <a:xfrm>
            <a:off x="3486525" y="3565979"/>
            <a:ext cx="718800" cy="34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1450" y="2432062"/>
            <a:ext cx="3438525" cy="2752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3" name="Google Shape;313;p29"/>
          <p:cNvSpPr/>
          <p:nvPr/>
        </p:nvSpPr>
        <p:spPr>
          <a:xfrm>
            <a:off x="6649538" y="4880165"/>
            <a:ext cx="284700" cy="2367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" y="5424963"/>
            <a:ext cx="7717701" cy="9647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5" name="Google Shape;315;p29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16" name="Google Shape;316;p29"/>
          <p:cNvSpPr/>
          <p:nvPr/>
        </p:nvSpPr>
        <p:spPr>
          <a:xfrm rot="5400000">
            <a:off x="6598250" y="5306977"/>
            <a:ext cx="387300" cy="34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/>
          <p:nvPr/>
        </p:nvSpPr>
        <p:spPr>
          <a:xfrm>
            <a:off x="6441393" y="837250"/>
            <a:ext cx="1356600" cy="93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title" idx="4294967295"/>
          </p:nvPr>
        </p:nvSpPr>
        <p:spPr>
          <a:xfrm>
            <a:off x="1487550" y="1052750"/>
            <a:ext cx="75042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Steps to adaptations</a:t>
            </a:r>
            <a:endParaRPr sz="3600"/>
          </a:p>
        </p:txBody>
      </p:sp>
      <p:pic>
        <p:nvPicPr>
          <p:cNvPr id="323" name="Google Shape;3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528" y="1286301"/>
            <a:ext cx="1251375" cy="4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0"/>
          <p:cNvSpPr/>
          <p:nvPr/>
        </p:nvSpPr>
        <p:spPr>
          <a:xfrm rot="5400000">
            <a:off x="6669775" y="916127"/>
            <a:ext cx="391800" cy="34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30"/>
          <p:cNvPicPr preferRelativeResize="0"/>
          <p:nvPr/>
        </p:nvPicPr>
        <p:blipFill rotWithShape="1">
          <a:blip r:embed="rId4">
            <a:alphaModFix/>
          </a:blip>
          <a:srcRect t="9535"/>
          <a:stretch/>
        </p:blipFill>
        <p:spPr>
          <a:xfrm>
            <a:off x="397625" y="1949720"/>
            <a:ext cx="8348750" cy="435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6" name="Google Shape;326;p30"/>
          <p:cNvSpPr/>
          <p:nvPr/>
        </p:nvSpPr>
        <p:spPr>
          <a:xfrm>
            <a:off x="6134725" y="4271239"/>
            <a:ext cx="391800" cy="34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0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5865747" y="31112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ctrTitle" idx="4294967295"/>
          </p:nvPr>
        </p:nvSpPr>
        <p:spPr>
          <a:xfrm>
            <a:off x="1924050" y="841500"/>
            <a:ext cx="5642100" cy="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Who is DIG?</a:t>
            </a:r>
            <a:endParaRPr sz="3600" b="1"/>
          </a:p>
        </p:txBody>
      </p:sp>
      <p:cxnSp>
        <p:nvCxnSpPr>
          <p:cNvPr id="78" name="Google Shape;78;p13"/>
          <p:cNvCxnSpPr/>
          <p:nvPr/>
        </p:nvCxnSpPr>
        <p:spPr>
          <a:xfrm>
            <a:off x="6939075" y="4940025"/>
            <a:ext cx="145800" cy="567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3"/>
          <p:cNvCxnSpPr/>
          <p:nvPr/>
        </p:nvCxnSpPr>
        <p:spPr>
          <a:xfrm>
            <a:off x="7419812" y="4665290"/>
            <a:ext cx="289500" cy="396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3"/>
          <p:cNvCxnSpPr/>
          <p:nvPr/>
        </p:nvCxnSpPr>
        <p:spPr>
          <a:xfrm>
            <a:off x="7636225" y="4364475"/>
            <a:ext cx="802500" cy="259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230" y="2150400"/>
            <a:ext cx="1421684" cy="15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8165" y="2150400"/>
            <a:ext cx="1482050" cy="156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2119" y="2150400"/>
            <a:ext cx="1482061" cy="15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4467" y="2150400"/>
            <a:ext cx="1253400" cy="15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8">
            <a:alphaModFix/>
          </a:blip>
          <a:srcRect l="6626" r="6643" b="25205"/>
          <a:stretch/>
        </p:blipFill>
        <p:spPr>
          <a:xfrm>
            <a:off x="426304" y="2150400"/>
            <a:ext cx="1421674" cy="15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331402" y="3704072"/>
            <a:ext cx="1573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Kaitlin Bonner,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St. John Fisher College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924050" y="3704072"/>
            <a:ext cx="19752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Arietta Fleming-Davies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University of San Diego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887725" y="3704075"/>
            <a:ext cx="1573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Kristine Grayson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, University of Richmond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616075" y="3704072"/>
            <a:ext cx="1482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X. Ben Wu,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University of Texas A &amp; 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989700" y="3704072"/>
            <a:ext cx="22164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Raisa Hernández-Pacheco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University of Richmond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20325" y="4557299"/>
            <a:ext cx="8690100" cy="95842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RCN-Incubator: Designing an Infrastructure and Sustainable Learning Community for Integrating Data-Centric Teaching Resources in Undergraduate Biology Education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>
            <a:spLocks noGrp="1"/>
          </p:cNvSpPr>
          <p:nvPr>
            <p:ph type="title" idx="4294967295"/>
          </p:nvPr>
        </p:nvSpPr>
        <p:spPr>
          <a:xfrm>
            <a:off x="1520875" y="1366625"/>
            <a:ext cx="73542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What are the benefits of sharing adaptations?</a:t>
            </a:r>
            <a:endParaRPr sz="3600"/>
          </a:p>
        </p:txBody>
      </p:sp>
      <p:sp>
        <p:nvSpPr>
          <p:cNvPr id="333" name="Google Shape;333;p31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34" name="Google Shape;3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400" y="2444325"/>
            <a:ext cx="5731324" cy="31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>
            <a:spLocks noGrp="1"/>
          </p:cNvSpPr>
          <p:nvPr>
            <p:ph type="title" idx="4294967295"/>
          </p:nvPr>
        </p:nvSpPr>
        <p:spPr>
          <a:xfrm>
            <a:off x="1520875" y="1366625"/>
            <a:ext cx="73542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What are the benefits of sharing adaptations?</a:t>
            </a:r>
            <a:endParaRPr sz="3600" dirty="0"/>
          </a:p>
        </p:txBody>
      </p:sp>
      <p:sp>
        <p:nvSpPr>
          <p:cNvPr id="340" name="Google Shape;340;p32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341" name="Google Shape;3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150" y="2489115"/>
            <a:ext cx="7649849" cy="153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2" name="Google Shape;342;p32"/>
          <p:cNvSpPr txBox="1"/>
          <p:nvPr/>
        </p:nvSpPr>
        <p:spPr>
          <a:xfrm>
            <a:off x="1119328" y="2130340"/>
            <a:ext cx="36264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Highlighted on QUBES website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3" name="Google Shape;3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4597365"/>
            <a:ext cx="8839200" cy="7275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4" name="Google Shape;344;p32"/>
          <p:cNvSpPr txBox="1"/>
          <p:nvPr/>
        </p:nvSpPr>
        <p:spPr>
          <a:xfrm>
            <a:off x="545253" y="4160865"/>
            <a:ext cx="36264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Citation and DOI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5" name="Google Shape;34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983" y="5892032"/>
            <a:ext cx="1251375" cy="41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6" name="Google Shape;346;p32"/>
          <p:cNvSpPr txBox="1"/>
          <p:nvPr/>
        </p:nvSpPr>
        <p:spPr>
          <a:xfrm>
            <a:off x="366890" y="5465771"/>
            <a:ext cx="36264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Authors can see how you use it in your classroom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DD4F1B-055D-EB46-BC0A-6B8ECF08F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072" y="5817451"/>
            <a:ext cx="2870200" cy="43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344;p32">
            <a:extLst>
              <a:ext uri="{FF2B5EF4-FFF2-40B4-BE49-F238E27FC236}">
                <a16:creationId xmlns:a16="http://schemas.microsoft.com/office/drawing/2014/main" id="{93C51224-D605-3641-8B75-A3C018F5F55B}"/>
              </a:ext>
            </a:extLst>
          </p:cNvPr>
          <p:cNvSpPr txBox="1"/>
          <p:nvPr/>
        </p:nvSpPr>
        <p:spPr>
          <a:xfrm>
            <a:off x="5094158" y="5380951"/>
            <a:ext cx="1041638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Metrics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>
            <a:spLocks noGrp="1"/>
          </p:cNvSpPr>
          <p:nvPr>
            <p:ph type="body" idx="1"/>
          </p:nvPr>
        </p:nvSpPr>
        <p:spPr>
          <a:xfrm>
            <a:off x="380225" y="1948925"/>
            <a:ext cx="8533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Now it is your turn...</a:t>
            </a:r>
            <a:endParaRPr sz="3000" b="1" i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i="0"/>
              <a:t>Go to QUBES and find a resource you want to use</a:t>
            </a:r>
            <a:endParaRPr sz="3000" i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i="0"/>
              <a:t>Find a resource you want to use</a:t>
            </a:r>
            <a:endParaRPr sz="3000" i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3000" i="0"/>
              <a:t>What adaptations would you like to do with to better suit your needs?</a:t>
            </a:r>
            <a:endParaRPr sz="3000" i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3000" i="0"/>
              <a:t>What data-centric practices do you want your students to learn?</a:t>
            </a:r>
            <a:endParaRPr sz="3000" i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i="0"/>
              <a:t>Ask questions and share back!</a:t>
            </a:r>
            <a:endParaRPr sz="3000" i="0"/>
          </a:p>
        </p:txBody>
      </p:sp>
      <p:sp>
        <p:nvSpPr>
          <p:cNvPr id="352" name="Google Shape;352;p33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53" name="Google Shape;353;p33"/>
          <p:cNvSpPr/>
          <p:nvPr/>
        </p:nvSpPr>
        <p:spPr>
          <a:xfrm>
            <a:off x="4304892" y="1402661"/>
            <a:ext cx="519600" cy="50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>
            <a:off x="4345778" y="1388247"/>
            <a:ext cx="473063" cy="450502"/>
            <a:chOff x="3932350" y="3714775"/>
            <a:chExt cx="439650" cy="319075"/>
          </a:xfrm>
        </p:grpSpPr>
        <p:sp>
          <p:nvSpPr>
            <p:cNvPr id="355" name="Google Shape;355;p33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solidFill>
              <a:srgbClr val="93C47D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solidFill>
              <a:srgbClr val="FF00FF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65" name="Google Shape;365;p34"/>
          <p:cNvSpPr txBox="1"/>
          <p:nvPr/>
        </p:nvSpPr>
        <p:spPr>
          <a:xfrm>
            <a:off x="1966300" y="2618150"/>
            <a:ext cx="5561100" cy="1654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ource Sans Pro"/>
                <a:ea typeface="Source Sans Pro"/>
                <a:cs typeface="Source Sans Pro"/>
                <a:sym typeface="Source Sans Pro"/>
              </a:rPr>
              <a:t>Thanks! Questions?</a:t>
            </a:r>
            <a:endParaRPr sz="4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4294967295"/>
          </p:nvPr>
        </p:nvSpPr>
        <p:spPr>
          <a:xfrm>
            <a:off x="533125" y="363850"/>
            <a:ext cx="5642100" cy="9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Workshop goals</a:t>
            </a:r>
            <a:endParaRPr sz="3600" b="1"/>
          </a:p>
        </p:txBody>
      </p:sp>
      <p:sp>
        <p:nvSpPr>
          <p:cNvPr id="99" name="Google Shape;99;p14"/>
          <p:cNvSpPr/>
          <p:nvPr/>
        </p:nvSpPr>
        <p:spPr>
          <a:xfrm>
            <a:off x="225325" y="1511300"/>
            <a:ext cx="3126300" cy="3107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428264" y="1696929"/>
            <a:ext cx="2740200" cy="2765100"/>
          </a:xfrm>
          <a:prstGeom prst="ellipse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</a:t>
            </a:r>
            <a:r>
              <a:rPr lang="en" sz="24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Stop reinventing the wheel:</a:t>
            </a:r>
            <a:endParaRPr sz="24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Finding resources </a:t>
            </a:r>
            <a:endParaRPr sz="24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506750" y="3219800"/>
            <a:ext cx="3126300" cy="29904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3717575" y="3430625"/>
            <a:ext cx="2740200" cy="25965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</a:t>
            </a:r>
            <a:r>
              <a:rPr lang="en" sz="24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Jumping into  the OER lifecycle: </a:t>
            </a:r>
            <a:r>
              <a:rPr lang="en"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Adoption and adaptation</a:t>
            </a:r>
            <a:endParaRPr sz="24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6000376" y="802675"/>
            <a:ext cx="2952600" cy="29325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6233176" y="1013925"/>
            <a:ext cx="2568300" cy="2488500"/>
          </a:xfrm>
          <a:prstGeom prst="ellipse">
            <a:avLst/>
          </a:prstGeom>
          <a:noFill/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</a:t>
            </a:r>
            <a:r>
              <a:rPr lang="en" sz="24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the credit:</a:t>
            </a:r>
            <a:r>
              <a:rPr lang="en"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Posting adaptations to QUBES</a:t>
            </a:r>
            <a:endParaRPr sz="24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5" name="Google Shape;105;p14"/>
          <p:cNvCxnSpPr/>
          <p:nvPr/>
        </p:nvCxnSpPr>
        <p:spPr>
          <a:xfrm>
            <a:off x="3224800" y="3759925"/>
            <a:ext cx="408300" cy="19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4"/>
          <p:cNvCxnSpPr>
            <a:stCxn id="101" idx="7"/>
            <a:endCxn id="103" idx="3"/>
          </p:cNvCxnSpPr>
          <p:nvPr/>
        </p:nvCxnSpPr>
        <p:spPr>
          <a:xfrm rot="10800000" flipH="1">
            <a:off x="6175214" y="3305834"/>
            <a:ext cx="257700" cy="351900"/>
          </a:xfrm>
          <a:prstGeom prst="straightConnector1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380225" y="2073620"/>
            <a:ext cx="8533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Before we get started…</a:t>
            </a:r>
            <a:endParaRPr sz="3000" b="1" i="0" dirty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2800" i="0" dirty="0"/>
              <a:t>Introduce yourself.</a:t>
            </a:r>
            <a:endParaRPr sz="2800" i="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2800" i="0" dirty="0"/>
              <a:t>Think of a class you are teaching.</a:t>
            </a:r>
            <a:endParaRPr sz="2800" i="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2800" i="0" dirty="0"/>
              <a:t>What content area/topic are you looking for resources around?</a:t>
            </a:r>
            <a:endParaRPr sz="2800" i="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2800" i="0" dirty="0"/>
              <a:t>What data-centric practices do you want your students to learn?</a:t>
            </a:r>
            <a:endParaRPr sz="2800" i="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2800" i="0" dirty="0"/>
              <a:t>Something you have in common and something that makes you unique.</a:t>
            </a:r>
            <a:endParaRPr sz="2800" i="0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4304892" y="1402661"/>
            <a:ext cx="519600" cy="50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5"/>
          <p:cNvGrpSpPr/>
          <p:nvPr/>
        </p:nvGrpSpPr>
        <p:grpSpPr>
          <a:xfrm>
            <a:off x="4345778" y="1388247"/>
            <a:ext cx="473063" cy="450502"/>
            <a:chOff x="3932350" y="3714775"/>
            <a:chExt cx="439650" cy="319075"/>
          </a:xfrm>
        </p:grpSpPr>
        <p:sp>
          <p:nvSpPr>
            <p:cNvPr id="115" name="Google Shape;115;p15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solidFill>
              <a:srgbClr val="93C47D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solidFill>
              <a:srgbClr val="FF00FF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xfrm>
            <a:off x="3518675" y="507475"/>
            <a:ext cx="5367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does data-centric teaching look like?</a:t>
            </a:r>
            <a:endParaRPr sz="3600"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26" name="Google Shape;126;p16"/>
          <p:cNvGrpSpPr/>
          <p:nvPr/>
        </p:nvGrpSpPr>
        <p:grpSpPr>
          <a:xfrm>
            <a:off x="874125" y="1732598"/>
            <a:ext cx="3015864" cy="2677089"/>
            <a:chOff x="874125" y="1732598"/>
            <a:chExt cx="3015864" cy="2677089"/>
          </a:xfrm>
        </p:grpSpPr>
        <p:pic>
          <p:nvPicPr>
            <p:cNvPr id="127" name="Google Shape;127;p16"/>
            <p:cNvPicPr preferRelativeResize="0"/>
            <p:nvPr/>
          </p:nvPicPr>
          <p:blipFill rotWithShape="1">
            <a:blip r:embed="rId3">
              <a:alphaModFix/>
            </a:blip>
            <a:srcRect t="26894" r="48041" b="24472"/>
            <a:stretch/>
          </p:blipFill>
          <p:spPr>
            <a:xfrm>
              <a:off x="874125" y="3231012"/>
              <a:ext cx="2797174" cy="1178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45475" y="1732598"/>
              <a:ext cx="1654475" cy="1240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6"/>
            <p:cNvSpPr txBox="1"/>
            <p:nvPr/>
          </p:nvSpPr>
          <p:spPr>
            <a:xfrm>
              <a:off x="978489" y="2871108"/>
              <a:ext cx="29115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Classroom data collection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359305" y="4650400"/>
            <a:ext cx="5055535" cy="2095875"/>
            <a:chOff x="359305" y="4650400"/>
            <a:chExt cx="5055535" cy="2095875"/>
          </a:xfrm>
        </p:grpSpPr>
        <p:pic>
          <p:nvPicPr>
            <p:cNvPr id="131" name="Google Shape;131;p16"/>
            <p:cNvPicPr preferRelativeResize="0"/>
            <p:nvPr/>
          </p:nvPicPr>
          <p:blipFill rotWithShape="1">
            <a:blip r:embed="rId5">
              <a:alphaModFix/>
            </a:blip>
            <a:srcRect l="56584"/>
            <a:stretch/>
          </p:blipFill>
          <p:spPr>
            <a:xfrm>
              <a:off x="1134276" y="5001825"/>
              <a:ext cx="4280563" cy="174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6"/>
            <p:cNvSpPr txBox="1"/>
            <p:nvPr/>
          </p:nvSpPr>
          <p:spPr>
            <a:xfrm>
              <a:off x="359305" y="4650400"/>
              <a:ext cx="41499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Publicly-available data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3890000" y="2210975"/>
            <a:ext cx="5063076" cy="2091358"/>
            <a:chOff x="3890000" y="2210975"/>
            <a:chExt cx="5063076" cy="2091358"/>
          </a:xfrm>
        </p:grpSpPr>
        <p:pic>
          <p:nvPicPr>
            <p:cNvPr id="134" name="Google Shape;134;p16"/>
            <p:cNvPicPr preferRelativeResize="0"/>
            <p:nvPr/>
          </p:nvPicPr>
          <p:blipFill rotWithShape="1">
            <a:blip r:embed="rId5">
              <a:alphaModFix/>
            </a:blip>
            <a:srcRect r="45737"/>
            <a:stretch/>
          </p:blipFill>
          <p:spPr>
            <a:xfrm>
              <a:off x="3890000" y="2651525"/>
              <a:ext cx="5063076" cy="1650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6"/>
            <p:cNvSpPr txBox="1"/>
            <p:nvPr/>
          </p:nvSpPr>
          <p:spPr>
            <a:xfrm>
              <a:off x="4018155" y="2210975"/>
              <a:ext cx="41499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Curated data-centric resources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36" name="Google Shape;13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23186" y="3290211"/>
              <a:ext cx="1281915" cy="43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ctrTitle"/>
          </p:nvPr>
        </p:nvSpPr>
        <p:spPr>
          <a:xfrm>
            <a:off x="3518675" y="507475"/>
            <a:ext cx="5367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does data-centric teaching look like?</a:t>
            </a:r>
            <a:endParaRPr sz="360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3" name="Google Shape;143;p17"/>
          <p:cNvGrpSpPr/>
          <p:nvPr/>
        </p:nvGrpSpPr>
        <p:grpSpPr>
          <a:xfrm>
            <a:off x="1038114" y="2053983"/>
            <a:ext cx="4463397" cy="2053029"/>
            <a:chOff x="1038114" y="2053983"/>
            <a:chExt cx="4463397" cy="2053029"/>
          </a:xfrm>
        </p:grpSpPr>
        <p:pic>
          <p:nvPicPr>
            <p:cNvPr id="144" name="Google Shape;14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21375" y="2408087"/>
              <a:ext cx="4380136" cy="1698925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45" name="Google Shape;145;p17"/>
            <p:cNvSpPr txBox="1"/>
            <p:nvPr/>
          </p:nvSpPr>
          <p:spPr>
            <a:xfrm>
              <a:off x="1038114" y="2053983"/>
              <a:ext cx="29115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Working with raw data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46" name="Google Shape;146;p17"/>
          <p:cNvGrpSpPr/>
          <p:nvPr/>
        </p:nvGrpSpPr>
        <p:grpSpPr>
          <a:xfrm>
            <a:off x="1121374" y="4304125"/>
            <a:ext cx="4603500" cy="2124300"/>
            <a:chOff x="1121374" y="4304125"/>
            <a:chExt cx="4603500" cy="2124300"/>
          </a:xfrm>
        </p:grpSpPr>
        <p:pic>
          <p:nvPicPr>
            <p:cNvPr id="147" name="Google Shape;147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49974" y="4937714"/>
              <a:ext cx="1682675" cy="109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02569" y="4689700"/>
              <a:ext cx="2138857" cy="173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7"/>
            <p:cNvSpPr txBox="1"/>
            <p:nvPr/>
          </p:nvSpPr>
          <p:spPr>
            <a:xfrm>
              <a:off x="1121374" y="4304125"/>
              <a:ext cx="46035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Generating summary statistics and figures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50" name="Google Shape;150;p17"/>
          <p:cNvGrpSpPr/>
          <p:nvPr/>
        </p:nvGrpSpPr>
        <p:grpSpPr>
          <a:xfrm>
            <a:off x="6365125" y="2197213"/>
            <a:ext cx="2270875" cy="3992674"/>
            <a:chOff x="6365125" y="2197213"/>
            <a:chExt cx="2270875" cy="3992674"/>
          </a:xfrm>
        </p:grpSpPr>
        <p:pic>
          <p:nvPicPr>
            <p:cNvPr id="151" name="Google Shape;151;p17"/>
            <p:cNvPicPr preferRelativeResize="0"/>
            <p:nvPr/>
          </p:nvPicPr>
          <p:blipFill rotWithShape="1">
            <a:blip r:embed="rId6">
              <a:alphaModFix/>
            </a:blip>
            <a:srcRect l="55189" b="12365"/>
            <a:stretch/>
          </p:blipFill>
          <p:spPr>
            <a:xfrm>
              <a:off x="6483400" y="4240337"/>
              <a:ext cx="1782750" cy="169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7"/>
            <p:cNvPicPr preferRelativeResize="0"/>
            <p:nvPr/>
          </p:nvPicPr>
          <p:blipFill rotWithShape="1">
            <a:blip r:embed="rId6">
              <a:alphaModFix/>
            </a:blip>
            <a:srcRect t="88954" r="44012"/>
            <a:stretch/>
          </p:blipFill>
          <p:spPr>
            <a:xfrm>
              <a:off x="6407375" y="5975637"/>
              <a:ext cx="2228625" cy="21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7"/>
            <p:cNvPicPr preferRelativeResize="0"/>
            <p:nvPr/>
          </p:nvPicPr>
          <p:blipFill rotWithShape="1">
            <a:blip r:embed="rId6">
              <a:alphaModFix/>
            </a:blip>
            <a:srcRect l="5571" r="47528" b="12411"/>
            <a:stretch/>
          </p:blipFill>
          <p:spPr>
            <a:xfrm>
              <a:off x="6407375" y="2559113"/>
              <a:ext cx="1910607" cy="173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7"/>
            <p:cNvSpPr txBox="1"/>
            <p:nvPr/>
          </p:nvSpPr>
          <p:spPr>
            <a:xfrm>
              <a:off x="6365125" y="2197213"/>
              <a:ext cx="20193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Analyzing figures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ctrTitle"/>
          </p:nvPr>
        </p:nvSpPr>
        <p:spPr>
          <a:xfrm>
            <a:off x="1546025" y="719629"/>
            <a:ext cx="7311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/>
              <a:t>What does data-centric teaching look like in your classroom?</a:t>
            </a:r>
            <a:endParaRPr dirty="0"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792634" y="2238416"/>
            <a:ext cx="7886100" cy="34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800" dirty="0">
                <a:solidFill>
                  <a:srgbClr val="000000"/>
                </a:solidFill>
              </a:rPr>
              <a:t>How are your students working with data in your classroom?</a:t>
            </a:r>
            <a:endParaRPr sz="28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800" dirty="0">
                <a:solidFill>
                  <a:srgbClr val="000000"/>
                </a:solidFill>
              </a:rPr>
              <a:t>What quantitative skills are your students developing?</a:t>
            </a:r>
            <a:endParaRPr sz="28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800" dirty="0">
                <a:solidFill>
                  <a:srgbClr val="000000"/>
                </a:solidFill>
              </a:rPr>
              <a:t>What data are they working with?</a:t>
            </a:r>
            <a:endParaRPr sz="2800" dirty="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800" dirty="0">
                <a:solidFill>
                  <a:srgbClr val="000000"/>
                </a:solidFill>
              </a:rPr>
              <a:t>Where do you get your pedagogical approaches?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492925" y="982401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1. Stop reinventing the wheel: </a:t>
            </a:r>
            <a:r>
              <a:rPr lang="en" sz="3600"/>
              <a:t>Finding resources</a:t>
            </a:r>
            <a:endParaRPr sz="360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8" name="Google Shape;168;p19" descr="Image result for HHMI Biointeractiv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1996" b="11298"/>
          <a:stretch/>
        </p:blipFill>
        <p:spPr>
          <a:xfrm>
            <a:off x="474534" y="4880899"/>
            <a:ext cx="1986766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5608" y="3048175"/>
            <a:ext cx="4870692" cy="8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 descr="Image result for Data Nuggets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0122" y="3857575"/>
            <a:ext cx="2975928" cy="8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67400" y="4126213"/>
            <a:ext cx="3536974" cy="75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85400" y="4709462"/>
            <a:ext cx="131206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21575" y="5210625"/>
            <a:ext cx="2500301" cy="8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5412" y="2090150"/>
            <a:ext cx="2993213" cy="10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00899" y="2090150"/>
            <a:ext cx="1524625" cy="14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921875" y="2167076"/>
            <a:ext cx="738150" cy="26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767666" y="2090150"/>
            <a:ext cx="2650784" cy="8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05" y="2286000"/>
            <a:ext cx="3969695" cy="131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375" y="4899975"/>
            <a:ext cx="4934888" cy="13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057" y="3556975"/>
            <a:ext cx="4098929" cy="137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352925" y="32867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1. Finding resources: </a:t>
            </a:r>
            <a:r>
              <a:rPr lang="en" sz="3600"/>
              <a:t>Example</a:t>
            </a:r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276500" y="1282125"/>
            <a:ext cx="7316700" cy="7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Teaching ecology using Gorongosa National Park</a:t>
            </a: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88" name="Google Shape;188;p20"/>
          <p:cNvGrpSpPr/>
          <p:nvPr/>
        </p:nvGrpSpPr>
        <p:grpSpPr>
          <a:xfrm>
            <a:off x="4860225" y="3761607"/>
            <a:ext cx="3861550" cy="642300"/>
            <a:chOff x="4860225" y="2565725"/>
            <a:chExt cx="3861550" cy="642300"/>
          </a:xfrm>
        </p:grpSpPr>
        <p:sp>
          <p:nvSpPr>
            <p:cNvPr id="189" name="Google Shape;189;p20"/>
            <p:cNvSpPr txBox="1"/>
            <p:nvPr/>
          </p:nvSpPr>
          <p:spPr>
            <a:xfrm>
              <a:off x="5484475" y="2565725"/>
              <a:ext cx="3237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Students can collect their own data from camera trap photos</a:t>
              </a:r>
              <a:endParaRPr sz="1800"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4860225" y="2796200"/>
              <a:ext cx="471900" cy="259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20"/>
          <p:cNvGrpSpPr/>
          <p:nvPr/>
        </p:nvGrpSpPr>
        <p:grpSpPr>
          <a:xfrm>
            <a:off x="4881231" y="2559390"/>
            <a:ext cx="3861550" cy="642300"/>
            <a:chOff x="4860225" y="3788138"/>
            <a:chExt cx="3861550" cy="642300"/>
          </a:xfrm>
        </p:grpSpPr>
        <p:sp>
          <p:nvSpPr>
            <p:cNvPr id="192" name="Google Shape;192;p20"/>
            <p:cNvSpPr txBox="1"/>
            <p:nvPr/>
          </p:nvSpPr>
          <p:spPr>
            <a:xfrm>
              <a:off x="5484475" y="3788138"/>
              <a:ext cx="3237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Students can analyze and interpret figure sets</a:t>
              </a:r>
              <a:endParaRPr sz="1800"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4860225" y="3987088"/>
              <a:ext cx="471900" cy="259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0"/>
          <p:cNvGrpSpPr/>
          <p:nvPr/>
        </p:nvGrpSpPr>
        <p:grpSpPr>
          <a:xfrm>
            <a:off x="4860225" y="5186475"/>
            <a:ext cx="4179250" cy="642300"/>
            <a:chOff x="4860225" y="5186475"/>
            <a:chExt cx="4179250" cy="642300"/>
          </a:xfrm>
        </p:grpSpPr>
        <p:sp>
          <p:nvSpPr>
            <p:cNvPr id="195" name="Google Shape;195;p20"/>
            <p:cNvSpPr txBox="1"/>
            <p:nvPr/>
          </p:nvSpPr>
          <p:spPr>
            <a:xfrm>
              <a:off x="5484475" y="5186475"/>
              <a:ext cx="35550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Students can work with ‘big data’ with thousands of data points</a:t>
              </a:r>
              <a:endParaRPr sz="1800"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4860225" y="5448688"/>
              <a:ext cx="471900" cy="259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7" name="Google Shape;19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2950" y="6175500"/>
            <a:ext cx="18764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791</Words>
  <Application>Microsoft Macintosh PowerPoint</Application>
  <PresentationFormat>On-screen Show (4:3)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Roboto Slab</vt:lpstr>
      <vt:lpstr>Quattrocento Sans</vt:lpstr>
      <vt:lpstr>Source Sans Pro</vt:lpstr>
      <vt:lpstr>Cordelia template</vt:lpstr>
      <vt:lpstr>DIGging into data and getting the credit</vt:lpstr>
      <vt:lpstr>Who is DIG?</vt:lpstr>
      <vt:lpstr>Workshop goals</vt:lpstr>
      <vt:lpstr>PowerPoint Presentation</vt:lpstr>
      <vt:lpstr>What does data-centric teaching look like?</vt:lpstr>
      <vt:lpstr>What does data-centric teaching look like?</vt:lpstr>
      <vt:lpstr>What does data-centric teaching look like in your classroom?</vt:lpstr>
      <vt:lpstr>1. Stop reinventing the wheel: Finding resources</vt:lpstr>
      <vt:lpstr>1. Finding resources: Example</vt:lpstr>
      <vt:lpstr>1. Finding resources: Example</vt:lpstr>
      <vt:lpstr>1. Stop reinventing the wheel: Finding resources</vt:lpstr>
      <vt:lpstr>2. Jumping into the OER lifecycle: Finding and adapting</vt:lpstr>
      <vt:lpstr>2. Jumping into the OER lifecycle: What is OER?</vt:lpstr>
      <vt:lpstr>2. Jumping into the OER lifecycle: Where do instructors stop?</vt:lpstr>
      <vt:lpstr>2. Jumping into the OER lifecycle: What are the barriers to sharing?</vt:lpstr>
      <vt:lpstr>2. Jumping into the OER lifecycle: Where/how do we share?</vt:lpstr>
      <vt:lpstr>3. Getting the credit: Sharing adaptations</vt:lpstr>
      <vt:lpstr>3. Getting the credit: Sharing adaptations</vt:lpstr>
      <vt:lpstr>Steps to adaptations</vt:lpstr>
      <vt:lpstr>What are the benefits of sharing adaptations?</vt:lpstr>
      <vt:lpstr>What are the benefits of sharing adaptations?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into data and getting the credit</dc:title>
  <cp:lastModifiedBy>Kaitlin Bonner</cp:lastModifiedBy>
  <cp:revision>5</cp:revision>
  <dcterms:modified xsi:type="dcterms:W3CDTF">2019-07-15T04:32:43Z</dcterms:modified>
</cp:coreProperties>
</file>