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8" r:id="rId32"/>
    <p:sldId id="285" r:id="rId33"/>
    <p:sldId id="286" r:id="rId34"/>
  </p:sldIdLst>
  <p:sldSz cx="9144000" cy="5143500" type="screen16x9"/>
  <p:notesSz cx="6858000" cy="9144000"/>
  <p:embeddedFontLst>
    <p:embeddedFont>
      <p:font typeface="Lora" pitchFamily="2" charset="77"/>
      <p:regular r:id="rId36"/>
      <p:bold r:id="rId37"/>
      <p:italic r:id="rId38"/>
      <p:boldItalic r:id="rId39"/>
    </p:embeddedFont>
    <p:embeddedFont>
      <p:font typeface="Quattrocento Sans" panose="020B05020500000200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86855"/>
  </p:normalViewPr>
  <p:slideViewPr>
    <p:cSldViewPr snapToGrid="0" snapToObjects="1">
      <p:cViewPr varScale="1">
        <p:scale>
          <a:sx n="82" d="100"/>
          <a:sy n="82" d="100"/>
        </p:scale>
        <p:origin x="160"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oregonstateuniversity/1416059654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jfc.edu/services/student-research/s-stem-scholars-progra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part of a group that is interested in looking at if we can use the OER lifecycle to increase widespread adoption and adaptation of data-centric pedagogies.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9ad65b91c_0_6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9ad65b91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b897bce0c_5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b897bce0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Tie network to the rest of the talk → add quick figure to describe the three groups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c489f8b91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c489f8b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c489f8b91_0_1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c489f8b9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text bigger</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9ad65b91c_0_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9ad65b91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I added an extra arrow here. This is because there are some instructors that only use, but do not adapt. mean+-SE number of sources used per person 3.78+-0.27. Also add sample size (n=45)</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9ad65b91c_0_1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9ad65b91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sharing is usually within the department: only 9 of 30 responded that they have submitted to online repositories.  Cumulative loss: start with 100, 85 will use, 77 will adapt before use, 70 will refine, 51 will share back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b86f83ea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b86f83ea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c489f8b9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c489f8b9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 in to incentivizing sharing→ QUBES and our FMN model.  Add sample size (n=11)</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c489f8b91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5c489f8b91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 in to incentivizing sharing→ QUBES and our FMN model (Sample size:)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c489f8b91_0_1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c489f8b9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received NSF-funding for a one-year RCN-Incubator grant in 2017 with a one-year no-cost extension to bring together a group of educators and stakeholders to tackle issues around the use and sustainability of learning communities to promote data-centric teaching practices, particularly in the field of ecology. The Co-PIs on the project with me are Arietta Fleming-Davies from the University of San Diego, Kristine Grayson from the University of Richmond and Ben Wu from the University of Texas A &amp; M, Raisa Hernandez-Pacheco is a Postdoc at the University of Richmond and has been working with us the past year on this project.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c5793271f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5c579327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c489f8b91_0_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c489f8b9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the FMN was run: </a:t>
            </a:r>
            <a:endParaRPr/>
          </a:p>
          <a:p>
            <a:pPr marL="0" lvl="0" indent="0" algn="l" rtl="0">
              <a:spcBef>
                <a:spcPts val="0"/>
              </a:spcBef>
              <a:spcAft>
                <a:spcPts val="0"/>
              </a:spcAft>
              <a:buNone/>
            </a:pPr>
            <a:r>
              <a:rPr lang="en"/>
              <a:t>Benefits of participation: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5c489f8b91_0_29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5c489f8b91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1079</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c489f8b91_0_3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5c489f8b91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 the FMN was run: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Benefits of participation: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5c489f8b91_0_3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5c489f8b91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5c489f8b91_0_35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5c489f8b91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c489f8b91_0_3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5c489f8b91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5b897bce0c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5b897bce0c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study conducted by QUBES and NISER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c489f8b9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c489f8b9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b897bce0c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b897bce0c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FFCD00"/>
              </a:buClr>
              <a:buSzPts val="1800"/>
              <a:buFont typeface="Quattrocento Sans"/>
              <a:buChar char="●"/>
            </a:pPr>
            <a:r>
              <a:rPr lang="en" sz="1800" dirty="0" err="1">
                <a:solidFill>
                  <a:schemeClr val="dk1"/>
                </a:solidFill>
                <a:latin typeface="Quattrocento Sans"/>
                <a:ea typeface="Quattrocento Sans"/>
                <a:cs typeface="Quattrocento Sans"/>
                <a:sym typeface="Quattrocento Sans"/>
              </a:rPr>
              <a:t>Maruthi</a:t>
            </a:r>
            <a:r>
              <a:rPr lang="en" sz="1800" dirty="0">
                <a:solidFill>
                  <a:schemeClr val="dk1"/>
                </a:solidFill>
                <a:latin typeface="Quattrocento Sans"/>
                <a:ea typeface="Quattrocento Sans"/>
                <a:cs typeface="Quattrocento Sans"/>
                <a:sym typeface="Quattrocento Sans"/>
              </a:rPr>
              <a:t> Sridhar Balaji Bhaskar, Beth </a:t>
            </a:r>
            <a:r>
              <a:rPr lang="en" sz="1800" dirty="0" err="1">
                <a:solidFill>
                  <a:schemeClr val="dk1"/>
                </a:solidFill>
                <a:latin typeface="Quattrocento Sans"/>
                <a:ea typeface="Quattrocento Sans"/>
                <a:cs typeface="Quattrocento Sans"/>
                <a:sym typeface="Quattrocento Sans"/>
              </a:rPr>
              <a:t>Braker</a:t>
            </a:r>
            <a:r>
              <a:rPr lang="en" sz="1800" dirty="0">
                <a:solidFill>
                  <a:schemeClr val="dk1"/>
                </a:solidFill>
                <a:latin typeface="Quattrocento Sans"/>
                <a:ea typeface="Quattrocento Sans"/>
                <a:cs typeface="Quattrocento Sans"/>
                <a:sym typeface="Quattrocento Sans"/>
              </a:rPr>
              <a:t>, Anna Carter, Jennifer Doherty, Libby Ellwood, Denny Fernandez, Kristen Genet, </a:t>
            </a:r>
            <a:r>
              <a:rPr lang="en" sz="1800" dirty="0" err="1">
                <a:solidFill>
                  <a:schemeClr val="dk1"/>
                </a:solidFill>
                <a:latin typeface="Quattrocento Sans"/>
                <a:ea typeface="Quattrocento Sans"/>
                <a:cs typeface="Quattrocento Sans"/>
                <a:sym typeface="Quattrocento Sans"/>
              </a:rPr>
              <a:t>Alida</a:t>
            </a:r>
            <a:r>
              <a:rPr lang="en" sz="1800" dirty="0">
                <a:solidFill>
                  <a:schemeClr val="dk1"/>
                </a:solidFill>
                <a:latin typeface="Quattrocento Sans"/>
                <a:ea typeface="Quattrocento Sans"/>
                <a:cs typeface="Quattrocento Sans"/>
                <a:sym typeface="Quattrocento Sans"/>
              </a:rPr>
              <a:t> </a:t>
            </a:r>
            <a:r>
              <a:rPr lang="en" sz="1800" dirty="0" err="1">
                <a:solidFill>
                  <a:schemeClr val="dk1"/>
                </a:solidFill>
                <a:latin typeface="Quattrocento Sans"/>
                <a:ea typeface="Quattrocento Sans"/>
                <a:cs typeface="Quattrocento Sans"/>
                <a:sym typeface="Quattrocento Sans"/>
              </a:rPr>
              <a:t>Janmaat</a:t>
            </a:r>
            <a:r>
              <a:rPr lang="en" sz="1800" dirty="0">
                <a:solidFill>
                  <a:schemeClr val="dk1"/>
                </a:solidFill>
                <a:latin typeface="Quattrocento Sans"/>
                <a:ea typeface="Quattrocento Sans"/>
                <a:cs typeface="Quattrocento Sans"/>
                <a:sym typeface="Quattrocento Sans"/>
              </a:rPr>
              <a:t>, Jennifer Kovacs, Deb Linton, Amanda Little, Christine May, Louise Mead, Anna </a:t>
            </a:r>
            <a:r>
              <a:rPr lang="en" sz="1800" dirty="0" err="1">
                <a:solidFill>
                  <a:schemeClr val="dk1"/>
                </a:solidFill>
                <a:latin typeface="Quattrocento Sans"/>
                <a:ea typeface="Quattrocento Sans"/>
                <a:cs typeface="Quattrocento Sans"/>
                <a:sym typeface="Quattrocento Sans"/>
              </a:rPr>
              <a:t>Monfils</a:t>
            </a:r>
            <a:r>
              <a:rPr lang="en" sz="1800" dirty="0">
                <a:solidFill>
                  <a:schemeClr val="dk1"/>
                </a:solidFill>
                <a:latin typeface="Quattrocento Sans"/>
                <a:ea typeface="Quattrocento Sans"/>
                <a:cs typeface="Quattrocento Sans"/>
                <a:sym typeface="Quattrocento Sans"/>
              </a:rPr>
              <a:t>, Sarah </a:t>
            </a:r>
            <a:r>
              <a:rPr lang="en" sz="1800" dirty="0" err="1">
                <a:solidFill>
                  <a:schemeClr val="dk1"/>
                </a:solidFill>
                <a:latin typeface="Quattrocento Sans"/>
                <a:ea typeface="Quattrocento Sans"/>
                <a:cs typeface="Quattrocento Sans"/>
                <a:sym typeface="Quattrocento Sans"/>
              </a:rPr>
              <a:t>Orlofske</a:t>
            </a:r>
            <a:r>
              <a:rPr lang="en" sz="1800" dirty="0">
                <a:solidFill>
                  <a:schemeClr val="dk1"/>
                </a:solidFill>
                <a:latin typeface="Quattrocento Sans"/>
                <a:ea typeface="Quattrocento Sans"/>
                <a:cs typeface="Quattrocento Sans"/>
                <a:sym typeface="Quattrocento Sans"/>
              </a:rPr>
              <a:t>, Kathryn Perez, Molly Phillips, </a:t>
            </a:r>
            <a:r>
              <a:rPr lang="en" sz="1800" dirty="0" err="1">
                <a:solidFill>
                  <a:schemeClr val="dk1"/>
                </a:solidFill>
                <a:latin typeface="Quattrocento Sans"/>
                <a:ea typeface="Quattrocento Sans"/>
                <a:cs typeface="Quattrocento Sans"/>
                <a:sym typeface="Quattrocento Sans"/>
              </a:rPr>
              <a:t>Bibit</a:t>
            </a:r>
            <a:r>
              <a:rPr lang="en" sz="1800" dirty="0">
                <a:solidFill>
                  <a:schemeClr val="dk1"/>
                </a:solidFill>
                <a:latin typeface="Quattrocento Sans"/>
                <a:ea typeface="Quattrocento Sans"/>
                <a:cs typeface="Quattrocento Sans"/>
                <a:sym typeface="Quattrocento Sans"/>
              </a:rPr>
              <a:t> </a:t>
            </a:r>
            <a:r>
              <a:rPr lang="en" sz="1800" dirty="0" err="1">
                <a:solidFill>
                  <a:schemeClr val="dk1"/>
                </a:solidFill>
                <a:latin typeface="Quattrocento Sans"/>
                <a:ea typeface="Quattrocento Sans"/>
                <a:cs typeface="Quattrocento Sans"/>
                <a:sym typeface="Quattrocento Sans"/>
              </a:rPr>
              <a:t>Traut</a:t>
            </a:r>
            <a:r>
              <a:rPr lang="en" sz="1800" dirty="0">
                <a:solidFill>
                  <a:schemeClr val="dk1"/>
                </a:solidFill>
                <a:latin typeface="Quattrocento Sans"/>
                <a:ea typeface="Quattrocento Sans"/>
                <a:cs typeface="Quattrocento Sans"/>
                <a:sym typeface="Quattrocento Sans"/>
              </a:rPr>
              <a:t>, Carrie Wu, Naupaka Zimmerman, Jill Hamilton, Julia Burrows, Orissa Moulton, Chris Collins, Kris Voss, Sarah Neumann, John </a:t>
            </a:r>
            <a:r>
              <a:rPr lang="en" sz="1800" dirty="0" err="1">
                <a:solidFill>
                  <a:schemeClr val="dk1"/>
                </a:solidFill>
                <a:latin typeface="Quattrocento Sans"/>
                <a:ea typeface="Quattrocento Sans"/>
                <a:cs typeface="Quattrocento Sans"/>
                <a:sym typeface="Quattrocento Sans"/>
              </a:rPr>
              <a:t>Doudna</a:t>
            </a:r>
            <a:endParaRPr lang="en" sz="1800" dirty="0">
              <a:solidFill>
                <a:schemeClr val="dk1"/>
              </a:solidFill>
              <a:latin typeface="Quattrocento Sans"/>
              <a:ea typeface="Quattrocento Sans"/>
              <a:cs typeface="Quattrocento Sans"/>
              <a:sym typeface="Quattrocento Sans"/>
            </a:endParaRPr>
          </a:p>
          <a:p>
            <a:pPr marL="457200" marR="0" lvl="0" indent="-342900" algn="l" defTabSz="914400" rtl="0" eaLnBrk="1" fontAlgn="auto" latinLnBrk="0" hangingPunct="1">
              <a:lnSpc>
                <a:spcPct val="100000"/>
              </a:lnSpc>
              <a:spcBef>
                <a:spcPts val="600"/>
              </a:spcBef>
              <a:spcAft>
                <a:spcPts val="0"/>
              </a:spcAft>
              <a:buClr>
                <a:srgbClr val="FFCD00"/>
              </a:buClr>
              <a:buSzPts val="1800"/>
              <a:buFont typeface="Quattrocento Sans"/>
              <a:buChar char="●"/>
              <a:tabLst/>
              <a:defRPr/>
            </a:pPr>
            <a:r>
              <a:rPr lang="en-US" sz="1400" dirty="0">
                <a:solidFill>
                  <a:schemeClr val="dk1"/>
                </a:solidFill>
              </a:rPr>
              <a:t>Partner organizations: </a:t>
            </a:r>
            <a:r>
              <a:rPr lang="en-US" sz="1100" dirty="0">
                <a:solidFill>
                  <a:schemeClr val="dk1"/>
                </a:solidFill>
              </a:rPr>
              <a:t>QUBES, </a:t>
            </a:r>
            <a:r>
              <a:rPr lang="en-US" sz="1100" dirty="0" err="1">
                <a:solidFill>
                  <a:schemeClr val="dk1"/>
                </a:solidFill>
              </a:rPr>
              <a:t>BioQUEST</a:t>
            </a:r>
            <a:r>
              <a:rPr lang="en-US" sz="1100" dirty="0">
                <a:solidFill>
                  <a:schemeClr val="dk1"/>
                </a:solidFill>
              </a:rPr>
              <a:t>, ESA, HHMI, Data Nuggets, BLUE</a:t>
            </a:r>
          </a:p>
          <a:p>
            <a:pPr marL="457200" lvl="0" indent="-342900" algn="l" rtl="0">
              <a:spcBef>
                <a:spcPts val="600"/>
              </a:spcBef>
              <a:spcAft>
                <a:spcPts val="0"/>
              </a:spcAft>
              <a:buClr>
                <a:srgbClr val="FFCD00"/>
              </a:buClr>
              <a:buSzPts val="1800"/>
              <a:buFont typeface="Quattrocento Sans"/>
              <a:buChar cha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ad65b91c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9ad65b91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why focus on the importance of data-centric practices in the classroom? Authentic student investigations provide meaningful mechanisms for students to master complex biological concepts. These data-centric practices not only facilitate deeper thinking and understanding, but also provide a framework for the development of data literacy and quantitative skill development. Quantitative literacy and skill development are absolutely essential for mastery of all major Core Competencies described in Vision and Change, not just those that explicitly relate to quantitative reasoning. </a:t>
            </a:r>
            <a:endParaRPr/>
          </a:p>
          <a:p>
            <a:pPr marL="0" lvl="0" indent="0" algn="l" rtl="0">
              <a:spcBef>
                <a:spcPts val="0"/>
              </a:spcBef>
              <a:spcAft>
                <a:spcPts val="0"/>
              </a:spcAft>
              <a:buNone/>
            </a:pPr>
            <a:r>
              <a:rPr lang="en"/>
              <a:t>Core competencies: Ability to apply the process of science, use quantitative reasoning, use modeling and simulation, tap into the interdisciplinary nature of science, communicate and collaborate with other disciplines, understand the relationship between science and society</a:t>
            </a: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c489f8b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c489f8b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022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5694cd56_0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35694cd56_0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9ad65b91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9ad65b91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https://www.flickr.com/photos/oregonstateuniversity/14160596540</a:t>
            </a:r>
            <a:endParaRPr dirty="0"/>
          </a:p>
          <a:p>
            <a:pPr marL="0" lvl="0" indent="0" algn="l" rtl="0">
              <a:spcBef>
                <a:spcPts val="0"/>
              </a:spcBef>
              <a:spcAft>
                <a:spcPts val="0"/>
              </a:spcAft>
              <a:buNone/>
            </a:pPr>
            <a:r>
              <a:rPr lang="en" u="sng" dirty="0">
                <a:solidFill>
                  <a:schemeClr val="hlink"/>
                </a:solidFill>
                <a:hlinkClick r:id="rId4"/>
              </a:rPr>
              <a:t>https://www.sjfc.edu/services/student-research/s-stem-scholars-program/</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c489f8b91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c489f8b91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9ad65b91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9ad65b91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None/>
            </a:pPr>
            <a:r>
              <a:rPr lang="en-US" dirty="0" err="1">
                <a:solidFill>
                  <a:schemeClr val="dk1"/>
                </a:solidFill>
              </a:rPr>
              <a:t>Source:https</a:t>
            </a:r>
            <a:r>
              <a:rPr lang="en-US" dirty="0">
                <a:solidFill>
                  <a:schemeClr val="dk1"/>
                </a:solidFill>
              </a:rPr>
              <a:t>://</a:t>
            </a:r>
            <a:r>
              <a:rPr lang="en-US" dirty="0" err="1">
                <a:solidFill>
                  <a:schemeClr val="dk1"/>
                </a:solidFill>
              </a:rPr>
              <a:t>upload.wikimedia.org</a:t>
            </a:r>
            <a:r>
              <a:rPr lang="en-US" dirty="0">
                <a:solidFill>
                  <a:schemeClr val="dk1"/>
                </a:solidFill>
              </a:rPr>
              <a:t>/</a:t>
            </a:r>
            <a:r>
              <a:rPr lang="en-US" dirty="0" err="1">
                <a:solidFill>
                  <a:schemeClr val="dk1"/>
                </a:solidFill>
              </a:rPr>
              <a:t>wikipedia</a:t>
            </a:r>
            <a:r>
              <a:rPr lang="en-US" dirty="0">
                <a:solidFill>
                  <a:schemeClr val="dk1"/>
                </a:solidFill>
              </a:rPr>
              <a:t>/commons/2/20/</a:t>
            </a:r>
            <a:r>
              <a:rPr lang="en-US" dirty="0" err="1">
                <a:solidFill>
                  <a:schemeClr val="dk1"/>
                </a:solidFill>
              </a:rPr>
              <a:t>Global_Open_Educational_Resources_Logo.svg</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c489f8b9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c489f8b9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dk1"/>
                </a:solidFill>
              </a:rPr>
              <a:t>Source: Adapted from Atkins et al. 2007</a:t>
            </a:r>
            <a:endParaRPr 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c5793271f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c5793271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c4b33115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c4b3311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6745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4715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4654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185326"/>
            <a:ext cx="6809700" cy="3543300"/>
          </a:xfrm>
          <a:prstGeom prst="rect">
            <a:avLst/>
          </a:prstGeom>
        </p:spPr>
        <p:txBody>
          <a:bodyPr spcFirstLastPara="1" wrap="square" lIns="91425" tIns="91425" rIns="91425" bIns="91425" anchor="t" anchorCtr="0"/>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6745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lstStyle>
            <a:lvl1pPr marL="457200" lvl="0" indent="-228600" algn="ctr">
              <a:spcBef>
                <a:spcPts val="360"/>
              </a:spcBef>
              <a:spcAft>
                <a:spcPts val="0"/>
              </a:spcAft>
              <a:buSzPts val="1400"/>
              <a:buFont typeface="Lora"/>
              <a:buNone/>
              <a:defRPr sz="1400" i="1">
                <a:latin typeface="Lora"/>
                <a:ea typeface="Lora"/>
                <a:cs typeface="Lora"/>
                <a:sym typeface="Lora"/>
              </a:defRPr>
            </a:lvl1pPr>
          </a:lstStyle>
          <a:p>
            <a:endParaRPr/>
          </a:p>
        </p:txBody>
      </p:sp>
      <p:cxnSp>
        <p:nvCxnSpPr>
          <p:cNvPr id="58" name="Google Shape;58;p9"/>
          <p:cNvCxnSpPr/>
          <p:nvPr/>
        </p:nvCxnSpPr>
        <p:spPr>
          <a:xfrm>
            <a:off x="-6025" y="4666129"/>
            <a:ext cx="9162000" cy="0"/>
          </a:xfrm>
          <a:prstGeom prst="straightConnector1">
            <a:avLst/>
          </a:prstGeom>
          <a:noFill/>
          <a:ln w="9525" cap="flat" cmpd="sng">
            <a:solidFill>
              <a:srgbClr val="CCCCCC"/>
            </a:solidFill>
            <a:prstDash val="solid"/>
            <a:round/>
            <a:headEnd type="none" w="med" len="med"/>
            <a:tailEnd type="none" w="med" len="med"/>
          </a:ln>
        </p:spPr>
      </p:cxnSp>
      <p:sp>
        <p:nvSpPr>
          <p:cNvPr id="59" name="Google Shape;59;p9"/>
          <p:cNvSpPr/>
          <p:nvPr/>
        </p:nvSpPr>
        <p:spPr>
          <a:xfrm>
            <a:off x="4457400" y="4551496"/>
            <a:ext cx="229200" cy="229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txBox="1">
            <a:spLocks noGrp="1"/>
          </p:cNvSpPr>
          <p:nvPr>
            <p:ph type="sldNum" idx="12"/>
          </p:nvPr>
        </p:nvSpPr>
        <p:spPr>
          <a:xfrm>
            <a:off x="4297650" y="4780700"/>
            <a:ext cx="548700" cy="3627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41.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ntsquirrel.com/fonts/lora"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ontsquirrel.com/fonts/quattrocento-san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https://www.sjfc.edu/services/student-research/s-stem-scholars-progra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flickr.com/photos/oregonstateuniversity/14160596540"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96626" y="2003900"/>
            <a:ext cx="7823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Facilitating the implementation and adaptation of data-centric teaching resources by closing gaps in the Open Education Resource (OER) lifecycle</a:t>
            </a:r>
            <a:endParaRPr sz="3000"/>
          </a:p>
        </p:txBody>
      </p:sp>
      <p:grpSp>
        <p:nvGrpSpPr>
          <p:cNvPr id="72" name="Google Shape;72;p12"/>
          <p:cNvGrpSpPr/>
          <p:nvPr/>
        </p:nvGrpSpPr>
        <p:grpSpPr>
          <a:xfrm>
            <a:off x="1304440" y="3511399"/>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2"/>
          <p:cNvSpPr txBox="1"/>
          <p:nvPr/>
        </p:nvSpPr>
        <p:spPr>
          <a:xfrm>
            <a:off x="996625" y="4154375"/>
            <a:ext cx="7823700" cy="6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Kaitlin Bonner, Arietta Fleming-Davies,</a:t>
            </a:r>
            <a:r>
              <a:rPr lang="en">
                <a:solidFill>
                  <a:schemeClr val="dk1"/>
                </a:solidFill>
                <a:latin typeface="Quattrocento Sans"/>
                <a:ea typeface="Quattrocento Sans"/>
                <a:cs typeface="Quattrocento Sans"/>
                <a:sym typeface="Quattrocento Sans"/>
              </a:rPr>
              <a:t>Kristine Grayson, </a:t>
            </a:r>
            <a:r>
              <a:rPr lang="en">
                <a:latin typeface="Quattrocento Sans"/>
                <a:ea typeface="Quattrocento Sans"/>
                <a:cs typeface="Quattrocento Sans"/>
                <a:sym typeface="Quattrocento Sans"/>
              </a:rPr>
              <a:t>X. Ben Wu, </a:t>
            </a:r>
            <a:r>
              <a:rPr lang="en">
                <a:solidFill>
                  <a:schemeClr val="dk1"/>
                </a:solidFill>
                <a:latin typeface="Quattrocento Sans"/>
                <a:ea typeface="Quattrocento Sans"/>
                <a:cs typeface="Quattrocento Sans"/>
                <a:sym typeface="Quattrocento Sans"/>
              </a:rPr>
              <a:t>Raisa Hernández-Pacheco</a:t>
            </a:r>
            <a:endParaRPr>
              <a:latin typeface="Quattrocento Sans"/>
              <a:ea typeface="Quattrocento Sans"/>
              <a:cs typeface="Quattrocento Sans"/>
              <a:sym typeface="Quattrocento Sans"/>
            </a:endParaRPr>
          </a:p>
        </p:txBody>
      </p:sp>
      <p:pic>
        <p:nvPicPr>
          <p:cNvPr id="82" name="Google Shape;82;p12"/>
          <p:cNvPicPr preferRelativeResize="0"/>
          <p:nvPr/>
        </p:nvPicPr>
        <p:blipFill>
          <a:blip r:embed="rId3">
            <a:alphaModFix/>
          </a:blip>
          <a:stretch>
            <a:fillRect/>
          </a:stretch>
        </p:blipFill>
        <p:spPr>
          <a:xfrm>
            <a:off x="890431" y="3308900"/>
            <a:ext cx="1146825" cy="700275"/>
          </a:xfrm>
          <a:prstGeom prst="rect">
            <a:avLst/>
          </a:prstGeom>
          <a:noFill/>
          <a:ln w="9525" cap="flat" cmpd="sng">
            <a:solidFill>
              <a:srgbClr val="98000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a:spLocks noGrp="1"/>
          </p:cNvSpPr>
          <p:nvPr>
            <p:ph type="title"/>
          </p:nvPr>
        </p:nvSpPr>
        <p:spPr>
          <a:xfrm>
            <a:off x="1373825" y="465450"/>
            <a:ext cx="46620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a:solidFill>
                  <a:schemeClr val="dk1"/>
                </a:solidFill>
              </a:rPr>
              <a:t>Our RCN-UBE Incubator</a:t>
            </a:r>
            <a:endParaRPr sz="2800"/>
          </a:p>
        </p:txBody>
      </p:sp>
      <p:sp>
        <p:nvSpPr>
          <p:cNvPr id="222" name="Google Shape;222;p2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23" name="Google Shape;223;p21"/>
          <p:cNvGrpSpPr/>
          <p:nvPr/>
        </p:nvGrpSpPr>
        <p:grpSpPr>
          <a:xfrm>
            <a:off x="868357" y="517859"/>
            <a:ext cx="310208" cy="330825"/>
            <a:chOff x="5233525" y="4954450"/>
            <a:chExt cx="538275" cy="516350"/>
          </a:xfrm>
        </p:grpSpPr>
        <p:sp>
          <p:nvSpPr>
            <p:cNvPr id="224" name="Google Shape;224;p21"/>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1"/>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1"/>
          <p:cNvSpPr txBox="1">
            <a:spLocks noGrp="1"/>
          </p:cNvSpPr>
          <p:nvPr>
            <p:ph type="body" idx="4294967295"/>
          </p:nvPr>
        </p:nvSpPr>
        <p:spPr>
          <a:xfrm>
            <a:off x="126600" y="940126"/>
            <a:ext cx="8964600" cy="39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u="sng"/>
              <a:t>Steering Committee</a:t>
            </a:r>
            <a:endParaRPr sz="1800" u="sng"/>
          </a:p>
          <a:p>
            <a:pPr marL="457200" lvl="0" indent="-317500" algn="l" rtl="0">
              <a:spcBef>
                <a:spcPts val="0"/>
              </a:spcBef>
              <a:spcAft>
                <a:spcPts val="0"/>
              </a:spcAft>
              <a:buSzPts val="1400"/>
              <a:buChar char="●"/>
            </a:pPr>
            <a:r>
              <a:rPr lang="en" sz="1400" b="1"/>
              <a:t>Deborah Allen</a:t>
            </a:r>
            <a:r>
              <a:rPr lang="en" sz="1400"/>
              <a:t>, Professor &amp; Director, Institute for Transforming Undergraduate Education, University of Delaware</a:t>
            </a:r>
            <a:endParaRPr sz="1400"/>
          </a:p>
          <a:p>
            <a:pPr marL="457200" lvl="0" indent="-317500" algn="l" rtl="0">
              <a:spcBef>
                <a:spcPts val="0"/>
              </a:spcBef>
              <a:spcAft>
                <a:spcPts val="0"/>
              </a:spcAft>
              <a:buSzPts val="1400"/>
              <a:buChar char="●"/>
            </a:pPr>
            <a:r>
              <a:rPr lang="en" sz="1400" b="1"/>
              <a:t>Ahrash Bissell</a:t>
            </a:r>
            <a:r>
              <a:rPr lang="en" sz="1400"/>
              <a:t>, Director of Strategic Partnerships, Monterey Institute for Technology and Education.</a:t>
            </a:r>
            <a:endParaRPr sz="1400"/>
          </a:p>
          <a:p>
            <a:pPr marL="457200" lvl="0" indent="-317500" algn="l" rtl="0">
              <a:spcBef>
                <a:spcPts val="0"/>
              </a:spcBef>
              <a:spcAft>
                <a:spcPts val="0"/>
              </a:spcAft>
              <a:buSzPts val="1400"/>
              <a:buChar char="●"/>
            </a:pPr>
            <a:r>
              <a:rPr lang="en" sz="1400" b="1"/>
              <a:t>Sam Donovan</a:t>
            </a:r>
            <a:r>
              <a:rPr lang="en" sz="1400"/>
              <a:t>, Lecturer, University of Pittsburgh, Principal Investigator: Quantitative Undergraduate Biology Education and Synthesis (QUBES)</a:t>
            </a:r>
            <a:endParaRPr sz="1400"/>
          </a:p>
          <a:p>
            <a:pPr marL="457200" lvl="0" indent="-317500" algn="l" rtl="0">
              <a:spcBef>
                <a:spcPts val="0"/>
              </a:spcBef>
              <a:spcAft>
                <a:spcPts val="0"/>
              </a:spcAft>
              <a:buSzPts val="1400"/>
              <a:buChar char="●"/>
            </a:pPr>
            <a:r>
              <a:rPr lang="en" sz="1400" b="1"/>
              <a:t>Kristin Jenkins</a:t>
            </a:r>
            <a:r>
              <a:rPr lang="en" sz="1400"/>
              <a:t>, Director, BioQUEST</a:t>
            </a:r>
            <a:endParaRPr sz="1400"/>
          </a:p>
          <a:p>
            <a:pPr marL="457200" lvl="0" indent="-317500" algn="l" rtl="0">
              <a:spcBef>
                <a:spcPts val="0"/>
              </a:spcBef>
              <a:spcAft>
                <a:spcPts val="0"/>
              </a:spcAft>
              <a:buSzPts val="1400"/>
              <a:buChar char="●"/>
            </a:pPr>
            <a:r>
              <a:rPr lang="en" sz="1400" b="1"/>
              <a:t>Alison Hale</a:t>
            </a:r>
            <a:r>
              <a:rPr lang="en" sz="1400"/>
              <a:t>, Program Manager for Science and Research, Carnegie Museum of Natural History</a:t>
            </a:r>
            <a:endParaRPr sz="1400"/>
          </a:p>
          <a:p>
            <a:pPr marL="457200" lvl="0" indent="-317500" algn="l" rtl="0">
              <a:spcBef>
                <a:spcPts val="0"/>
              </a:spcBef>
              <a:spcAft>
                <a:spcPts val="0"/>
              </a:spcAft>
              <a:buSzPts val="1400"/>
              <a:buChar char="●"/>
            </a:pPr>
            <a:r>
              <a:rPr lang="en" sz="1400" b="1"/>
              <a:t>Bryan Heidorn</a:t>
            </a:r>
            <a:r>
              <a:rPr lang="en" sz="1400"/>
              <a:t>, Director, School of Information Resources and Library Science, University of Arizona.</a:t>
            </a:r>
            <a:endParaRPr sz="1400"/>
          </a:p>
          <a:p>
            <a:pPr marL="457200" lvl="0" indent="-317500" algn="l" rtl="0">
              <a:spcBef>
                <a:spcPts val="0"/>
              </a:spcBef>
              <a:spcAft>
                <a:spcPts val="0"/>
              </a:spcAft>
              <a:buSzPts val="1400"/>
              <a:buChar char="●"/>
            </a:pPr>
            <a:r>
              <a:rPr lang="en" sz="1400" b="1"/>
              <a:t>Teresa Mourad</a:t>
            </a:r>
            <a:r>
              <a:rPr lang="en" sz="1400"/>
              <a:t>, Director of Education and Diversity Programs, Ecological Society of America</a:t>
            </a:r>
            <a:endParaRPr sz="1400"/>
          </a:p>
          <a:p>
            <a:pPr marL="457200" lvl="0" indent="0" algn="l" rtl="0">
              <a:spcBef>
                <a:spcPts val="0"/>
              </a:spcBef>
              <a:spcAft>
                <a:spcPts val="0"/>
              </a:spcAft>
              <a:buNone/>
            </a:pPr>
            <a:endParaRPr sz="1400"/>
          </a:p>
          <a:p>
            <a:pPr marL="457200" lvl="0" indent="0" algn="l" rtl="0">
              <a:spcBef>
                <a:spcPts val="0"/>
              </a:spcBef>
              <a:spcAft>
                <a:spcPts val="0"/>
              </a:spcAft>
              <a:buNone/>
            </a:pPr>
            <a:endParaRPr sz="1400"/>
          </a:p>
          <a:p>
            <a:pPr marL="0" lvl="0" indent="0" algn="ctr" rtl="0">
              <a:spcBef>
                <a:spcPts val="0"/>
              </a:spcBef>
              <a:spcAft>
                <a:spcPts val="0"/>
              </a:spcAft>
              <a:buNone/>
            </a:pPr>
            <a:r>
              <a:rPr lang="en" sz="1800" u="sng"/>
              <a:t>Network Participants</a:t>
            </a:r>
            <a:endParaRPr sz="1800" u="sng"/>
          </a:p>
          <a:p>
            <a:pPr marL="457200" lvl="0" indent="-317500" algn="l" rtl="0">
              <a:spcBef>
                <a:spcPts val="0"/>
              </a:spcBef>
              <a:spcAft>
                <a:spcPts val="0"/>
              </a:spcAft>
              <a:buSzPts val="1400"/>
              <a:buChar char="●"/>
            </a:pPr>
            <a:r>
              <a:rPr lang="en" sz="1400"/>
              <a:t>Chris Beck (TIEE), Alan Berkowitz (Cary Institute), Melissa Csikari (HHMI), Megan Jones &amp; Wendy Gram (NEON), Anna Monfils (BLUE, iDigBio), Elizabeth H. Schultheis &amp; Melissa K. Kjelvik (Data Nuggets), Drew LaMar (QUBES)</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1381250" y="465475"/>
            <a:ext cx="60330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a:solidFill>
                  <a:schemeClr val="dk1"/>
                </a:solidFill>
              </a:rPr>
              <a:t>Our RCN-UBE Incubator</a:t>
            </a:r>
            <a:endParaRPr sz="2800"/>
          </a:p>
        </p:txBody>
      </p:sp>
      <p:sp>
        <p:nvSpPr>
          <p:cNvPr id="241" name="Google Shape;241;p2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42" name="Google Shape;242;p22"/>
          <p:cNvGrpSpPr/>
          <p:nvPr/>
        </p:nvGrpSpPr>
        <p:grpSpPr>
          <a:xfrm>
            <a:off x="868357" y="517859"/>
            <a:ext cx="310208" cy="330825"/>
            <a:chOff x="5233525" y="4954450"/>
            <a:chExt cx="538275" cy="516350"/>
          </a:xfrm>
        </p:grpSpPr>
        <p:sp>
          <p:nvSpPr>
            <p:cNvPr id="243" name="Google Shape;243;p2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2"/>
          <p:cNvSpPr txBox="1">
            <a:spLocks noGrp="1"/>
          </p:cNvSpPr>
          <p:nvPr>
            <p:ph type="body" idx="1"/>
          </p:nvPr>
        </p:nvSpPr>
        <p:spPr>
          <a:xfrm>
            <a:off x="420150" y="872225"/>
            <a:ext cx="8526900" cy="126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Our goal: </a:t>
            </a:r>
            <a:r>
              <a:rPr lang="en"/>
              <a:t>Conceptualize and promote a community framework for the large-scale sharing and adaptation of data-centric educational resources</a:t>
            </a:r>
            <a:endParaRPr>
              <a:solidFill>
                <a:schemeClr val="dk1"/>
              </a:solidFill>
            </a:endParaRPr>
          </a:p>
        </p:txBody>
      </p:sp>
      <p:sp>
        <p:nvSpPr>
          <p:cNvPr id="255" name="Google Shape;255;p22"/>
          <p:cNvSpPr txBox="1"/>
          <p:nvPr/>
        </p:nvSpPr>
        <p:spPr>
          <a:xfrm>
            <a:off x="2359050" y="2316625"/>
            <a:ext cx="3605700" cy="483000"/>
          </a:xfrm>
          <a:prstGeom prst="rect">
            <a:avLst/>
          </a:prstGeom>
          <a:solidFill>
            <a:srgbClr val="D9D9D9"/>
          </a:solidFill>
          <a:ln w="19050"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Quattrocento Sans"/>
                <a:ea typeface="Quattrocento Sans"/>
                <a:cs typeface="Quattrocento Sans"/>
                <a:sym typeface="Quattrocento Sans"/>
              </a:rPr>
              <a:t>Network meeting working groups</a:t>
            </a:r>
            <a:endParaRPr sz="1800" b="1">
              <a:latin typeface="Quattrocento Sans"/>
              <a:ea typeface="Quattrocento Sans"/>
              <a:cs typeface="Quattrocento Sans"/>
              <a:sym typeface="Quattrocento Sans"/>
            </a:endParaRPr>
          </a:p>
        </p:txBody>
      </p:sp>
      <p:sp>
        <p:nvSpPr>
          <p:cNvPr id="256" name="Google Shape;256;p22"/>
          <p:cNvSpPr/>
          <p:nvPr/>
        </p:nvSpPr>
        <p:spPr>
          <a:xfrm>
            <a:off x="2712575" y="2843669"/>
            <a:ext cx="365400" cy="435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2"/>
          <p:cNvSpPr/>
          <p:nvPr/>
        </p:nvSpPr>
        <p:spPr>
          <a:xfrm>
            <a:off x="5162750" y="2843669"/>
            <a:ext cx="365400" cy="435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txBox="1"/>
          <p:nvPr/>
        </p:nvSpPr>
        <p:spPr>
          <a:xfrm>
            <a:off x="2158325" y="3306484"/>
            <a:ext cx="1473900" cy="483000"/>
          </a:xfrm>
          <a:prstGeom prst="rect">
            <a:avLst/>
          </a:prstGeom>
          <a:solidFill>
            <a:srgbClr val="D9D9D9"/>
          </a:solidFill>
          <a:ln w="28575"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Quattrocento Sans"/>
                <a:ea typeface="Quattrocento Sans"/>
                <a:cs typeface="Quattrocento Sans"/>
                <a:sym typeface="Quattrocento Sans"/>
              </a:rPr>
              <a:t>Community</a:t>
            </a:r>
            <a:endParaRPr sz="1800" b="1">
              <a:latin typeface="Quattrocento Sans"/>
              <a:ea typeface="Quattrocento Sans"/>
              <a:cs typeface="Quattrocento Sans"/>
              <a:sym typeface="Quattrocento Sans"/>
            </a:endParaRPr>
          </a:p>
        </p:txBody>
      </p:sp>
      <p:sp>
        <p:nvSpPr>
          <p:cNvPr id="259" name="Google Shape;259;p22"/>
          <p:cNvSpPr txBox="1"/>
          <p:nvPr/>
        </p:nvSpPr>
        <p:spPr>
          <a:xfrm>
            <a:off x="4608500" y="3306484"/>
            <a:ext cx="1473900" cy="483000"/>
          </a:xfrm>
          <a:prstGeom prst="rect">
            <a:avLst/>
          </a:prstGeom>
          <a:solidFill>
            <a:srgbClr val="D9D9D9"/>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Quattrocento Sans"/>
                <a:ea typeface="Quattrocento Sans"/>
                <a:cs typeface="Quattrocento Sans"/>
                <a:sym typeface="Quattrocento Sans"/>
              </a:rPr>
              <a:t>Barriers</a:t>
            </a:r>
            <a:endParaRPr sz="1800" b="1">
              <a:latin typeface="Quattrocento Sans"/>
              <a:ea typeface="Quattrocento Sans"/>
              <a:cs typeface="Quattrocento Sans"/>
              <a:sym typeface="Quattrocento Sans"/>
            </a:endParaRPr>
          </a:p>
        </p:txBody>
      </p:sp>
      <p:sp>
        <p:nvSpPr>
          <p:cNvPr id="260" name="Google Shape;260;p22"/>
          <p:cNvSpPr/>
          <p:nvPr/>
        </p:nvSpPr>
        <p:spPr>
          <a:xfrm rot="1601478">
            <a:off x="4660267" y="3843310"/>
            <a:ext cx="365330" cy="435498"/>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rot="-2199209">
            <a:off x="5717050" y="3843231"/>
            <a:ext cx="365343" cy="435663"/>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txBox="1"/>
          <p:nvPr/>
        </p:nvSpPr>
        <p:spPr>
          <a:xfrm>
            <a:off x="3077975" y="4325759"/>
            <a:ext cx="2346000" cy="483000"/>
          </a:xfrm>
          <a:prstGeom prst="rect">
            <a:avLst/>
          </a:prstGeom>
          <a:solidFill>
            <a:srgbClr val="D9D9D9"/>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Quattrocento Sans"/>
                <a:ea typeface="Quattrocento Sans"/>
                <a:cs typeface="Quattrocento Sans"/>
                <a:sym typeface="Quattrocento Sans"/>
              </a:rPr>
              <a:t>Survey to instructors</a:t>
            </a:r>
            <a:endParaRPr sz="1800" b="1">
              <a:latin typeface="Quattrocento Sans"/>
              <a:ea typeface="Quattrocento Sans"/>
              <a:cs typeface="Quattrocento Sans"/>
              <a:sym typeface="Quattrocento Sans"/>
            </a:endParaRPr>
          </a:p>
        </p:txBody>
      </p:sp>
      <p:sp>
        <p:nvSpPr>
          <p:cNvPr id="263" name="Google Shape;263;p22"/>
          <p:cNvSpPr txBox="1"/>
          <p:nvPr/>
        </p:nvSpPr>
        <p:spPr>
          <a:xfrm>
            <a:off x="5528150" y="4323409"/>
            <a:ext cx="2220900" cy="483000"/>
          </a:xfrm>
          <a:prstGeom prst="rect">
            <a:avLst/>
          </a:prstGeom>
          <a:solidFill>
            <a:srgbClr val="D9D9D9"/>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Quattrocento Sans"/>
                <a:ea typeface="Quattrocento Sans"/>
                <a:cs typeface="Quattrocento Sans"/>
                <a:sym typeface="Quattrocento Sans"/>
              </a:rPr>
              <a:t>Current evidence</a:t>
            </a:r>
            <a:endParaRPr sz="1800" b="1">
              <a:latin typeface="Quattrocento Sans"/>
              <a:ea typeface="Quattrocento Sans"/>
              <a:cs typeface="Quattrocento Sans"/>
              <a:sym typeface="Quattrocento Sans"/>
            </a:endParaRPr>
          </a:p>
        </p:txBody>
      </p:sp>
      <p:sp>
        <p:nvSpPr>
          <p:cNvPr id="264" name="Google Shape;264;p22"/>
          <p:cNvSpPr/>
          <p:nvPr/>
        </p:nvSpPr>
        <p:spPr>
          <a:xfrm>
            <a:off x="1013925" y="2190100"/>
            <a:ext cx="6885900" cy="2767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5" name="Google Shape;265;p22"/>
          <p:cNvPicPr preferRelativeResize="0"/>
          <p:nvPr/>
        </p:nvPicPr>
        <p:blipFill>
          <a:blip r:embed="rId3">
            <a:alphaModFix/>
          </a:blip>
          <a:stretch>
            <a:fillRect/>
          </a:stretch>
        </p:blipFill>
        <p:spPr>
          <a:xfrm>
            <a:off x="1178576" y="4288297"/>
            <a:ext cx="905964" cy="553200"/>
          </a:xfrm>
          <a:prstGeom prst="rect">
            <a:avLst/>
          </a:prstGeom>
          <a:noFill/>
          <a:ln w="9525" cap="flat" cmpd="sng">
            <a:solidFill>
              <a:srgbClr val="98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1381250" y="465475"/>
            <a:ext cx="74799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Barriers to using data-centric pedagogies</a:t>
            </a:r>
            <a:endParaRPr sz="2800"/>
          </a:p>
        </p:txBody>
      </p:sp>
      <p:sp>
        <p:nvSpPr>
          <p:cNvPr id="271" name="Google Shape;271;p23"/>
          <p:cNvSpPr/>
          <p:nvPr/>
        </p:nvSpPr>
        <p:spPr>
          <a:xfrm>
            <a:off x="487650" y="1830000"/>
            <a:ext cx="3020700" cy="64020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a:solidFill>
                  <a:srgbClr val="000000"/>
                </a:solidFill>
              </a:rPr>
              <a:t>Awareness of</a:t>
            </a:r>
            <a:r>
              <a:rPr lang="en" sz="1800" b="0" i="0" u="none" strike="noStrike" cap="none">
                <a:solidFill>
                  <a:srgbClr val="000000"/>
                </a:solidFill>
                <a:latin typeface="Arial"/>
                <a:ea typeface="Arial"/>
                <a:cs typeface="Arial"/>
                <a:sym typeface="Arial"/>
              </a:rPr>
              <a:t> data-centric OER </a:t>
            </a:r>
            <a:endParaRPr sz="1800" b="0" i="0" u="none" strike="noStrike" cap="none">
              <a:solidFill>
                <a:srgbClr val="000000"/>
              </a:solidFill>
              <a:latin typeface="Arial"/>
              <a:ea typeface="Arial"/>
              <a:cs typeface="Arial"/>
              <a:sym typeface="Arial"/>
            </a:endParaRPr>
          </a:p>
        </p:txBody>
      </p:sp>
      <p:sp>
        <p:nvSpPr>
          <p:cNvPr id="272" name="Google Shape;272;p23"/>
          <p:cNvSpPr/>
          <p:nvPr/>
        </p:nvSpPr>
        <p:spPr>
          <a:xfrm>
            <a:off x="5218975" y="1830000"/>
            <a:ext cx="3210600" cy="640200"/>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a:solidFill>
                  <a:srgbClr val="000000"/>
                </a:solidFill>
              </a:rPr>
              <a:t>Un</a:t>
            </a:r>
            <a:r>
              <a:rPr lang="en" sz="1800" b="0" i="0" u="none" strike="noStrike" cap="none">
                <a:solidFill>
                  <a:srgbClr val="000000"/>
                </a:solidFill>
                <a:latin typeface="Arial"/>
                <a:ea typeface="Arial"/>
                <a:cs typeface="Arial"/>
                <a:sym typeface="Arial"/>
              </a:rPr>
              <a:t>awareness of OER data-centric </a:t>
            </a:r>
            <a:r>
              <a:rPr lang="en" sz="1800"/>
              <a:t>resources</a:t>
            </a:r>
            <a:r>
              <a:rPr lang="en"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sp>
        <p:nvSpPr>
          <p:cNvPr id="273" name="Google Shape;273;p23"/>
          <p:cNvSpPr/>
          <p:nvPr/>
        </p:nvSpPr>
        <p:spPr>
          <a:xfrm>
            <a:off x="1324350" y="1202814"/>
            <a:ext cx="6495300" cy="43560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800"/>
              <a:t>P</a:t>
            </a:r>
            <a:r>
              <a:rPr lang="en" sz="1800" b="0" i="0" u="none" strike="noStrike" cap="none">
                <a:solidFill>
                  <a:srgbClr val="000000"/>
                </a:solidFill>
                <a:latin typeface="Arial"/>
                <a:ea typeface="Arial"/>
                <a:cs typeface="Arial"/>
                <a:sym typeface="Arial"/>
              </a:rPr>
              <a:t>edagogical training during career development</a:t>
            </a:r>
            <a:endParaRPr sz="1800" b="0" i="0" u="none" strike="noStrike" cap="none">
              <a:solidFill>
                <a:srgbClr val="000000"/>
              </a:solidFill>
              <a:latin typeface="Arial"/>
              <a:ea typeface="Arial"/>
              <a:cs typeface="Arial"/>
              <a:sym typeface="Arial"/>
            </a:endParaRPr>
          </a:p>
        </p:txBody>
      </p:sp>
      <p:sp>
        <p:nvSpPr>
          <p:cNvPr id="274" name="Google Shape;274;p23"/>
          <p:cNvSpPr/>
          <p:nvPr/>
        </p:nvSpPr>
        <p:spPr>
          <a:xfrm>
            <a:off x="487650" y="2629336"/>
            <a:ext cx="3020700" cy="64020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r>
              <a:rPr lang="en" sz="1800">
                <a:solidFill>
                  <a:srgbClr val="000000"/>
                </a:solidFill>
              </a:rPr>
              <a:t>Able to seek training and development opportunities</a:t>
            </a:r>
            <a:endParaRPr sz="1800" b="0" i="0" u="none" strike="noStrike" cap="none">
              <a:solidFill>
                <a:srgbClr val="000000"/>
              </a:solidFill>
              <a:latin typeface="Arial"/>
              <a:ea typeface="Arial"/>
              <a:cs typeface="Arial"/>
              <a:sym typeface="Arial"/>
            </a:endParaRPr>
          </a:p>
        </p:txBody>
      </p:sp>
      <p:sp>
        <p:nvSpPr>
          <p:cNvPr id="275" name="Google Shape;275;p23"/>
          <p:cNvSpPr/>
          <p:nvPr/>
        </p:nvSpPr>
        <p:spPr>
          <a:xfrm>
            <a:off x="5218975" y="2593950"/>
            <a:ext cx="3210600" cy="640200"/>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r>
              <a:rPr lang="en" sz="1800">
                <a:solidFill>
                  <a:srgbClr val="000000"/>
                </a:solidFill>
              </a:rPr>
              <a:t>Lack</a:t>
            </a:r>
            <a:r>
              <a:rPr lang="en" sz="1800"/>
              <a:t> of experience in</a:t>
            </a:r>
            <a:r>
              <a:rPr lang="en" sz="1800">
                <a:solidFill>
                  <a:srgbClr val="000000"/>
                </a:solidFill>
              </a:rPr>
              <a:t> </a:t>
            </a:r>
            <a:r>
              <a:rPr lang="en" sz="1800"/>
              <a:t>using</a:t>
            </a:r>
            <a:r>
              <a:rPr lang="en" sz="1800">
                <a:solidFill>
                  <a:srgbClr val="000000"/>
                </a:solidFill>
              </a:rPr>
              <a:t>  data-centric practices</a:t>
            </a:r>
            <a:endParaRPr sz="1800" b="0" i="0" u="none" strike="noStrike" cap="none">
              <a:solidFill>
                <a:srgbClr val="000000"/>
              </a:solidFill>
              <a:latin typeface="Arial"/>
              <a:ea typeface="Arial"/>
              <a:cs typeface="Arial"/>
              <a:sym typeface="Arial"/>
            </a:endParaRPr>
          </a:p>
        </p:txBody>
      </p:sp>
      <p:sp>
        <p:nvSpPr>
          <p:cNvPr id="276" name="Google Shape;276;p23"/>
          <p:cNvSpPr/>
          <p:nvPr/>
        </p:nvSpPr>
        <p:spPr>
          <a:xfrm>
            <a:off x="452101" y="3379036"/>
            <a:ext cx="3020700" cy="64020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r>
              <a:rPr lang="en" sz="1800">
                <a:solidFill>
                  <a:srgbClr val="000000"/>
                </a:solidFill>
              </a:rPr>
              <a:t>Classroom implementation of data-centric instruction</a:t>
            </a:r>
            <a:endParaRPr sz="1800" b="0" i="0" u="none" strike="noStrike" cap="none">
              <a:solidFill>
                <a:srgbClr val="000000"/>
              </a:solidFill>
              <a:latin typeface="Arial"/>
              <a:ea typeface="Arial"/>
              <a:cs typeface="Arial"/>
              <a:sym typeface="Arial"/>
            </a:endParaRPr>
          </a:p>
        </p:txBody>
      </p:sp>
      <p:sp>
        <p:nvSpPr>
          <p:cNvPr id="277" name="Google Shape;277;p23"/>
          <p:cNvSpPr/>
          <p:nvPr/>
        </p:nvSpPr>
        <p:spPr>
          <a:xfrm>
            <a:off x="5218975" y="3344000"/>
            <a:ext cx="3210600" cy="640200"/>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rgbClr val="000000"/>
              </a:solidFill>
            </a:endParaRPr>
          </a:p>
          <a:p>
            <a:pPr marL="0" lvl="0" indent="0" algn="ctr" rtl="0">
              <a:spcBef>
                <a:spcPts val="0"/>
              </a:spcBef>
              <a:spcAft>
                <a:spcPts val="0"/>
              </a:spcAft>
              <a:buNone/>
            </a:pPr>
            <a:r>
              <a:rPr lang="en" sz="1800">
                <a:solidFill>
                  <a:srgbClr val="000000"/>
                </a:solidFill>
              </a:rPr>
              <a:t>Curriculum structure and student preparedness</a:t>
            </a:r>
            <a:endParaRPr sz="1800">
              <a:solidFill>
                <a:srgbClr val="000000"/>
              </a:solidFill>
            </a:endParaRPr>
          </a:p>
          <a:p>
            <a:pPr marL="0" lvl="0" indent="0" algn="ctr" rtl="0">
              <a:spcBef>
                <a:spcPts val="0"/>
              </a:spcBef>
              <a:spcAft>
                <a:spcPts val="0"/>
              </a:spcAft>
              <a:buNone/>
            </a:pPr>
            <a:endParaRPr sz="1800">
              <a:solidFill>
                <a:srgbClr val="000000"/>
              </a:solidFill>
            </a:endParaRPr>
          </a:p>
        </p:txBody>
      </p:sp>
      <p:sp>
        <p:nvSpPr>
          <p:cNvPr id="278" name="Google Shape;278;p23"/>
          <p:cNvSpPr/>
          <p:nvPr/>
        </p:nvSpPr>
        <p:spPr>
          <a:xfrm>
            <a:off x="452100" y="4135273"/>
            <a:ext cx="3020700" cy="64020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r>
              <a:rPr lang="en" sz="1800">
                <a:solidFill>
                  <a:srgbClr val="000000"/>
                </a:solidFill>
              </a:rPr>
              <a:t>Invest in OER community to complete life cycle </a:t>
            </a:r>
            <a:endParaRPr sz="1800" b="0" i="0" u="none" strike="noStrike" cap="none">
              <a:solidFill>
                <a:srgbClr val="000000"/>
              </a:solidFill>
              <a:latin typeface="Arial"/>
              <a:ea typeface="Arial"/>
              <a:cs typeface="Arial"/>
              <a:sym typeface="Arial"/>
            </a:endParaRPr>
          </a:p>
        </p:txBody>
      </p:sp>
      <p:sp>
        <p:nvSpPr>
          <p:cNvPr id="279" name="Google Shape;279;p23"/>
          <p:cNvSpPr/>
          <p:nvPr/>
        </p:nvSpPr>
        <p:spPr>
          <a:xfrm>
            <a:off x="5218975" y="4094050"/>
            <a:ext cx="3210600" cy="640200"/>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r>
              <a:rPr lang="en" sz="1800">
                <a:solidFill>
                  <a:srgbClr val="000000"/>
                </a:solidFill>
              </a:rPr>
              <a:t>Academic culture and lack of incentives </a:t>
            </a:r>
            <a:endParaRPr sz="1800" b="0" i="0" u="none" strike="noStrike" cap="none">
              <a:solidFill>
                <a:srgbClr val="000000"/>
              </a:solidFill>
              <a:latin typeface="Arial"/>
              <a:ea typeface="Arial"/>
              <a:cs typeface="Arial"/>
              <a:sym typeface="Arial"/>
            </a:endParaRPr>
          </a:p>
        </p:txBody>
      </p:sp>
      <p:sp>
        <p:nvSpPr>
          <p:cNvPr id="280" name="Google Shape;280;p23"/>
          <p:cNvSpPr/>
          <p:nvPr/>
        </p:nvSpPr>
        <p:spPr>
          <a:xfrm>
            <a:off x="3738800" y="2001473"/>
            <a:ext cx="1267500" cy="393600"/>
          </a:xfrm>
          <a:prstGeom prst="rightArrow">
            <a:avLst>
              <a:gd name="adj1" fmla="val 50000"/>
              <a:gd name="adj2" fmla="val 50000"/>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rPr>
              <a:t>Barrier 1</a:t>
            </a:r>
            <a:endParaRPr b="1">
              <a:solidFill>
                <a:srgbClr val="434343"/>
              </a:solidFill>
            </a:endParaRPr>
          </a:p>
        </p:txBody>
      </p:sp>
      <p:sp>
        <p:nvSpPr>
          <p:cNvPr id="281" name="Google Shape;281;p23"/>
          <p:cNvSpPr/>
          <p:nvPr/>
        </p:nvSpPr>
        <p:spPr>
          <a:xfrm>
            <a:off x="3738800" y="3495473"/>
            <a:ext cx="1267500" cy="393600"/>
          </a:xfrm>
          <a:prstGeom prst="rightArrow">
            <a:avLst>
              <a:gd name="adj1" fmla="val 50000"/>
              <a:gd name="adj2" fmla="val 50000"/>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rPr>
              <a:t>Barrier 3</a:t>
            </a:r>
            <a:endParaRPr b="1">
              <a:solidFill>
                <a:srgbClr val="434343"/>
              </a:solidFill>
            </a:endParaRPr>
          </a:p>
        </p:txBody>
      </p:sp>
      <p:sp>
        <p:nvSpPr>
          <p:cNvPr id="282" name="Google Shape;282;p23"/>
          <p:cNvSpPr/>
          <p:nvPr/>
        </p:nvSpPr>
        <p:spPr>
          <a:xfrm>
            <a:off x="3738800" y="2752623"/>
            <a:ext cx="1267500" cy="393600"/>
          </a:xfrm>
          <a:prstGeom prst="rightArrow">
            <a:avLst>
              <a:gd name="adj1" fmla="val 50000"/>
              <a:gd name="adj2" fmla="val 50000"/>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rPr>
              <a:t>Barrier 2</a:t>
            </a:r>
            <a:endParaRPr b="1">
              <a:solidFill>
                <a:srgbClr val="434343"/>
              </a:solidFill>
            </a:endParaRPr>
          </a:p>
        </p:txBody>
      </p:sp>
      <p:sp>
        <p:nvSpPr>
          <p:cNvPr id="283" name="Google Shape;283;p23"/>
          <p:cNvSpPr/>
          <p:nvPr/>
        </p:nvSpPr>
        <p:spPr>
          <a:xfrm>
            <a:off x="1916175" y="2436773"/>
            <a:ext cx="264000" cy="192600"/>
          </a:xfrm>
          <a:prstGeom prst="downArrow">
            <a:avLst>
              <a:gd name="adj1" fmla="val 50000"/>
              <a:gd name="adj2" fmla="val 50000"/>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1910515" y="3208561"/>
            <a:ext cx="264000" cy="192600"/>
          </a:xfrm>
          <a:prstGeom prst="downArrow">
            <a:avLst>
              <a:gd name="adj1" fmla="val 50000"/>
              <a:gd name="adj2" fmla="val 50000"/>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1910515" y="3980361"/>
            <a:ext cx="264000" cy="192600"/>
          </a:xfrm>
          <a:prstGeom prst="downArrow">
            <a:avLst>
              <a:gd name="adj1" fmla="val 50000"/>
              <a:gd name="adj2" fmla="val 50000"/>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1910525" y="1623061"/>
            <a:ext cx="264000" cy="192600"/>
          </a:xfrm>
          <a:prstGeom prst="downArrow">
            <a:avLst>
              <a:gd name="adj1" fmla="val 50000"/>
              <a:gd name="adj2" fmla="val 50000"/>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88" name="Google Shape;288;p23"/>
          <p:cNvGrpSpPr/>
          <p:nvPr/>
        </p:nvGrpSpPr>
        <p:grpSpPr>
          <a:xfrm>
            <a:off x="908492" y="532053"/>
            <a:ext cx="221894" cy="281312"/>
            <a:chOff x="4630125" y="278900"/>
            <a:chExt cx="400675" cy="456675"/>
          </a:xfrm>
        </p:grpSpPr>
        <p:sp>
          <p:nvSpPr>
            <p:cNvPr id="289" name="Google Shape;289;p23"/>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23"/>
          <p:cNvSpPr/>
          <p:nvPr/>
        </p:nvSpPr>
        <p:spPr>
          <a:xfrm>
            <a:off x="3738800" y="4238323"/>
            <a:ext cx="1267500" cy="393600"/>
          </a:xfrm>
          <a:prstGeom prst="rightArrow">
            <a:avLst>
              <a:gd name="adj1" fmla="val 50000"/>
              <a:gd name="adj2" fmla="val 50000"/>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rPr>
              <a:t>Barrier 4</a:t>
            </a:r>
            <a:endParaRPr b="1">
              <a:solidFill>
                <a:srgbClr val="43434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8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7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6"/>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8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7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8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8"/>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8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7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8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4"/>
          <p:cNvPicPr preferRelativeResize="0"/>
          <p:nvPr/>
        </p:nvPicPr>
        <p:blipFill rotWithShape="1">
          <a:blip r:embed="rId3">
            <a:alphaModFix/>
          </a:blip>
          <a:srcRect l="18873" r="10624" b="12219"/>
          <a:stretch/>
        </p:blipFill>
        <p:spPr>
          <a:xfrm>
            <a:off x="3556753" y="2307575"/>
            <a:ext cx="2528871" cy="2566025"/>
          </a:xfrm>
          <a:prstGeom prst="rect">
            <a:avLst/>
          </a:prstGeom>
          <a:noFill/>
          <a:ln>
            <a:noFill/>
          </a:ln>
        </p:spPr>
      </p:pic>
      <p:pic>
        <p:nvPicPr>
          <p:cNvPr id="299" name="Google Shape;299;p24"/>
          <p:cNvPicPr preferRelativeResize="0"/>
          <p:nvPr/>
        </p:nvPicPr>
        <p:blipFill rotWithShape="1">
          <a:blip r:embed="rId4">
            <a:alphaModFix/>
          </a:blip>
          <a:srcRect l="14006" r="12236"/>
          <a:stretch/>
        </p:blipFill>
        <p:spPr>
          <a:xfrm>
            <a:off x="6557700" y="2334175"/>
            <a:ext cx="2350258" cy="2449325"/>
          </a:xfrm>
          <a:prstGeom prst="rect">
            <a:avLst/>
          </a:prstGeom>
          <a:noFill/>
          <a:ln>
            <a:noFill/>
          </a:ln>
        </p:spPr>
      </p:pic>
      <p:sp>
        <p:nvSpPr>
          <p:cNvPr id="300" name="Google Shape;300;p24"/>
          <p:cNvSpPr txBox="1">
            <a:spLocks noGrp="1"/>
          </p:cNvSpPr>
          <p:nvPr>
            <p:ph type="title"/>
          </p:nvPr>
        </p:nvSpPr>
        <p:spPr>
          <a:xfrm>
            <a:off x="1381250" y="465475"/>
            <a:ext cx="65430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Examining awareness of data-centric pedagogies and the OER lifecycle</a:t>
            </a:r>
            <a:endParaRPr sz="2800"/>
          </a:p>
        </p:txBody>
      </p:sp>
      <p:sp>
        <p:nvSpPr>
          <p:cNvPr id="301" name="Google Shape;301;p24"/>
          <p:cNvSpPr txBox="1">
            <a:spLocks noGrp="1"/>
          </p:cNvSpPr>
          <p:nvPr>
            <p:ph type="body" idx="1"/>
          </p:nvPr>
        </p:nvSpPr>
        <p:spPr>
          <a:xfrm>
            <a:off x="187775" y="1206550"/>
            <a:ext cx="8082000" cy="1254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Preliminary survey at NABT </a:t>
            </a:r>
            <a:endParaRPr/>
          </a:p>
          <a:p>
            <a:pPr marL="914400" lvl="1" indent="-355600" algn="l" rtl="0">
              <a:spcBef>
                <a:spcPts val="0"/>
              </a:spcBef>
              <a:spcAft>
                <a:spcPts val="0"/>
              </a:spcAft>
              <a:buSzPts val="2000"/>
              <a:buChar char="○"/>
            </a:pPr>
            <a:r>
              <a:rPr lang="en"/>
              <a:t>53 respondents from diverse institution types and teaching experience</a:t>
            </a:r>
            <a:endParaRPr/>
          </a:p>
        </p:txBody>
      </p:sp>
      <p:sp>
        <p:nvSpPr>
          <p:cNvPr id="302" name="Google Shape;302;p2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303" name="Google Shape;303;p24"/>
          <p:cNvPicPr preferRelativeResize="0"/>
          <p:nvPr/>
        </p:nvPicPr>
        <p:blipFill>
          <a:blip r:embed="rId5">
            <a:alphaModFix/>
          </a:blip>
          <a:stretch>
            <a:fillRect/>
          </a:stretch>
        </p:blipFill>
        <p:spPr>
          <a:xfrm>
            <a:off x="8048375" y="1034504"/>
            <a:ext cx="892200" cy="667733"/>
          </a:xfrm>
          <a:prstGeom prst="rect">
            <a:avLst/>
          </a:prstGeom>
          <a:noFill/>
          <a:ln>
            <a:noFill/>
          </a:ln>
        </p:spPr>
      </p:pic>
      <p:pic>
        <p:nvPicPr>
          <p:cNvPr id="304" name="Google Shape;304;p24"/>
          <p:cNvPicPr preferRelativeResize="0"/>
          <p:nvPr/>
        </p:nvPicPr>
        <p:blipFill>
          <a:blip r:embed="rId6">
            <a:alphaModFix/>
          </a:blip>
          <a:stretch>
            <a:fillRect/>
          </a:stretch>
        </p:blipFill>
        <p:spPr>
          <a:xfrm>
            <a:off x="6672675" y="1156299"/>
            <a:ext cx="1185211" cy="541650"/>
          </a:xfrm>
          <a:prstGeom prst="rect">
            <a:avLst/>
          </a:prstGeom>
          <a:noFill/>
          <a:ln>
            <a:noFill/>
          </a:ln>
        </p:spPr>
      </p:pic>
      <p:grpSp>
        <p:nvGrpSpPr>
          <p:cNvPr id="305" name="Google Shape;305;p24"/>
          <p:cNvGrpSpPr/>
          <p:nvPr/>
        </p:nvGrpSpPr>
        <p:grpSpPr>
          <a:xfrm>
            <a:off x="878588" y="568817"/>
            <a:ext cx="290169" cy="228904"/>
            <a:chOff x="3932350" y="3714775"/>
            <a:chExt cx="439650" cy="319075"/>
          </a:xfrm>
        </p:grpSpPr>
        <p:sp>
          <p:nvSpPr>
            <p:cNvPr id="306" name="Google Shape;306;p24"/>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1" name="Google Shape;311;p24"/>
          <p:cNvPicPr preferRelativeResize="0"/>
          <p:nvPr/>
        </p:nvPicPr>
        <p:blipFill>
          <a:blip r:embed="rId7">
            <a:alphaModFix/>
          </a:blip>
          <a:stretch>
            <a:fillRect/>
          </a:stretch>
        </p:blipFill>
        <p:spPr>
          <a:xfrm>
            <a:off x="183025" y="2350452"/>
            <a:ext cx="3016425" cy="2723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5"/>
          <p:cNvPicPr preferRelativeResize="0"/>
          <p:nvPr/>
        </p:nvPicPr>
        <p:blipFill>
          <a:blip r:embed="rId3">
            <a:alphaModFix/>
          </a:blip>
          <a:stretch>
            <a:fillRect/>
          </a:stretch>
        </p:blipFill>
        <p:spPr>
          <a:xfrm>
            <a:off x="2971550" y="1183925"/>
            <a:ext cx="5950025" cy="3430100"/>
          </a:xfrm>
          <a:prstGeom prst="rect">
            <a:avLst/>
          </a:prstGeom>
          <a:noFill/>
          <a:ln>
            <a:noFill/>
          </a:ln>
        </p:spPr>
      </p:pic>
      <p:sp>
        <p:nvSpPr>
          <p:cNvPr id="317" name="Google Shape;317;p25"/>
          <p:cNvSpPr txBox="1">
            <a:spLocks noGrp="1"/>
          </p:cNvSpPr>
          <p:nvPr>
            <p:ph type="title"/>
          </p:nvPr>
        </p:nvSpPr>
        <p:spPr>
          <a:xfrm>
            <a:off x="1381250" y="465475"/>
            <a:ext cx="74484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OER lifecycle: Finding data-centric resources</a:t>
            </a:r>
            <a:endParaRPr sz="2800"/>
          </a:p>
        </p:txBody>
      </p:sp>
      <p:sp>
        <p:nvSpPr>
          <p:cNvPr id="318" name="Google Shape;318;p2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319" name="Google Shape;319;p25"/>
          <p:cNvGrpSpPr/>
          <p:nvPr/>
        </p:nvGrpSpPr>
        <p:grpSpPr>
          <a:xfrm>
            <a:off x="879822" y="566259"/>
            <a:ext cx="290169" cy="228904"/>
            <a:chOff x="3932350" y="3714775"/>
            <a:chExt cx="439650" cy="319075"/>
          </a:xfrm>
        </p:grpSpPr>
        <p:sp>
          <p:nvSpPr>
            <p:cNvPr id="320" name="Google Shape;320;p25"/>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5"/>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25"/>
          <p:cNvSpPr txBox="1"/>
          <p:nvPr/>
        </p:nvSpPr>
        <p:spPr>
          <a:xfrm>
            <a:off x="394825" y="3724450"/>
            <a:ext cx="3500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38761D"/>
                </a:solidFill>
                <a:latin typeface="Quattrocento Sans"/>
                <a:ea typeface="Quattrocento Sans"/>
                <a:cs typeface="Quattrocento Sans"/>
                <a:sym typeface="Quattrocento Sans"/>
              </a:rPr>
              <a:t>85% Find and use data-centric resources </a:t>
            </a:r>
            <a:endParaRPr sz="2400" b="1">
              <a:solidFill>
                <a:srgbClr val="38761D"/>
              </a:solidFill>
              <a:latin typeface="Quattrocento Sans"/>
              <a:ea typeface="Quattrocento Sans"/>
              <a:cs typeface="Quattrocento Sans"/>
              <a:sym typeface="Quattrocento Sans"/>
            </a:endParaRPr>
          </a:p>
        </p:txBody>
      </p:sp>
      <p:sp>
        <p:nvSpPr>
          <p:cNvPr id="326" name="Google Shape;326;p25"/>
          <p:cNvSpPr txBox="1"/>
          <p:nvPr/>
        </p:nvSpPr>
        <p:spPr>
          <a:xfrm>
            <a:off x="4479025" y="901075"/>
            <a:ext cx="3748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Quattrocento Sans"/>
                <a:ea typeface="Quattrocento Sans"/>
                <a:cs typeface="Quattrocento Sans"/>
                <a:sym typeface="Quattrocento Sans"/>
              </a:rPr>
              <a:t>Where do they find them?</a:t>
            </a:r>
            <a:endParaRPr sz="2400" b="1">
              <a:latin typeface="Quattrocento Sans"/>
              <a:ea typeface="Quattrocento Sans"/>
              <a:cs typeface="Quattrocento Sans"/>
              <a:sym typeface="Quattrocento Sans"/>
            </a:endParaRPr>
          </a:p>
        </p:txBody>
      </p:sp>
      <p:pic>
        <p:nvPicPr>
          <p:cNvPr id="327" name="Google Shape;327;p25"/>
          <p:cNvPicPr preferRelativeResize="0"/>
          <p:nvPr/>
        </p:nvPicPr>
        <p:blipFill rotWithShape="1">
          <a:blip r:embed="rId4">
            <a:alphaModFix/>
          </a:blip>
          <a:srcRect l="13048" r="11831"/>
          <a:stretch/>
        </p:blipFill>
        <p:spPr>
          <a:xfrm>
            <a:off x="535375" y="1238400"/>
            <a:ext cx="2600450" cy="2343800"/>
          </a:xfrm>
          <a:prstGeom prst="rect">
            <a:avLst/>
          </a:prstGeom>
          <a:noFill/>
          <a:ln>
            <a:noFill/>
          </a:ln>
        </p:spPr>
      </p:pic>
      <p:sp>
        <p:nvSpPr>
          <p:cNvPr id="328" name="Google Shape;328;p25"/>
          <p:cNvSpPr txBox="1"/>
          <p:nvPr/>
        </p:nvSpPr>
        <p:spPr>
          <a:xfrm>
            <a:off x="4277150" y="4614025"/>
            <a:ext cx="4552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n=45 respondents, mean number of sources:  3.78</a:t>
            </a:r>
            <a:r>
              <a:rPr lang="en">
                <a:solidFill>
                  <a:schemeClr val="dk1"/>
                </a:solidFill>
                <a:latin typeface="Quattrocento Sans"/>
                <a:ea typeface="Quattrocento Sans"/>
                <a:cs typeface="Quattrocento Sans"/>
                <a:sym typeface="Quattrocento Sans"/>
              </a:rPr>
              <a:t>±</a:t>
            </a:r>
            <a:r>
              <a:rPr lang="en">
                <a:latin typeface="Quattrocento Sans"/>
                <a:ea typeface="Quattrocento Sans"/>
                <a:cs typeface="Quattrocento Sans"/>
                <a:sym typeface="Quattrocento Sans"/>
              </a:rPr>
              <a:t>0.27</a:t>
            </a:r>
            <a:endParaRPr>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6"/>
          <p:cNvSpPr txBox="1">
            <a:spLocks noGrp="1"/>
          </p:cNvSpPr>
          <p:nvPr>
            <p:ph type="title"/>
          </p:nvPr>
        </p:nvSpPr>
        <p:spPr>
          <a:xfrm>
            <a:off x="1381250" y="465475"/>
            <a:ext cx="69837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OER lifecycle: Where do instructors fall off?</a:t>
            </a:r>
            <a:endParaRPr sz="2800"/>
          </a:p>
        </p:txBody>
      </p:sp>
      <p:sp>
        <p:nvSpPr>
          <p:cNvPr id="334" name="Google Shape;334;p2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335" name="Google Shape;335;p26"/>
          <p:cNvGrpSpPr/>
          <p:nvPr/>
        </p:nvGrpSpPr>
        <p:grpSpPr>
          <a:xfrm>
            <a:off x="887930" y="568817"/>
            <a:ext cx="290169" cy="228904"/>
            <a:chOff x="3932350" y="3714775"/>
            <a:chExt cx="439650" cy="319075"/>
          </a:xfrm>
        </p:grpSpPr>
        <p:sp>
          <p:nvSpPr>
            <p:cNvPr id="336" name="Google Shape;336;p26"/>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26"/>
          <p:cNvSpPr txBox="1"/>
          <p:nvPr/>
        </p:nvSpPr>
        <p:spPr>
          <a:xfrm>
            <a:off x="285025" y="3336451"/>
            <a:ext cx="1987800" cy="92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Quattrocento Sans"/>
                <a:ea typeface="Quattrocento Sans"/>
                <a:cs typeface="Quattrocento Sans"/>
                <a:sym typeface="Quattrocento Sans"/>
              </a:rPr>
              <a:t>85% Use data-centric resources </a:t>
            </a:r>
            <a:endParaRPr sz="2400" b="1">
              <a:latin typeface="Quattrocento Sans"/>
              <a:ea typeface="Quattrocento Sans"/>
              <a:cs typeface="Quattrocento Sans"/>
              <a:sym typeface="Quattrocento Sans"/>
            </a:endParaRPr>
          </a:p>
        </p:txBody>
      </p:sp>
      <p:grpSp>
        <p:nvGrpSpPr>
          <p:cNvPr id="342" name="Google Shape;342;p26"/>
          <p:cNvGrpSpPr/>
          <p:nvPr/>
        </p:nvGrpSpPr>
        <p:grpSpPr>
          <a:xfrm>
            <a:off x="1789025" y="1297250"/>
            <a:ext cx="2650243" cy="3122550"/>
            <a:chOff x="1789025" y="1297250"/>
            <a:chExt cx="2650243" cy="3122550"/>
          </a:xfrm>
        </p:grpSpPr>
        <p:pic>
          <p:nvPicPr>
            <p:cNvPr id="343" name="Google Shape;343;p26"/>
            <p:cNvPicPr preferRelativeResize="0"/>
            <p:nvPr/>
          </p:nvPicPr>
          <p:blipFill rotWithShape="1">
            <a:blip r:embed="rId3">
              <a:alphaModFix/>
            </a:blip>
            <a:srcRect l="13070" r="12029"/>
            <a:stretch/>
          </p:blipFill>
          <p:spPr>
            <a:xfrm>
              <a:off x="2342257" y="1297250"/>
              <a:ext cx="2097011" cy="1895675"/>
            </a:xfrm>
            <a:prstGeom prst="rect">
              <a:avLst/>
            </a:prstGeom>
            <a:noFill/>
            <a:ln>
              <a:noFill/>
            </a:ln>
          </p:spPr>
        </p:pic>
        <p:sp>
          <p:nvSpPr>
            <p:cNvPr id="344" name="Google Shape;344;p26"/>
            <p:cNvSpPr txBox="1"/>
            <p:nvPr/>
          </p:nvSpPr>
          <p:spPr>
            <a:xfrm>
              <a:off x="2884175" y="3336450"/>
              <a:ext cx="792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Quattrocento Sans"/>
                  <a:ea typeface="Quattrocento Sans"/>
                  <a:cs typeface="Quattrocento Sans"/>
                  <a:sym typeface="Quattrocento Sans"/>
                </a:rPr>
                <a:t>91%</a:t>
              </a:r>
              <a:endParaRPr sz="2400" b="1">
                <a:latin typeface="Quattrocento Sans"/>
                <a:ea typeface="Quattrocento Sans"/>
                <a:cs typeface="Quattrocento Sans"/>
                <a:sym typeface="Quattrocento Sans"/>
              </a:endParaRPr>
            </a:p>
          </p:txBody>
        </p:sp>
        <p:cxnSp>
          <p:nvCxnSpPr>
            <p:cNvPr id="345" name="Google Shape;345;p26"/>
            <p:cNvCxnSpPr/>
            <p:nvPr/>
          </p:nvCxnSpPr>
          <p:spPr>
            <a:xfrm>
              <a:off x="2693933" y="2654429"/>
              <a:ext cx="504300" cy="504600"/>
            </a:xfrm>
            <a:prstGeom prst="straightConnector1">
              <a:avLst/>
            </a:prstGeom>
            <a:noFill/>
            <a:ln w="28575" cap="flat" cmpd="sng">
              <a:solidFill>
                <a:srgbClr val="FFE599"/>
              </a:solidFill>
              <a:prstDash val="solid"/>
              <a:round/>
              <a:headEnd type="none" w="med" len="med"/>
              <a:tailEnd type="none" w="med" len="med"/>
            </a:ln>
          </p:spPr>
        </p:cxnSp>
        <p:cxnSp>
          <p:nvCxnSpPr>
            <p:cNvPr id="346" name="Google Shape;346;p26"/>
            <p:cNvCxnSpPr/>
            <p:nvPr/>
          </p:nvCxnSpPr>
          <p:spPr>
            <a:xfrm flipH="1">
              <a:off x="2719233" y="2642087"/>
              <a:ext cx="498300" cy="536400"/>
            </a:xfrm>
            <a:prstGeom prst="straightConnector1">
              <a:avLst/>
            </a:prstGeom>
            <a:noFill/>
            <a:ln w="28575" cap="flat" cmpd="sng">
              <a:solidFill>
                <a:srgbClr val="FFE599"/>
              </a:solidFill>
              <a:prstDash val="solid"/>
              <a:round/>
              <a:headEnd type="none" w="med" len="med"/>
              <a:tailEnd type="none" w="med" len="med"/>
            </a:ln>
          </p:spPr>
        </p:cxnSp>
        <p:cxnSp>
          <p:nvCxnSpPr>
            <p:cNvPr id="347" name="Google Shape;347;p26"/>
            <p:cNvCxnSpPr/>
            <p:nvPr/>
          </p:nvCxnSpPr>
          <p:spPr>
            <a:xfrm>
              <a:off x="2444463" y="1833204"/>
              <a:ext cx="504300" cy="504600"/>
            </a:xfrm>
            <a:prstGeom prst="straightConnector1">
              <a:avLst/>
            </a:prstGeom>
            <a:noFill/>
            <a:ln w="28575" cap="flat" cmpd="sng">
              <a:solidFill>
                <a:srgbClr val="FFE599"/>
              </a:solidFill>
              <a:prstDash val="solid"/>
              <a:round/>
              <a:headEnd type="none" w="med" len="med"/>
              <a:tailEnd type="none" w="med" len="med"/>
            </a:ln>
          </p:spPr>
        </p:cxnSp>
        <p:cxnSp>
          <p:nvCxnSpPr>
            <p:cNvPr id="348" name="Google Shape;348;p26"/>
            <p:cNvCxnSpPr/>
            <p:nvPr/>
          </p:nvCxnSpPr>
          <p:spPr>
            <a:xfrm flipH="1">
              <a:off x="2469763" y="1820862"/>
              <a:ext cx="498300" cy="536400"/>
            </a:xfrm>
            <a:prstGeom prst="straightConnector1">
              <a:avLst/>
            </a:prstGeom>
            <a:noFill/>
            <a:ln w="28575" cap="flat" cmpd="sng">
              <a:solidFill>
                <a:srgbClr val="FFE599"/>
              </a:solidFill>
              <a:prstDash val="solid"/>
              <a:round/>
              <a:headEnd type="none" w="med" len="med"/>
              <a:tailEnd type="none" w="med" len="med"/>
            </a:ln>
          </p:spPr>
        </p:cxnSp>
        <p:sp>
          <p:nvSpPr>
            <p:cNvPr id="349" name="Google Shape;349;p26"/>
            <p:cNvSpPr/>
            <p:nvPr/>
          </p:nvSpPr>
          <p:spPr>
            <a:xfrm rot="5400000">
              <a:off x="3020625" y="3845900"/>
              <a:ext cx="369600" cy="2958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txBox="1"/>
            <p:nvPr/>
          </p:nvSpPr>
          <p:spPr>
            <a:xfrm>
              <a:off x="2503575" y="4026200"/>
              <a:ext cx="1835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Quattrocento Sans"/>
                  <a:ea typeface="Quattrocento Sans"/>
                  <a:cs typeface="Quattrocento Sans"/>
                  <a:sym typeface="Quattrocento Sans"/>
                </a:rPr>
                <a:t>Most will adapt before use</a:t>
              </a:r>
              <a:endParaRPr sz="1800" b="1">
                <a:latin typeface="Quattrocento Sans"/>
                <a:ea typeface="Quattrocento Sans"/>
                <a:cs typeface="Quattrocento Sans"/>
                <a:sym typeface="Quattrocento Sans"/>
              </a:endParaRPr>
            </a:p>
          </p:txBody>
        </p:sp>
        <p:sp>
          <p:nvSpPr>
            <p:cNvPr id="351" name="Google Shape;351;p26"/>
            <p:cNvSpPr/>
            <p:nvPr/>
          </p:nvSpPr>
          <p:spPr>
            <a:xfrm>
              <a:off x="1789025" y="3516263"/>
              <a:ext cx="955800" cy="2289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2" name="Google Shape;352;p26"/>
          <p:cNvPicPr preferRelativeResize="0"/>
          <p:nvPr/>
        </p:nvPicPr>
        <p:blipFill rotWithShape="1">
          <a:blip r:embed="rId4">
            <a:alphaModFix/>
          </a:blip>
          <a:srcRect l="13624" r="10554"/>
          <a:stretch/>
        </p:blipFill>
        <p:spPr>
          <a:xfrm>
            <a:off x="152975" y="1355875"/>
            <a:ext cx="2034475" cy="1816675"/>
          </a:xfrm>
          <a:prstGeom prst="rect">
            <a:avLst/>
          </a:prstGeom>
          <a:noFill/>
          <a:ln>
            <a:noFill/>
          </a:ln>
        </p:spPr>
      </p:pic>
      <p:sp>
        <p:nvSpPr>
          <p:cNvPr id="353" name="Google Shape;353;p26"/>
          <p:cNvSpPr txBox="1"/>
          <p:nvPr/>
        </p:nvSpPr>
        <p:spPr>
          <a:xfrm>
            <a:off x="4772225" y="4178600"/>
            <a:ext cx="1835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latin typeface="Quattrocento Sans"/>
              <a:ea typeface="Quattrocento Sans"/>
              <a:cs typeface="Quattrocento Sans"/>
              <a:sym typeface="Quattrocento Sans"/>
            </a:endParaRPr>
          </a:p>
        </p:txBody>
      </p:sp>
      <p:grpSp>
        <p:nvGrpSpPr>
          <p:cNvPr id="354" name="Google Shape;354;p26"/>
          <p:cNvGrpSpPr/>
          <p:nvPr/>
        </p:nvGrpSpPr>
        <p:grpSpPr>
          <a:xfrm>
            <a:off x="3816425" y="1297250"/>
            <a:ext cx="2861750" cy="3122550"/>
            <a:chOff x="3816425" y="1297250"/>
            <a:chExt cx="2861750" cy="3122550"/>
          </a:xfrm>
        </p:grpSpPr>
        <p:pic>
          <p:nvPicPr>
            <p:cNvPr id="355" name="Google Shape;355;p26"/>
            <p:cNvPicPr preferRelativeResize="0"/>
            <p:nvPr/>
          </p:nvPicPr>
          <p:blipFill rotWithShape="1">
            <a:blip r:embed="rId5">
              <a:alphaModFix/>
            </a:blip>
            <a:srcRect l="11703" r="12053"/>
            <a:stretch/>
          </p:blipFill>
          <p:spPr>
            <a:xfrm>
              <a:off x="4543649" y="1297250"/>
              <a:ext cx="2134525" cy="1895673"/>
            </a:xfrm>
            <a:prstGeom prst="rect">
              <a:avLst/>
            </a:prstGeom>
            <a:noFill/>
            <a:ln>
              <a:noFill/>
            </a:ln>
          </p:spPr>
        </p:pic>
        <p:sp>
          <p:nvSpPr>
            <p:cNvPr id="356" name="Google Shape;356;p26"/>
            <p:cNvSpPr txBox="1"/>
            <p:nvPr/>
          </p:nvSpPr>
          <p:spPr>
            <a:xfrm>
              <a:off x="5172450" y="3336450"/>
              <a:ext cx="955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Quattrocento Sans"/>
                  <a:ea typeface="Quattrocento Sans"/>
                  <a:cs typeface="Quattrocento Sans"/>
                  <a:sym typeface="Quattrocento Sans"/>
                </a:rPr>
                <a:t>90%</a:t>
              </a:r>
              <a:endParaRPr sz="2400" b="1">
                <a:latin typeface="Quattrocento Sans"/>
                <a:ea typeface="Quattrocento Sans"/>
                <a:cs typeface="Quattrocento Sans"/>
                <a:sym typeface="Quattrocento Sans"/>
              </a:endParaRPr>
            </a:p>
          </p:txBody>
        </p:sp>
        <p:cxnSp>
          <p:nvCxnSpPr>
            <p:cNvPr id="357" name="Google Shape;357;p26"/>
            <p:cNvCxnSpPr/>
            <p:nvPr/>
          </p:nvCxnSpPr>
          <p:spPr>
            <a:xfrm>
              <a:off x="4667492" y="1857021"/>
              <a:ext cx="504300" cy="504600"/>
            </a:xfrm>
            <a:prstGeom prst="straightConnector1">
              <a:avLst/>
            </a:prstGeom>
            <a:noFill/>
            <a:ln w="28575" cap="flat" cmpd="sng">
              <a:solidFill>
                <a:srgbClr val="FFE599"/>
              </a:solidFill>
              <a:prstDash val="solid"/>
              <a:round/>
              <a:headEnd type="none" w="med" len="med"/>
              <a:tailEnd type="none" w="med" len="med"/>
            </a:ln>
          </p:spPr>
        </p:cxnSp>
        <p:cxnSp>
          <p:nvCxnSpPr>
            <p:cNvPr id="358" name="Google Shape;358;p26"/>
            <p:cNvCxnSpPr/>
            <p:nvPr/>
          </p:nvCxnSpPr>
          <p:spPr>
            <a:xfrm flipH="1">
              <a:off x="4692792" y="1844679"/>
              <a:ext cx="498300" cy="536400"/>
            </a:xfrm>
            <a:prstGeom prst="straightConnector1">
              <a:avLst/>
            </a:prstGeom>
            <a:noFill/>
            <a:ln w="28575" cap="flat" cmpd="sng">
              <a:solidFill>
                <a:srgbClr val="FFE599"/>
              </a:solidFill>
              <a:prstDash val="solid"/>
              <a:round/>
              <a:headEnd type="none" w="med" len="med"/>
              <a:tailEnd type="none" w="med" len="med"/>
            </a:ln>
          </p:spPr>
        </p:cxnSp>
        <p:sp>
          <p:nvSpPr>
            <p:cNvPr id="359" name="Google Shape;359;p26"/>
            <p:cNvSpPr/>
            <p:nvPr/>
          </p:nvSpPr>
          <p:spPr>
            <a:xfrm>
              <a:off x="3816425" y="3473900"/>
              <a:ext cx="955800" cy="2289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rot="5400000">
              <a:off x="5289275" y="3845900"/>
              <a:ext cx="369600" cy="2958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txBox="1"/>
            <p:nvPr/>
          </p:nvSpPr>
          <p:spPr>
            <a:xfrm>
              <a:off x="4766575" y="4026200"/>
              <a:ext cx="1835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Quattrocento Sans"/>
                  <a:ea typeface="Quattrocento Sans"/>
                  <a:cs typeface="Quattrocento Sans"/>
                  <a:sym typeface="Quattrocento Sans"/>
                </a:rPr>
                <a:t>Many will refine it for next time</a:t>
              </a:r>
              <a:endParaRPr sz="1800" b="1">
                <a:latin typeface="Quattrocento Sans"/>
                <a:ea typeface="Quattrocento Sans"/>
                <a:cs typeface="Quattrocento Sans"/>
                <a:sym typeface="Quattrocento Sans"/>
              </a:endParaRPr>
            </a:p>
          </p:txBody>
        </p:sp>
      </p:grpSp>
      <p:grpSp>
        <p:nvGrpSpPr>
          <p:cNvPr id="362" name="Google Shape;362;p26"/>
          <p:cNvGrpSpPr/>
          <p:nvPr/>
        </p:nvGrpSpPr>
        <p:grpSpPr>
          <a:xfrm>
            <a:off x="6150500" y="1297250"/>
            <a:ext cx="2791200" cy="3122550"/>
            <a:chOff x="6150500" y="1297250"/>
            <a:chExt cx="2791200" cy="3122550"/>
          </a:xfrm>
        </p:grpSpPr>
        <p:pic>
          <p:nvPicPr>
            <p:cNvPr id="363" name="Google Shape;363;p26"/>
            <p:cNvPicPr preferRelativeResize="0"/>
            <p:nvPr/>
          </p:nvPicPr>
          <p:blipFill rotWithShape="1">
            <a:blip r:embed="rId6">
              <a:alphaModFix/>
            </a:blip>
            <a:srcRect l="12546" r="12681"/>
            <a:stretch/>
          </p:blipFill>
          <p:spPr>
            <a:xfrm>
              <a:off x="6782556" y="1297250"/>
              <a:ext cx="2134518" cy="1932875"/>
            </a:xfrm>
            <a:prstGeom prst="rect">
              <a:avLst/>
            </a:prstGeom>
            <a:noFill/>
            <a:ln>
              <a:noFill/>
            </a:ln>
          </p:spPr>
        </p:pic>
        <p:sp>
          <p:nvSpPr>
            <p:cNvPr id="364" name="Google Shape;364;p26"/>
            <p:cNvSpPr txBox="1"/>
            <p:nvPr/>
          </p:nvSpPr>
          <p:spPr>
            <a:xfrm>
              <a:off x="7529563" y="3336450"/>
              <a:ext cx="792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Quattrocento Sans"/>
                  <a:ea typeface="Quattrocento Sans"/>
                  <a:cs typeface="Quattrocento Sans"/>
                  <a:sym typeface="Quattrocento Sans"/>
                </a:rPr>
                <a:t>73%</a:t>
              </a:r>
              <a:endParaRPr sz="2400" b="1">
                <a:latin typeface="Quattrocento Sans"/>
                <a:ea typeface="Quattrocento Sans"/>
                <a:cs typeface="Quattrocento Sans"/>
                <a:sym typeface="Quattrocento Sans"/>
              </a:endParaRPr>
            </a:p>
          </p:txBody>
        </p:sp>
        <p:sp>
          <p:nvSpPr>
            <p:cNvPr id="365" name="Google Shape;365;p26"/>
            <p:cNvSpPr/>
            <p:nvPr/>
          </p:nvSpPr>
          <p:spPr>
            <a:xfrm>
              <a:off x="6150500" y="3473900"/>
              <a:ext cx="955800" cy="2289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txBox="1"/>
            <p:nvPr/>
          </p:nvSpPr>
          <p:spPr>
            <a:xfrm>
              <a:off x="7106300" y="4026200"/>
              <a:ext cx="1835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Quattrocento Sans"/>
                  <a:ea typeface="Quattrocento Sans"/>
                  <a:cs typeface="Quattrocento Sans"/>
                  <a:sym typeface="Quattrocento Sans"/>
                </a:rPr>
                <a:t>Some will share back</a:t>
              </a:r>
              <a:endParaRPr sz="1800" b="1">
                <a:latin typeface="Quattrocento Sans"/>
                <a:ea typeface="Quattrocento Sans"/>
                <a:cs typeface="Quattrocento Sans"/>
                <a:sym typeface="Quattrocento Sans"/>
              </a:endParaRPr>
            </a:p>
          </p:txBody>
        </p:sp>
        <p:sp>
          <p:nvSpPr>
            <p:cNvPr id="367" name="Google Shape;367;p26"/>
            <p:cNvSpPr/>
            <p:nvPr/>
          </p:nvSpPr>
          <p:spPr>
            <a:xfrm rot="5400000">
              <a:off x="7665013" y="3845900"/>
              <a:ext cx="369600" cy="2958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7"/>
          <p:cNvSpPr txBox="1">
            <a:spLocks noGrp="1"/>
          </p:cNvSpPr>
          <p:nvPr>
            <p:ph type="title"/>
          </p:nvPr>
        </p:nvSpPr>
        <p:spPr>
          <a:xfrm>
            <a:off x="1381250" y="465475"/>
            <a:ext cx="69837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OER lifecycle: Where do instructors fall off?</a:t>
            </a:r>
            <a:endParaRPr sz="2800"/>
          </a:p>
        </p:txBody>
      </p:sp>
      <p:sp>
        <p:nvSpPr>
          <p:cNvPr id="373" name="Google Shape;373;p2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74" name="Google Shape;374;p27"/>
          <p:cNvGrpSpPr/>
          <p:nvPr/>
        </p:nvGrpSpPr>
        <p:grpSpPr>
          <a:xfrm>
            <a:off x="882431" y="568817"/>
            <a:ext cx="290169" cy="228904"/>
            <a:chOff x="3932350" y="3714775"/>
            <a:chExt cx="439650" cy="319075"/>
          </a:xfrm>
        </p:grpSpPr>
        <p:sp>
          <p:nvSpPr>
            <p:cNvPr id="375" name="Google Shape;375;p2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27"/>
          <p:cNvGrpSpPr/>
          <p:nvPr/>
        </p:nvGrpSpPr>
        <p:grpSpPr>
          <a:xfrm>
            <a:off x="4154488" y="1525850"/>
            <a:ext cx="2523687" cy="2931050"/>
            <a:chOff x="4154488" y="1525850"/>
            <a:chExt cx="2523687" cy="2931050"/>
          </a:xfrm>
        </p:grpSpPr>
        <p:pic>
          <p:nvPicPr>
            <p:cNvPr id="381" name="Google Shape;381;p27"/>
            <p:cNvPicPr preferRelativeResize="0"/>
            <p:nvPr/>
          </p:nvPicPr>
          <p:blipFill rotWithShape="1">
            <a:blip r:embed="rId3">
              <a:alphaModFix/>
            </a:blip>
            <a:srcRect l="11703" r="12053"/>
            <a:stretch/>
          </p:blipFill>
          <p:spPr>
            <a:xfrm>
              <a:off x="4543649" y="1525850"/>
              <a:ext cx="2134525" cy="1895673"/>
            </a:xfrm>
            <a:prstGeom prst="rect">
              <a:avLst/>
            </a:prstGeom>
            <a:noFill/>
            <a:ln>
              <a:noFill/>
            </a:ln>
          </p:spPr>
        </p:pic>
        <p:sp>
          <p:nvSpPr>
            <p:cNvPr id="382" name="Google Shape;382;p27"/>
            <p:cNvSpPr txBox="1"/>
            <p:nvPr/>
          </p:nvSpPr>
          <p:spPr>
            <a:xfrm>
              <a:off x="4712250" y="3691900"/>
              <a:ext cx="19263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Quattrocento Sans"/>
                  <a:ea typeface="Quattrocento Sans"/>
                  <a:cs typeface="Quattrocento Sans"/>
                  <a:sym typeface="Quattrocento Sans"/>
                </a:rPr>
                <a:t>70 </a:t>
              </a:r>
              <a:r>
                <a:rPr lang="en" sz="2200">
                  <a:latin typeface="Quattrocento Sans"/>
                  <a:ea typeface="Quattrocento Sans"/>
                  <a:cs typeface="Quattrocento Sans"/>
                  <a:sym typeface="Quattrocento Sans"/>
                </a:rPr>
                <a:t>will refine for next time</a:t>
              </a:r>
              <a:endParaRPr sz="2200">
                <a:latin typeface="Quattrocento Sans"/>
                <a:ea typeface="Quattrocento Sans"/>
                <a:cs typeface="Quattrocento Sans"/>
                <a:sym typeface="Quattrocento Sans"/>
              </a:endParaRPr>
            </a:p>
          </p:txBody>
        </p:sp>
        <p:cxnSp>
          <p:nvCxnSpPr>
            <p:cNvPr id="383" name="Google Shape;383;p27"/>
            <p:cNvCxnSpPr/>
            <p:nvPr/>
          </p:nvCxnSpPr>
          <p:spPr>
            <a:xfrm>
              <a:off x="4667492" y="2085621"/>
              <a:ext cx="504300" cy="504600"/>
            </a:xfrm>
            <a:prstGeom prst="straightConnector1">
              <a:avLst/>
            </a:prstGeom>
            <a:noFill/>
            <a:ln w="28575" cap="flat" cmpd="sng">
              <a:solidFill>
                <a:srgbClr val="FFE599"/>
              </a:solidFill>
              <a:prstDash val="solid"/>
              <a:round/>
              <a:headEnd type="none" w="med" len="med"/>
              <a:tailEnd type="none" w="med" len="med"/>
            </a:ln>
          </p:spPr>
        </p:cxnSp>
        <p:cxnSp>
          <p:nvCxnSpPr>
            <p:cNvPr id="384" name="Google Shape;384;p27"/>
            <p:cNvCxnSpPr/>
            <p:nvPr/>
          </p:nvCxnSpPr>
          <p:spPr>
            <a:xfrm flipH="1">
              <a:off x="4692792" y="2073279"/>
              <a:ext cx="498300" cy="536400"/>
            </a:xfrm>
            <a:prstGeom prst="straightConnector1">
              <a:avLst/>
            </a:prstGeom>
            <a:noFill/>
            <a:ln w="28575" cap="flat" cmpd="sng">
              <a:solidFill>
                <a:srgbClr val="FFE599"/>
              </a:solidFill>
              <a:prstDash val="solid"/>
              <a:round/>
              <a:headEnd type="none" w="med" len="med"/>
              <a:tailEnd type="none" w="med" len="med"/>
            </a:ln>
          </p:spPr>
        </p:cxnSp>
        <p:sp>
          <p:nvSpPr>
            <p:cNvPr id="385" name="Google Shape;385;p27"/>
            <p:cNvSpPr/>
            <p:nvPr/>
          </p:nvSpPr>
          <p:spPr>
            <a:xfrm>
              <a:off x="4154488" y="3982675"/>
              <a:ext cx="548700" cy="2289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27"/>
          <p:cNvGrpSpPr/>
          <p:nvPr/>
        </p:nvGrpSpPr>
        <p:grpSpPr>
          <a:xfrm>
            <a:off x="80875" y="1598293"/>
            <a:ext cx="2097025" cy="2881332"/>
            <a:chOff x="80875" y="1598293"/>
            <a:chExt cx="2097025" cy="2881332"/>
          </a:xfrm>
        </p:grpSpPr>
        <p:sp>
          <p:nvSpPr>
            <p:cNvPr id="387" name="Google Shape;387;p27"/>
            <p:cNvSpPr txBox="1"/>
            <p:nvPr/>
          </p:nvSpPr>
          <p:spPr>
            <a:xfrm>
              <a:off x="231800" y="3714625"/>
              <a:ext cx="18354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Quattrocento Sans"/>
                  <a:ea typeface="Quattrocento Sans"/>
                  <a:cs typeface="Quattrocento Sans"/>
                  <a:sym typeface="Quattrocento Sans"/>
                </a:rPr>
                <a:t>85 </a:t>
              </a:r>
              <a:r>
                <a:rPr lang="en" sz="2200">
                  <a:latin typeface="Quattrocento Sans"/>
                  <a:ea typeface="Quattrocento Sans"/>
                  <a:cs typeface="Quattrocento Sans"/>
                  <a:sym typeface="Quattrocento Sans"/>
                </a:rPr>
                <a:t>will find and use </a:t>
              </a:r>
              <a:endParaRPr sz="2200">
                <a:latin typeface="Quattrocento Sans"/>
                <a:ea typeface="Quattrocento Sans"/>
                <a:cs typeface="Quattrocento Sans"/>
                <a:sym typeface="Quattrocento Sans"/>
              </a:endParaRPr>
            </a:p>
          </p:txBody>
        </p:sp>
        <p:pic>
          <p:nvPicPr>
            <p:cNvPr id="388" name="Google Shape;388;p27"/>
            <p:cNvPicPr preferRelativeResize="0"/>
            <p:nvPr/>
          </p:nvPicPr>
          <p:blipFill rotWithShape="1">
            <a:blip r:embed="rId4">
              <a:alphaModFix/>
            </a:blip>
            <a:srcRect l="13624" r="10554"/>
            <a:stretch/>
          </p:blipFill>
          <p:spPr>
            <a:xfrm>
              <a:off x="80875" y="1598293"/>
              <a:ext cx="2097025" cy="1872532"/>
            </a:xfrm>
            <a:prstGeom prst="rect">
              <a:avLst/>
            </a:prstGeom>
            <a:noFill/>
            <a:ln>
              <a:noFill/>
            </a:ln>
          </p:spPr>
        </p:pic>
      </p:grpSp>
      <p:grpSp>
        <p:nvGrpSpPr>
          <p:cNvPr id="389" name="Google Shape;389;p27"/>
          <p:cNvGrpSpPr/>
          <p:nvPr/>
        </p:nvGrpSpPr>
        <p:grpSpPr>
          <a:xfrm>
            <a:off x="1798400" y="1525850"/>
            <a:ext cx="2640868" cy="2931050"/>
            <a:chOff x="1798400" y="1525850"/>
            <a:chExt cx="2640868" cy="2931050"/>
          </a:xfrm>
        </p:grpSpPr>
        <p:pic>
          <p:nvPicPr>
            <p:cNvPr id="390" name="Google Shape;390;p27"/>
            <p:cNvPicPr preferRelativeResize="0"/>
            <p:nvPr/>
          </p:nvPicPr>
          <p:blipFill rotWithShape="1">
            <a:blip r:embed="rId5">
              <a:alphaModFix/>
            </a:blip>
            <a:srcRect l="13070" r="12029"/>
            <a:stretch/>
          </p:blipFill>
          <p:spPr>
            <a:xfrm>
              <a:off x="2342257" y="1525850"/>
              <a:ext cx="2097011" cy="1895675"/>
            </a:xfrm>
            <a:prstGeom prst="rect">
              <a:avLst/>
            </a:prstGeom>
            <a:noFill/>
            <a:ln>
              <a:noFill/>
            </a:ln>
          </p:spPr>
        </p:pic>
        <p:sp>
          <p:nvSpPr>
            <p:cNvPr id="391" name="Google Shape;391;p27"/>
            <p:cNvSpPr txBox="1"/>
            <p:nvPr/>
          </p:nvSpPr>
          <p:spPr>
            <a:xfrm>
              <a:off x="2405425" y="3691900"/>
              <a:ext cx="17490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Quattrocento Sans"/>
                  <a:ea typeface="Quattrocento Sans"/>
                  <a:cs typeface="Quattrocento Sans"/>
                  <a:sym typeface="Quattrocento Sans"/>
                </a:rPr>
                <a:t>77 </a:t>
              </a:r>
              <a:r>
                <a:rPr lang="en" sz="2200">
                  <a:latin typeface="Quattrocento Sans"/>
                  <a:ea typeface="Quattrocento Sans"/>
                  <a:cs typeface="Quattrocento Sans"/>
                  <a:sym typeface="Quattrocento Sans"/>
                </a:rPr>
                <a:t>will adapt before use</a:t>
              </a:r>
              <a:endParaRPr sz="2200">
                <a:latin typeface="Quattrocento Sans"/>
                <a:ea typeface="Quattrocento Sans"/>
                <a:cs typeface="Quattrocento Sans"/>
                <a:sym typeface="Quattrocento Sans"/>
              </a:endParaRPr>
            </a:p>
          </p:txBody>
        </p:sp>
        <p:cxnSp>
          <p:nvCxnSpPr>
            <p:cNvPr id="392" name="Google Shape;392;p27"/>
            <p:cNvCxnSpPr/>
            <p:nvPr/>
          </p:nvCxnSpPr>
          <p:spPr>
            <a:xfrm>
              <a:off x="2655975" y="2883029"/>
              <a:ext cx="504300" cy="504600"/>
            </a:xfrm>
            <a:prstGeom prst="straightConnector1">
              <a:avLst/>
            </a:prstGeom>
            <a:noFill/>
            <a:ln w="28575" cap="flat" cmpd="sng">
              <a:solidFill>
                <a:srgbClr val="FFE599"/>
              </a:solidFill>
              <a:prstDash val="solid"/>
              <a:round/>
              <a:headEnd type="none" w="med" len="med"/>
              <a:tailEnd type="none" w="med" len="med"/>
            </a:ln>
          </p:spPr>
        </p:cxnSp>
        <p:cxnSp>
          <p:nvCxnSpPr>
            <p:cNvPr id="393" name="Google Shape;393;p27"/>
            <p:cNvCxnSpPr/>
            <p:nvPr/>
          </p:nvCxnSpPr>
          <p:spPr>
            <a:xfrm flipH="1">
              <a:off x="2681275" y="2870687"/>
              <a:ext cx="498300" cy="536400"/>
            </a:xfrm>
            <a:prstGeom prst="straightConnector1">
              <a:avLst/>
            </a:prstGeom>
            <a:noFill/>
            <a:ln w="28575" cap="flat" cmpd="sng">
              <a:solidFill>
                <a:srgbClr val="FFE599"/>
              </a:solidFill>
              <a:prstDash val="solid"/>
              <a:round/>
              <a:headEnd type="none" w="med" len="med"/>
              <a:tailEnd type="none" w="med" len="med"/>
            </a:ln>
          </p:spPr>
        </p:cxnSp>
        <p:cxnSp>
          <p:nvCxnSpPr>
            <p:cNvPr id="394" name="Google Shape;394;p27"/>
            <p:cNvCxnSpPr/>
            <p:nvPr/>
          </p:nvCxnSpPr>
          <p:spPr>
            <a:xfrm>
              <a:off x="2444463" y="2061804"/>
              <a:ext cx="504300" cy="504600"/>
            </a:xfrm>
            <a:prstGeom prst="straightConnector1">
              <a:avLst/>
            </a:prstGeom>
            <a:noFill/>
            <a:ln w="28575" cap="flat" cmpd="sng">
              <a:solidFill>
                <a:srgbClr val="FFE599"/>
              </a:solidFill>
              <a:prstDash val="solid"/>
              <a:round/>
              <a:headEnd type="none" w="med" len="med"/>
              <a:tailEnd type="none" w="med" len="med"/>
            </a:ln>
          </p:spPr>
        </p:cxnSp>
        <p:cxnSp>
          <p:nvCxnSpPr>
            <p:cNvPr id="395" name="Google Shape;395;p27"/>
            <p:cNvCxnSpPr/>
            <p:nvPr/>
          </p:nvCxnSpPr>
          <p:spPr>
            <a:xfrm flipH="1">
              <a:off x="2469763" y="2049462"/>
              <a:ext cx="498300" cy="536400"/>
            </a:xfrm>
            <a:prstGeom prst="straightConnector1">
              <a:avLst/>
            </a:prstGeom>
            <a:noFill/>
            <a:ln w="28575" cap="flat" cmpd="sng">
              <a:solidFill>
                <a:srgbClr val="FFE599"/>
              </a:solidFill>
              <a:prstDash val="solid"/>
              <a:round/>
              <a:headEnd type="none" w="med" len="med"/>
              <a:tailEnd type="none" w="med" len="med"/>
            </a:ln>
          </p:spPr>
        </p:cxnSp>
        <p:sp>
          <p:nvSpPr>
            <p:cNvPr id="396" name="Google Shape;396;p27"/>
            <p:cNvSpPr/>
            <p:nvPr/>
          </p:nvSpPr>
          <p:spPr>
            <a:xfrm>
              <a:off x="1798400" y="3982675"/>
              <a:ext cx="548700" cy="2289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a:off x="6510600" y="1525850"/>
            <a:ext cx="2475001" cy="2685725"/>
            <a:chOff x="6510600" y="1525850"/>
            <a:chExt cx="2475001" cy="2685725"/>
          </a:xfrm>
        </p:grpSpPr>
        <p:pic>
          <p:nvPicPr>
            <p:cNvPr id="398" name="Google Shape;398;p27"/>
            <p:cNvPicPr preferRelativeResize="0"/>
            <p:nvPr/>
          </p:nvPicPr>
          <p:blipFill rotWithShape="1">
            <a:blip r:embed="rId6">
              <a:alphaModFix/>
            </a:blip>
            <a:srcRect l="12546" r="12681"/>
            <a:stretch/>
          </p:blipFill>
          <p:spPr>
            <a:xfrm>
              <a:off x="6782556" y="1525850"/>
              <a:ext cx="2134518" cy="1932875"/>
            </a:xfrm>
            <a:prstGeom prst="rect">
              <a:avLst/>
            </a:prstGeom>
            <a:noFill/>
            <a:ln>
              <a:noFill/>
            </a:ln>
          </p:spPr>
        </p:pic>
        <p:sp>
          <p:nvSpPr>
            <p:cNvPr id="399" name="Google Shape;399;p27"/>
            <p:cNvSpPr txBox="1"/>
            <p:nvPr/>
          </p:nvSpPr>
          <p:spPr>
            <a:xfrm>
              <a:off x="7059301" y="3589075"/>
              <a:ext cx="1926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Quattrocento Sans"/>
                  <a:ea typeface="Quattrocento Sans"/>
                  <a:cs typeface="Quattrocento Sans"/>
                  <a:sym typeface="Quattrocento Sans"/>
                </a:rPr>
                <a:t>51 </a:t>
              </a:r>
              <a:r>
                <a:rPr lang="en" sz="2200">
                  <a:latin typeface="Quattrocento Sans"/>
                  <a:ea typeface="Quattrocento Sans"/>
                  <a:cs typeface="Quattrocento Sans"/>
                  <a:sym typeface="Quattrocento Sans"/>
                </a:rPr>
                <a:t>will share back their adaptations</a:t>
              </a:r>
              <a:endParaRPr sz="2200">
                <a:latin typeface="Quattrocento Sans"/>
                <a:ea typeface="Quattrocento Sans"/>
                <a:cs typeface="Quattrocento Sans"/>
                <a:sym typeface="Quattrocento Sans"/>
              </a:endParaRPr>
            </a:p>
          </p:txBody>
        </p:sp>
        <p:sp>
          <p:nvSpPr>
            <p:cNvPr id="400" name="Google Shape;400;p27"/>
            <p:cNvSpPr/>
            <p:nvPr/>
          </p:nvSpPr>
          <p:spPr>
            <a:xfrm>
              <a:off x="6510600" y="3982675"/>
              <a:ext cx="548700" cy="2289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txBox="1"/>
          <p:nvPr/>
        </p:nvSpPr>
        <p:spPr>
          <a:xfrm>
            <a:off x="206780" y="1030250"/>
            <a:ext cx="4194300" cy="5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latin typeface="Quattrocento Sans"/>
                <a:ea typeface="Quattrocento Sans"/>
                <a:cs typeface="Quattrocento Sans"/>
                <a:sym typeface="Quattrocento Sans"/>
              </a:rPr>
              <a:t>If we start with 100 instructors...</a:t>
            </a:r>
            <a:endParaRPr sz="2200"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418" name="Google Shape;418;p28"/>
          <p:cNvGrpSpPr/>
          <p:nvPr/>
        </p:nvGrpSpPr>
        <p:grpSpPr>
          <a:xfrm>
            <a:off x="2845575" y="1276976"/>
            <a:ext cx="5890149" cy="3667099"/>
            <a:chOff x="2845575" y="1276976"/>
            <a:chExt cx="5890149" cy="3667099"/>
          </a:xfrm>
        </p:grpSpPr>
        <p:pic>
          <p:nvPicPr>
            <p:cNvPr id="419" name="Google Shape;419;p28"/>
            <p:cNvPicPr preferRelativeResize="0"/>
            <p:nvPr/>
          </p:nvPicPr>
          <p:blipFill>
            <a:blip r:embed="rId3">
              <a:alphaModFix/>
            </a:blip>
            <a:stretch>
              <a:fillRect/>
            </a:stretch>
          </p:blipFill>
          <p:spPr>
            <a:xfrm>
              <a:off x="2845575" y="1276976"/>
              <a:ext cx="5890149" cy="3395575"/>
            </a:xfrm>
            <a:prstGeom prst="rect">
              <a:avLst/>
            </a:prstGeom>
            <a:noFill/>
            <a:ln>
              <a:noFill/>
            </a:ln>
          </p:spPr>
        </p:pic>
        <p:sp>
          <p:nvSpPr>
            <p:cNvPr id="420" name="Google Shape;420;p28"/>
            <p:cNvSpPr txBox="1"/>
            <p:nvPr/>
          </p:nvSpPr>
          <p:spPr>
            <a:xfrm>
              <a:off x="5184750" y="4684875"/>
              <a:ext cx="5421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n=11</a:t>
              </a:r>
              <a:endParaRPr>
                <a:latin typeface="Quattrocento Sans"/>
                <a:ea typeface="Quattrocento Sans"/>
                <a:cs typeface="Quattrocento Sans"/>
                <a:sym typeface="Quattrocento Sans"/>
              </a:endParaRPr>
            </a:p>
          </p:txBody>
        </p:sp>
      </p:grpSp>
      <p:sp>
        <p:nvSpPr>
          <p:cNvPr id="406" name="Google Shape;406;p28"/>
          <p:cNvSpPr txBox="1">
            <a:spLocks noGrp="1"/>
          </p:cNvSpPr>
          <p:nvPr>
            <p:ph type="title"/>
          </p:nvPr>
        </p:nvSpPr>
        <p:spPr>
          <a:xfrm>
            <a:off x="1381250" y="465475"/>
            <a:ext cx="63597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chemeClr val="dk1"/>
                </a:solidFill>
              </a:rPr>
              <a:t>OER lifecycle: The gap in the loop</a:t>
            </a:r>
            <a:endParaRPr/>
          </a:p>
        </p:txBody>
      </p:sp>
      <p:sp>
        <p:nvSpPr>
          <p:cNvPr id="407" name="Google Shape;407;p2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408" name="Google Shape;408;p28"/>
          <p:cNvPicPr preferRelativeResize="0"/>
          <p:nvPr/>
        </p:nvPicPr>
        <p:blipFill rotWithShape="1">
          <a:blip r:embed="rId4">
            <a:alphaModFix/>
          </a:blip>
          <a:srcRect l="11703" r="12053"/>
          <a:stretch/>
        </p:blipFill>
        <p:spPr>
          <a:xfrm>
            <a:off x="339150" y="1397462"/>
            <a:ext cx="2354026" cy="2196175"/>
          </a:xfrm>
          <a:prstGeom prst="rect">
            <a:avLst/>
          </a:prstGeom>
          <a:noFill/>
          <a:ln>
            <a:noFill/>
          </a:ln>
        </p:spPr>
      </p:pic>
      <p:cxnSp>
        <p:nvCxnSpPr>
          <p:cNvPr id="409" name="Google Shape;409;p28"/>
          <p:cNvCxnSpPr/>
          <p:nvPr/>
        </p:nvCxnSpPr>
        <p:spPr>
          <a:xfrm>
            <a:off x="475728" y="2045968"/>
            <a:ext cx="556200" cy="584700"/>
          </a:xfrm>
          <a:prstGeom prst="straightConnector1">
            <a:avLst/>
          </a:prstGeom>
          <a:noFill/>
          <a:ln w="28575" cap="flat" cmpd="sng">
            <a:solidFill>
              <a:srgbClr val="FFE599"/>
            </a:solidFill>
            <a:prstDash val="solid"/>
            <a:round/>
            <a:headEnd type="none" w="med" len="med"/>
            <a:tailEnd type="none" w="med" len="med"/>
          </a:ln>
        </p:spPr>
      </p:cxnSp>
      <p:cxnSp>
        <p:nvCxnSpPr>
          <p:cNvPr id="410" name="Google Shape;410;p28"/>
          <p:cNvCxnSpPr/>
          <p:nvPr/>
        </p:nvCxnSpPr>
        <p:spPr>
          <a:xfrm flipH="1">
            <a:off x="503571" y="2031670"/>
            <a:ext cx="549600" cy="621300"/>
          </a:xfrm>
          <a:prstGeom prst="straightConnector1">
            <a:avLst/>
          </a:prstGeom>
          <a:noFill/>
          <a:ln w="28575" cap="flat" cmpd="sng">
            <a:solidFill>
              <a:srgbClr val="FFE599"/>
            </a:solidFill>
            <a:prstDash val="solid"/>
            <a:round/>
            <a:headEnd type="none" w="med" len="med"/>
            <a:tailEnd type="none" w="med" len="med"/>
          </a:ln>
        </p:spPr>
      </p:cxnSp>
      <p:sp>
        <p:nvSpPr>
          <p:cNvPr id="411" name="Google Shape;411;p28"/>
          <p:cNvSpPr txBox="1"/>
          <p:nvPr/>
        </p:nvSpPr>
        <p:spPr>
          <a:xfrm>
            <a:off x="225975" y="3886925"/>
            <a:ext cx="30735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Quattrocento Sans"/>
                <a:ea typeface="Quattrocento Sans"/>
                <a:cs typeface="Quattrocento Sans"/>
                <a:sym typeface="Quattrocento Sans"/>
              </a:rPr>
              <a:t>What are the barriers to sharing?</a:t>
            </a:r>
            <a:endParaRPr sz="2400" b="1">
              <a:latin typeface="Quattrocento Sans"/>
              <a:ea typeface="Quattrocento Sans"/>
              <a:cs typeface="Quattrocento Sans"/>
              <a:sym typeface="Quattrocento Sans"/>
            </a:endParaRPr>
          </a:p>
        </p:txBody>
      </p:sp>
      <p:grpSp>
        <p:nvGrpSpPr>
          <p:cNvPr id="412" name="Google Shape;412;p28"/>
          <p:cNvGrpSpPr/>
          <p:nvPr/>
        </p:nvGrpSpPr>
        <p:grpSpPr>
          <a:xfrm>
            <a:off x="878588" y="568817"/>
            <a:ext cx="290169" cy="228904"/>
            <a:chOff x="3932350" y="3714775"/>
            <a:chExt cx="439650" cy="319075"/>
          </a:xfrm>
        </p:grpSpPr>
        <p:sp>
          <p:nvSpPr>
            <p:cNvPr id="413" name="Google Shape;413;p28"/>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36" name="Google Shape;436;p29"/>
          <p:cNvGrpSpPr/>
          <p:nvPr/>
        </p:nvGrpSpPr>
        <p:grpSpPr>
          <a:xfrm>
            <a:off x="3433525" y="901075"/>
            <a:ext cx="5558075" cy="3376325"/>
            <a:chOff x="3433525" y="901075"/>
            <a:chExt cx="5558075" cy="3376325"/>
          </a:xfrm>
        </p:grpSpPr>
        <p:pic>
          <p:nvPicPr>
            <p:cNvPr id="437" name="Google Shape;437;p29"/>
            <p:cNvPicPr preferRelativeResize="0"/>
            <p:nvPr/>
          </p:nvPicPr>
          <p:blipFill>
            <a:blip r:embed="rId3">
              <a:alphaModFix/>
            </a:blip>
            <a:stretch>
              <a:fillRect/>
            </a:stretch>
          </p:blipFill>
          <p:spPr>
            <a:xfrm>
              <a:off x="3433525" y="901075"/>
              <a:ext cx="5558075" cy="3376325"/>
            </a:xfrm>
            <a:prstGeom prst="rect">
              <a:avLst/>
            </a:prstGeom>
            <a:noFill/>
            <a:ln>
              <a:noFill/>
            </a:ln>
          </p:spPr>
        </p:pic>
        <p:sp>
          <p:nvSpPr>
            <p:cNvPr id="438" name="Google Shape;438;p29"/>
            <p:cNvSpPr txBox="1"/>
            <p:nvPr/>
          </p:nvSpPr>
          <p:spPr>
            <a:xfrm>
              <a:off x="4984425" y="3848225"/>
              <a:ext cx="707100" cy="3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n=30</a:t>
              </a:r>
              <a:endParaRPr>
                <a:latin typeface="Quattrocento Sans"/>
                <a:ea typeface="Quattrocento Sans"/>
                <a:cs typeface="Quattrocento Sans"/>
                <a:sym typeface="Quattrocento Sans"/>
              </a:endParaRPr>
            </a:p>
          </p:txBody>
        </p:sp>
      </p:grpSp>
      <p:sp>
        <p:nvSpPr>
          <p:cNvPr id="425" name="Google Shape;425;p29"/>
          <p:cNvSpPr txBox="1">
            <a:spLocks noGrp="1"/>
          </p:cNvSpPr>
          <p:nvPr>
            <p:ph type="title"/>
          </p:nvPr>
        </p:nvSpPr>
        <p:spPr>
          <a:xfrm>
            <a:off x="1381250" y="465475"/>
            <a:ext cx="61908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chemeClr val="dk1"/>
                </a:solidFill>
              </a:rPr>
              <a:t>OER lifecycle: The gap in the loop</a:t>
            </a:r>
            <a:endParaRPr/>
          </a:p>
        </p:txBody>
      </p:sp>
      <p:sp>
        <p:nvSpPr>
          <p:cNvPr id="426" name="Google Shape;426;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427" name="Google Shape;427;p29"/>
          <p:cNvGrpSpPr/>
          <p:nvPr/>
        </p:nvGrpSpPr>
        <p:grpSpPr>
          <a:xfrm>
            <a:off x="868013" y="568817"/>
            <a:ext cx="290169" cy="228904"/>
            <a:chOff x="3932350" y="3714775"/>
            <a:chExt cx="439650" cy="319075"/>
          </a:xfrm>
        </p:grpSpPr>
        <p:sp>
          <p:nvSpPr>
            <p:cNvPr id="428" name="Google Shape;428;p29"/>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3" name="Google Shape;433;p29"/>
          <p:cNvPicPr preferRelativeResize="0"/>
          <p:nvPr/>
        </p:nvPicPr>
        <p:blipFill>
          <a:blip r:embed="rId4">
            <a:alphaModFix/>
          </a:blip>
          <a:stretch>
            <a:fillRect/>
          </a:stretch>
        </p:blipFill>
        <p:spPr>
          <a:xfrm>
            <a:off x="121637" y="1538662"/>
            <a:ext cx="3125814" cy="2116425"/>
          </a:xfrm>
          <a:prstGeom prst="rect">
            <a:avLst/>
          </a:prstGeom>
          <a:noFill/>
          <a:ln>
            <a:noFill/>
          </a:ln>
        </p:spPr>
      </p:pic>
      <p:sp>
        <p:nvSpPr>
          <p:cNvPr id="434" name="Google Shape;434;p29"/>
          <p:cNvSpPr txBox="1"/>
          <p:nvPr/>
        </p:nvSpPr>
        <p:spPr>
          <a:xfrm>
            <a:off x="121650" y="4177900"/>
            <a:ext cx="8702700" cy="7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Quattrocento Sans"/>
                <a:ea typeface="Quattrocento Sans"/>
                <a:cs typeface="Quattrocento Sans"/>
                <a:sym typeface="Quattrocento Sans"/>
              </a:rPr>
              <a:t>Can we close the loop to increase widespread adoption and adaptation of data-centric resources?</a:t>
            </a:r>
            <a:endParaRPr sz="2400" b="1" dirty="0">
              <a:latin typeface="Quattrocento Sans"/>
              <a:ea typeface="Quattrocento Sans"/>
              <a:cs typeface="Quattrocento Sans"/>
              <a:sym typeface="Quattrocento Sans"/>
            </a:endParaRPr>
          </a:p>
        </p:txBody>
      </p:sp>
      <p:sp>
        <p:nvSpPr>
          <p:cNvPr id="435" name="Google Shape;435;p29"/>
          <p:cNvSpPr txBox="1"/>
          <p:nvPr/>
        </p:nvSpPr>
        <p:spPr>
          <a:xfrm>
            <a:off x="229525" y="954625"/>
            <a:ext cx="4020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Quattrocento Sans"/>
                <a:ea typeface="Quattrocento Sans"/>
                <a:cs typeface="Quattrocento Sans"/>
                <a:sym typeface="Quattrocento Sans"/>
              </a:rPr>
              <a:t>How does sharing happen? </a:t>
            </a:r>
            <a:endParaRPr sz="2400" b="1">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title"/>
          </p:nvPr>
        </p:nvSpPr>
        <p:spPr>
          <a:xfrm>
            <a:off x="1381250" y="465475"/>
            <a:ext cx="72477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QUBES and faculty mentoring networks</a:t>
            </a:r>
            <a:endParaRPr sz="2800"/>
          </a:p>
        </p:txBody>
      </p:sp>
      <p:sp>
        <p:nvSpPr>
          <p:cNvPr id="444" name="Google Shape;444;p30"/>
          <p:cNvSpPr txBox="1">
            <a:spLocks noGrp="1"/>
          </p:cNvSpPr>
          <p:nvPr>
            <p:ph type="body" idx="1"/>
          </p:nvPr>
        </p:nvSpPr>
        <p:spPr>
          <a:xfrm>
            <a:off x="294725" y="1056150"/>
            <a:ext cx="8481900" cy="103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t>QUBES provides logistical, intellectual, and community support for innovative quantitative biology education projects</a:t>
            </a:r>
            <a:endParaRPr sz="2000"/>
          </a:p>
        </p:txBody>
      </p:sp>
      <p:sp>
        <p:nvSpPr>
          <p:cNvPr id="445" name="Google Shape;445;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446" name="Google Shape;446;p30"/>
          <p:cNvPicPr preferRelativeResize="0"/>
          <p:nvPr/>
        </p:nvPicPr>
        <p:blipFill rotWithShape="1">
          <a:blip r:embed="rId3">
            <a:alphaModFix/>
          </a:blip>
          <a:srcRect b="53218"/>
          <a:stretch/>
        </p:blipFill>
        <p:spPr>
          <a:xfrm>
            <a:off x="1207875" y="1989300"/>
            <a:ext cx="6602028" cy="1278713"/>
          </a:xfrm>
          <a:prstGeom prst="rect">
            <a:avLst/>
          </a:prstGeom>
          <a:noFill/>
          <a:ln>
            <a:noFill/>
          </a:ln>
        </p:spPr>
      </p:pic>
      <p:pic>
        <p:nvPicPr>
          <p:cNvPr id="447" name="Google Shape;447;p30"/>
          <p:cNvPicPr preferRelativeResize="0"/>
          <p:nvPr/>
        </p:nvPicPr>
        <p:blipFill rotWithShape="1">
          <a:blip r:embed="rId4">
            <a:alphaModFix/>
          </a:blip>
          <a:srcRect r="70271"/>
          <a:stretch/>
        </p:blipFill>
        <p:spPr>
          <a:xfrm>
            <a:off x="780336" y="455915"/>
            <a:ext cx="443375" cy="500125"/>
          </a:xfrm>
          <a:prstGeom prst="rect">
            <a:avLst/>
          </a:prstGeom>
          <a:noFill/>
          <a:ln>
            <a:noFill/>
          </a:ln>
        </p:spPr>
      </p:pic>
      <p:sp>
        <p:nvSpPr>
          <p:cNvPr id="448" name="Google Shape;448;p30"/>
          <p:cNvSpPr txBox="1"/>
          <p:nvPr/>
        </p:nvSpPr>
        <p:spPr>
          <a:xfrm>
            <a:off x="711425" y="3912125"/>
            <a:ext cx="2080500" cy="60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Quattrocento Sans"/>
                <a:ea typeface="Quattrocento Sans"/>
                <a:cs typeface="Quattrocento Sans"/>
                <a:sym typeface="Quattrocento Sans"/>
              </a:rPr>
              <a:t>OER teaching resources &amp; </a:t>
            </a:r>
            <a:r>
              <a:rPr lang="en">
                <a:solidFill>
                  <a:schemeClr val="dk1"/>
                </a:solidFill>
                <a:latin typeface="Quattrocento Sans"/>
                <a:ea typeface="Quattrocento Sans"/>
                <a:cs typeface="Quattrocento Sans"/>
                <a:sym typeface="Quattrocento Sans"/>
              </a:rPr>
              <a:t>access to software</a:t>
            </a:r>
            <a:r>
              <a:rPr lang="en">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
        <p:nvSpPr>
          <p:cNvPr id="449" name="Google Shape;449;p30"/>
          <p:cNvSpPr txBox="1"/>
          <p:nvPr/>
        </p:nvSpPr>
        <p:spPr>
          <a:xfrm>
            <a:off x="3419675" y="3912125"/>
            <a:ext cx="2250300" cy="60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Quattrocento Sans"/>
                <a:ea typeface="Quattrocento Sans"/>
                <a:cs typeface="Quattrocento Sans"/>
                <a:sym typeface="Quattrocento Sans"/>
              </a:rPr>
              <a:t>Online platform to support a community of educators &amp; learners</a:t>
            </a:r>
            <a:endParaRPr>
              <a:latin typeface="Quattrocento Sans"/>
              <a:ea typeface="Quattrocento Sans"/>
              <a:cs typeface="Quattrocento Sans"/>
              <a:sym typeface="Quattrocento Sans"/>
            </a:endParaRPr>
          </a:p>
        </p:txBody>
      </p:sp>
      <p:sp>
        <p:nvSpPr>
          <p:cNvPr id="450" name="Google Shape;450;p30"/>
          <p:cNvSpPr txBox="1"/>
          <p:nvPr/>
        </p:nvSpPr>
        <p:spPr>
          <a:xfrm>
            <a:off x="5734925" y="3912125"/>
            <a:ext cx="2899800" cy="60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Quattrocento Sans"/>
                <a:ea typeface="Quattrocento Sans"/>
                <a:cs typeface="Quattrocento Sans"/>
                <a:sym typeface="Quattrocento Sans"/>
              </a:rPr>
              <a:t>Support to develop and facilitate networks, work groups, and project websites</a:t>
            </a:r>
            <a:endParaRPr>
              <a:latin typeface="Quattrocento Sans"/>
              <a:ea typeface="Quattrocento Sans"/>
              <a:cs typeface="Quattrocento Sans"/>
              <a:sym typeface="Quattrocento Sans"/>
            </a:endParaRPr>
          </a:p>
        </p:txBody>
      </p:sp>
      <p:sp>
        <p:nvSpPr>
          <p:cNvPr id="451" name="Google Shape;451;p30"/>
          <p:cNvSpPr txBox="1"/>
          <p:nvPr/>
        </p:nvSpPr>
        <p:spPr>
          <a:xfrm>
            <a:off x="1207875" y="3431375"/>
            <a:ext cx="1274100" cy="393600"/>
          </a:xfrm>
          <a:prstGeom prst="rect">
            <a:avLst/>
          </a:prstGeom>
          <a:solidFill>
            <a:srgbClr val="CCCCCC"/>
          </a:solid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Quattrocento Sans"/>
                <a:ea typeface="Quattrocento Sans"/>
                <a:cs typeface="Quattrocento Sans"/>
                <a:sym typeface="Quattrocento Sans"/>
              </a:rPr>
              <a:t>Resources</a:t>
            </a:r>
            <a:endParaRPr sz="1800" b="1">
              <a:latin typeface="Quattrocento Sans"/>
              <a:ea typeface="Quattrocento Sans"/>
              <a:cs typeface="Quattrocento Sans"/>
              <a:sym typeface="Quattrocento Sans"/>
            </a:endParaRPr>
          </a:p>
        </p:txBody>
      </p:sp>
      <p:sp>
        <p:nvSpPr>
          <p:cNvPr id="452" name="Google Shape;452;p30"/>
          <p:cNvSpPr txBox="1"/>
          <p:nvPr/>
        </p:nvSpPr>
        <p:spPr>
          <a:xfrm>
            <a:off x="3848075" y="3441100"/>
            <a:ext cx="1433400" cy="393600"/>
          </a:xfrm>
          <a:prstGeom prst="rect">
            <a:avLst/>
          </a:prstGeom>
          <a:solidFill>
            <a:srgbClr val="CCCCCC"/>
          </a:solid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Quattrocento Sans"/>
                <a:ea typeface="Quattrocento Sans"/>
                <a:cs typeface="Quattrocento Sans"/>
                <a:sym typeface="Quattrocento Sans"/>
              </a:rPr>
              <a:t>Community</a:t>
            </a:r>
            <a:endParaRPr sz="1800" b="1">
              <a:latin typeface="Quattrocento Sans"/>
              <a:ea typeface="Quattrocento Sans"/>
              <a:cs typeface="Quattrocento Sans"/>
              <a:sym typeface="Quattrocento Sans"/>
            </a:endParaRPr>
          </a:p>
        </p:txBody>
      </p:sp>
      <p:sp>
        <p:nvSpPr>
          <p:cNvPr id="453" name="Google Shape;453;p30"/>
          <p:cNvSpPr txBox="1"/>
          <p:nvPr/>
        </p:nvSpPr>
        <p:spPr>
          <a:xfrm>
            <a:off x="6376500" y="3441100"/>
            <a:ext cx="1433400" cy="393600"/>
          </a:xfrm>
          <a:prstGeom prst="rect">
            <a:avLst/>
          </a:prstGeom>
          <a:solidFill>
            <a:srgbClr val="CCCCCC"/>
          </a:solid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Quattrocento Sans"/>
                <a:ea typeface="Quattrocento Sans"/>
                <a:cs typeface="Quattrocento Sans"/>
                <a:sym typeface="Quattrocento Sans"/>
              </a:rPr>
              <a:t>Services</a:t>
            </a:r>
            <a:endParaRPr sz="1800" b="1">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1381250" y="465475"/>
            <a:ext cx="42489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What is DIG Into Data?</a:t>
            </a:r>
            <a:endParaRPr sz="2800">
              <a:highlight>
                <a:srgbClr val="FFCD00"/>
              </a:highlight>
            </a:endParaRPr>
          </a:p>
        </p:txBody>
      </p:sp>
      <p:sp>
        <p:nvSpPr>
          <p:cNvPr id="88" name="Google Shape;88;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89" name="Google Shape;89;p13"/>
          <p:cNvPicPr preferRelativeResize="0"/>
          <p:nvPr/>
        </p:nvPicPr>
        <p:blipFill>
          <a:blip r:embed="rId3">
            <a:alphaModFix/>
          </a:blip>
          <a:stretch>
            <a:fillRect/>
          </a:stretch>
        </p:blipFill>
        <p:spPr>
          <a:xfrm>
            <a:off x="234431" y="313813"/>
            <a:ext cx="1146825" cy="700275"/>
          </a:xfrm>
          <a:prstGeom prst="rect">
            <a:avLst/>
          </a:prstGeom>
          <a:noFill/>
          <a:ln w="9525" cap="flat" cmpd="sng">
            <a:solidFill>
              <a:srgbClr val="980000"/>
            </a:solidFill>
            <a:prstDash val="solid"/>
            <a:round/>
            <a:headEnd type="none" w="sm" len="sm"/>
            <a:tailEnd type="none" w="sm" len="sm"/>
          </a:ln>
        </p:spPr>
      </p:pic>
      <p:pic>
        <p:nvPicPr>
          <p:cNvPr id="90" name="Google Shape;90;p13"/>
          <p:cNvPicPr preferRelativeResize="0"/>
          <p:nvPr/>
        </p:nvPicPr>
        <p:blipFill>
          <a:blip r:embed="rId4">
            <a:alphaModFix/>
          </a:blip>
          <a:stretch>
            <a:fillRect/>
          </a:stretch>
        </p:blipFill>
        <p:spPr>
          <a:xfrm>
            <a:off x="2146330" y="1348057"/>
            <a:ext cx="1421684" cy="1566750"/>
          </a:xfrm>
          <a:prstGeom prst="rect">
            <a:avLst/>
          </a:prstGeom>
          <a:noFill/>
          <a:ln>
            <a:noFill/>
          </a:ln>
        </p:spPr>
      </p:pic>
      <p:pic>
        <p:nvPicPr>
          <p:cNvPr id="91" name="Google Shape;91;p13"/>
          <p:cNvPicPr preferRelativeResize="0"/>
          <p:nvPr/>
        </p:nvPicPr>
        <p:blipFill>
          <a:blip r:embed="rId5">
            <a:alphaModFix/>
          </a:blip>
          <a:stretch>
            <a:fillRect/>
          </a:stretch>
        </p:blipFill>
        <p:spPr>
          <a:xfrm>
            <a:off x="3852265" y="1348057"/>
            <a:ext cx="1482050" cy="1566724"/>
          </a:xfrm>
          <a:prstGeom prst="rect">
            <a:avLst/>
          </a:prstGeom>
          <a:noFill/>
          <a:ln>
            <a:noFill/>
          </a:ln>
        </p:spPr>
      </p:pic>
      <p:pic>
        <p:nvPicPr>
          <p:cNvPr id="92" name="Google Shape;92;p13"/>
          <p:cNvPicPr preferRelativeResize="0"/>
          <p:nvPr/>
        </p:nvPicPr>
        <p:blipFill>
          <a:blip r:embed="rId6">
            <a:alphaModFix/>
          </a:blip>
          <a:stretch>
            <a:fillRect/>
          </a:stretch>
        </p:blipFill>
        <p:spPr>
          <a:xfrm>
            <a:off x="7156219" y="1348057"/>
            <a:ext cx="1482061" cy="1566750"/>
          </a:xfrm>
          <a:prstGeom prst="rect">
            <a:avLst/>
          </a:prstGeom>
          <a:noFill/>
          <a:ln>
            <a:noFill/>
          </a:ln>
        </p:spPr>
      </p:pic>
      <p:pic>
        <p:nvPicPr>
          <p:cNvPr id="93" name="Google Shape;93;p13"/>
          <p:cNvPicPr preferRelativeResize="0"/>
          <p:nvPr/>
        </p:nvPicPr>
        <p:blipFill>
          <a:blip r:embed="rId7">
            <a:alphaModFix/>
          </a:blip>
          <a:stretch>
            <a:fillRect/>
          </a:stretch>
        </p:blipFill>
        <p:spPr>
          <a:xfrm>
            <a:off x="5618567" y="1348057"/>
            <a:ext cx="1253400" cy="1566750"/>
          </a:xfrm>
          <a:prstGeom prst="rect">
            <a:avLst/>
          </a:prstGeom>
          <a:noFill/>
          <a:ln>
            <a:noFill/>
          </a:ln>
        </p:spPr>
      </p:pic>
      <p:pic>
        <p:nvPicPr>
          <p:cNvPr id="94" name="Google Shape;94;p13"/>
          <p:cNvPicPr preferRelativeResize="0"/>
          <p:nvPr/>
        </p:nvPicPr>
        <p:blipFill rotWithShape="1">
          <a:blip r:embed="rId8">
            <a:alphaModFix/>
          </a:blip>
          <a:srcRect l="6626" r="6643" b="25205"/>
          <a:stretch/>
        </p:blipFill>
        <p:spPr>
          <a:xfrm>
            <a:off x="440404" y="1348057"/>
            <a:ext cx="1421674" cy="1566700"/>
          </a:xfrm>
          <a:prstGeom prst="rect">
            <a:avLst/>
          </a:prstGeom>
          <a:noFill/>
          <a:ln>
            <a:noFill/>
          </a:ln>
        </p:spPr>
      </p:pic>
      <p:sp>
        <p:nvSpPr>
          <p:cNvPr id="95" name="Google Shape;95;p13"/>
          <p:cNvSpPr txBox="1"/>
          <p:nvPr/>
        </p:nvSpPr>
        <p:spPr>
          <a:xfrm>
            <a:off x="345502" y="2901729"/>
            <a:ext cx="15738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Quattrocento Sans"/>
                <a:ea typeface="Quattrocento Sans"/>
                <a:cs typeface="Quattrocento Sans"/>
                <a:sym typeface="Quattrocento Sans"/>
              </a:rPr>
              <a:t>Kaitlin Bonner,</a:t>
            </a:r>
            <a:endParaRPr b="1">
              <a:latin typeface="Quattrocento Sans"/>
              <a:ea typeface="Quattrocento Sans"/>
              <a:cs typeface="Quattrocento Sans"/>
              <a:sym typeface="Quattrocento Sans"/>
            </a:endParaRPr>
          </a:p>
          <a:p>
            <a:pPr marL="0" lvl="0" indent="0" algn="l" rtl="0">
              <a:spcBef>
                <a:spcPts val="0"/>
              </a:spcBef>
              <a:spcAft>
                <a:spcPts val="0"/>
              </a:spcAft>
              <a:buNone/>
            </a:pPr>
            <a:r>
              <a:rPr lang="en">
                <a:latin typeface="Quattrocento Sans"/>
                <a:ea typeface="Quattrocento Sans"/>
                <a:cs typeface="Quattrocento Sans"/>
                <a:sym typeface="Quattrocento Sans"/>
              </a:rPr>
              <a:t>St. John Fisher College</a:t>
            </a:r>
            <a:endParaRPr>
              <a:latin typeface="Quattrocento Sans"/>
              <a:ea typeface="Quattrocento Sans"/>
              <a:cs typeface="Quattrocento Sans"/>
              <a:sym typeface="Quattrocento Sans"/>
            </a:endParaRPr>
          </a:p>
        </p:txBody>
      </p:sp>
      <p:sp>
        <p:nvSpPr>
          <p:cNvPr id="96" name="Google Shape;96;p13"/>
          <p:cNvSpPr txBox="1"/>
          <p:nvPr/>
        </p:nvSpPr>
        <p:spPr>
          <a:xfrm>
            <a:off x="1938150" y="2901729"/>
            <a:ext cx="19752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Quattrocento Sans"/>
                <a:ea typeface="Quattrocento Sans"/>
                <a:cs typeface="Quattrocento Sans"/>
                <a:sym typeface="Quattrocento Sans"/>
              </a:rPr>
              <a:t>Arietta Fleming-Davies</a:t>
            </a:r>
            <a:r>
              <a:rPr lang="en">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
                <a:latin typeface="Quattrocento Sans"/>
                <a:ea typeface="Quattrocento Sans"/>
                <a:cs typeface="Quattrocento Sans"/>
                <a:sym typeface="Quattrocento Sans"/>
              </a:rPr>
              <a:t>University of San Diego</a:t>
            </a:r>
            <a:endParaRPr>
              <a:latin typeface="Quattrocento Sans"/>
              <a:ea typeface="Quattrocento Sans"/>
              <a:cs typeface="Quattrocento Sans"/>
              <a:sym typeface="Quattrocento Sans"/>
            </a:endParaRPr>
          </a:p>
        </p:txBody>
      </p:sp>
      <p:sp>
        <p:nvSpPr>
          <p:cNvPr id="97" name="Google Shape;97;p13"/>
          <p:cNvSpPr txBox="1"/>
          <p:nvPr/>
        </p:nvSpPr>
        <p:spPr>
          <a:xfrm>
            <a:off x="3901825" y="2901732"/>
            <a:ext cx="15738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Quattrocento Sans"/>
                <a:ea typeface="Quattrocento Sans"/>
                <a:cs typeface="Quattrocento Sans"/>
                <a:sym typeface="Quattrocento Sans"/>
              </a:rPr>
              <a:t>Kristine Grayson</a:t>
            </a:r>
            <a:r>
              <a:rPr lang="en">
                <a:latin typeface="Quattrocento Sans"/>
                <a:ea typeface="Quattrocento Sans"/>
                <a:cs typeface="Quattrocento Sans"/>
                <a:sym typeface="Quattrocento Sans"/>
              </a:rPr>
              <a:t>, University of Richmond</a:t>
            </a:r>
            <a:endParaRPr>
              <a:latin typeface="Quattrocento Sans"/>
              <a:ea typeface="Quattrocento Sans"/>
              <a:cs typeface="Quattrocento Sans"/>
              <a:sym typeface="Quattrocento Sans"/>
            </a:endParaRPr>
          </a:p>
        </p:txBody>
      </p:sp>
      <p:sp>
        <p:nvSpPr>
          <p:cNvPr id="98" name="Google Shape;98;p13"/>
          <p:cNvSpPr txBox="1"/>
          <p:nvPr/>
        </p:nvSpPr>
        <p:spPr>
          <a:xfrm>
            <a:off x="5630175" y="2901729"/>
            <a:ext cx="14820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Quattrocento Sans"/>
                <a:ea typeface="Quattrocento Sans"/>
                <a:cs typeface="Quattrocento Sans"/>
                <a:sym typeface="Quattrocento Sans"/>
              </a:rPr>
              <a:t>X. Ben Wu,</a:t>
            </a:r>
            <a:endParaRPr b="1">
              <a:latin typeface="Quattrocento Sans"/>
              <a:ea typeface="Quattrocento Sans"/>
              <a:cs typeface="Quattrocento Sans"/>
              <a:sym typeface="Quattrocento Sans"/>
            </a:endParaRPr>
          </a:p>
          <a:p>
            <a:pPr marL="0" lvl="0" indent="0" algn="l" rtl="0">
              <a:spcBef>
                <a:spcPts val="0"/>
              </a:spcBef>
              <a:spcAft>
                <a:spcPts val="0"/>
              </a:spcAft>
              <a:buNone/>
            </a:pPr>
            <a:r>
              <a:rPr lang="en">
                <a:latin typeface="Quattrocento Sans"/>
                <a:ea typeface="Quattrocento Sans"/>
                <a:cs typeface="Quattrocento Sans"/>
                <a:sym typeface="Quattrocento Sans"/>
              </a:rPr>
              <a:t>University of Texas A &amp; M</a:t>
            </a:r>
            <a:endParaRPr>
              <a:latin typeface="Quattrocento Sans"/>
              <a:ea typeface="Quattrocento Sans"/>
              <a:cs typeface="Quattrocento Sans"/>
              <a:sym typeface="Quattrocento Sans"/>
            </a:endParaRPr>
          </a:p>
        </p:txBody>
      </p:sp>
      <p:sp>
        <p:nvSpPr>
          <p:cNvPr id="99" name="Google Shape;99;p13"/>
          <p:cNvSpPr txBox="1"/>
          <p:nvPr/>
        </p:nvSpPr>
        <p:spPr>
          <a:xfrm>
            <a:off x="7003800" y="2901729"/>
            <a:ext cx="2216400" cy="7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Quattrocento Sans"/>
                <a:ea typeface="Quattrocento Sans"/>
                <a:cs typeface="Quattrocento Sans"/>
                <a:sym typeface="Quattrocento Sans"/>
              </a:rPr>
              <a:t>Raisa Hernández-Pacheco</a:t>
            </a:r>
            <a:r>
              <a:rPr lang="en">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
                <a:latin typeface="Quattrocento Sans"/>
                <a:ea typeface="Quattrocento Sans"/>
                <a:cs typeface="Quattrocento Sans"/>
                <a:sym typeface="Quattrocento Sans"/>
              </a:rPr>
              <a:t>University of Richmond</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100" name="Google Shape;100;p13"/>
          <p:cNvSpPr txBox="1"/>
          <p:nvPr/>
        </p:nvSpPr>
        <p:spPr>
          <a:xfrm>
            <a:off x="234425" y="3754957"/>
            <a:ext cx="8690100" cy="7002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Quattrocento Sans"/>
                <a:ea typeface="Quattrocento Sans"/>
                <a:cs typeface="Quattrocento Sans"/>
                <a:sym typeface="Quattrocento Sans"/>
              </a:rPr>
              <a:t>RCN-Incubator: Designing an Infrastructure and Sustainable Learning Community for Integrating Data-Centric Teaching Resources in Undergraduate Biology Education</a:t>
            </a:r>
            <a:endParaRPr sz="1800" b="1">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1"/>
          <p:cNvSpPr txBox="1">
            <a:spLocks noGrp="1"/>
          </p:cNvSpPr>
          <p:nvPr>
            <p:ph type="title"/>
          </p:nvPr>
        </p:nvSpPr>
        <p:spPr>
          <a:xfrm>
            <a:off x="1381250" y="465475"/>
            <a:ext cx="69729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Why faculty mentoring networks?</a:t>
            </a:r>
            <a:endParaRPr sz="2800"/>
          </a:p>
        </p:txBody>
      </p:sp>
      <p:sp>
        <p:nvSpPr>
          <p:cNvPr id="459" name="Google Shape;459;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460" name="Google Shape;460;p31"/>
          <p:cNvPicPr preferRelativeResize="0"/>
          <p:nvPr/>
        </p:nvPicPr>
        <p:blipFill rotWithShape="1">
          <a:blip r:embed="rId3">
            <a:alphaModFix/>
          </a:blip>
          <a:srcRect r="70271"/>
          <a:stretch/>
        </p:blipFill>
        <p:spPr>
          <a:xfrm>
            <a:off x="780336" y="455915"/>
            <a:ext cx="443375" cy="500125"/>
          </a:xfrm>
          <a:prstGeom prst="rect">
            <a:avLst/>
          </a:prstGeom>
          <a:noFill/>
          <a:ln>
            <a:noFill/>
          </a:ln>
        </p:spPr>
      </p:pic>
      <p:sp>
        <p:nvSpPr>
          <p:cNvPr id="461" name="Google Shape;461;p31"/>
          <p:cNvSpPr txBox="1">
            <a:spLocks noGrp="1"/>
          </p:cNvSpPr>
          <p:nvPr>
            <p:ph type="body" idx="1"/>
          </p:nvPr>
        </p:nvSpPr>
        <p:spPr>
          <a:xfrm>
            <a:off x="348525" y="1220523"/>
            <a:ext cx="8353200" cy="28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are FMNs? </a:t>
            </a:r>
            <a:endParaRPr b="1"/>
          </a:p>
          <a:p>
            <a:pPr marL="457200" lvl="0" indent="-381000" algn="l" rtl="0">
              <a:spcBef>
                <a:spcPts val="0"/>
              </a:spcBef>
              <a:spcAft>
                <a:spcPts val="0"/>
              </a:spcAft>
              <a:buSzPts val="2400"/>
              <a:buChar char="●"/>
            </a:pPr>
            <a:r>
              <a:rPr lang="en"/>
              <a:t>Small groups of educators exploring quantitative biology topics using a structured online platform</a:t>
            </a:r>
            <a:endParaRPr/>
          </a:p>
          <a:p>
            <a:pPr marL="0" lvl="0" indent="0" algn="l" rtl="0">
              <a:spcBef>
                <a:spcPts val="0"/>
              </a:spcBef>
              <a:spcAft>
                <a:spcPts val="0"/>
              </a:spcAft>
              <a:buNone/>
            </a:pPr>
            <a:endParaRPr b="1"/>
          </a:p>
          <a:p>
            <a:pPr marL="0" lvl="0" indent="0" algn="l" rtl="0">
              <a:spcBef>
                <a:spcPts val="0"/>
              </a:spcBef>
              <a:spcAft>
                <a:spcPts val="0"/>
              </a:spcAft>
              <a:buNone/>
            </a:pPr>
            <a:r>
              <a:rPr lang="en" b="1"/>
              <a:t>Why did we use FMNs?</a:t>
            </a:r>
            <a:endParaRPr b="1"/>
          </a:p>
          <a:p>
            <a:pPr marL="457200" lvl="0" indent="-381000" algn="l" rtl="0">
              <a:spcBef>
                <a:spcPts val="0"/>
              </a:spcBef>
              <a:spcAft>
                <a:spcPts val="0"/>
              </a:spcAft>
              <a:buSzPts val="2400"/>
              <a:buChar char="●"/>
            </a:pPr>
            <a:r>
              <a:rPr lang="en"/>
              <a:t>Professional development opportunities to discuss data-centric teaching practices and introduce OER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2"/>
          <p:cNvSpPr txBox="1">
            <a:spLocks noGrp="1"/>
          </p:cNvSpPr>
          <p:nvPr>
            <p:ph type="title"/>
          </p:nvPr>
        </p:nvSpPr>
        <p:spPr>
          <a:xfrm>
            <a:off x="1381250" y="465475"/>
            <a:ext cx="76104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FMN #1: DIG into Data for the Biology Classroom (2017)</a:t>
            </a:r>
            <a:endParaRPr sz="2800"/>
          </a:p>
        </p:txBody>
      </p:sp>
      <p:sp>
        <p:nvSpPr>
          <p:cNvPr id="467" name="Google Shape;467;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468" name="Google Shape;468;p32"/>
          <p:cNvGrpSpPr/>
          <p:nvPr/>
        </p:nvGrpSpPr>
        <p:grpSpPr>
          <a:xfrm>
            <a:off x="3854125" y="2821187"/>
            <a:ext cx="4777550" cy="1951775"/>
            <a:chOff x="3755500" y="3035700"/>
            <a:chExt cx="4777550" cy="1951775"/>
          </a:xfrm>
        </p:grpSpPr>
        <p:pic>
          <p:nvPicPr>
            <p:cNvPr id="469" name="Google Shape;469;p32"/>
            <p:cNvPicPr preferRelativeResize="0"/>
            <p:nvPr/>
          </p:nvPicPr>
          <p:blipFill>
            <a:blip r:embed="rId3">
              <a:alphaModFix/>
            </a:blip>
            <a:stretch>
              <a:fillRect/>
            </a:stretch>
          </p:blipFill>
          <p:spPr>
            <a:xfrm>
              <a:off x="5713825" y="3035700"/>
              <a:ext cx="2819225" cy="1951775"/>
            </a:xfrm>
            <a:prstGeom prst="rect">
              <a:avLst/>
            </a:prstGeom>
            <a:noFill/>
            <a:ln>
              <a:noFill/>
            </a:ln>
          </p:spPr>
        </p:pic>
        <p:sp>
          <p:nvSpPr>
            <p:cNvPr id="470" name="Google Shape;470;p32"/>
            <p:cNvSpPr txBox="1"/>
            <p:nvPr/>
          </p:nvSpPr>
          <p:spPr>
            <a:xfrm>
              <a:off x="3755500" y="3225200"/>
              <a:ext cx="2337600" cy="9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Quattrocento Sans"/>
                  <a:ea typeface="Quattrocento Sans"/>
                  <a:cs typeface="Quattrocento Sans"/>
                  <a:sym typeface="Quattrocento Sans"/>
                </a:rPr>
                <a:t>20 FMN participants </a:t>
              </a: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19 institutions</a:t>
              </a: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17 new modules</a:t>
              </a:r>
              <a:endParaRPr sz="1600">
                <a:latin typeface="Quattrocento Sans"/>
                <a:ea typeface="Quattrocento Sans"/>
                <a:cs typeface="Quattrocento Sans"/>
                <a:sym typeface="Quattrocento Sans"/>
              </a:endParaRPr>
            </a:p>
          </p:txBody>
        </p:sp>
      </p:grpSp>
      <p:grpSp>
        <p:nvGrpSpPr>
          <p:cNvPr id="471" name="Google Shape;471;p32"/>
          <p:cNvGrpSpPr/>
          <p:nvPr/>
        </p:nvGrpSpPr>
        <p:grpSpPr>
          <a:xfrm>
            <a:off x="263275" y="2640725"/>
            <a:ext cx="3306900" cy="2312700"/>
            <a:chOff x="263275" y="2640725"/>
            <a:chExt cx="3306900" cy="2312700"/>
          </a:xfrm>
        </p:grpSpPr>
        <p:sp>
          <p:nvSpPr>
            <p:cNvPr id="472" name="Google Shape;472;p32"/>
            <p:cNvSpPr/>
            <p:nvPr/>
          </p:nvSpPr>
          <p:spPr>
            <a:xfrm>
              <a:off x="263275" y="2640725"/>
              <a:ext cx="3306900" cy="2312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2"/>
            <p:cNvGrpSpPr/>
            <p:nvPr/>
          </p:nvGrpSpPr>
          <p:grpSpPr>
            <a:xfrm>
              <a:off x="441475" y="2674800"/>
              <a:ext cx="2950500" cy="2244562"/>
              <a:chOff x="187825" y="2674800"/>
              <a:chExt cx="2950500" cy="2244562"/>
            </a:xfrm>
          </p:grpSpPr>
          <p:pic>
            <p:nvPicPr>
              <p:cNvPr id="474" name="Google Shape;474;p32"/>
              <p:cNvPicPr preferRelativeResize="0"/>
              <p:nvPr/>
            </p:nvPicPr>
            <p:blipFill rotWithShape="1">
              <a:blip r:embed="rId4">
                <a:alphaModFix/>
              </a:blip>
              <a:srcRect l="37107" t="58754" r="28607" b="22241"/>
              <a:stretch/>
            </p:blipFill>
            <p:spPr>
              <a:xfrm>
                <a:off x="1612050" y="4253987"/>
                <a:ext cx="1383576" cy="665375"/>
              </a:xfrm>
              <a:prstGeom prst="rect">
                <a:avLst/>
              </a:prstGeom>
              <a:noFill/>
              <a:ln>
                <a:noFill/>
              </a:ln>
            </p:spPr>
          </p:pic>
          <p:sp>
            <p:nvSpPr>
              <p:cNvPr id="475" name="Google Shape;475;p32"/>
              <p:cNvSpPr txBox="1"/>
              <p:nvPr/>
            </p:nvSpPr>
            <p:spPr>
              <a:xfrm>
                <a:off x="187825" y="2674800"/>
                <a:ext cx="2950500" cy="5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Quattrocento Sans"/>
                    <a:ea typeface="Quattrocento Sans"/>
                    <a:cs typeface="Quattrocento Sans"/>
                    <a:sym typeface="Quattrocento Sans"/>
                  </a:rPr>
                  <a:t>Creating dataset teaching modules for a special issue of:</a:t>
                </a:r>
                <a:endParaRPr sz="1600">
                  <a:latin typeface="Quattrocento Sans"/>
                  <a:ea typeface="Quattrocento Sans"/>
                  <a:cs typeface="Quattrocento Sans"/>
                  <a:sym typeface="Quattrocento Sans"/>
                </a:endParaRPr>
              </a:p>
            </p:txBody>
          </p:sp>
          <p:sp>
            <p:nvSpPr>
              <p:cNvPr id="476" name="Google Shape;476;p32"/>
              <p:cNvSpPr txBox="1"/>
              <p:nvPr/>
            </p:nvSpPr>
            <p:spPr>
              <a:xfrm>
                <a:off x="334125" y="4389875"/>
                <a:ext cx="1461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Sponsored by:</a:t>
                </a:r>
                <a:endParaRPr>
                  <a:latin typeface="Quattrocento Sans"/>
                  <a:ea typeface="Quattrocento Sans"/>
                  <a:cs typeface="Quattrocento Sans"/>
                  <a:sym typeface="Quattrocento Sans"/>
                </a:endParaRPr>
              </a:p>
            </p:txBody>
          </p:sp>
          <p:pic>
            <p:nvPicPr>
              <p:cNvPr id="477" name="Google Shape;477;p32"/>
              <p:cNvPicPr preferRelativeResize="0"/>
              <p:nvPr/>
            </p:nvPicPr>
            <p:blipFill rotWithShape="1">
              <a:blip r:embed="rId5">
                <a:alphaModFix/>
              </a:blip>
              <a:srcRect l="10008" r="65485" b="71198"/>
              <a:stretch/>
            </p:blipFill>
            <p:spPr>
              <a:xfrm>
                <a:off x="187825" y="3315655"/>
                <a:ext cx="2950499" cy="613486"/>
              </a:xfrm>
              <a:prstGeom prst="rect">
                <a:avLst/>
              </a:prstGeom>
              <a:noFill/>
              <a:ln>
                <a:noFill/>
              </a:ln>
            </p:spPr>
          </p:pic>
        </p:grpSp>
      </p:grpSp>
      <p:pic>
        <p:nvPicPr>
          <p:cNvPr id="478" name="Google Shape;478;p32"/>
          <p:cNvPicPr preferRelativeResize="0"/>
          <p:nvPr/>
        </p:nvPicPr>
        <p:blipFill>
          <a:blip r:embed="rId6">
            <a:alphaModFix/>
          </a:blip>
          <a:stretch>
            <a:fillRect/>
          </a:stretch>
        </p:blipFill>
        <p:spPr>
          <a:xfrm>
            <a:off x="869591" y="516160"/>
            <a:ext cx="306454" cy="298150"/>
          </a:xfrm>
          <a:prstGeom prst="rect">
            <a:avLst/>
          </a:prstGeom>
          <a:noFill/>
          <a:ln>
            <a:noFill/>
          </a:ln>
        </p:spPr>
      </p:pic>
      <p:sp>
        <p:nvSpPr>
          <p:cNvPr id="479" name="Google Shape;479;p32"/>
          <p:cNvSpPr txBox="1"/>
          <p:nvPr/>
        </p:nvSpPr>
        <p:spPr>
          <a:xfrm>
            <a:off x="332125" y="1016775"/>
            <a:ext cx="8496000" cy="12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Quattrocento Sans"/>
                <a:ea typeface="Quattrocento Sans"/>
                <a:cs typeface="Quattrocento Sans"/>
                <a:sym typeface="Quattrocento Sans"/>
              </a:rPr>
              <a:t>Goals</a:t>
            </a:r>
            <a:endParaRPr sz="1800" b="1">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Educate faculty members on effective pedagogical practices around teaching with research data</a:t>
            </a:r>
            <a:endParaRPr sz="1800">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Support development of pedagogical material focused on bringing data into the biology/ecology classroom</a:t>
            </a:r>
            <a:endParaRPr sz="180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3"/>
          <p:cNvSpPr txBox="1">
            <a:spLocks noGrp="1"/>
          </p:cNvSpPr>
          <p:nvPr>
            <p:ph type="title"/>
          </p:nvPr>
        </p:nvSpPr>
        <p:spPr>
          <a:xfrm>
            <a:off x="1381250" y="465475"/>
            <a:ext cx="72792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a:solidFill>
                  <a:schemeClr val="dk1"/>
                </a:solidFill>
              </a:rPr>
              <a:t>FMN #1: DIG into Data for the Biology Classroom (2017)</a:t>
            </a:r>
            <a:endParaRPr/>
          </a:p>
        </p:txBody>
      </p:sp>
      <p:sp>
        <p:nvSpPr>
          <p:cNvPr id="485" name="Google Shape;485;p3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pic>
        <p:nvPicPr>
          <p:cNvPr id="486" name="Google Shape;486;p33"/>
          <p:cNvPicPr preferRelativeResize="0"/>
          <p:nvPr/>
        </p:nvPicPr>
        <p:blipFill rotWithShape="1">
          <a:blip r:embed="rId3">
            <a:alphaModFix/>
          </a:blip>
          <a:srcRect l="38630" t="23821" r="31508"/>
          <a:stretch/>
        </p:blipFill>
        <p:spPr>
          <a:xfrm>
            <a:off x="2275300" y="1457450"/>
            <a:ext cx="3190626" cy="2579645"/>
          </a:xfrm>
          <a:prstGeom prst="rect">
            <a:avLst/>
          </a:prstGeom>
          <a:noFill/>
          <a:ln>
            <a:noFill/>
          </a:ln>
          <a:effectLst>
            <a:outerShdw blurRad="57150" dist="19050" dir="5400000" algn="bl" rotWithShape="0">
              <a:srgbClr val="000000">
                <a:alpha val="50000"/>
              </a:srgbClr>
            </a:outerShdw>
          </a:effectLst>
        </p:spPr>
      </p:pic>
      <p:sp>
        <p:nvSpPr>
          <p:cNvPr id="487" name="Google Shape;487;p33"/>
          <p:cNvSpPr txBox="1"/>
          <p:nvPr/>
        </p:nvSpPr>
        <p:spPr>
          <a:xfrm>
            <a:off x="287425" y="1714450"/>
            <a:ext cx="1858800" cy="18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Quattrocento Sans"/>
                <a:ea typeface="Quattrocento Sans"/>
                <a:cs typeface="Quattrocento Sans"/>
                <a:sym typeface="Quattrocento Sans"/>
              </a:rPr>
              <a:t>Products</a:t>
            </a:r>
            <a:r>
              <a:rPr lang="en" sz="1600">
                <a:latin typeface="Quattrocento Sans"/>
                <a:ea typeface="Quattrocento Sans"/>
                <a:cs typeface="Quattrocento Sans"/>
                <a:sym typeface="Quattrocento Sans"/>
              </a:rPr>
              <a:t> posted to</a:t>
            </a:r>
            <a:endParaRPr sz="1600">
              <a:latin typeface="Quattrocento Sans"/>
              <a:ea typeface="Quattrocento Sans"/>
              <a:cs typeface="Quattrocento Sans"/>
              <a:sym typeface="Quattrocento Sans"/>
            </a:endParaRPr>
          </a:p>
          <a:p>
            <a:pPr marL="0" lvl="0" indent="0" algn="l" rtl="0">
              <a:spcBef>
                <a:spcPts val="0"/>
              </a:spcBef>
              <a:spcAft>
                <a:spcPts val="0"/>
              </a:spcAft>
              <a:buNone/>
            </a:pPr>
            <a:endParaRPr sz="1600">
              <a:latin typeface="Quattrocento Sans"/>
              <a:ea typeface="Quattrocento Sans"/>
              <a:cs typeface="Quattrocento Sans"/>
              <a:sym typeface="Quattrocento Sans"/>
            </a:endParaRPr>
          </a:p>
          <a:p>
            <a:pPr marL="0" lvl="0" indent="0" algn="l" rtl="0">
              <a:spcBef>
                <a:spcPts val="0"/>
              </a:spcBef>
              <a:spcAft>
                <a:spcPts val="0"/>
              </a:spcAft>
              <a:buNone/>
            </a:pP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9 TIEE modules</a:t>
            </a: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8 QUBES modules</a:t>
            </a:r>
            <a:endParaRPr sz="1600">
              <a:latin typeface="Quattrocento Sans"/>
              <a:ea typeface="Quattrocento Sans"/>
              <a:cs typeface="Quattrocento Sans"/>
              <a:sym typeface="Quattrocento Sans"/>
            </a:endParaRPr>
          </a:p>
          <a:p>
            <a:pPr marL="0" lvl="0" indent="0" algn="l" rtl="0">
              <a:spcBef>
                <a:spcPts val="0"/>
              </a:spcBef>
              <a:spcAft>
                <a:spcPts val="0"/>
              </a:spcAft>
              <a:buNone/>
            </a:pP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1,079 downloads </a:t>
            </a:r>
            <a:endParaRPr sz="1600">
              <a:latin typeface="Quattrocento Sans"/>
              <a:ea typeface="Quattrocento Sans"/>
              <a:cs typeface="Quattrocento Sans"/>
              <a:sym typeface="Quattrocento Sans"/>
            </a:endParaRPr>
          </a:p>
        </p:txBody>
      </p:sp>
      <p:pic>
        <p:nvPicPr>
          <p:cNvPr id="488" name="Google Shape;488;p33"/>
          <p:cNvPicPr preferRelativeResize="0"/>
          <p:nvPr/>
        </p:nvPicPr>
        <p:blipFill>
          <a:blip r:embed="rId4">
            <a:alphaModFix/>
          </a:blip>
          <a:stretch>
            <a:fillRect/>
          </a:stretch>
        </p:blipFill>
        <p:spPr>
          <a:xfrm>
            <a:off x="5599925" y="1420000"/>
            <a:ext cx="3314404" cy="2617100"/>
          </a:xfrm>
          <a:prstGeom prst="rect">
            <a:avLst/>
          </a:prstGeom>
          <a:noFill/>
          <a:ln>
            <a:noFill/>
          </a:ln>
          <a:effectLst>
            <a:outerShdw blurRad="57150" dist="19050" dir="5400000" algn="bl" rotWithShape="0">
              <a:srgbClr val="000000">
                <a:alpha val="50000"/>
              </a:srgbClr>
            </a:outerShdw>
          </a:effectLst>
        </p:spPr>
      </p:pic>
      <p:pic>
        <p:nvPicPr>
          <p:cNvPr id="489" name="Google Shape;489;p33"/>
          <p:cNvPicPr preferRelativeResize="0"/>
          <p:nvPr/>
        </p:nvPicPr>
        <p:blipFill>
          <a:blip r:embed="rId5">
            <a:alphaModFix/>
          </a:blip>
          <a:stretch>
            <a:fillRect/>
          </a:stretch>
        </p:blipFill>
        <p:spPr>
          <a:xfrm>
            <a:off x="493381" y="2052100"/>
            <a:ext cx="1299022" cy="435600"/>
          </a:xfrm>
          <a:prstGeom prst="rect">
            <a:avLst/>
          </a:prstGeom>
          <a:noFill/>
          <a:ln>
            <a:noFill/>
          </a:ln>
        </p:spPr>
      </p:pic>
      <p:sp>
        <p:nvSpPr>
          <p:cNvPr id="490" name="Google Shape;490;p33"/>
          <p:cNvSpPr/>
          <p:nvPr/>
        </p:nvSpPr>
        <p:spPr>
          <a:xfrm>
            <a:off x="279923" y="1771550"/>
            <a:ext cx="1837800" cy="1914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 name="Google Shape;491;p33"/>
          <p:cNvPicPr preferRelativeResize="0"/>
          <p:nvPr/>
        </p:nvPicPr>
        <p:blipFill>
          <a:blip r:embed="rId6">
            <a:alphaModFix/>
          </a:blip>
          <a:stretch>
            <a:fillRect/>
          </a:stretch>
        </p:blipFill>
        <p:spPr>
          <a:xfrm>
            <a:off x="869591" y="516160"/>
            <a:ext cx="306454" cy="298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4"/>
          <p:cNvSpPr txBox="1">
            <a:spLocks noGrp="1"/>
          </p:cNvSpPr>
          <p:nvPr>
            <p:ph type="title"/>
          </p:nvPr>
        </p:nvSpPr>
        <p:spPr>
          <a:xfrm>
            <a:off x="1381250" y="617875"/>
            <a:ext cx="74166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a:solidFill>
                  <a:schemeClr val="dk1"/>
                </a:solidFill>
              </a:rPr>
              <a:t>FMN #2: DIG into Data for the Biology Classroom (2018)</a:t>
            </a:r>
            <a:endParaRPr sz="2800">
              <a:solidFill>
                <a:schemeClr val="dk1"/>
              </a:solidFill>
            </a:endParaRPr>
          </a:p>
          <a:p>
            <a:pPr marL="0" lvl="0" indent="0" algn="l" rtl="0">
              <a:spcBef>
                <a:spcPts val="0"/>
              </a:spcBef>
              <a:spcAft>
                <a:spcPts val="0"/>
              </a:spcAft>
              <a:buNone/>
            </a:pPr>
            <a:endParaRPr sz="2800"/>
          </a:p>
        </p:txBody>
      </p:sp>
      <p:sp>
        <p:nvSpPr>
          <p:cNvPr id="497" name="Google Shape;497;p3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grpSp>
        <p:nvGrpSpPr>
          <p:cNvPr id="498" name="Google Shape;498;p34"/>
          <p:cNvGrpSpPr/>
          <p:nvPr/>
        </p:nvGrpSpPr>
        <p:grpSpPr>
          <a:xfrm>
            <a:off x="3666300" y="2592825"/>
            <a:ext cx="5163125" cy="1852225"/>
            <a:chOff x="3666300" y="2592825"/>
            <a:chExt cx="5163125" cy="1852225"/>
          </a:xfrm>
        </p:grpSpPr>
        <p:sp>
          <p:nvSpPr>
            <p:cNvPr id="499" name="Google Shape;499;p34"/>
            <p:cNvSpPr txBox="1"/>
            <p:nvPr/>
          </p:nvSpPr>
          <p:spPr>
            <a:xfrm>
              <a:off x="3666300" y="2592825"/>
              <a:ext cx="2116200" cy="9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Quattrocento Sans"/>
                  <a:ea typeface="Quattrocento Sans"/>
                  <a:cs typeface="Quattrocento Sans"/>
                  <a:sym typeface="Quattrocento Sans"/>
                </a:rPr>
                <a:t>7 FMN participants, </a:t>
              </a: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7 institutions,</a:t>
              </a: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7 unique adaptations </a:t>
              </a:r>
              <a:endParaRPr sz="1600">
                <a:latin typeface="Quattrocento Sans"/>
                <a:ea typeface="Quattrocento Sans"/>
                <a:cs typeface="Quattrocento Sans"/>
                <a:sym typeface="Quattrocento Sans"/>
              </a:endParaRPr>
            </a:p>
          </p:txBody>
        </p:sp>
        <p:pic>
          <p:nvPicPr>
            <p:cNvPr id="500" name="Google Shape;500;p34"/>
            <p:cNvPicPr preferRelativeResize="0"/>
            <p:nvPr/>
          </p:nvPicPr>
          <p:blipFill>
            <a:blip r:embed="rId3">
              <a:alphaModFix/>
            </a:blip>
            <a:stretch>
              <a:fillRect/>
            </a:stretch>
          </p:blipFill>
          <p:spPr>
            <a:xfrm>
              <a:off x="5766725" y="2655880"/>
              <a:ext cx="3062700" cy="1789171"/>
            </a:xfrm>
            <a:prstGeom prst="rect">
              <a:avLst/>
            </a:prstGeom>
            <a:noFill/>
            <a:ln>
              <a:noFill/>
            </a:ln>
          </p:spPr>
        </p:pic>
      </p:grpSp>
      <p:grpSp>
        <p:nvGrpSpPr>
          <p:cNvPr id="501" name="Google Shape;501;p34"/>
          <p:cNvGrpSpPr/>
          <p:nvPr/>
        </p:nvGrpSpPr>
        <p:grpSpPr>
          <a:xfrm>
            <a:off x="248225" y="4014282"/>
            <a:ext cx="4154077" cy="988544"/>
            <a:chOff x="248225" y="4014282"/>
            <a:chExt cx="4154077" cy="988544"/>
          </a:xfrm>
        </p:grpSpPr>
        <p:pic>
          <p:nvPicPr>
            <p:cNvPr id="502" name="Google Shape;502;p34"/>
            <p:cNvPicPr preferRelativeResize="0"/>
            <p:nvPr/>
          </p:nvPicPr>
          <p:blipFill>
            <a:blip r:embed="rId4">
              <a:alphaModFix/>
            </a:blip>
            <a:stretch>
              <a:fillRect/>
            </a:stretch>
          </p:blipFill>
          <p:spPr>
            <a:xfrm>
              <a:off x="3509576" y="4014282"/>
              <a:ext cx="892725" cy="988544"/>
            </a:xfrm>
            <a:prstGeom prst="rect">
              <a:avLst/>
            </a:prstGeom>
            <a:noFill/>
            <a:ln>
              <a:noFill/>
            </a:ln>
          </p:spPr>
        </p:pic>
        <p:sp>
          <p:nvSpPr>
            <p:cNvPr id="503" name="Google Shape;503;p34"/>
            <p:cNvSpPr txBox="1"/>
            <p:nvPr/>
          </p:nvSpPr>
          <p:spPr>
            <a:xfrm>
              <a:off x="248225" y="4306125"/>
              <a:ext cx="36438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In-person meeting at BioQUEST/QUBES Summer Workshop (2018)</a:t>
              </a:r>
              <a:endParaRPr>
                <a:latin typeface="Quattrocento Sans"/>
                <a:ea typeface="Quattrocento Sans"/>
                <a:cs typeface="Quattrocento Sans"/>
                <a:sym typeface="Quattrocento Sans"/>
              </a:endParaRPr>
            </a:p>
          </p:txBody>
        </p:sp>
      </p:grpSp>
      <p:grpSp>
        <p:nvGrpSpPr>
          <p:cNvPr id="504" name="Google Shape;504;p34"/>
          <p:cNvGrpSpPr/>
          <p:nvPr/>
        </p:nvGrpSpPr>
        <p:grpSpPr>
          <a:xfrm>
            <a:off x="270700" y="2483150"/>
            <a:ext cx="2781300" cy="1721400"/>
            <a:chOff x="270700" y="2483150"/>
            <a:chExt cx="2781300" cy="1721400"/>
          </a:xfrm>
        </p:grpSpPr>
        <p:sp>
          <p:nvSpPr>
            <p:cNvPr id="505" name="Google Shape;505;p34"/>
            <p:cNvSpPr/>
            <p:nvPr/>
          </p:nvSpPr>
          <p:spPr>
            <a:xfrm>
              <a:off x="270700" y="2483150"/>
              <a:ext cx="2781300" cy="1721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34"/>
            <p:cNvGrpSpPr/>
            <p:nvPr/>
          </p:nvGrpSpPr>
          <p:grpSpPr>
            <a:xfrm>
              <a:off x="270750" y="2537563"/>
              <a:ext cx="2715176" cy="1612587"/>
              <a:chOff x="194550" y="2537563"/>
              <a:chExt cx="2715176" cy="1612587"/>
            </a:xfrm>
          </p:grpSpPr>
          <p:pic>
            <p:nvPicPr>
              <p:cNvPr id="507" name="Google Shape;507;p34"/>
              <p:cNvPicPr preferRelativeResize="0"/>
              <p:nvPr/>
            </p:nvPicPr>
            <p:blipFill rotWithShape="1">
              <a:blip r:embed="rId5">
                <a:alphaModFix/>
              </a:blip>
              <a:srcRect l="37107" t="58754" r="28607" b="22241"/>
              <a:stretch/>
            </p:blipFill>
            <p:spPr>
              <a:xfrm>
                <a:off x="1526150" y="3484775"/>
                <a:ext cx="1383576" cy="665375"/>
              </a:xfrm>
              <a:prstGeom prst="rect">
                <a:avLst/>
              </a:prstGeom>
              <a:noFill/>
              <a:ln>
                <a:noFill/>
              </a:ln>
            </p:spPr>
          </p:pic>
          <p:sp>
            <p:nvSpPr>
              <p:cNvPr id="508" name="Google Shape;508;p34"/>
              <p:cNvSpPr txBox="1"/>
              <p:nvPr/>
            </p:nvSpPr>
            <p:spPr>
              <a:xfrm>
                <a:off x="248225" y="3620663"/>
                <a:ext cx="1461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Sponsored by:</a:t>
                </a:r>
                <a:endParaRPr>
                  <a:latin typeface="Quattrocento Sans"/>
                  <a:ea typeface="Quattrocento Sans"/>
                  <a:cs typeface="Quattrocento Sans"/>
                  <a:sym typeface="Quattrocento Sans"/>
                </a:endParaRPr>
              </a:p>
            </p:txBody>
          </p:sp>
          <p:sp>
            <p:nvSpPr>
              <p:cNvPr id="509" name="Google Shape;509;p34"/>
              <p:cNvSpPr txBox="1"/>
              <p:nvPr/>
            </p:nvSpPr>
            <p:spPr>
              <a:xfrm>
                <a:off x="194550" y="2537563"/>
                <a:ext cx="2682600" cy="5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Adapting TIEE modules and publishing on:</a:t>
                </a:r>
                <a:endParaRPr>
                  <a:latin typeface="Quattrocento Sans"/>
                  <a:ea typeface="Quattrocento Sans"/>
                  <a:cs typeface="Quattrocento Sans"/>
                  <a:sym typeface="Quattrocento Sans"/>
                </a:endParaRPr>
              </a:p>
            </p:txBody>
          </p:sp>
          <p:pic>
            <p:nvPicPr>
              <p:cNvPr id="510" name="Google Shape;510;p34"/>
              <p:cNvPicPr preferRelativeResize="0"/>
              <p:nvPr/>
            </p:nvPicPr>
            <p:blipFill>
              <a:blip r:embed="rId6">
                <a:alphaModFix/>
              </a:blip>
              <a:stretch>
                <a:fillRect/>
              </a:stretch>
            </p:blipFill>
            <p:spPr>
              <a:xfrm>
                <a:off x="1404648" y="2822844"/>
                <a:ext cx="1299022" cy="435600"/>
              </a:xfrm>
              <a:prstGeom prst="rect">
                <a:avLst/>
              </a:prstGeom>
              <a:noFill/>
              <a:ln>
                <a:noFill/>
              </a:ln>
            </p:spPr>
          </p:pic>
        </p:grpSp>
      </p:grpSp>
      <p:pic>
        <p:nvPicPr>
          <p:cNvPr id="511" name="Google Shape;511;p34"/>
          <p:cNvPicPr preferRelativeResize="0"/>
          <p:nvPr/>
        </p:nvPicPr>
        <p:blipFill>
          <a:blip r:embed="rId7">
            <a:alphaModFix/>
          </a:blip>
          <a:stretch>
            <a:fillRect/>
          </a:stretch>
        </p:blipFill>
        <p:spPr>
          <a:xfrm>
            <a:off x="869591" y="516160"/>
            <a:ext cx="306454" cy="298150"/>
          </a:xfrm>
          <a:prstGeom prst="rect">
            <a:avLst/>
          </a:prstGeom>
          <a:noFill/>
          <a:ln>
            <a:noFill/>
          </a:ln>
        </p:spPr>
      </p:pic>
      <p:sp>
        <p:nvSpPr>
          <p:cNvPr id="512" name="Google Shape;512;p34"/>
          <p:cNvSpPr txBox="1"/>
          <p:nvPr/>
        </p:nvSpPr>
        <p:spPr>
          <a:xfrm>
            <a:off x="248225" y="1075025"/>
            <a:ext cx="8781900" cy="12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Quattrocento Sans"/>
                <a:ea typeface="Quattrocento Sans"/>
                <a:cs typeface="Quattrocento Sans"/>
                <a:sym typeface="Quattrocento Sans"/>
              </a:rPr>
              <a:t>Goals</a:t>
            </a:r>
            <a:endParaRPr sz="1800" b="1">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Explore, adapt, and implement new teaching modules using authentic research data </a:t>
            </a:r>
            <a:endParaRPr sz="1800">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Develop adaptations of dataset teaching resources for the classroom</a:t>
            </a:r>
            <a:endParaRPr sz="180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5"/>
          <p:cNvSpPr txBox="1">
            <a:spLocks noGrp="1"/>
          </p:cNvSpPr>
          <p:nvPr>
            <p:ph type="title"/>
          </p:nvPr>
        </p:nvSpPr>
        <p:spPr>
          <a:xfrm>
            <a:off x="1381250" y="465475"/>
            <a:ext cx="73743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a:solidFill>
                  <a:schemeClr val="dk1"/>
                </a:solidFill>
              </a:rPr>
              <a:t>FMN #2: DIG into Data for the Biology Classroom (2018)</a:t>
            </a:r>
            <a:endParaRPr sz="2800"/>
          </a:p>
        </p:txBody>
      </p:sp>
      <p:sp>
        <p:nvSpPr>
          <p:cNvPr id="518" name="Google Shape;518;p3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519" name="Google Shape;519;p35"/>
          <p:cNvPicPr preferRelativeResize="0"/>
          <p:nvPr/>
        </p:nvPicPr>
        <p:blipFill>
          <a:blip r:embed="rId3">
            <a:alphaModFix/>
          </a:blip>
          <a:stretch>
            <a:fillRect/>
          </a:stretch>
        </p:blipFill>
        <p:spPr>
          <a:xfrm>
            <a:off x="1807475" y="3929213"/>
            <a:ext cx="1038225" cy="342900"/>
          </a:xfrm>
          <a:prstGeom prst="rect">
            <a:avLst/>
          </a:prstGeom>
          <a:noFill/>
          <a:ln>
            <a:noFill/>
          </a:ln>
        </p:spPr>
      </p:pic>
      <p:pic>
        <p:nvPicPr>
          <p:cNvPr id="520" name="Google Shape;520;p35"/>
          <p:cNvPicPr preferRelativeResize="0"/>
          <p:nvPr/>
        </p:nvPicPr>
        <p:blipFill rotWithShape="1">
          <a:blip r:embed="rId4">
            <a:alphaModFix/>
          </a:blip>
          <a:srcRect l="38630" t="23821" r="31508"/>
          <a:stretch/>
        </p:blipFill>
        <p:spPr>
          <a:xfrm>
            <a:off x="144883" y="1145200"/>
            <a:ext cx="3120949" cy="2523325"/>
          </a:xfrm>
          <a:prstGeom prst="rect">
            <a:avLst/>
          </a:prstGeom>
          <a:noFill/>
          <a:ln>
            <a:noFill/>
          </a:ln>
          <a:effectLst>
            <a:outerShdw blurRad="57150" dist="19050" dir="5400000" algn="bl" rotWithShape="0">
              <a:srgbClr val="000000">
                <a:alpha val="50000"/>
              </a:srgbClr>
            </a:outerShdw>
          </a:effectLst>
        </p:spPr>
      </p:pic>
      <p:sp>
        <p:nvSpPr>
          <p:cNvPr id="521" name="Google Shape;521;p35"/>
          <p:cNvSpPr/>
          <p:nvPr/>
        </p:nvSpPr>
        <p:spPr>
          <a:xfrm>
            <a:off x="2205102" y="3384248"/>
            <a:ext cx="243000" cy="2007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2" name="Google Shape;522;p35"/>
          <p:cNvCxnSpPr/>
          <p:nvPr/>
        </p:nvCxnSpPr>
        <p:spPr>
          <a:xfrm>
            <a:off x="2326613" y="3584949"/>
            <a:ext cx="0" cy="316800"/>
          </a:xfrm>
          <a:prstGeom prst="straightConnector1">
            <a:avLst/>
          </a:prstGeom>
          <a:noFill/>
          <a:ln w="19050" cap="flat" cmpd="sng">
            <a:solidFill>
              <a:schemeClr val="dk2"/>
            </a:solidFill>
            <a:prstDash val="solid"/>
            <a:round/>
            <a:headEnd type="none" w="med" len="med"/>
            <a:tailEnd type="triangle" w="med" len="med"/>
          </a:ln>
        </p:spPr>
      </p:cxnSp>
      <p:pic>
        <p:nvPicPr>
          <p:cNvPr id="523" name="Google Shape;523;p35"/>
          <p:cNvPicPr preferRelativeResize="0"/>
          <p:nvPr/>
        </p:nvPicPr>
        <p:blipFill rotWithShape="1">
          <a:blip r:embed="rId5">
            <a:alphaModFix/>
          </a:blip>
          <a:srcRect r="7646"/>
          <a:stretch/>
        </p:blipFill>
        <p:spPr>
          <a:xfrm>
            <a:off x="3310352" y="3158275"/>
            <a:ext cx="5717359" cy="1444300"/>
          </a:xfrm>
          <a:prstGeom prst="rect">
            <a:avLst/>
          </a:prstGeom>
          <a:noFill/>
          <a:ln>
            <a:noFill/>
          </a:ln>
        </p:spPr>
      </p:pic>
      <p:sp>
        <p:nvSpPr>
          <p:cNvPr id="524" name="Google Shape;524;p35"/>
          <p:cNvSpPr txBox="1"/>
          <p:nvPr/>
        </p:nvSpPr>
        <p:spPr>
          <a:xfrm>
            <a:off x="3608925" y="1606875"/>
            <a:ext cx="2116200" cy="9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Quattrocento Sans"/>
                <a:ea typeface="Quattrocento Sans"/>
                <a:cs typeface="Quattrocento Sans"/>
                <a:sym typeface="Quattrocento Sans"/>
              </a:rPr>
              <a:t>Closing the loop on the OER lifecycle</a:t>
            </a:r>
            <a:endParaRPr sz="1800">
              <a:latin typeface="Quattrocento Sans"/>
              <a:ea typeface="Quattrocento Sans"/>
              <a:cs typeface="Quattrocento Sans"/>
              <a:sym typeface="Quattrocento Sans"/>
            </a:endParaRPr>
          </a:p>
        </p:txBody>
      </p:sp>
      <p:pic>
        <p:nvPicPr>
          <p:cNvPr id="525" name="Google Shape;525;p35"/>
          <p:cNvPicPr preferRelativeResize="0"/>
          <p:nvPr/>
        </p:nvPicPr>
        <p:blipFill rotWithShape="1">
          <a:blip r:embed="rId6">
            <a:alphaModFix/>
          </a:blip>
          <a:srcRect l="13807" r="12980"/>
          <a:stretch/>
        </p:blipFill>
        <p:spPr>
          <a:xfrm>
            <a:off x="5814764" y="995850"/>
            <a:ext cx="2191711" cy="2027025"/>
          </a:xfrm>
          <a:prstGeom prst="rect">
            <a:avLst/>
          </a:prstGeom>
          <a:noFill/>
          <a:ln>
            <a:noFill/>
          </a:ln>
        </p:spPr>
      </p:pic>
      <p:pic>
        <p:nvPicPr>
          <p:cNvPr id="526" name="Google Shape;526;p35"/>
          <p:cNvPicPr preferRelativeResize="0"/>
          <p:nvPr/>
        </p:nvPicPr>
        <p:blipFill>
          <a:blip r:embed="rId7">
            <a:alphaModFix/>
          </a:blip>
          <a:stretch>
            <a:fillRect/>
          </a:stretch>
        </p:blipFill>
        <p:spPr>
          <a:xfrm>
            <a:off x="869591" y="516160"/>
            <a:ext cx="306454" cy="298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6"/>
          <p:cNvSpPr txBox="1">
            <a:spLocks noGrp="1"/>
          </p:cNvSpPr>
          <p:nvPr>
            <p:ph type="title"/>
          </p:nvPr>
        </p:nvSpPr>
        <p:spPr>
          <a:xfrm>
            <a:off x="1381250" y="465475"/>
            <a:ext cx="73743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a:solidFill>
                  <a:schemeClr val="dk1"/>
                </a:solidFill>
              </a:rPr>
              <a:t>FMN #2: DIG into Data for the Biology Classroom (2018)</a:t>
            </a:r>
            <a:endParaRPr sz="2800"/>
          </a:p>
        </p:txBody>
      </p:sp>
      <p:sp>
        <p:nvSpPr>
          <p:cNvPr id="532" name="Google Shape;532;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533" name="Google Shape;533;p36"/>
          <p:cNvPicPr preferRelativeResize="0"/>
          <p:nvPr/>
        </p:nvPicPr>
        <p:blipFill rotWithShape="1">
          <a:blip r:embed="rId3">
            <a:alphaModFix/>
          </a:blip>
          <a:srcRect r="11762" b="23318"/>
          <a:stretch/>
        </p:blipFill>
        <p:spPr>
          <a:xfrm>
            <a:off x="215100" y="1368925"/>
            <a:ext cx="4083475" cy="1427725"/>
          </a:xfrm>
          <a:prstGeom prst="rect">
            <a:avLst/>
          </a:prstGeom>
          <a:noFill/>
          <a:ln>
            <a:noFill/>
          </a:ln>
          <a:effectLst>
            <a:outerShdw blurRad="57150" dist="19050" dir="5400000" algn="bl" rotWithShape="0">
              <a:srgbClr val="000000">
                <a:alpha val="50000"/>
              </a:srgbClr>
            </a:outerShdw>
          </a:effectLst>
        </p:spPr>
      </p:pic>
      <p:pic>
        <p:nvPicPr>
          <p:cNvPr id="534" name="Google Shape;534;p36"/>
          <p:cNvPicPr preferRelativeResize="0"/>
          <p:nvPr/>
        </p:nvPicPr>
        <p:blipFill rotWithShape="1">
          <a:blip r:embed="rId4">
            <a:alphaModFix/>
          </a:blip>
          <a:srcRect b="21346"/>
          <a:stretch/>
        </p:blipFill>
        <p:spPr>
          <a:xfrm>
            <a:off x="4695925" y="780347"/>
            <a:ext cx="4324375" cy="2032875"/>
          </a:xfrm>
          <a:prstGeom prst="rect">
            <a:avLst/>
          </a:prstGeom>
          <a:noFill/>
          <a:ln>
            <a:noFill/>
          </a:ln>
          <a:effectLst>
            <a:outerShdw blurRad="57150" dist="19050" dir="5400000" algn="bl" rotWithShape="0">
              <a:srgbClr val="000000">
                <a:alpha val="50000"/>
              </a:srgbClr>
            </a:outerShdw>
          </a:effectLst>
        </p:spPr>
      </p:pic>
      <p:sp>
        <p:nvSpPr>
          <p:cNvPr id="535" name="Google Shape;535;p36"/>
          <p:cNvSpPr txBox="1"/>
          <p:nvPr/>
        </p:nvSpPr>
        <p:spPr>
          <a:xfrm>
            <a:off x="323675" y="3086100"/>
            <a:ext cx="3506400" cy="15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Quattrocento Sans"/>
                <a:ea typeface="Quattrocento Sans"/>
                <a:cs typeface="Quattrocento Sans"/>
                <a:sym typeface="Quattrocento Sans"/>
              </a:rPr>
              <a:t>Changes:</a:t>
            </a:r>
            <a:endParaRPr sz="1600" b="1">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 sz="1600">
                <a:latin typeface="Quattrocento Sans"/>
                <a:ea typeface="Quattrocento Sans"/>
                <a:cs typeface="Quattrocento Sans"/>
                <a:sym typeface="Quattrocento Sans"/>
              </a:rPr>
              <a:t>New pedagogical approaches</a:t>
            </a:r>
            <a:endParaRPr sz="1600">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 sz="1600">
                <a:latin typeface="Quattrocento Sans"/>
                <a:ea typeface="Quattrocento Sans"/>
                <a:cs typeface="Quattrocento Sans"/>
                <a:sym typeface="Quattrocento Sans"/>
              </a:rPr>
              <a:t>Level: Very first lab of Intro Bio</a:t>
            </a:r>
            <a:endParaRPr sz="1600">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 sz="1600">
                <a:latin typeface="Quattrocento Sans"/>
                <a:ea typeface="Quattrocento Sans"/>
                <a:cs typeface="Quattrocento Sans"/>
                <a:sym typeface="Quattrocento Sans"/>
              </a:rPr>
              <a:t>Topical focus: Scientific method</a:t>
            </a:r>
            <a:endParaRPr sz="1600">
              <a:latin typeface="Quattrocento Sans"/>
              <a:ea typeface="Quattrocento Sans"/>
              <a:cs typeface="Quattrocento Sans"/>
              <a:sym typeface="Quattrocento Sans"/>
            </a:endParaRPr>
          </a:p>
          <a:p>
            <a:pPr marL="457200" lvl="0" indent="-317500" algn="l" rtl="0">
              <a:spcBef>
                <a:spcPts val="0"/>
              </a:spcBef>
              <a:spcAft>
                <a:spcPts val="0"/>
              </a:spcAft>
              <a:buSzPts val="1400"/>
              <a:buFont typeface="Quattrocento Sans"/>
              <a:buChar char="●"/>
            </a:pPr>
            <a:r>
              <a:rPr lang="en" sz="1600">
                <a:latin typeface="Quattrocento Sans"/>
                <a:ea typeface="Quattrocento Sans"/>
                <a:cs typeface="Quattrocento Sans"/>
                <a:sym typeface="Quattrocento Sans"/>
              </a:rPr>
              <a:t>Complexity: Reduced for intro  course</a:t>
            </a:r>
            <a:r>
              <a:rPr lang="en">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
        <p:nvSpPr>
          <p:cNvPr id="536" name="Google Shape;536;p36"/>
          <p:cNvSpPr txBox="1"/>
          <p:nvPr/>
        </p:nvSpPr>
        <p:spPr>
          <a:xfrm>
            <a:off x="5080125" y="3086050"/>
            <a:ext cx="3691800" cy="19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Quattrocento Sans"/>
                <a:ea typeface="Quattrocento Sans"/>
                <a:cs typeface="Quattrocento Sans"/>
                <a:sym typeface="Quattrocento Sans"/>
              </a:rPr>
              <a:t>Changes:</a:t>
            </a:r>
            <a:endParaRPr sz="1600" b="1">
              <a:latin typeface="Quattrocento Sans"/>
              <a:ea typeface="Quattrocento Sans"/>
              <a:cs typeface="Quattrocento Sans"/>
              <a:sym typeface="Quattrocento Sans"/>
            </a:endParaRPr>
          </a:p>
          <a:p>
            <a:pPr marL="457200" lvl="0" indent="-330200" algn="l" rtl="0">
              <a:spcBef>
                <a:spcPts val="0"/>
              </a:spcBef>
              <a:spcAft>
                <a:spcPts val="0"/>
              </a:spcAft>
              <a:buClr>
                <a:schemeClr val="dk1"/>
              </a:buClr>
              <a:buSzPts val="1600"/>
              <a:buFont typeface="Quattrocento Sans"/>
              <a:buChar char="●"/>
            </a:pPr>
            <a:r>
              <a:rPr lang="en" sz="1600">
                <a:solidFill>
                  <a:schemeClr val="dk1"/>
                </a:solidFill>
                <a:latin typeface="Quattrocento Sans"/>
                <a:ea typeface="Quattrocento Sans"/>
                <a:cs typeface="Quattrocento Sans"/>
                <a:sym typeface="Quattrocento Sans"/>
              </a:rPr>
              <a:t>New pedagogical approaches</a:t>
            </a:r>
            <a:endParaRPr sz="1600" b="1">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 sz="1600">
                <a:latin typeface="Quattrocento Sans"/>
                <a:ea typeface="Quattrocento Sans"/>
                <a:cs typeface="Quattrocento Sans"/>
                <a:sym typeface="Quattrocento Sans"/>
              </a:rPr>
              <a:t>Level: Upper-level Ecology course</a:t>
            </a:r>
            <a:endParaRPr sz="1600">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 sz="1600">
                <a:latin typeface="Quattrocento Sans"/>
                <a:ea typeface="Quattrocento Sans"/>
                <a:cs typeface="Quattrocento Sans"/>
                <a:sym typeface="Quattrocento Sans"/>
              </a:rPr>
              <a:t>Platform focus: Shiny app for figures and R output</a:t>
            </a:r>
            <a:endParaRPr sz="1600">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 sz="1600">
                <a:latin typeface="Quattrocento Sans"/>
                <a:ea typeface="Quattrocento Sans"/>
                <a:cs typeface="Quattrocento Sans"/>
                <a:sym typeface="Quattrocento Sans"/>
              </a:rPr>
              <a:t>Complexity: Increased for advanced course</a:t>
            </a:r>
            <a:endParaRPr sz="1600">
              <a:latin typeface="Quattrocento Sans"/>
              <a:ea typeface="Quattrocento Sans"/>
              <a:cs typeface="Quattrocento Sans"/>
              <a:sym typeface="Quattrocento Sans"/>
            </a:endParaRPr>
          </a:p>
          <a:p>
            <a:pPr marL="457200" lvl="0" indent="0" algn="l" rtl="0">
              <a:spcBef>
                <a:spcPts val="0"/>
              </a:spcBef>
              <a:spcAft>
                <a:spcPts val="0"/>
              </a:spcAft>
              <a:buNone/>
            </a:pPr>
            <a:endParaRPr sz="1600">
              <a:latin typeface="Quattrocento Sans"/>
              <a:ea typeface="Quattrocento Sans"/>
              <a:cs typeface="Quattrocento Sans"/>
              <a:sym typeface="Quattrocento Sans"/>
            </a:endParaRPr>
          </a:p>
        </p:txBody>
      </p:sp>
      <p:pic>
        <p:nvPicPr>
          <p:cNvPr id="537" name="Google Shape;537;p36"/>
          <p:cNvPicPr preferRelativeResize="0"/>
          <p:nvPr/>
        </p:nvPicPr>
        <p:blipFill>
          <a:blip r:embed="rId5">
            <a:alphaModFix/>
          </a:blip>
          <a:stretch>
            <a:fillRect/>
          </a:stretch>
        </p:blipFill>
        <p:spPr>
          <a:xfrm>
            <a:off x="3834031" y="2934018"/>
            <a:ext cx="1191744" cy="393600"/>
          </a:xfrm>
          <a:prstGeom prst="rect">
            <a:avLst/>
          </a:prstGeom>
          <a:noFill/>
          <a:ln>
            <a:noFill/>
          </a:ln>
        </p:spPr>
      </p:pic>
      <p:pic>
        <p:nvPicPr>
          <p:cNvPr id="538" name="Google Shape;538;p36"/>
          <p:cNvPicPr preferRelativeResize="0"/>
          <p:nvPr/>
        </p:nvPicPr>
        <p:blipFill>
          <a:blip r:embed="rId6">
            <a:alphaModFix/>
          </a:blip>
          <a:stretch>
            <a:fillRect/>
          </a:stretch>
        </p:blipFill>
        <p:spPr>
          <a:xfrm>
            <a:off x="869591" y="516160"/>
            <a:ext cx="306454" cy="298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7"/>
          <p:cNvSpPr/>
          <p:nvPr/>
        </p:nvSpPr>
        <p:spPr>
          <a:xfrm>
            <a:off x="276865" y="1969000"/>
            <a:ext cx="1837800" cy="1914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txBox="1">
            <a:spLocks noGrp="1"/>
          </p:cNvSpPr>
          <p:nvPr>
            <p:ph type="title"/>
          </p:nvPr>
        </p:nvSpPr>
        <p:spPr>
          <a:xfrm>
            <a:off x="1381250" y="465475"/>
            <a:ext cx="73743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chemeClr val="dk1"/>
                </a:solidFill>
              </a:rPr>
              <a:t>FMN #2: DIG into Data for the Biology Classroom (2018)</a:t>
            </a:r>
            <a:endParaRPr sz="2800"/>
          </a:p>
        </p:txBody>
      </p:sp>
      <p:sp>
        <p:nvSpPr>
          <p:cNvPr id="545" name="Google Shape;545;p3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546" name="Google Shape;546;p37"/>
          <p:cNvSpPr txBox="1"/>
          <p:nvPr/>
        </p:nvSpPr>
        <p:spPr>
          <a:xfrm>
            <a:off x="287425" y="1950575"/>
            <a:ext cx="1858800" cy="18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Quattrocento Sans"/>
                <a:ea typeface="Quattrocento Sans"/>
                <a:cs typeface="Quattrocento Sans"/>
                <a:sym typeface="Quattrocento Sans"/>
              </a:rPr>
              <a:t>Products posted to</a:t>
            </a:r>
            <a:endParaRPr sz="1600">
              <a:latin typeface="Quattrocento Sans"/>
              <a:ea typeface="Quattrocento Sans"/>
              <a:cs typeface="Quattrocento Sans"/>
              <a:sym typeface="Quattrocento Sans"/>
            </a:endParaRPr>
          </a:p>
          <a:p>
            <a:pPr marL="0" lvl="0" indent="0" algn="l" rtl="0">
              <a:spcBef>
                <a:spcPts val="0"/>
              </a:spcBef>
              <a:spcAft>
                <a:spcPts val="0"/>
              </a:spcAft>
              <a:buNone/>
            </a:pPr>
            <a:endParaRPr sz="1600">
              <a:latin typeface="Quattrocento Sans"/>
              <a:ea typeface="Quattrocento Sans"/>
              <a:cs typeface="Quattrocento Sans"/>
              <a:sym typeface="Quattrocento Sans"/>
            </a:endParaRPr>
          </a:p>
          <a:p>
            <a:pPr marL="0" lvl="0" indent="0" algn="l" rtl="0">
              <a:spcBef>
                <a:spcPts val="0"/>
              </a:spcBef>
              <a:spcAft>
                <a:spcPts val="0"/>
              </a:spcAft>
              <a:buNone/>
            </a:pP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6 adapted QUBES modules</a:t>
            </a:r>
            <a:endParaRPr sz="1600">
              <a:latin typeface="Quattrocento Sans"/>
              <a:ea typeface="Quattrocento Sans"/>
              <a:cs typeface="Quattrocento Sans"/>
              <a:sym typeface="Quattrocento Sans"/>
            </a:endParaRPr>
          </a:p>
          <a:p>
            <a:pPr marL="0" lvl="0" indent="0" algn="l" rtl="0">
              <a:spcBef>
                <a:spcPts val="0"/>
              </a:spcBef>
              <a:spcAft>
                <a:spcPts val="0"/>
              </a:spcAft>
              <a:buNone/>
            </a:pPr>
            <a:endParaRPr sz="1600">
              <a:latin typeface="Quattrocento Sans"/>
              <a:ea typeface="Quattrocento Sans"/>
              <a:cs typeface="Quattrocento Sans"/>
              <a:sym typeface="Quattrocento Sans"/>
            </a:endParaRPr>
          </a:p>
          <a:p>
            <a:pPr marL="0" lvl="0" indent="0" algn="l" rtl="0">
              <a:spcBef>
                <a:spcPts val="0"/>
              </a:spcBef>
              <a:spcAft>
                <a:spcPts val="0"/>
              </a:spcAft>
              <a:buNone/>
            </a:pPr>
            <a:r>
              <a:rPr lang="en" sz="1600">
                <a:latin typeface="Quattrocento Sans"/>
                <a:ea typeface="Quattrocento Sans"/>
                <a:cs typeface="Quattrocento Sans"/>
                <a:sym typeface="Quattrocento Sans"/>
              </a:rPr>
              <a:t>259 downloads </a:t>
            </a:r>
            <a:endParaRPr sz="1600">
              <a:latin typeface="Quattrocento Sans"/>
              <a:ea typeface="Quattrocento Sans"/>
              <a:cs typeface="Quattrocento Sans"/>
              <a:sym typeface="Quattrocento Sans"/>
            </a:endParaRPr>
          </a:p>
        </p:txBody>
      </p:sp>
      <p:pic>
        <p:nvPicPr>
          <p:cNvPr id="547" name="Google Shape;547;p37"/>
          <p:cNvPicPr preferRelativeResize="0"/>
          <p:nvPr/>
        </p:nvPicPr>
        <p:blipFill>
          <a:blip r:embed="rId3">
            <a:alphaModFix/>
          </a:blip>
          <a:stretch>
            <a:fillRect/>
          </a:stretch>
        </p:blipFill>
        <p:spPr>
          <a:xfrm>
            <a:off x="493381" y="2288225"/>
            <a:ext cx="1299022" cy="435600"/>
          </a:xfrm>
          <a:prstGeom prst="rect">
            <a:avLst/>
          </a:prstGeom>
          <a:noFill/>
          <a:ln>
            <a:noFill/>
          </a:ln>
        </p:spPr>
      </p:pic>
      <p:pic>
        <p:nvPicPr>
          <p:cNvPr id="548" name="Google Shape;548;p37"/>
          <p:cNvPicPr preferRelativeResize="0"/>
          <p:nvPr/>
        </p:nvPicPr>
        <p:blipFill>
          <a:blip r:embed="rId4">
            <a:alphaModFix/>
          </a:blip>
          <a:stretch>
            <a:fillRect/>
          </a:stretch>
        </p:blipFill>
        <p:spPr>
          <a:xfrm>
            <a:off x="2332650" y="1087843"/>
            <a:ext cx="2439025" cy="1948532"/>
          </a:xfrm>
          <a:prstGeom prst="rect">
            <a:avLst/>
          </a:prstGeom>
          <a:noFill/>
          <a:ln>
            <a:noFill/>
          </a:ln>
          <a:effectLst>
            <a:outerShdw blurRad="57150" dist="19050" dir="5400000" algn="bl" rotWithShape="0">
              <a:srgbClr val="000000">
                <a:alpha val="50000"/>
              </a:srgbClr>
            </a:outerShdw>
          </a:effectLst>
        </p:spPr>
      </p:pic>
      <p:pic>
        <p:nvPicPr>
          <p:cNvPr id="549" name="Google Shape;549;p37"/>
          <p:cNvPicPr preferRelativeResize="0"/>
          <p:nvPr/>
        </p:nvPicPr>
        <p:blipFill>
          <a:blip r:embed="rId5">
            <a:alphaModFix/>
          </a:blip>
          <a:stretch>
            <a:fillRect/>
          </a:stretch>
        </p:blipFill>
        <p:spPr>
          <a:xfrm>
            <a:off x="4958100" y="814300"/>
            <a:ext cx="2537000" cy="2015700"/>
          </a:xfrm>
          <a:prstGeom prst="rect">
            <a:avLst/>
          </a:prstGeom>
          <a:noFill/>
          <a:ln>
            <a:noFill/>
          </a:ln>
          <a:effectLst>
            <a:outerShdw blurRad="57150" dist="19050" dir="5400000" algn="bl" rotWithShape="0">
              <a:srgbClr val="000000">
                <a:alpha val="50000"/>
              </a:srgbClr>
            </a:outerShdw>
          </a:effectLst>
        </p:spPr>
      </p:pic>
      <p:pic>
        <p:nvPicPr>
          <p:cNvPr id="550" name="Google Shape;550;p37"/>
          <p:cNvPicPr preferRelativeResize="0"/>
          <p:nvPr/>
        </p:nvPicPr>
        <p:blipFill>
          <a:blip r:embed="rId6">
            <a:alphaModFix/>
          </a:blip>
          <a:stretch>
            <a:fillRect/>
          </a:stretch>
        </p:blipFill>
        <p:spPr>
          <a:xfrm>
            <a:off x="5785763" y="2941325"/>
            <a:ext cx="2439021" cy="1914000"/>
          </a:xfrm>
          <a:prstGeom prst="rect">
            <a:avLst/>
          </a:prstGeom>
          <a:noFill/>
          <a:ln>
            <a:noFill/>
          </a:ln>
          <a:effectLst>
            <a:outerShdw blurRad="57150" dist="19050" dir="5400000" algn="bl" rotWithShape="0">
              <a:srgbClr val="000000">
                <a:alpha val="50000"/>
              </a:srgbClr>
            </a:outerShdw>
          </a:effectLst>
        </p:spPr>
      </p:pic>
      <p:pic>
        <p:nvPicPr>
          <p:cNvPr id="551" name="Google Shape;551;p37"/>
          <p:cNvPicPr preferRelativeResize="0"/>
          <p:nvPr/>
        </p:nvPicPr>
        <p:blipFill>
          <a:blip r:embed="rId7">
            <a:alphaModFix/>
          </a:blip>
          <a:stretch>
            <a:fillRect/>
          </a:stretch>
        </p:blipFill>
        <p:spPr>
          <a:xfrm>
            <a:off x="3180688" y="3110300"/>
            <a:ext cx="2439025" cy="1974138"/>
          </a:xfrm>
          <a:prstGeom prst="rect">
            <a:avLst/>
          </a:prstGeom>
          <a:noFill/>
          <a:ln>
            <a:noFill/>
          </a:ln>
          <a:effectLst>
            <a:outerShdw blurRad="57150" dist="19050" dir="5400000" algn="bl" rotWithShape="0">
              <a:srgbClr val="000000">
                <a:alpha val="50000"/>
              </a:srgbClr>
            </a:outerShdw>
          </a:effectLst>
        </p:spPr>
      </p:pic>
      <p:pic>
        <p:nvPicPr>
          <p:cNvPr id="552" name="Google Shape;552;p37"/>
          <p:cNvPicPr preferRelativeResize="0"/>
          <p:nvPr/>
        </p:nvPicPr>
        <p:blipFill>
          <a:blip r:embed="rId8">
            <a:alphaModFix/>
          </a:blip>
          <a:stretch>
            <a:fillRect/>
          </a:stretch>
        </p:blipFill>
        <p:spPr>
          <a:xfrm>
            <a:off x="869591" y="516160"/>
            <a:ext cx="306454" cy="298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8"/>
          <p:cNvSpPr txBox="1">
            <a:spLocks noGrp="1"/>
          </p:cNvSpPr>
          <p:nvPr>
            <p:ph type="title"/>
          </p:nvPr>
        </p:nvSpPr>
        <p:spPr>
          <a:xfrm>
            <a:off x="1381250" y="465475"/>
            <a:ext cx="73743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QUBES FMNs and the OER lifecycle</a:t>
            </a:r>
            <a:endParaRPr sz="2800"/>
          </a:p>
        </p:txBody>
      </p:sp>
      <p:sp>
        <p:nvSpPr>
          <p:cNvPr id="558" name="Google Shape;558;p3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pic>
        <p:nvPicPr>
          <p:cNvPr id="559" name="Google Shape;559;p38"/>
          <p:cNvPicPr preferRelativeResize="0"/>
          <p:nvPr/>
        </p:nvPicPr>
        <p:blipFill rotWithShape="1">
          <a:blip r:embed="rId3">
            <a:alphaModFix/>
          </a:blip>
          <a:srcRect r="70271"/>
          <a:stretch/>
        </p:blipFill>
        <p:spPr>
          <a:xfrm>
            <a:off x="780336" y="455915"/>
            <a:ext cx="443375" cy="500125"/>
          </a:xfrm>
          <a:prstGeom prst="rect">
            <a:avLst/>
          </a:prstGeom>
          <a:noFill/>
          <a:ln>
            <a:noFill/>
          </a:ln>
        </p:spPr>
      </p:pic>
      <p:sp>
        <p:nvSpPr>
          <p:cNvPr id="560" name="Google Shape;560;p38"/>
          <p:cNvSpPr txBox="1"/>
          <p:nvPr/>
        </p:nvSpPr>
        <p:spPr>
          <a:xfrm>
            <a:off x="215250" y="4624875"/>
            <a:ext cx="8723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N=44 participants from 8 different, QUBES FMNs;  error bars: 1 SE (Figure from Harmann, LeRoe, et al. </a:t>
            </a:r>
            <a:r>
              <a:rPr lang="en" i="1">
                <a:latin typeface="Quattrocento Sans"/>
                <a:ea typeface="Quattrocento Sans"/>
                <a:cs typeface="Quattrocento Sans"/>
                <a:sym typeface="Quattrocento Sans"/>
              </a:rPr>
              <a:t>in prep)</a:t>
            </a:r>
            <a:endParaRPr i="1">
              <a:latin typeface="Quattrocento Sans"/>
              <a:ea typeface="Quattrocento Sans"/>
              <a:cs typeface="Quattrocento Sans"/>
              <a:sym typeface="Quattrocento Sans"/>
            </a:endParaRPr>
          </a:p>
        </p:txBody>
      </p:sp>
      <p:pic>
        <p:nvPicPr>
          <p:cNvPr id="561" name="Google Shape;561;p38"/>
          <p:cNvPicPr preferRelativeResize="0"/>
          <p:nvPr/>
        </p:nvPicPr>
        <p:blipFill rotWithShape="1">
          <a:blip r:embed="rId4">
            <a:alphaModFix/>
          </a:blip>
          <a:srcRect l="13807" r="12980"/>
          <a:stretch/>
        </p:blipFill>
        <p:spPr>
          <a:xfrm>
            <a:off x="2771849" y="995386"/>
            <a:ext cx="3408900" cy="3152739"/>
          </a:xfrm>
          <a:prstGeom prst="rect">
            <a:avLst/>
          </a:prstGeom>
          <a:noFill/>
          <a:ln>
            <a:noFill/>
          </a:ln>
        </p:spPr>
      </p:pic>
      <p:grpSp>
        <p:nvGrpSpPr>
          <p:cNvPr id="12" name="Group 11">
            <a:extLst>
              <a:ext uri="{FF2B5EF4-FFF2-40B4-BE49-F238E27FC236}">
                <a16:creationId xmlns:a16="http://schemas.microsoft.com/office/drawing/2014/main" id="{0996FA70-CB95-6D47-B174-470CA5DF3844}"/>
              </a:ext>
            </a:extLst>
          </p:cNvPr>
          <p:cNvGrpSpPr/>
          <p:nvPr/>
        </p:nvGrpSpPr>
        <p:grpSpPr>
          <a:xfrm>
            <a:off x="4912963" y="940175"/>
            <a:ext cx="3839887" cy="1801200"/>
            <a:chOff x="4912963" y="940175"/>
            <a:chExt cx="3839887" cy="1801200"/>
          </a:xfrm>
        </p:grpSpPr>
        <p:grpSp>
          <p:nvGrpSpPr>
            <p:cNvPr id="568" name="Google Shape;568;p38"/>
            <p:cNvGrpSpPr/>
            <p:nvPr/>
          </p:nvGrpSpPr>
          <p:grpSpPr>
            <a:xfrm>
              <a:off x="6316000" y="940175"/>
              <a:ext cx="2436850" cy="1801200"/>
              <a:chOff x="6316000" y="940175"/>
              <a:chExt cx="2436850" cy="1801200"/>
            </a:xfrm>
          </p:grpSpPr>
          <p:pic>
            <p:nvPicPr>
              <p:cNvPr id="569" name="Google Shape;569;p38"/>
              <p:cNvPicPr preferRelativeResize="0"/>
              <p:nvPr/>
            </p:nvPicPr>
            <p:blipFill rotWithShape="1">
              <a:blip r:embed="rId5">
                <a:alphaModFix/>
              </a:blip>
              <a:srcRect l="9000" r="50071" b="57383"/>
              <a:stretch/>
            </p:blipFill>
            <p:spPr>
              <a:xfrm>
                <a:off x="6628550" y="1035090"/>
                <a:ext cx="2124300" cy="1706285"/>
              </a:xfrm>
              <a:prstGeom prst="rect">
                <a:avLst/>
              </a:prstGeom>
              <a:noFill/>
              <a:ln>
                <a:noFill/>
              </a:ln>
            </p:spPr>
          </p:pic>
          <p:sp>
            <p:nvSpPr>
              <p:cNvPr id="570" name="Google Shape;570;p38"/>
              <p:cNvSpPr txBox="1"/>
              <p:nvPr/>
            </p:nvSpPr>
            <p:spPr>
              <a:xfrm rot="-5400000">
                <a:off x="5576800" y="1679375"/>
                <a:ext cx="1731900" cy="2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Ability to</a:t>
                </a:r>
                <a:r>
                  <a:rPr lang="en" b="1">
                    <a:solidFill>
                      <a:srgbClr val="0000FF"/>
                    </a:solidFill>
                    <a:latin typeface="Quattrocento Sans"/>
                    <a:ea typeface="Quattrocento Sans"/>
                    <a:cs typeface="Quattrocento Sans"/>
                    <a:sym typeface="Quattrocento Sans"/>
                  </a:rPr>
                  <a:t> find</a:t>
                </a:r>
                <a:r>
                  <a:rPr lang="en">
                    <a:latin typeface="Quattrocento Sans"/>
                    <a:ea typeface="Quattrocento Sans"/>
                    <a:cs typeface="Quattrocento Sans"/>
                    <a:sym typeface="Quattrocento Sans"/>
                  </a:rPr>
                  <a:t> OERs</a:t>
                </a:r>
                <a:endParaRPr>
                  <a:latin typeface="Quattrocento Sans"/>
                  <a:ea typeface="Quattrocento Sans"/>
                  <a:cs typeface="Quattrocento Sans"/>
                  <a:sym typeface="Quattrocento Sans"/>
                </a:endParaRPr>
              </a:p>
            </p:txBody>
          </p:sp>
        </p:grpSp>
        <p:cxnSp>
          <p:nvCxnSpPr>
            <p:cNvPr id="3" name="Straight Arrow Connector 2">
              <a:extLst>
                <a:ext uri="{FF2B5EF4-FFF2-40B4-BE49-F238E27FC236}">
                  <a16:creationId xmlns:a16="http://schemas.microsoft.com/office/drawing/2014/main" id="{606C7208-50B8-3841-A730-86E9243BD57F}"/>
                </a:ext>
              </a:extLst>
            </p:cNvPr>
            <p:cNvCxnSpPr>
              <a:cxnSpLocks/>
            </p:cNvCxnSpPr>
            <p:nvPr/>
          </p:nvCxnSpPr>
          <p:spPr>
            <a:xfrm>
              <a:off x="4912963" y="1387550"/>
              <a:ext cx="1403037" cy="270769"/>
            </a:xfrm>
            <a:prstGeom prst="straightConnector1">
              <a:avLst/>
            </a:prstGeom>
            <a:ln w="28575">
              <a:solidFill>
                <a:schemeClr val="accent1">
                  <a:lumMod val="75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4026F74-3130-5645-A877-E3546F99E752}"/>
              </a:ext>
            </a:extLst>
          </p:cNvPr>
          <p:cNvGrpSpPr/>
          <p:nvPr/>
        </p:nvGrpSpPr>
        <p:grpSpPr>
          <a:xfrm>
            <a:off x="5858359" y="2672075"/>
            <a:ext cx="2894920" cy="1952800"/>
            <a:chOff x="5858359" y="2672075"/>
            <a:chExt cx="2894920" cy="1952800"/>
          </a:xfrm>
        </p:grpSpPr>
        <p:grpSp>
          <p:nvGrpSpPr>
            <p:cNvPr id="571" name="Google Shape;571;p38"/>
            <p:cNvGrpSpPr/>
            <p:nvPr/>
          </p:nvGrpSpPr>
          <p:grpSpPr>
            <a:xfrm>
              <a:off x="6282475" y="2672200"/>
              <a:ext cx="2470804" cy="1952675"/>
              <a:chOff x="6282475" y="2672200"/>
              <a:chExt cx="2470804" cy="1952675"/>
            </a:xfrm>
          </p:grpSpPr>
          <p:pic>
            <p:nvPicPr>
              <p:cNvPr id="572" name="Google Shape;572;p38"/>
              <p:cNvPicPr preferRelativeResize="0"/>
              <p:nvPr/>
            </p:nvPicPr>
            <p:blipFill rotWithShape="1">
              <a:blip r:embed="rId5">
                <a:alphaModFix/>
              </a:blip>
              <a:srcRect l="58571" b="58192"/>
              <a:stretch/>
            </p:blipFill>
            <p:spPr>
              <a:xfrm>
                <a:off x="6561475" y="2918600"/>
                <a:ext cx="2191804" cy="1706275"/>
              </a:xfrm>
              <a:prstGeom prst="rect">
                <a:avLst/>
              </a:prstGeom>
              <a:noFill/>
              <a:ln>
                <a:noFill/>
              </a:ln>
            </p:spPr>
          </p:pic>
          <p:sp>
            <p:nvSpPr>
              <p:cNvPr id="573" name="Google Shape;573;p38"/>
              <p:cNvSpPr txBox="1"/>
              <p:nvPr/>
            </p:nvSpPr>
            <p:spPr>
              <a:xfrm rot="-5400000">
                <a:off x="5466925" y="3487750"/>
                <a:ext cx="1884600" cy="2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Ability to </a:t>
                </a:r>
                <a:r>
                  <a:rPr lang="en" b="1">
                    <a:solidFill>
                      <a:srgbClr val="0000FF"/>
                    </a:solidFill>
                    <a:latin typeface="Quattrocento Sans"/>
                    <a:ea typeface="Quattrocento Sans"/>
                    <a:cs typeface="Quattrocento Sans"/>
                    <a:sym typeface="Quattrocento Sans"/>
                  </a:rPr>
                  <a:t>adapt</a:t>
                </a:r>
                <a:r>
                  <a:rPr lang="en">
                    <a:latin typeface="Quattrocento Sans"/>
                    <a:ea typeface="Quattrocento Sans"/>
                    <a:cs typeface="Quattrocento Sans"/>
                    <a:sym typeface="Quattrocento Sans"/>
                  </a:rPr>
                  <a:t> OERs</a:t>
                </a:r>
                <a:endParaRPr>
                  <a:latin typeface="Quattrocento Sans"/>
                  <a:ea typeface="Quattrocento Sans"/>
                  <a:cs typeface="Quattrocento Sans"/>
                  <a:sym typeface="Quattrocento Sans"/>
                </a:endParaRPr>
              </a:p>
            </p:txBody>
          </p:sp>
        </p:grpSp>
        <p:cxnSp>
          <p:nvCxnSpPr>
            <p:cNvPr id="22" name="Straight Arrow Connector 21">
              <a:extLst>
                <a:ext uri="{FF2B5EF4-FFF2-40B4-BE49-F238E27FC236}">
                  <a16:creationId xmlns:a16="http://schemas.microsoft.com/office/drawing/2014/main" id="{21D10D33-6494-154A-89F9-7AB8FEEE5470}"/>
                </a:ext>
              </a:extLst>
            </p:cNvPr>
            <p:cNvCxnSpPr>
              <a:cxnSpLocks/>
            </p:cNvCxnSpPr>
            <p:nvPr/>
          </p:nvCxnSpPr>
          <p:spPr>
            <a:xfrm>
              <a:off x="5858359" y="2672075"/>
              <a:ext cx="457641" cy="859575"/>
            </a:xfrm>
            <a:prstGeom prst="straightConnector1">
              <a:avLst/>
            </a:prstGeom>
            <a:ln w="28575">
              <a:solidFill>
                <a:schemeClr val="accent1">
                  <a:lumMod val="75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4C226CBA-2AE9-D843-9C49-CFC05615B9B7}"/>
              </a:ext>
            </a:extLst>
          </p:cNvPr>
          <p:cNvGrpSpPr/>
          <p:nvPr/>
        </p:nvGrpSpPr>
        <p:grpSpPr>
          <a:xfrm>
            <a:off x="139050" y="995375"/>
            <a:ext cx="2787928" cy="3553785"/>
            <a:chOff x="139050" y="995375"/>
            <a:chExt cx="2787928" cy="3553785"/>
          </a:xfrm>
        </p:grpSpPr>
        <p:grpSp>
          <p:nvGrpSpPr>
            <p:cNvPr id="562" name="Google Shape;562;p38"/>
            <p:cNvGrpSpPr/>
            <p:nvPr/>
          </p:nvGrpSpPr>
          <p:grpSpPr>
            <a:xfrm>
              <a:off x="139050" y="995375"/>
              <a:ext cx="2619600" cy="3553785"/>
              <a:chOff x="139050" y="995375"/>
              <a:chExt cx="2619600" cy="3553785"/>
            </a:xfrm>
          </p:grpSpPr>
          <p:pic>
            <p:nvPicPr>
              <p:cNvPr id="563" name="Google Shape;563;p38"/>
              <p:cNvPicPr preferRelativeResize="0"/>
              <p:nvPr/>
            </p:nvPicPr>
            <p:blipFill rotWithShape="1">
              <a:blip r:embed="rId5">
                <a:alphaModFix/>
              </a:blip>
              <a:srcRect l="58837" t="49508" b="5007"/>
              <a:stretch/>
            </p:blipFill>
            <p:spPr>
              <a:xfrm>
                <a:off x="682498" y="995375"/>
                <a:ext cx="2034275" cy="1734098"/>
              </a:xfrm>
              <a:prstGeom prst="rect">
                <a:avLst/>
              </a:prstGeom>
              <a:noFill/>
              <a:ln>
                <a:noFill/>
              </a:ln>
            </p:spPr>
          </p:pic>
          <p:pic>
            <p:nvPicPr>
              <p:cNvPr id="564" name="Google Shape;564;p38"/>
              <p:cNvPicPr preferRelativeResize="0"/>
              <p:nvPr/>
            </p:nvPicPr>
            <p:blipFill rotWithShape="1">
              <a:blip r:embed="rId5">
                <a:alphaModFix/>
              </a:blip>
              <a:srcRect l="8489" t="49035" r="50795" b="6805"/>
              <a:stretch/>
            </p:blipFill>
            <p:spPr>
              <a:xfrm>
                <a:off x="634350" y="2771813"/>
                <a:ext cx="2124300" cy="1777347"/>
              </a:xfrm>
              <a:prstGeom prst="rect">
                <a:avLst/>
              </a:prstGeom>
              <a:noFill/>
              <a:ln>
                <a:noFill/>
              </a:ln>
            </p:spPr>
          </p:pic>
          <p:sp>
            <p:nvSpPr>
              <p:cNvPr id="565" name="Google Shape;565;p38"/>
              <p:cNvSpPr txBox="1"/>
              <p:nvPr/>
            </p:nvSpPr>
            <p:spPr>
              <a:xfrm rot="-5400000">
                <a:off x="-806250" y="2332850"/>
                <a:ext cx="2144100" cy="2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Willingness to </a:t>
                </a:r>
                <a:r>
                  <a:rPr lang="en" b="1">
                    <a:solidFill>
                      <a:srgbClr val="0000FF"/>
                    </a:solidFill>
                    <a:latin typeface="Quattrocento Sans"/>
                    <a:ea typeface="Quattrocento Sans"/>
                    <a:cs typeface="Quattrocento Sans"/>
                    <a:sym typeface="Quattrocento Sans"/>
                  </a:rPr>
                  <a:t>share</a:t>
                </a:r>
                <a:r>
                  <a:rPr lang="en">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p:txBody>
          </p:sp>
          <p:sp>
            <p:nvSpPr>
              <p:cNvPr id="566" name="Google Shape;566;p38"/>
              <p:cNvSpPr txBox="1"/>
              <p:nvPr/>
            </p:nvSpPr>
            <p:spPr>
              <a:xfrm rot="-5400000">
                <a:off x="-222362" y="3417560"/>
                <a:ext cx="1438800" cy="2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within the FMN</a:t>
                </a:r>
                <a:endParaRPr>
                  <a:latin typeface="Quattrocento Sans"/>
                  <a:ea typeface="Quattrocento Sans"/>
                  <a:cs typeface="Quattrocento Sans"/>
                  <a:sym typeface="Quattrocento Sans"/>
                </a:endParaRPr>
              </a:p>
            </p:txBody>
          </p:sp>
          <p:sp>
            <p:nvSpPr>
              <p:cNvPr id="567" name="Google Shape;567;p38"/>
              <p:cNvSpPr txBox="1"/>
              <p:nvPr/>
            </p:nvSpPr>
            <p:spPr>
              <a:xfrm rot="-5400000">
                <a:off x="22825" y="1607099"/>
                <a:ext cx="1023600" cy="2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on QUBES</a:t>
                </a:r>
                <a:endParaRPr>
                  <a:latin typeface="Quattrocento Sans"/>
                  <a:ea typeface="Quattrocento Sans"/>
                  <a:cs typeface="Quattrocento Sans"/>
                  <a:sym typeface="Quattrocento Sans"/>
                </a:endParaRPr>
              </a:p>
            </p:txBody>
          </p:sp>
        </p:grpSp>
        <p:cxnSp>
          <p:nvCxnSpPr>
            <p:cNvPr id="27" name="Straight Arrow Connector 26">
              <a:extLst>
                <a:ext uri="{FF2B5EF4-FFF2-40B4-BE49-F238E27FC236}">
                  <a16:creationId xmlns:a16="http://schemas.microsoft.com/office/drawing/2014/main" id="{EFBDF4AE-C9EB-ED47-B2C9-9347E29EAFDE}"/>
                </a:ext>
              </a:extLst>
            </p:cNvPr>
            <p:cNvCxnSpPr>
              <a:cxnSpLocks/>
            </p:cNvCxnSpPr>
            <p:nvPr/>
          </p:nvCxnSpPr>
          <p:spPr>
            <a:xfrm flipH="1">
              <a:off x="2609386" y="2488812"/>
              <a:ext cx="304681" cy="316376"/>
            </a:xfrm>
            <a:prstGeom prst="straightConnector1">
              <a:avLst/>
            </a:prstGeom>
            <a:ln w="28575">
              <a:solidFill>
                <a:schemeClr val="accent1">
                  <a:lumMod val="75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F9D836D-0A4D-2B4E-BDB0-BB6F2467E8F9}"/>
                </a:ext>
              </a:extLst>
            </p:cNvPr>
            <p:cNvCxnSpPr>
              <a:cxnSpLocks/>
            </p:cNvCxnSpPr>
            <p:nvPr/>
          </p:nvCxnSpPr>
          <p:spPr>
            <a:xfrm flipH="1" flipV="1">
              <a:off x="2672849" y="1765073"/>
              <a:ext cx="254129" cy="302701"/>
            </a:xfrm>
            <a:prstGeom prst="straightConnector1">
              <a:avLst/>
            </a:prstGeom>
            <a:ln w="28575">
              <a:solidFill>
                <a:schemeClr val="accent1">
                  <a:lumMod val="75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9"/>
          <p:cNvSpPr txBox="1">
            <a:spLocks noGrp="1"/>
          </p:cNvSpPr>
          <p:nvPr>
            <p:ph type="title"/>
          </p:nvPr>
        </p:nvSpPr>
        <p:spPr>
          <a:xfrm>
            <a:off x="1381250" y="4654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What is up next?</a:t>
            </a:r>
            <a:endParaRPr sz="2800" dirty="0"/>
          </a:p>
        </p:txBody>
      </p:sp>
      <p:sp>
        <p:nvSpPr>
          <p:cNvPr id="579" name="Google Shape;579;p39"/>
          <p:cNvSpPr txBox="1">
            <a:spLocks noGrp="1"/>
          </p:cNvSpPr>
          <p:nvPr>
            <p:ph type="body" idx="1"/>
          </p:nvPr>
        </p:nvSpPr>
        <p:spPr>
          <a:xfrm>
            <a:off x="869600" y="1206550"/>
            <a:ext cx="7247700" cy="35433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 dirty="0"/>
              <a:t>Share results of meeting with wider community</a:t>
            </a:r>
            <a:endParaRPr dirty="0"/>
          </a:p>
          <a:p>
            <a:pPr marL="457200" lvl="0" indent="-381000" algn="l" rtl="0">
              <a:lnSpc>
                <a:spcPct val="150000"/>
              </a:lnSpc>
              <a:spcBef>
                <a:spcPts val="0"/>
              </a:spcBef>
              <a:spcAft>
                <a:spcPts val="0"/>
              </a:spcAft>
              <a:buSzPts val="2400"/>
              <a:buChar char="●"/>
            </a:pPr>
            <a:r>
              <a:rPr lang="en" dirty="0"/>
              <a:t>Broadly disseminate survey</a:t>
            </a:r>
            <a:endParaRPr dirty="0"/>
          </a:p>
          <a:p>
            <a:pPr marL="457200" lvl="0" indent="-381000" algn="l" rtl="0">
              <a:lnSpc>
                <a:spcPct val="150000"/>
              </a:lnSpc>
              <a:spcBef>
                <a:spcPts val="0"/>
              </a:spcBef>
              <a:spcAft>
                <a:spcPts val="0"/>
              </a:spcAft>
              <a:buSzPts val="2400"/>
              <a:buChar char="●"/>
            </a:pPr>
            <a:r>
              <a:rPr lang="en" dirty="0"/>
              <a:t>Continue discussions about the sustainability of data-centric OER resources and how OER can promote data-centric practices</a:t>
            </a:r>
          </a:p>
          <a:p>
            <a:pPr marL="457200" lvl="0" indent="-381000" algn="l" rtl="0">
              <a:lnSpc>
                <a:spcPct val="150000"/>
              </a:lnSpc>
              <a:spcBef>
                <a:spcPts val="0"/>
              </a:spcBef>
              <a:spcAft>
                <a:spcPts val="0"/>
              </a:spcAft>
              <a:buSzPts val="2400"/>
              <a:buChar char="●"/>
            </a:pPr>
            <a:r>
              <a:rPr lang="en" dirty="0"/>
              <a:t>Collaborate with other data-centric communities</a:t>
            </a:r>
            <a:endParaRPr dirty="0"/>
          </a:p>
        </p:txBody>
      </p:sp>
      <p:sp>
        <p:nvSpPr>
          <p:cNvPr id="580" name="Google Shape;580;p3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581" name="Google Shape;581;p39"/>
          <p:cNvPicPr preferRelativeResize="0"/>
          <p:nvPr/>
        </p:nvPicPr>
        <p:blipFill>
          <a:blip r:embed="rId3">
            <a:alphaModFix/>
          </a:blip>
          <a:stretch>
            <a:fillRect/>
          </a:stretch>
        </p:blipFill>
        <p:spPr>
          <a:xfrm>
            <a:off x="869591" y="516160"/>
            <a:ext cx="306454" cy="298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0"/>
          <p:cNvSpPr txBox="1">
            <a:spLocks noGrp="1"/>
          </p:cNvSpPr>
          <p:nvPr>
            <p:ph type="title"/>
          </p:nvPr>
        </p:nvSpPr>
        <p:spPr>
          <a:xfrm>
            <a:off x="1381250" y="4654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Acknowledgements</a:t>
            </a:r>
            <a:endParaRPr sz="2800"/>
          </a:p>
        </p:txBody>
      </p:sp>
      <p:sp>
        <p:nvSpPr>
          <p:cNvPr id="587" name="Google Shape;587;p40"/>
          <p:cNvSpPr txBox="1">
            <a:spLocks noGrp="1"/>
          </p:cNvSpPr>
          <p:nvPr>
            <p:ph type="body" idx="1"/>
          </p:nvPr>
        </p:nvSpPr>
        <p:spPr>
          <a:xfrm>
            <a:off x="369650" y="880525"/>
            <a:ext cx="8523300" cy="3869326"/>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500"/>
              </a:spcAft>
              <a:buSzPts val="2400"/>
              <a:buChar char="●"/>
            </a:pPr>
            <a:r>
              <a:rPr lang="en" sz="2000" dirty="0"/>
              <a:t>Supported by NSF RCN-UBE Incubator grant: DBI 1730122</a:t>
            </a:r>
            <a:endParaRPr sz="2000" dirty="0"/>
          </a:p>
          <a:p>
            <a:pPr marL="457200" lvl="0" indent="-381000" algn="l" rtl="0">
              <a:spcBef>
                <a:spcPts val="0"/>
              </a:spcBef>
              <a:spcAft>
                <a:spcPts val="500"/>
              </a:spcAft>
              <a:buSzPts val="2400"/>
              <a:buChar char="●"/>
            </a:pPr>
            <a:r>
              <a:rPr lang="en" sz="2000" dirty="0"/>
              <a:t>Steering committee, network participants, and partner organizations</a:t>
            </a:r>
            <a:endParaRPr sz="2000" dirty="0"/>
          </a:p>
          <a:p>
            <a:pPr>
              <a:spcBef>
                <a:spcPts val="0"/>
              </a:spcBef>
              <a:spcAft>
                <a:spcPts val="500"/>
              </a:spcAft>
              <a:buFont typeface="Quattrocento Sans"/>
              <a:buChar char="●"/>
            </a:pPr>
            <a:r>
              <a:rPr lang="en-US" sz="2000" dirty="0"/>
              <a:t>FMN webinar speakers: </a:t>
            </a:r>
            <a:r>
              <a:rPr lang="en-US" sz="1600" dirty="0"/>
              <a:t>Chris Beck, Melissa Akins, Megan Jones, Tom </a:t>
            </a:r>
            <a:r>
              <a:rPr lang="en-US" sz="1600" dirty="0" err="1"/>
              <a:t>Langan</a:t>
            </a:r>
            <a:r>
              <a:rPr lang="en-US" sz="1600" dirty="0"/>
              <a:t>, Melissa </a:t>
            </a:r>
            <a:r>
              <a:rPr lang="en-US" sz="1600" dirty="0" err="1"/>
              <a:t>Kjelvik</a:t>
            </a:r>
            <a:r>
              <a:rPr lang="en-US" sz="1600" dirty="0"/>
              <a:t> &amp; Elizabeth </a:t>
            </a:r>
            <a:r>
              <a:rPr lang="en-US" sz="1600" dirty="0" err="1"/>
              <a:t>Schultheis</a:t>
            </a:r>
            <a:r>
              <a:rPr lang="en-US" sz="1600" dirty="0"/>
              <a:t>, Sarah Eddy</a:t>
            </a:r>
          </a:p>
          <a:p>
            <a:pPr indent="-342900">
              <a:spcBef>
                <a:spcPts val="0"/>
              </a:spcBef>
              <a:spcAft>
                <a:spcPts val="500"/>
              </a:spcAft>
              <a:buSzPts val="1800"/>
              <a:buFont typeface="Quattrocento Sans"/>
              <a:buChar char="●"/>
            </a:pPr>
            <a:r>
              <a:rPr lang="en" sz="2000" dirty="0"/>
              <a:t>FMN participants: </a:t>
            </a:r>
            <a:r>
              <a:rPr lang="en-US" sz="1600" dirty="0" err="1">
                <a:solidFill>
                  <a:schemeClr val="dk1"/>
                </a:solidFill>
              </a:rPr>
              <a:t>Maruthi</a:t>
            </a:r>
            <a:r>
              <a:rPr lang="en-US" sz="1600" dirty="0">
                <a:solidFill>
                  <a:schemeClr val="dk1"/>
                </a:solidFill>
              </a:rPr>
              <a:t> Sridhar Balaji Bhaskar, Beth </a:t>
            </a:r>
            <a:r>
              <a:rPr lang="en-US" sz="1600" dirty="0" err="1">
                <a:solidFill>
                  <a:schemeClr val="dk1"/>
                </a:solidFill>
              </a:rPr>
              <a:t>Braker</a:t>
            </a:r>
            <a:r>
              <a:rPr lang="en-US" sz="1600" dirty="0">
                <a:solidFill>
                  <a:schemeClr val="dk1"/>
                </a:solidFill>
              </a:rPr>
              <a:t>, Anna Carter, Jennifer Doherty, Libby Ellwood, Denny Fernandez, Kristen Genet, </a:t>
            </a:r>
            <a:r>
              <a:rPr lang="en-US" sz="1600" dirty="0" err="1">
                <a:solidFill>
                  <a:schemeClr val="dk1"/>
                </a:solidFill>
              </a:rPr>
              <a:t>Alida</a:t>
            </a:r>
            <a:r>
              <a:rPr lang="en-US" sz="1600" dirty="0">
                <a:solidFill>
                  <a:schemeClr val="dk1"/>
                </a:solidFill>
              </a:rPr>
              <a:t> </a:t>
            </a:r>
            <a:r>
              <a:rPr lang="en-US" sz="1600" dirty="0" err="1">
                <a:solidFill>
                  <a:schemeClr val="dk1"/>
                </a:solidFill>
              </a:rPr>
              <a:t>Janmaat</a:t>
            </a:r>
            <a:r>
              <a:rPr lang="en-US" sz="1600" dirty="0">
                <a:solidFill>
                  <a:schemeClr val="dk1"/>
                </a:solidFill>
              </a:rPr>
              <a:t>, Jennifer Kovacs, Deb Linton, Amanda Little, Christine May, Louise Mead, Anna </a:t>
            </a:r>
            <a:r>
              <a:rPr lang="en-US" sz="1600" dirty="0" err="1">
                <a:solidFill>
                  <a:schemeClr val="dk1"/>
                </a:solidFill>
              </a:rPr>
              <a:t>Monfils</a:t>
            </a:r>
            <a:r>
              <a:rPr lang="en-US" sz="1600" dirty="0">
                <a:solidFill>
                  <a:schemeClr val="dk1"/>
                </a:solidFill>
              </a:rPr>
              <a:t>, Sarah </a:t>
            </a:r>
            <a:r>
              <a:rPr lang="en-US" sz="1600" dirty="0" err="1">
                <a:solidFill>
                  <a:schemeClr val="dk1"/>
                </a:solidFill>
              </a:rPr>
              <a:t>Orlofske</a:t>
            </a:r>
            <a:r>
              <a:rPr lang="en-US" sz="1600" dirty="0">
                <a:solidFill>
                  <a:schemeClr val="dk1"/>
                </a:solidFill>
              </a:rPr>
              <a:t>, Kathryn Perez, Molly Phillips, </a:t>
            </a:r>
            <a:r>
              <a:rPr lang="en-US" sz="1600" dirty="0" err="1">
                <a:solidFill>
                  <a:schemeClr val="dk1"/>
                </a:solidFill>
              </a:rPr>
              <a:t>Bibit</a:t>
            </a:r>
            <a:r>
              <a:rPr lang="en-US" sz="1600" dirty="0">
                <a:solidFill>
                  <a:schemeClr val="dk1"/>
                </a:solidFill>
              </a:rPr>
              <a:t> </a:t>
            </a:r>
            <a:r>
              <a:rPr lang="en-US" sz="1600" dirty="0" err="1">
                <a:solidFill>
                  <a:schemeClr val="dk1"/>
                </a:solidFill>
              </a:rPr>
              <a:t>Traut</a:t>
            </a:r>
            <a:r>
              <a:rPr lang="en-US" sz="1600" dirty="0">
                <a:solidFill>
                  <a:schemeClr val="dk1"/>
                </a:solidFill>
              </a:rPr>
              <a:t>, Carrie Wu, Naupaka Zimmerman, Jill Hamilton, Julia Burrows, Orissa Moulton, Chris Collins, Kris Voss, Sarah Neumann, John </a:t>
            </a:r>
            <a:r>
              <a:rPr lang="en-US" sz="1600" dirty="0" err="1">
                <a:solidFill>
                  <a:schemeClr val="dk1"/>
                </a:solidFill>
              </a:rPr>
              <a:t>Doudna</a:t>
            </a:r>
            <a:endParaRPr sz="1600" dirty="0"/>
          </a:p>
          <a:p>
            <a:pPr>
              <a:spcBef>
                <a:spcPts val="0"/>
              </a:spcBef>
              <a:spcAft>
                <a:spcPts val="500"/>
              </a:spcAft>
              <a:buFont typeface="Quattrocento Sans"/>
              <a:buChar char="●"/>
            </a:pPr>
            <a:r>
              <a:rPr lang="en-US" sz="2000" dirty="0">
                <a:solidFill>
                  <a:schemeClr val="dk1"/>
                </a:solidFill>
              </a:rPr>
              <a:t>QUBES support, including Hayley </a:t>
            </a:r>
            <a:r>
              <a:rPr lang="en-US" sz="2000" dirty="0" err="1">
                <a:solidFill>
                  <a:schemeClr val="dk1"/>
                </a:solidFill>
              </a:rPr>
              <a:t>Orndorf</a:t>
            </a:r>
            <a:r>
              <a:rPr lang="en-US" sz="2000" dirty="0">
                <a:solidFill>
                  <a:schemeClr val="dk1"/>
                </a:solidFill>
              </a:rPr>
              <a:t> and Drew </a:t>
            </a:r>
            <a:r>
              <a:rPr lang="en-US" sz="2000" dirty="0" err="1">
                <a:solidFill>
                  <a:schemeClr val="dk1"/>
                </a:solidFill>
              </a:rPr>
              <a:t>LaMar</a:t>
            </a:r>
            <a:endParaRPr lang="en" sz="2000" dirty="0"/>
          </a:p>
          <a:p>
            <a:pPr marL="457200" lvl="0" indent="-381000" algn="l" rtl="0">
              <a:spcBef>
                <a:spcPts val="0"/>
              </a:spcBef>
              <a:spcAft>
                <a:spcPts val="500"/>
              </a:spcAft>
              <a:buSzPts val="2400"/>
              <a:buChar char="●"/>
            </a:pPr>
            <a:r>
              <a:rPr lang="en" sz="2000" dirty="0"/>
              <a:t>Sara </a:t>
            </a:r>
            <a:r>
              <a:rPr lang="en" sz="2000" dirty="0" err="1"/>
              <a:t>Bartelli</a:t>
            </a:r>
            <a:r>
              <a:rPr lang="en" sz="2000" dirty="0"/>
              <a:t>, SJFC undergraduate student worker</a:t>
            </a:r>
            <a:endParaRPr sz="2000" dirty="0"/>
          </a:p>
        </p:txBody>
      </p:sp>
      <p:sp>
        <p:nvSpPr>
          <p:cNvPr id="588" name="Google Shape;588;p4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pic>
        <p:nvPicPr>
          <p:cNvPr id="589" name="Google Shape;589;p40"/>
          <p:cNvPicPr preferRelativeResize="0"/>
          <p:nvPr/>
        </p:nvPicPr>
        <p:blipFill>
          <a:blip r:embed="rId3">
            <a:alphaModFix/>
          </a:blip>
          <a:stretch>
            <a:fillRect/>
          </a:stretch>
        </p:blipFill>
        <p:spPr>
          <a:xfrm>
            <a:off x="869591" y="516160"/>
            <a:ext cx="306454" cy="298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381250" y="465475"/>
            <a:ext cx="64725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Why do we use data-centric teaching practices in our classroom?</a:t>
            </a:r>
            <a:endParaRPr sz="2800">
              <a:highlight>
                <a:srgbClr val="FFCD00"/>
              </a:highlight>
            </a:endParaRPr>
          </a:p>
        </p:txBody>
      </p:sp>
      <p:sp>
        <p:nvSpPr>
          <p:cNvPr id="106" name="Google Shape;106;p14"/>
          <p:cNvSpPr txBox="1">
            <a:spLocks noGrp="1"/>
          </p:cNvSpPr>
          <p:nvPr>
            <p:ph type="body" idx="1"/>
          </p:nvPr>
        </p:nvSpPr>
        <p:spPr>
          <a:xfrm>
            <a:off x="274600" y="1185325"/>
            <a:ext cx="8607900" cy="3543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Successful integration of data-centric authentic inquiry facilitates critical thinking and better understanding of biological concepts</a:t>
            </a:r>
            <a:endParaRPr/>
          </a:p>
          <a:p>
            <a:pPr marL="457200" lvl="0" indent="-381000" algn="l" rtl="0">
              <a:spcBef>
                <a:spcPts val="0"/>
              </a:spcBef>
              <a:spcAft>
                <a:spcPts val="0"/>
              </a:spcAft>
              <a:buSzPts val="2400"/>
              <a:buChar char="●"/>
            </a:pPr>
            <a:r>
              <a:rPr lang="en"/>
              <a:t>Quantitative literacy and skill development is necessary for mastery at all Core Competencies presented in Vision and Change</a:t>
            </a:r>
            <a:endParaRPr/>
          </a:p>
        </p:txBody>
      </p:sp>
      <p:sp>
        <p:nvSpPr>
          <p:cNvPr id="107" name="Google Shape;107;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108" name="Google Shape;108;p14"/>
          <p:cNvPicPr preferRelativeResize="0"/>
          <p:nvPr/>
        </p:nvPicPr>
        <p:blipFill>
          <a:blip r:embed="rId3">
            <a:alphaModFix/>
          </a:blip>
          <a:stretch>
            <a:fillRect/>
          </a:stretch>
        </p:blipFill>
        <p:spPr>
          <a:xfrm>
            <a:off x="3636175" y="3565675"/>
            <a:ext cx="1884750" cy="1305700"/>
          </a:xfrm>
          <a:prstGeom prst="rect">
            <a:avLst/>
          </a:prstGeom>
          <a:noFill/>
          <a:ln>
            <a:noFill/>
          </a:ln>
        </p:spPr>
      </p:pic>
      <p:grpSp>
        <p:nvGrpSpPr>
          <p:cNvPr id="109" name="Google Shape;109;p14"/>
          <p:cNvGrpSpPr/>
          <p:nvPr/>
        </p:nvGrpSpPr>
        <p:grpSpPr>
          <a:xfrm>
            <a:off x="894350" y="521479"/>
            <a:ext cx="254999" cy="270534"/>
            <a:chOff x="616425" y="2329600"/>
            <a:chExt cx="361700" cy="388475"/>
          </a:xfrm>
        </p:grpSpPr>
        <p:sp>
          <p:nvSpPr>
            <p:cNvPr id="110" name="Google Shape;110;p14"/>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00A-B239-2D4A-929E-05F2FD1ABE2E}"/>
              </a:ext>
            </a:extLst>
          </p:cNvPr>
          <p:cNvSpPr>
            <a:spLocks noGrp="1"/>
          </p:cNvSpPr>
          <p:nvPr>
            <p:ph type="title"/>
          </p:nvPr>
        </p:nvSpPr>
        <p:spPr/>
        <p:txBody>
          <a:bodyPr/>
          <a:lstStyle/>
          <a:p>
            <a:r>
              <a:rPr lang="en-US" sz="2800" dirty="0"/>
              <a:t>Discussion</a:t>
            </a:r>
          </a:p>
        </p:txBody>
      </p:sp>
      <p:sp>
        <p:nvSpPr>
          <p:cNvPr id="3" name="Text Placeholder 2">
            <a:extLst>
              <a:ext uri="{FF2B5EF4-FFF2-40B4-BE49-F238E27FC236}">
                <a16:creationId xmlns:a16="http://schemas.microsoft.com/office/drawing/2014/main" id="{B0B3115D-37BE-9B48-87C2-0F9E6862A3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32FD1-4982-4F49-8A75-CBD365EDF2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78612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1381250" y="465475"/>
            <a:ext cx="512115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Moving beyond the barriers </a:t>
            </a:r>
            <a:endParaRPr sz="2800" dirty="0"/>
          </a:p>
        </p:txBody>
      </p:sp>
      <p:sp>
        <p:nvSpPr>
          <p:cNvPr id="272" name="Google Shape;272;p23"/>
          <p:cNvSpPr/>
          <p:nvPr/>
        </p:nvSpPr>
        <p:spPr>
          <a:xfrm>
            <a:off x="274442" y="1385900"/>
            <a:ext cx="3210600" cy="640200"/>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dirty="0">
                <a:solidFill>
                  <a:srgbClr val="000000"/>
                </a:solidFill>
              </a:rPr>
              <a:t>Un</a:t>
            </a:r>
            <a:r>
              <a:rPr lang="en" sz="1800" b="0" i="0" u="none" strike="noStrike" cap="none" dirty="0">
                <a:solidFill>
                  <a:srgbClr val="000000"/>
                </a:solidFill>
                <a:latin typeface="Arial"/>
                <a:ea typeface="Arial"/>
                <a:cs typeface="Arial"/>
                <a:sym typeface="Arial"/>
              </a:rPr>
              <a:t>awareness of OER data-centric </a:t>
            </a:r>
            <a:r>
              <a:rPr lang="en" sz="1800" dirty="0"/>
              <a:t>resources</a:t>
            </a: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sp>
        <p:nvSpPr>
          <p:cNvPr id="275" name="Google Shape;275;p23"/>
          <p:cNvSpPr/>
          <p:nvPr/>
        </p:nvSpPr>
        <p:spPr>
          <a:xfrm>
            <a:off x="274442" y="2344981"/>
            <a:ext cx="3210600" cy="640200"/>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r>
              <a:rPr lang="en" sz="1800" dirty="0">
                <a:solidFill>
                  <a:srgbClr val="000000"/>
                </a:solidFill>
              </a:rPr>
              <a:t>Lack</a:t>
            </a:r>
            <a:r>
              <a:rPr lang="en" sz="1800" dirty="0"/>
              <a:t> of experience in</a:t>
            </a:r>
            <a:r>
              <a:rPr lang="en" sz="1800" dirty="0">
                <a:solidFill>
                  <a:srgbClr val="000000"/>
                </a:solidFill>
              </a:rPr>
              <a:t> </a:t>
            </a:r>
            <a:r>
              <a:rPr lang="en" sz="1800" dirty="0"/>
              <a:t>using</a:t>
            </a:r>
            <a:r>
              <a:rPr lang="en" sz="1800" dirty="0">
                <a:solidFill>
                  <a:srgbClr val="000000"/>
                </a:solidFill>
              </a:rPr>
              <a:t>  data-centric practices</a:t>
            </a:r>
            <a:endParaRPr sz="1800" b="0" i="0" u="none" strike="noStrike" cap="none" dirty="0">
              <a:solidFill>
                <a:srgbClr val="000000"/>
              </a:solidFill>
              <a:latin typeface="Arial"/>
              <a:ea typeface="Arial"/>
              <a:cs typeface="Arial"/>
              <a:sym typeface="Arial"/>
            </a:endParaRPr>
          </a:p>
        </p:txBody>
      </p:sp>
      <p:sp>
        <p:nvSpPr>
          <p:cNvPr id="277" name="Google Shape;277;p23"/>
          <p:cNvSpPr/>
          <p:nvPr/>
        </p:nvSpPr>
        <p:spPr>
          <a:xfrm>
            <a:off x="274442" y="3304062"/>
            <a:ext cx="3210600" cy="640200"/>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dirty="0">
              <a:solidFill>
                <a:srgbClr val="000000"/>
              </a:solidFill>
            </a:endParaRPr>
          </a:p>
          <a:p>
            <a:pPr marL="0" lvl="0" indent="0" algn="ctr" rtl="0">
              <a:spcBef>
                <a:spcPts val="0"/>
              </a:spcBef>
              <a:spcAft>
                <a:spcPts val="0"/>
              </a:spcAft>
              <a:buNone/>
            </a:pPr>
            <a:r>
              <a:rPr lang="en" sz="1800" dirty="0">
                <a:solidFill>
                  <a:srgbClr val="000000"/>
                </a:solidFill>
              </a:rPr>
              <a:t>Curriculum structure and student preparedness</a:t>
            </a:r>
            <a:endParaRPr sz="1800" dirty="0">
              <a:solidFill>
                <a:srgbClr val="000000"/>
              </a:solidFill>
            </a:endParaRPr>
          </a:p>
          <a:p>
            <a:pPr marL="0" lvl="0" indent="0" algn="ctr" rtl="0">
              <a:spcBef>
                <a:spcPts val="0"/>
              </a:spcBef>
              <a:spcAft>
                <a:spcPts val="0"/>
              </a:spcAft>
              <a:buNone/>
            </a:pPr>
            <a:endParaRPr sz="1800" dirty="0">
              <a:solidFill>
                <a:srgbClr val="000000"/>
              </a:solidFill>
            </a:endParaRPr>
          </a:p>
        </p:txBody>
      </p:sp>
      <p:sp>
        <p:nvSpPr>
          <p:cNvPr id="279" name="Google Shape;279;p23"/>
          <p:cNvSpPr/>
          <p:nvPr/>
        </p:nvSpPr>
        <p:spPr>
          <a:xfrm>
            <a:off x="274442" y="4263143"/>
            <a:ext cx="3210600" cy="640200"/>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r>
              <a:rPr lang="en" sz="1800" dirty="0">
                <a:solidFill>
                  <a:srgbClr val="000000"/>
                </a:solidFill>
              </a:rPr>
              <a:t>Academic culture and lack of incentives </a:t>
            </a:r>
            <a:endParaRPr sz="1800" b="0" i="0" u="none" strike="noStrike" cap="none" dirty="0">
              <a:solidFill>
                <a:srgbClr val="000000"/>
              </a:solidFill>
              <a:latin typeface="Arial"/>
              <a:ea typeface="Arial"/>
              <a:cs typeface="Arial"/>
              <a:sym typeface="Arial"/>
            </a:endParaRPr>
          </a:p>
        </p:txBody>
      </p:sp>
      <p:sp>
        <p:nvSpPr>
          <p:cNvPr id="287" name="Google Shape;287;p2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grpSp>
        <p:nvGrpSpPr>
          <p:cNvPr id="288" name="Google Shape;288;p23"/>
          <p:cNvGrpSpPr/>
          <p:nvPr/>
        </p:nvGrpSpPr>
        <p:grpSpPr>
          <a:xfrm>
            <a:off x="908492" y="532053"/>
            <a:ext cx="221894" cy="281312"/>
            <a:chOff x="4630125" y="278900"/>
            <a:chExt cx="400675" cy="456675"/>
          </a:xfrm>
        </p:grpSpPr>
        <p:sp>
          <p:nvSpPr>
            <p:cNvPr id="289" name="Google Shape;289;p23"/>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6367A64-0ADB-684E-8911-49755B8269AD}"/>
              </a:ext>
            </a:extLst>
          </p:cNvPr>
          <p:cNvSpPr txBox="1"/>
          <p:nvPr/>
        </p:nvSpPr>
        <p:spPr>
          <a:xfrm>
            <a:off x="274442" y="1104092"/>
            <a:ext cx="1029449" cy="338554"/>
          </a:xfrm>
          <a:prstGeom prst="rect">
            <a:avLst/>
          </a:prstGeom>
          <a:noFill/>
        </p:spPr>
        <p:txBody>
          <a:bodyPr wrap="none" rtlCol="0">
            <a:spAutoFit/>
          </a:bodyPr>
          <a:lstStyle/>
          <a:p>
            <a:r>
              <a:rPr lang="en-US" sz="1600" b="1" dirty="0"/>
              <a:t>Barrier 1</a:t>
            </a:r>
          </a:p>
        </p:txBody>
      </p:sp>
      <p:sp>
        <p:nvSpPr>
          <p:cNvPr id="27" name="TextBox 26">
            <a:extLst>
              <a:ext uri="{FF2B5EF4-FFF2-40B4-BE49-F238E27FC236}">
                <a16:creationId xmlns:a16="http://schemas.microsoft.com/office/drawing/2014/main" id="{9AA094D6-4532-D14C-9646-4D0739EAB253}"/>
              </a:ext>
            </a:extLst>
          </p:cNvPr>
          <p:cNvSpPr txBox="1"/>
          <p:nvPr/>
        </p:nvSpPr>
        <p:spPr>
          <a:xfrm>
            <a:off x="274441" y="2081888"/>
            <a:ext cx="1029449" cy="338554"/>
          </a:xfrm>
          <a:prstGeom prst="rect">
            <a:avLst/>
          </a:prstGeom>
          <a:noFill/>
        </p:spPr>
        <p:txBody>
          <a:bodyPr wrap="none" rtlCol="0">
            <a:spAutoFit/>
          </a:bodyPr>
          <a:lstStyle/>
          <a:p>
            <a:r>
              <a:rPr lang="en-US" sz="1600" b="1" dirty="0"/>
              <a:t>Barrier 2</a:t>
            </a:r>
          </a:p>
        </p:txBody>
      </p:sp>
      <p:sp>
        <p:nvSpPr>
          <p:cNvPr id="28" name="TextBox 27">
            <a:extLst>
              <a:ext uri="{FF2B5EF4-FFF2-40B4-BE49-F238E27FC236}">
                <a16:creationId xmlns:a16="http://schemas.microsoft.com/office/drawing/2014/main" id="{28ABD426-4446-4B4E-A4C4-5E59A6544E18}"/>
              </a:ext>
            </a:extLst>
          </p:cNvPr>
          <p:cNvSpPr txBox="1"/>
          <p:nvPr/>
        </p:nvSpPr>
        <p:spPr>
          <a:xfrm>
            <a:off x="274440" y="3038217"/>
            <a:ext cx="1029449" cy="338554"/>
          </a:xfrm>
          <a:prstGeom prst="rect">
            <a:avLst/>
          </a:prstGeom>
          <a:noFill/>
        </p:spPr>
        <p:txBody>
          <a:bodyPr wrap="none" rtlCol="0">
            <a:spAutoFit/>
          </a:bodyPr>
          <a:lstStyle/>
          <a:p>
            <a:r>
              <a:rPr lang="en-US" sz="1600" b="1" dirty="0"/>
              <a:t>Barrier 3</a:t>
            </a:r>
          </a:p>
        </p:txBody>
      </p:sp>
      <p:sp>
        <p:nvSpPr>
          <p:cNvPr id="29" name="TextBox 28">
            <a:extLst>
              <a:ext uri="{FF2B5EF4-FFF2-40B4-BE49-F238E27FC236}">
                <a16:creationId xmlns:a16="http://schemas.microsoft.com/office/drawing/2014/main" id="{C95E7788-409F-9247-91E0-B9EF06650633}"/>
              </a:ext>
            </a:extLst>
          </p:cNvPr>
          <p:cNvSpPr txBox="1"/>
          <p:nvPr/>
        </p:nvSpPr>
        <p:spPr>
          <a:xfrm>
            <a:off x="274439" y="4005835"/>
            <a:ext cx="1029449" cy="338554"/>
          </a:xfrm>
          <a:prstGeom prst="rect">
            <a:avLst/>
          </a:prstGeom>
          <a:noFill/>
        </p:spPr>
        <p:txBody>
          <a:bodyPr wrap="none" rtlCol="0">
            <a:spAutoFit/>
          </a:bodyPr>
          <a:lstStyle/>
          <a:p>
            <a:r>
              <a:rPr lang="en-US" sz="1600" b="1" dirty="0"/>
              <a:t>Barrier 4</a:t>
            </a:r>
          </a:p>
        </p:txBody>
      </p:sp>
      <p:sp>
        <p:nvSpPr>
          <p:cNvPr id="30" name="Google Shape;272;p23">
            <a:extLst>
              <a:ext uri="{FF2B5EF4-FFF2-40B4-BE49-F238E27FC236}">
                <a16:creationId xmlns:a16="http://schemas.microsoft.com/office/drawing/2014/main" id="{F0AC2922-22B4-AE4B-A3E0-2DCB12FE50B3}"/>
              </a:ext>
            </a:extLst>
          </p:cNvPr>
          <p:cNvSpPr/>
          <p:nvPr/>
        </p:nvSpPr>
        <p:spPr>
          <a:xfrm>
            <a:off x="3609221" y="1283910"/>
            <a:ext cx="5237417" cy="8069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dirty="0">
                <a:solidFill>
                  <a:srgbClr val="000000"/>
                </a:solidFill>
              </a:rPr>
              <a:t>Increase involvement of professional societies, Make resources more easily discoverable</a:t>
            </a:r>
            <a:endParaRPr sz="1800" b="0" i="0" u="none" strike="noStrike" cap="none" dirty="0">
              <a:solidFill>
                <a:srgbClr val="000000"/>
              </a:solidFill>
              <a:latin typeface="Arial"/>
              <a:ea typeface="Arial"/>
              <a:cs typeface="Arial"/>
              <a:sym typeface="Arial"/>
            </a:endParaRPr>
          </a:p>
        </p:txBody>
      </p:sp>
      <p:sp>
        <p:nvSpPr>
          <p:cNvPr id="31" name="Google Shape;272;p23">
            <a:extLst>
              <a:ext uri="{FF2B5EF4-FFF2-40B4-BE49-F238E27FC236}">
                <a16:creationId xmlns:a16="http://schemas.microsoft.com/office/drawing/2014/main" id="{F032711F-6FA9-674F-B27D-78F0519BD8B8}"/>
              </a:ext>
            </a:extLst>
          </p:cNvPr>
          <p:cNvSpPr/>
          <p:nvPr/>
        </p:nvSpPr>
        <p:spPr>
          <a:xfrm>
            <a:off x="3485043" y="2223911"/>
            <a:ext cx="5606884" cy="81430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dirty="0">
                <a:solidFill>
                  <a:srgbClr val="000000"/>
                </a:solidFill>
              </a:rPr>
              <a:t>Increase post-graduate pedagogical training opportunities, Promote FMN-like mentoring </a:t>
            </a:r>
            <a:endParaRPr sz="1800" b="0" i="0" u="none" strike="noStrike" cap="none" dirty="0">
              <a:solidFill>
                <a:srgbClr val="000000"/>
              </a:solidFill>
              <a:latin typeface="Arial"/>
              <a:ea typeface="Arial"/>
              <a:cs typeface="Arial"/>
              <a:sym typeface="Arial"/>
            </a:endParaRPr>
          </a:p>
        </p:txBody>
      </p:sp>
      <p:sp>
        <p:nvSpPr>
          <p:cNvPr id="32" name="Google Shape;272;p23">
            <a:extLst>
              <a:ext uri="{FF2B5EF4-FFF2-40B4-BE49-F238E27FC236}">
                <a16:creationId xmlns:a16="http://schemas.microsoft.com/office/drawing/2014/main" id="{05E05B53-1B93-154E-BE8A-414B8B77B720}"/>
              </a:ext>
            </a:extLst>
          </p:cNvPr>
          <p:cNvSpPr/>
          <p:nvPr/>
        </p:nvSpPr>
        <p:spPr>
          <a:xfrm>
            <a:off x="3485043" y="3191529"/>
            <a:ext cx="5606884" cy="81430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dirty="0">
                <a:solidFill>
                  <a:srgbClr val="000000"/>
                </a:solidFill>
              </a:rPr>
              <a:t>Integrate activities to address math-anxiety, Increase institutional support for flexible classrooms</a:t>
            </a:r>
            <a:endParaRPr sz="1800" b="0" i="0" u="none" strike="noStrike" cap="none" dirty="0">
              <a:solidFill>
                <a:srgbClr val="000000"/>
              </a:solidFill>
              <a:latin typeface="Arial"/>
              <a:ea typeface="Arial"/>
              <a:cs typeface="Arial"/>
              <a:sym typeface="Arial"/>
            </a:endParaRPr>
          </a:p>
        </p:txBody>
      </p:sp>
      <p:sp>
        <p:nvSpPr>
          <p:cNvPr id="33" name="Google Shape;272;p23">
            <a:extLst>
              <a:ext uri="{FF2B5EF4-FFF2-40B4-BE49-F238E27FC236}">
                <a16:creationId xmlns:a16="http://schemas.microsoft.com/office/drawing/2014/main" id="{11953924-D339-7A43-8FAB-E9284FECBBB3}"/>
              </a:ext>
            </a:extLst>
          </p:cNvPr>
          <p:cNvSpPr/>
          <p:nvPr/>
        </p:nvSpPr>
        <p:spPr>
          <a:xfrm>
            <a:off x="4919820" y="964656"/>
            <a:ext cx="2361513" cy="375803"/>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b="1" dirty="0">
                <a:solidFill>
                  <a:srgbClr val="000000"/>
                </a:solidFill>
              </a:rPr>
              <a:t>Potential solutions</a:t>
            </a:r>
            <a:endParaRPr sz="1800" b="1" i="0" u="none" strike="noStrike" cap="none" dirty="0">
              <a:solidFill>
                <a:srgbClr val="000000"/>
              </a:solidFill>
              <a:latin typeface="Arial"/>
              <a:ea typeface="Arial"/>
              <a:cs typeface="Arial"/>
              <a:sym typeface="Arial"/>
            </a:endParaRPr>
          </a:p>
        </p:txBody>
      </p:sp>
      <p:sp>
        <p:nvSpPr>
          <p:cNvPr id="34" name="Google Shape;272;p23">
            <a:extLst>
              <a:ext uri="{FF2B5EF4-FFF2-40B4-BE49-F238E27FC236}">
                <a16:creationId xmlns:a16="http://schemas.microsoft.com/office/drawing/2014/main" id="{34FDDF65-8C51-C849-9A32-DA3DF8F065F7}"/>
              </a:ext>
            </a:extLst>
          </p:cNvPr>
          <p:cNvSpPr/>
          <p:nvPr/>
        </p:nvSpPr>
        <p:spPr>
          <a:xfrm>
            <a:off x="3586643" y="4251854"/>
            <a:ext cx="5489625" cy="640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dirty="0">
                <a:solidFill>
                  <a:srgbClr val="000000"/>
                </a:solidFill>
              </a:rPr>
              <a:t>Establish impact metrics and value for pedagogical sharing practices </a:t>
            </a:r>
            <a:r>
              <a:rPr lang="en-US" sz="1800" dirty="0"/>
              <a:t>in merit and promotion processes</a:t>
            </a: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613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1"/>
          <p:cNvSpPr txBox="1">
            <a:spLocks noGrp="1"/>
          </p:cNvSpPr>
          <p:nvPr>
            <p:ph type="body" idx="1"/>
          </p:nvPr>
        </p:nvSpPr>
        <p:spPr>
          <a:xfrm>
            <a:off x="1381250" y="1185326"/>
            <a:ext cx="6809700" cy="3543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400">
                <a:solidFill>
                  <a:schemeClr val="dk1"/>
                </a:solidFill>
              </a:rPr>
              <a:t>This presentation uses the following typographies and colors:</a:t>
            </a:r>
            <a:endParaRPr sz="1400">
              <a:solidFill>
                <a:schemeClr val="dk1"/>
              </a:solidFill>
            </a:endParaRPr>
          </a:p>
          <a:p>
            <a:pPr marL="457200" lvl="0" indent="-317500" algn="l" rtl="0">
              <a:lnSpc>
                <a:spcPct val="115000"/>
              </a:lnSpc>
              <a:spcBef>
                <a:spcPts val="600"/>
              </a:spcBef>
              <a:spcAft>
                <a:spcPts val="0"/>
              </a:spcAft>
              <a:buSzPts val="1400"/>
              <a:buChar char="◉"/>
            </a:pPr>
            <a:r>
              <a:rPr lang="en" sz="1400">
                <a:solidFill>
                  <a:schemeClr val="dk1"/>
                </a:solidFill>
              </a:rPr>
              <a:t>Titles: </a:t>
            </a:r>
            <a:r>
              <a:rPr lang="en" sz="1400" b="1">
                <a:solidFill>
                  <a:schemeClr val="dk1"/>
                </a:solidFill>
              </a:rPr>
              <a:t>Lora</a:t>
            </a:r>
            <a:endParaRPr sz="1400" b="1">
              <a:solidFill>
                <a:schemeClr val="dk1"/>
              </a:solidFill>
            </a:endParaRPr>
          </a:p>
          <a:p>
            <a:pPr marL="457200" lvl="0" indent="-317500" algn="l" rtl="0">
              <a:lnSpc>
                <a:spcPct val="115000"/>
              </a:lnSpc>
              <a:spcBef>
                <a:spcPts val="0"/>
              </a:spcBef>
              <a:spcAft>
                <a:spcPts val="0"/>
              </a:spcAft>
              <a:buSzPts val="1400"/>
              <a:buChar char="◉"/>
            </a:pPr>
            <a:r>
              <a:rPr lang="en" sz="1400">
                <a:solidFill>
                  <a:schemeClr val="dk1"/>
                </a:solidFill>
              </a:rPr>
              <a:t>Body copy: </a:t>
            </a:r>
            <a:r>
              <a:rPr lang="en" sz="1400" b="1">
                <a:solidFill>
                  <a:schemeClr val="dk1"/>
                </a:solidFill>
              </a:rPr>
              <a:t>Quattrocento Sans</a:t>
            </a:r>
            <a:endParaRPr sz="1400" b="1">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 sz="1400">
                <a:solidFill>
                  <a:schemeClr val="dk1"/>
                </a:solidFill>
              </a:rPr>
              <a:t>You can download the fonts on these pages:</a:t>
            </a:r>
            <a:endParaRPr sz="140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 sz="1400" u="sng">
                <a:solidFill>
                  <a:srgbClr val="1D1D1B"/>
                </a:solidFill>
                <a:highlight>
                  <a:srgbClr val="FFCD00"/>
                </a:highlight>
                <a:hlinkClick r:id="rId3"/>
              </a:rPr>
              <a:t>https://www.fontsquirrel.com/fonts/lora</a:t>
            </a:r>
            <a:endParaRPr sz="1400">
              <a:solidFill>
                <a:srgbClr val="1D1D1B"/>
              </a:solidFill>
              <a:highlight>
                <a:srgbClr val="FFCD00"/>
              </a:highlight>
            </a:endParaRPr>
          </a:p>
          <a:p>
            <a:pPr marL="0" lvl="0" indent="0" algn="l" rtl="0">
              <a:lnSpc>
                <a:spcPct val="115000"/>
              </a:lnSpc>
              <a:spcBef>
                <a:spcPts val="600"/>
              </a:spcBef>
              <a:spcAft>
                <a:spcPts val="0"/>
              </a:spcAft>
              <a:buClr>
                <a:schemeClr val="dk1"/>
              </a:buClr>
              <a:buSzPts val="1100"/>
              <a:buFont typeface="Arial"/>
              <a:buNone/>
            </a:pPr>
            <a:r>
              <a:rPr lang="en" sz="1400" u="sng">
                <a:solidFill>
                  <a:srgbClr val="1D1D1B"/>
                </a:solidFill>
                <a:highlight>
                  <a:srgbClr val="FFCD00"/>
                </a:highlight>
                <a:hlinkClick r:id="rId4"/>
              </a:rPr>
              <a:t>https://www.fontsquirrel.com/fonts/quattrocento-sans</a:t>
            </a:r>
            <a:endParaRPr sz="1400">
              <a:solidFill>
                <a:srgbClr val="1D1D1B"/>
              </a:solidFill>
              <a:highlight>
                <a:srgbClr val="FFCD00"/>
              </a:highlight>
            </a:endParaRPr>
          </a:p>
          <a:p>
            <a:pPr marL="0" lvl="0" indent="0" algn="l" rtl="0">
              <a:lnSpc>
                <a:spcPct val="115000"/>
              </a:lnSpc>
              <a:spcBef>
                <a:spcPts val="6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600"/>
              </a:spcBef>
              <a:spcAft>
                <a:spcPts val="0"/>
              </a:spcAft>
              <a:buNone/>
            </a:pPr>
            <a:r>
              <a:rPr lang="en" sz="1400"/>
              <a:t>Yellow </a:t>
            </a:r>
            <a:r>
              <a:rPr lang="en" sz="1400" b="1">
                <a:solidFill>
                  <a:srgbClr val="FFCD00"/>
                </a:solidFill>
              </a:rPr>
              <a:t>#ffcd00</a:t>
            </a:r>
            <a:r>
              <a:rPr lang="en" sz="1400"/>
              <a:t> | Black </a:t>
            </a:r>
            <a:r>
              <a:rPr lang="en" sz="1400" b="1"/>
              <a:t>#000000</a:t>
            </a:r>
            <a:r>
              <a:rPr lang="en" sz="1400"/>
              <a:t> | Grey </a:t>
            </a:r>
            <a:r>
              <a:rPr lang="en" sz="1400" b="1">
                <a:solidFill>
                  <a:srgbClr val="CCCCCC"/>
                </a:solidFill>
              </a:rPr>
              <a:t>#cccccc</a:t>
            </a:r>
            <a:endParaRPr sz="1400" b="1">
              <a:solidFill>
                <a:srgbClr val="CCCCCC"/>
              </a:solidFill>
            </a:endParaRPr>
          </a:p>
          <a:p>
            <a:pPr marL="0" lvl="0" indent="0" algn="l" rtl="0">
              <a:spcBef>
                <a:spcPts val="600"/>
              </a:spcBef>
              <a:spcAft>
                <a:spcPts val="0"/>
              </a:spcAft>
              <a:buNone/>
            </a:pPr>
            <a:endParaRPr sz="1400"/>
          </a:p>
        </p:txBody>
      </p:sp>
      <p:sp>
        <p:nvSpPr>
          <p:cNvPr id="595" name="Google Shape;595;p41"/>
          <p:cNvSpPr txBox="1">
            <a:spLocks noGrp="1"/>
          </p:cNvSpPr>
          <p:nvPr>
            <p:ph type="title"/>
          </p:nvPr>
        </p:nvSpPr>
        <p:spPr>
          <a:xfrm>
            <a:off x="1381250" y="4654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Presentation design</a:t>
            </a:r>
            <a:endParaRPr/>
          </a:p>
        </p:txBody>
      </p:sp>
      <p:grpSp>
        <p:nvGrpSpPr>
          <p:cNvPr id="596" name="Google Shape;596;p41"/>
          <p:cNvGrpSpPr/>
          <p:nvPr/>
        </p:nvGrpSpPr>
        <p:grpSpPr>
          <a:xfrm>
            <a:off x="916458" y="1019750"/>
            <a:ext cx="214625" cy="214625"/>
            <a:chOff x="2594050" y="1631825"/>
            <a:chExt cx="439625" cy="439625"/>
          </a:xfrm>
        </p:grpSpPr>
        <p:sp>
          <p:nvSpPr>
            <p:cNvPr id="597" name="Google Shape;597;p41"/>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41"/>
          <p:cNvSpPr/>
          <p:nvPr/>
        </p:nvSpPr>
        <p:spPr>
          <a:xfrm>
            <a:off x="5650" y="4707750"/>
            <a:ext cx="9144000" cy="4356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txBox="1"/>
          <p:nvPr/>
        </p:nvSpPr>
        <p:spPr>
          <a:xfrm>
            <a:off x="416575" y="4707750"/>
            <a:ext cx="8424000" cy="43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i="1">
                <a:latin typeface="Lora"/>
                <a:ea typeface="Lora"/>
                <a:cs typeface="Lora"/>
                <a:sym typeface="Lora"/>
              </a:rPr>
              <a:t>You don’t need to keep this slide in your presentation. It’s only here to serve you as a design guide if you need to create new slides or download the fonts to edit the presentation in PowerPoint®</a:t>
            </a:r>
            <a:endParaRPr sz="1000" i="1">
              <a:latin typeface="Lora"/>
              <a:ea typeface="Lora"/>
              <a:cs typeface="Lora"/>
              <a:sym typeface="Lora"/>
            </a:endParaRPr>
          </a:p>
        </p:txBody>
      </p:sp>
      <p:sp>
        <p:nvSpPr>
          <p:cNvPr id="603" name="Google Shape;603;p4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7"/>
        <p:cNvGrpSpPr/>
        <p:nvPr/>
      </p:nvGrpSpPr>
      <p:grpSpPr>
        <a:xfrm>
          <a:off x="0" y="0"/>
          <a:ext cx="0" cy="0"/>
          <a:chOff x="0" y="0"/>
          <a:chExt cx="0" cy="0"/>
        </a:xfrm>
      </p:grpSpPr>
      <p:sp>
        <p:nvSpPr>
          <p:cNvPr id="608" name="Google Shape;608;p42"/>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chemeClr val="dk1"/>
                </a:solidFill>
                <a:latin typeface="Lora"/>
                <a:ea typeface="Lora"/>
                <a:cs typeface="Lora"/>
                <a:sym typeface="Lora"/>
              </a:rPr>
              <a:t>SlidesCarnival icons are </a:t>
            </a:r>
            <a:r>
              <a:rPr lang="en" sz="900" b="1">
                <a:solidFill>
                  <a:schemeClr val="dk1"/>
                </a:solidFill>
                <a:highlight>
                  <a:srgbClr val="FFCD00"/>
                </a:highlight>
                <a:latin typeface="Lora"/>
                <a:ea typeface="Lora"/>
                <a:cs typeface="Lora"/>
                <a:sym typeface="Lora"/>
              </a:rPr>
              <a:t>editable shapes</a:t>
            </a:r>
            <a:r>
              <a:rPr lang="en" sz="900" b="1">
                <a:solidFill>
                  <a:schemeClr val="dk1"/>
                </a:solidFill>
                <a:latin typeface="Lora"/>
                <a:ea typeface="Lora"/>
                <a:cs typeface="Lora"/>
                <a:sym typeface="Lora"/>
              </a:rPr>
              <a:t>. </a:t>
            </a:r>
            <a:endParaRPr sz="900" b="1">
              <a:solidFill>
                <a:schemeClr val="dk1"/>
              </a:solidFill>
              <a:latin typeface="Lora"/>
              <a:ea typeface="Lora"/>
              <a:cs typeface="Lora"/>
              <a:sym typeface="Lora"/>
            </a:endParaRPr>
          </a:p>
          <a:p>
            <a:pPr marL="0" lvl="0" indent="0" algn="l" rtl="0">
              <a:spcBef>
                <a:spcPts val="0"/>
              </a:spcBef>
              <a:spcAft>
                <a:spcPts val="0"/>
              </a:spcAft>
              <a:buClr>
                <a:schemeClr val="dk1"/>
              </a:buClr>
              <a:buSzPts val="1100"/>
              <a:buFont typeface="Arial"/>
              <a:buNone/>
            </a:pPr>
            <a:endParaRPr sz="90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en" sz="900">
                <a:solidFill>
                  <a:schemeClr val="dk1"/>
                </a:solidFill>
                <a:latin typeface="Quattrocento Sans"/>
                <a:ea typeface="Quattrocento Sans"/>
                <a:cs typeface="Quattrocento Sans"/>
                <a:sym typeface="Quattrocento Sans"/>
              </a:rPr>
              <a:t>This means that you can:</a:t>
            </a:r>
            <a:endParaRPr sz="900">
              <a:solidFill>
                <a:schemeClr val="dk1"/>
              </a:solidFill>
              <a:latin typeface="Quattrocento Sans"/>
              <a:ea typeface="Quattrocento Sans"/>
              <a:cs typeface="Quattrocento Sans"/>
              <a:sym typeface="Quattrocento Sans"/>
            </a:endParaRPr>
          </a:p>
          <a:p>
            <a:pPr marL="457200" lvl="0" indent="-285750" algn="l" rtl="0">
              <a:spcBef>
                <a:spcPts val="0"/>
              </a:spcBef>
              <a:spcAft>
                <a:spcPts val="0"/>
              </a:spcAft>
              <a:buClr>
                <a:schemeClr val="dk1"/>
              </a:buClr>
              <a:buSzPts val="900"/>
              <a:buFont typeface="Quattrocento Sans"/>
              <a:buChar char="●"/>
            </a:pPr>
            <a:r>
              <a:rPr lang="en" sz="900">
                <a:solidFill>
                  <a:schemeClr val="dk1"/>
                </a:solidFill>
                <a:latin typeface="Quattrocento Sans"/>
                <a:ea typeface="Quattrocento Sans"/>
                <a:cs typeface="Quattrocento Sans"/>
                <a:sym typeface="Quattrocento Sans"/>
              </a:rPr>
              <a:t>Resize them without losing quality.</a:t>
            </a:r>
            <a:endParaRPr sz="900">
              <a:solidFill>
                <a:schemeClr val="dk1"/>
              </a:solidFill>
              <a:latin typeface="Quattrocento Sans"/>
              <a:ea typeface="Quattrocento Sans"/>
              <a:cs typeface="Quattrocento Sans"/>
              <a:sym typeface="Quattrocento Sans"/>
            </a:endParaRPr>
          </a:p>
          <a:p>
            <a:pPr marL="457200" lvl="0" indent="-285750" algn="l" rtl="0">
              <a:spcBef>
                <a:spcPts val="0"/>
              </a:spcBef>
              <a:spcAft>
                <a:spcPts val="0"/>
              </a:spcAft>
              <a:buClr>
                <a:schemeClr val="dk1"/>
              </a:buClr>
              <a:buSzPts val="900"/>
              <a:buFont typeface="Quattrocento Sans"/>
              <a:buChar char="●"/>
            </a:pPr>
            <a:r>
              <a:rPr lang="en" sz="900">
                <a:solidFill>
                  <a:schemeClr val="dk1"/>
                </a:solidFill>
                <a:latin typeface="Quattrocento Sans"/>
                <a:ea typeface="Quattrocento Sans"/>
                <a:cs typeface="Quattrocento Sans"/>
                <a:sym typeface="Quattrocento Sans"/>
              </a:rPr>
              <a:t>Change line color, width and style</a:t>
            </a:r>
            <a:r>
              <a:rPr lang="en" sz="900">
                <a:latin typeface="Quattrocento Sans"/>
                <a:ea typeface="Quattrocento Sans"/>
                <a:cs typeface="Quattrocento Sans"/>
                <a:sym typeface="Quattrocento Sans"/>
              </a:rPr>
              <a:t>.</a:t>
            </a:r>
            <a:endParaRPr sz="900">
              <a:latin typeface="Quattrocento Sans"/>
              <a:ea typeface="Quattrocento Sans"/>
              <a:cs typeface="Quattrocento Sans"/>
              <a:sym typeface="Quattrocento Sans"/>
            </a:endParaRPr>
          </a:p>
          <a:p>
            <a:pPr marL="0" lvl="0" indent="0" algn="l" rtl="0">
              <a:spcBef>
                <a:spcPts val="0"/>
              </a:spcBef>
              <a:spcAft>
                <a:spcPts val="0"/>
              </a:spcAft>
              <a:buNone/>
            </a:pPr>
            <a:endParaRPr sz="900">
              <a:latin typeface="Quattrocento Sans"/>
              <a:ea typeface="Quattrocento Sans"/>
              <a:cs typeface="Quattrocento Sans"/>
              <a:sym typeface="Quattrocento Sans"/>
            </a:endParaRPr>
          </a:p>
          <a:p>
            <a:pPr marL="0" lvl="0" indent="0" algn="l" rtl="0">
              <a:spcBef>
                <a:spcPts val="0"/>
              </a:spcBef>
              <a:spcAft>
                <a:spcPts val="0"/>
              </a:spcAft>
              <a:buNone/>
            </a:pPr>
            <a:r>
              <a:rPr lang="en" sz="900">
                <a:latin typeface="Quattrocento Sans"/>
                <a:ea typeface="Quattrocento Sans"/>
                <a:cs typeface="Quattrocento Sans"/>
                <a:sym typeface="Quattrocento Sans"/>
              </a:rPr>
              <a:t>Isn’t that nice? :)</a:t>
            </a:r>
            <a:endParaRPr sz="900">
              <a:latin typeface="Quattrocento Sans"/>
              <a:ea typeface="Quattrocento Sans"/>
              <a:cs typeface="Quattrocento Sans"/>
              <a:sym typeface="Quattrocento Sans"/>
            </a:endParaRPr>
          </a:p>
          <a:p>
            <a:pPr marL="0" lvl="0" indent="0" algn="l" rtl="0">
              <a:spcBef>
                <a:spcPts val="0"/>
              </a:spcBef>
              <a:spcAft>
                <a:spcPts val="0"/>
              </a:spcAft>
              <a:buNone/>
            </a:pPr>
            <a:endParaRPr sz="900">
              <a:latin typeface="Quattrocento Sans"/>
              <a:ea typeface="Quattrocento Sans"/>
              <a:cs typeface="Quattrocento Sans"/>
              <a:sym typeface="Quattrocento Sans"/>
            </a:endParaRPr>
          </a:p>
          <a:p>
            <a:pPr marL="0" lvl="0" indent="0" algn="l" rtl="0">
              <a:spcBef>
                <a:spcPts val="0"/>
              </a:spcBef>
              <a:spcAft>
                <a:spcPts val="0"/>
              </a:spcAft>
              <a:buNone/>
            </a:pPr>
            <a:r>
              <a:rPr lang="en" sz="900">
                <a:latin typeface="Quattrocento Sans"/>
                <a:ea typeface="Quattrocento Sans"/>
                <a:cs typeface="Quattrocento Sans"/>
                <a:sym typeface="Quattrocento Sans"/>
              </a:rPr>
              <a:t>Examples:</a:t>
            </a:r>
            <a:endParaRPr sz="900">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900">
              <a:latin typeface="Quattrocento Sans"/>
              <a:ea typeface="Quattrocento Sans"/>
              <a:cs typeface="Quattrocento Sans"/>
              <a:sym typeface="Quattrocento Sans"/>
            </a:endParaRPr>
          </a:p>
          <a:p>
            <a:pPr marL="0" lvl="0" indent="0" algn="l" rtl="0">
              <a:spcBef>
                <a:spcPts val="0"/>
              </a:spcBef>
              <a:spcAft>
                <a:spcPts val="0"/>
              </a:spcAft>
              <a:buNone/>
            </a:pPr>
            <a:endParaRPr sz="900">
              <a:latin typeface="Quattrocento Sans"/>
              <a:ea typeface="Quattrocento Sans"/>
              <a:cs typeface="Quattrocento Sans"/>
              <a:sym typeface="Quattrocento Sans"/>
            </a:endParaRPr>
          </a:p>
        </p:txBody>
      </p:sp>
      <p:grpSp>
        <p:nvGrpSpPr>
          <p:cNvPr id="609" name="Google Shape;609;p42"/>
          <p:cNvGrpSpPr/>
          <p:nvPr/>
        </p:nvGrpSpPr>
        <p:grpSpPr>
          <a:xfrm>
            <a:off x="348747" y="333019"/>
            <a:ext cx="342903" cy="447293"/>
            <a:chOff x="590250" y="244200"/>
            <a:chExt cx="407975" cy="532175"/>
          </a:xfrm>
        </p:grpSpPr>
        <p:sp>
          <p:nvSpPr>
            <p:cNvPr id="610" name="Google Shape;610;p4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2"/>
            <p:cNvSpPr/>
            <p:nvPr/>
          </p:nvSpPr>
          <p:spPr>
            <a:xfrm>
              <a:off x="649925" y="5900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2"/>
            <p:cNvSpPr/>
            <p:nvPr/>
          </p:nvSpPr>
          <p:spPr>
            <a:xfrm>
              <a:off x="649925" y="5346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2"/>
            <p:cNvSpPr/>
            <p:nvPr/>
          </p:nvSpPr>
          <p:spPr>
            <a:xfrm>
              <a:off x="649925" y="4798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2"/>
            <p:cNvSpPr/>
            <p:nvPr/>
          </p:nvSpPr>
          <p:spPr>
            <a:xfrm>
              <a:off x="649925" y="4244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2"/>
            <p:cNvSpPr/>
            <p:nvPr/>
          </p:nvSpPr>
          <p:spPr>
            <a:xfrm>
              <a:off x="654800" y="244200"/>
              <a:ext cx="25" cy="51175"/>
            </a:xfrm>
            <a:custGeom>
              <a:avLst/>
              <a:gdLst/>
              <a:ahLst/>
              <a:cxnLst/>
              <a:rect l="l" t="t" r="r" b="b"/>
              <a:pathLst>
                <a:path w="1" h="2047" fill="none" extrusionOk="0">
                  <a:moveTo>
                    <a:pt x="0" y="1"/>
                  </a:moveTo>
                  <a:lnTo>
                    <a:pt x="0" y="204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2"/>
            <p:cNvSpPr/>
            <p:nvPr/>
          </p:nvSpPr>
          <p:spPr>
            <a:xfrm>
              <a:off x="737600" y="244200"/>
              <a:ext cx="25" cy="51175"/>
            </a:xfrm>
            <a:custGeom>
              <a:avLst/>
              <a:gdLst/>
              <a:ahLst/>
              <a:cxnLst/>
              <a:rect l="l" t="t" r="r" b="b"/>
              <a:pathLst>
                <a:path w="1" h="2047" fill="none" extrusionOk="0">
                  <a:moveTo>
                    <a:pt x="1" y="1"/>
                  </a:moveTo>
                  <a:lnTo>
                    <a:pt x="1" y="204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2"/>
            <p:cNvSpPr/>
            <p:nvPr/>
          </p:nvSpPr>
          <p:spPr>
            <a:xfrm>
              <a:off x="820400" y="244200"/>
              <a:ext cx="25" cy="51175"/>
            </a:xfrm>
            <a:custGeom>
              <a:avLst/>
              <a:gdLst/>
              <a:ahLst/>
              <a:cxnLst/>
              <a:rect l="l" t="t" r="r" b="b"/>
              <a:pathLst>
                <a:path w="1" h="2047" fill="none" extrusionOk="0">
                  <a:moveTo>
                    <a:pt x="1" y="1"/>
                  </a:moveTo>
                  <a:lnTo>
                    <a:pt x="1" y="204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2"/>
            <p:cNvSpPr/>
            <p:nvPr/>
          </p:nvSpPr>
          <p:spPr>
            <a:xfrm>
              <a:off x="903225" y="244200"/>
              <a:ext cx="25" cy="51175"/>
            </a:xfrm>
            <a:custGeom>
              <a:avLst/>
              <a:gdLst/>
              <a:ahLst/>
              <a:cxnLst/>
              <a:rect l="l" t="t" r="r" b="b"/>
              <a:pathLst>
                <a:path w="1" h="2047" fill="none" extrusionOk="0">
                  <a:moveTo>
                    <a:pt x="0" y="1"/>
                  </a:moveTo>
                  <a:lnTo>
                    <a:pt x="0" y="204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42"/>
          <p:cNvGrpSpPr/>
          <p:nvPr/>
        </p:nvGrpSpPr>
        <p:grpSpPr>
          <a:xfrm>
            <a:off x="901439" y="399041"/>
            <a:ext cx="372594" cy="310144"/>
            <a:chOff x="1247825" y="322750"/>
            <a:chExt cx="443300" cy="369000"/>
          </a:xfrm>
        </p:grpSpPr>
        <p:sp>
          <p:nvSpPr>
            <p:cNvPr id="625" name="Google Shape;625;p42"/>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2"/>
            <p:cNvSpPr/>
            <p:nvPr/>
          </p:nvSpPr>
          <p:spPr>
            <a:xfrm>
              <a:off x="1398225" y="386675"/>
              <a:ext cx="142500" cy="25"/>
            </a:xfrm>
            <a:custGeom>
              <a:avLst/>
              <a:gdLst/>
              <a:ahLst/>
              <a:cxnLst/>
              <a:rect l="l" t="t" r="r" b="b"/>
              <a:pathLst>
                <a:path w="5700" h="1" fill="none" extrusionOk="0">
                  <a:moveTo>
                    <a:pt x="5700" y="1"/>
                  </a:move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2"/>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2"/>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2"/>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42"/>
          <p:cNvGrpSpPr/>
          <p:nvPr/>
        </p:nvGrpSpPr>
        <p:grpSpPr>
          <a:xfrm>
            <a:off x="1474618" y="397507"/>
            <a:ext cx="356204" cy="313212"/>
            <a:chOff x="1929775" y="320925"/>
            <a:chExt cx="423800" cy="372650"/>
          </a:xfrm>
        </p:grpSpPr>
        <p:sp>
          <p:nvSpPr>
            <p:cNvPr id="631" name="Google Shape;631;p42"/>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2"/>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2"/>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2"/>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2"/>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42"/>
          <p:cNvSpPr/>
          <p:nvPr/>
        </p:nvSpPr>
        <p:spPr>
          <a:xfrm>
            <a:off x="2071920" y="386254"/>
            <a:ext cx="291717" cy="335738"/>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2"/>
          <p:cNvSpPr/>
          <p:nvPr/>
        </p:nvSpPr>
        <p:spPr>
          <a:xfrm>
            <a:off x="2656888" y="387284"/>
            <a:ext cx="251793" cy="33367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42"/>
          <p:cNvGrpSpPr/>
          <p:nvPr/>
        </p:nvGrpSpPr>
        <p:grpSpPr>
          <a:xfrm>
            <a:off x="3744262" y="362185"/>
            <a:ext cx="336767" cy="383835"/>
            <a:chOff x="4630125" y="278900"/>
            <a:chExt cx="400675" cy="456675"/>
          </a:xfrm>
        </p:grpSpPr>
        <p:sp>
          <p:nvSpPr>
            <p:cNvPr id="639" name="Google Shape;639;p42"/>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2"/>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2"/>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2"/>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42"/>
          <p:cNvSpPr/>
          <p:nvPr/>
        </p:nvSpPr>
        <p:spPr>
          <a:xfrm>
            <a:off x="4284851" y="385750"/>
            <a:ext cx="385895" cy="336746"/>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42"/>
          <p:cNvGrpSpPr/>
          <p:nvPr/>
        </p:nvGrpSpPr>
        <p:grpSpPr>
          <a:xfrm>
            <a:off x="353874" y="908741"/>
            <a:ext cx="342882" cy="418128"/>
            <a:chOff x="596350" y="929175"/>
            <a:chExt cx="407950" cy="497475"/>
          </a:xfrm>
        </p:grpSpPr>
        <p:sp>
          <p:nvSpPr>
            <p:cNvPr id="645" name="Google Shape;645;p42"/>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42"/>
          <p:cNvGrpSpPr/>
          <p:nvPr/>
        </p:nvGrpSpPr>
        <p:grpSpPr>
          <a:xfrm>
            <a:off x="1478190" y="969656"/>
            <a:ext cx="349060" cy="298882"/>
            <a:chOff x="1934025" y="1001650"/>
            <a:chExt cx="415300" cy="355600"/>
          </a:xfrm>
        </p:grpSpPr>
        <p:sp>
          <p:nvSpPr>
            <p:cNvPr id="653" name="Google Shape;653;p42"/>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42"/>
          <p:cNvSpPr/>
          <p:nvPr/>
        </p:nvSpPr>
        <p:spPr>
          <a:xfrm>
            <a:off x="2042249" y="944598"/>
            <a:ext cx="351077" cy="349039"/>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2607759" y="961997"/>
            <a:ext cx="350068" cy="31424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3177871" y="964561"/>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3754139" y="967629"/>
            <a:ext cx="317310" cy="30297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42"/>
          <p:cNvGrpSpPr/>
          <p:nvPr/>
        </p:nvGrpSpPr>
        <p:grpSpPr>
          <a:xfrm>
            <a:off x="4302585" y="947131"/>
            <a:ext cx="350068" cy="350573"/>
            <a:chOff x="5294400" y="974850"/>
            <a:chExt cx="416500" cy="417100"/>
          </a:xfrm>
        </p:grpSpPr>
        <p:sp>
          <p:nvSpPr>
            <p:cNvPr id="662" name="Google Shape;662;p42"/>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2"/>
          <p:cNvGrpSpPr/>
          <p:nvPr/>
        </p:nvGrpSpPr>
        <p:grpSpPr>
          <a:xfrm>
            <a:off x="4825607" y="907732"/>
            <a:ext cx="433992" cy="422729"/>
            <a:chOff x="5916675" y="927975"/>
            <a:chExt cx="516350" cy="502950"/>
          </a:xfrm>
        </p:grpSpPr>
        <p:sp>
          <p:nvSpPr>
            <p:cNvPr id="665" name="Google Shape;665;p42"/>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42"/>
          <p:cNvGrpSpPr/>
          <p:nvPr/>
        </p:nvGrpSpPr>
        <p:grpSpPr>
          <a:xfrm>
            <a:off x="327251" y="1557145"/>
            <a:ext cx="391001" cy="264085"/>
            <a:chOff x="564675" y="1700625"/>
            <a:chExt cx="465200" cy="314200"/>
          </a:xfrm>
        </p:grpSpPr>
        <p:sp>
          <p:nvSpPr>
            <p:cNvPr id="668" name="Google Shape;668;p42"/>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42"/>
          <p:cNvGrpSpPr/>
          <p:nvPr/>
        </p:nvGrpSpPr>
        <p:grpSpPr>
          <a:xfrm>
            <a:off x="892235" y="1492657"/>
            <a:ext cx="391001" cy="382827"/>
            <a:chOff x="1236875" y="1623900"/>
            <a:chExt cx="465200" cy="455475"/>
          </a:xfrm>
        </p:grpSpPr>
        <p:sp>
          <p:nvSpPr>
            <p:cNvPr id="672" name="Google Shape;672;p42"/>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1402500" y="1810225"/>
              <a:ext cx="133975" cy="25"/>
            </a:xfrm>
            <a:custGeom>
              <a:avLst/>
              <a:gdLst/>
              <a:ahLst/>
              <a:cxnLst/>
              <a:rect l="l" t="t" r="r" b="b"/>
              <a:pathLst>
                <a:path w="5359" h="1" fill="none" extrusionOk="0">
                  <a:moveTo>
                    <a:pt x="0" y="0"/>
                  </a:moveTo>
                  <a:lnTo>
                    <a:pt x="535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1402500" y="1844325"/>
              <a:ext cx="133975" cy="25"/>
            </a:xfrm>
            <a:custGeom>
              <a:avLst/>
              <a:gdLst/>
              <a:ahLst/>
              <a:cxnLst/>
              <a:rect l="l" t="t" r="r" b="b"/>
              <a:pathLst>
                <a:path w="5359" h="1" fill="none" extrusionOk="0">
                  <a:moveTo>
                    <a:pt x="0" y="0"/>
                  </a:moveTo>
                  <a:lnTo>
                    <a:pt x="535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1402500" y="1878425"/>
              <a:ext cx="85250" cy="25"/>
            </a:xfrm>
            <a:custGeom>
              <a:avLst/>
              <a:gdLst/>
              <a:ahLst/>
              <a:cxnLst/>
              <a:rect l="l" t="t" r="r" b="b"/>
              <a:pathLst>
                <a:path w="3410" h="1" fill="none" extrusionOk="0">
                  <a:moveTo>
                    <a:pt x="0" y="0"/>
                  </a:moveTo>
                  <a:lnTo>
                    <a:pt x="341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42"/>
          <p:cNvGrpSpPr/>
          <p:nvPr/>
        </p:nvGrpSpPr>
        <p:grpSpPr>
          <a:xfrm>
            <a:off x="1469490" y="1500852"/>
            <a:ext cx="366458" cy="366437"/>
            <a:chOff x="1923675" y="1633650"/>
            <a:chExt cx="436000" cy="435975"/>
          </a:xfrm>
        </p:grpSpPr>
        <p:sp>
          <p:nvSpPr>
            <p:cNvPr id="680" name="Google Shape;680;p42"/>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42"/>
          <p:cNvGrpSpPr/>
          <p:nvPr/>
        </p:nvGrpSpPr>
        <p:grpSpPr>
          <a:xfrm>
            <a:off x="2032941" y="1499318"/>
            <a:ext cx="369505" cy="369505"/>
            <a:chOff x="2594050" y="1631825"/>
            <a:chExt cx="439625" cy="439625"/>
          </a:xfrm>
        </p:grpSpPr>
        <p:sp>
          <p:nvSpPr>
            <p:cNvPr id="687" name="Google Shape;687;p42"/>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42"/>
          <p:cNvSpPr/>
          <p:nvPr/>
        </p:nvSpPr>
        <p:spPr>
          <a:xfrm>
            <a:off x="2614399" y="151574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 name="Google Shape;692;p42"/>
          <p:cNvGrpSpPr/>
          <p:nvPr/>
        </p:nvGrpSpPr>
        <p:grpSpPr>
          <a:xfrm>
            <a:off x="3197706" y="1471687"/>
            <a:ext cx="299911" cy="424768"/>
            <a:chOff x="3979850" y="1598950"/>
            <a:chExt cx="356825" cy="505375"/>
          </a:xfrm>
        </p:grpSpPr>
        <p:sp>
          <p:nvSpPr>
            <p:cNvPr id="693" name="Google Shape;693;p42"/>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42"/>
          <p:cNvGrpSpPr/>
          <p:nvPr/>
        </p:nvGrpSpPr>
        <p:grpSpPr>
          <a:xfrm>
            <a:off x="3715096" y="1562776"/>
            <a:ext cx="395098" cy="242589"/>
            <a:chOff x="4595425" y="1707325"/>
            <a:chExt cx="470075" cy="288625"/>
          </a:xfrm>
        </p:grpSpPr>
        <p:sp>
          <p:nvSpPr>
            <p:cNvPr id="696" name="Google Shape;696;p42"/>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42"/>
          <p:cNvGrpSpPr/>
          <p:nvPr/>
        </p:nvGrpSpPr>
        <p:grpSpPr>
          <a:xfrm>
            <a:off x="4299013" y="1503416"/>
            <a:ext cx="357234" cy="361310"/>
            <a:chOff x="5290150" y="1636700"/>
            <a:chExt cx="425025" cy="429875"/>
          </a:xfrm>
        </p:grpSpPr>
        <p:sp>
          <p:nvSpPr>
            <p:cNvPr id="702" name="Google Shape;702;p42"/>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42"/>
          <p:cNvGrpSpPr/>
          <p:nvPr/>
        </p:nvGrpSpPr>
        <p:grpSpPr>
          <a:xfrm>
            <a:off x="4862967" y="1492657"/>
            <a:ext cx="359272" cy="376691"/>
            <a:chOff x="5961125" y="1623900"/>
            <a:chExt cx="427450" cy="448175"/>
          </a:xfrm>
        </p:grpSpPr>
        <p:sp>
          <p:nvSpPr>
            <p:cNvPr id="705" name="Google Shape;705;p4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42"/>
          <p:cNvGrpSpPr/>
          <p:nvPr/>
        </p:nvGrpSpPr>
        <p:grpSpPr>
          <a:xfrm>
            <a:off x="5415659" y="1502386"/>
            <a:ext cx="383835" cy="363369"/>
            <a:chOff x="6618700" y="1635475"/>
            <a:chExt cx="456675" cy="432325"/>
          </a:xfrm>
        </p:grpSpPr>
        <p:sp>
          <p:nvSpPr>
            <p:cNvPr id="713" name="Google Shape;713;p42"/>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42"/>
          <p:cNvGrpSpPr/>
          <p:nvPr/>
        </p:nvGrpSpPr>
        <p:grpSpPr>
          <a:xfrm>
            <a:off x="370747" y="2085798"/>
            <a:ext cx="304009" cy="326513"/>
            <a:chOff x="616425" y="2329600"/>
            <a:chExt cx="361700" cy="388475"/>
          </a:xfrm>
        </p:grpSpPr>
        <p:sp>
          <p:nvSpPr>
            <p:cNvPr id="719" name="Google Shape;719;p42"/>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42"/>
          <p:cNvGrpSpPr/>
          <p:nvPr/>
        </p:nvGrpSpPr>
        <p:grpSpPr>
          <a:xfrm>
            <a:off x="927557" y="2088866"/>
            <a:ext cx="320378" cy="320378"/>
            <a:chOff x="1278900" y="2333250"/>
            <a:chExt cx="381175" cy="381175"/>
          </a:xfrm>
        </p:grpSpPr>
        <p:sp>
          <p:nvSpPr>
            <p:cNvPr id="728" name="Google Shape;728;p42"/>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42"/>
          <p:cNvGrpSpPr/>
          <p:nvPr/>
        </p:nvGrpSpPr>
        <p:grpSpPr>
          <a:xfrm>
            <a:off x="1492520" y="2088866"/>
            <a:ext cx="320399" cy="320378"/>
            <a:chOff x="1951075" y="2333250"/>
            <a:chExt cx="381200" cy="381175"/>
          </a:xfrm>
        </p:grpSpPr>
        <p:sp>
          <p:nvSpPr>
            <p:cNvPr id="733" name="Google Shape;733;p42"/>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42"/>
          <p:cNvGrpSpPr/>
          <p:nvPr/>
        </p:nvGrpSpPr>
        <p:grpSpPr>
          <a:xfrm>
            <a:off x="2057504" y="2088866"/>
            <a:ext cx="320378" cy="320378"/>
            <a:chOff x="2623275" y="2333250"/>
            <a:chExt cx="381175" cy="381175"/>
          </a:xfrm>
        </p:grpSpPr>
        <p:sp>
          <p:nvSpPr>
            <p:cNvPr id="738" name="Google Shape;738;p42"/>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42"/>
          <p:cNvGrpSpPr/>
          <p:nvPr/>
        </p:nvGrpSpPr>
        <p:grpSpPr>
          <a:xfrm>
            <a:off x="2697209" y="2033603"/>
            <a:ext cx="170937" cy="426827"/>
            <a:chOff x="3384375" y="2267500"/>
            <a:chExt cx="203375" cy="507825"/>
          </a:xfrm>
        </p:grpSpPr>
        <p:sp>
          <p:nvSpPr>
            <p:cNvPr id="743" name="Google Shape;743;p42"/>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42"/>
          <p:cNvGrpSpPr/>
          <p:nvPr/>
        </p:nvGrpSpPr>
        <p:grpSpPr>
          <a:xfrm>
            <a:off x="3842516" y="2087836"/>
            <a:ext cx="140237" cy="318339"/>
            <a:chOff x="4747025" y="2332025"/>
            <a:chExt cx="166850" cy="378750"/>
          </a:xfrm>
        </p:grpSpPr>
        <p:sp>
          <p:nvSpPr>
            <p:cNvPr id="746" name="Google Shape;746;p42"/>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42"/>
          <p:cNvGrpSpPr/>
          <p:nvPr/>
        </p:nvGrpSpPr>
        <p:grpSpPr>
          <a:xfrm>
            <a:off x="3274990" y="2035641"/>
            <a:ext cx="145343" cy="422729"/>
            <a:chOff x="4071800" y="2269925"/>
            <a:chExt cx="172925" cy="502950"/>
          </a:xfrm>
        </p:grpSpPr>
        <p:sp>
          <p:nvSpPr>
            <p:cNvPr id="749" name="Google Shape;749;p42"/>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1" name="Google Shape;751;p42"/>
          <p:cNvSpPr/>
          <p:nvPr/>
        </p:nvSpPr>
        <p:spPr>
          <a:xfrm>
            <a:off x="4317611" y="2080241"/>
            <a:ext cx="320378" cy="337776"/>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42"/>
          <p:cNvGrpSpPr/>
          <p:nvPr/>
        </p:nvGrpSpPr>
        <p:grpSpPr>
          <a:xfrm>
            <a:off x="4872696" y="2086302"/>
            <a:ext cx="345971" cy="325505"/>
            <a:chOff x="5972700" y="2330200"/>
            <a:chExt cx="411625" cy="387275"/>
          </a:xfrm>
        </p:grpSpPr>
        <p:sp>
          <p:nvSpPr>
            <p:cNvPr id="753" name="Google Shape;753;p4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42"/>
          <p:cNvGrpSpPr/>
          <p:nvPr/>
        </p:nvGrpSpPr>
        <p:grpSpPr>
          <a:xfrm>
            <a:off x="467993" y="2614431"/>
            <a:ext cx="109538" cy="399195"/>
            <a:chOff x="732125" y="2958550"/>
            <a:chExt cx="130325" cy="474950"/>
          </a:xfrm>
        </p:grpSpPr>
        <p:sp>
          <p:nvSpPr>
            <p:cNvPr id="756" name="Google Shape;756;p42"/>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802750" y="3129050"/>
              <a:ext cx="13425" cy="25"/>
            </a:xfrm>
            <a:custGeom>
              <a:avLst/>
              <a:gdLst/>
              <a:ahLst/>
              <a:cxnLst/>
              <a:rect l="l" t="t" r="r" b="b"/>
              <a:pathLst>
                <a:path w="537" h="1" fill="none" extrusionOk="0">
                  <a:moveTo>
                    <a:pt x="536"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802750" y="3162525"/>
              <a:ext cx="13425" cy="25"/>
            </a:xfrm>
            <a:custGeom>
              <a:avLst/>
              <a:gdLst/>
              <a:ahLst/>
              <a:cxnLst/>
              <a:rect l="l" t="t" r="r" b="b"/>
              <a:pathLst>
                <a:path w="537" h="1" fill="none" extrusionOk="0">
                  <a:moveTo>
                    <a:pt x="536"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802750" y="3196025"/>
              <a:ext cx="13425" cy="25"/>
            </a:xfrm>
            <a:custGeom>
              <a:avLst/>
              <a:gdLst/>
              <a:ahLst/>
              <a:cxnLst/>
              <a:rect l="l" t="t" r="r" b="b"/>
              <a:pathLst>
                <a:path w="537" h="1" fill="none" extrusionOk="0">
                  <a:moveTo>
                    <a:pt x="536"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802750" y="3229500"/>
              <a:ext cx="13425" cy="25"/>
            </a:xfrm>
            <a:custGeom>
              <a:avLst/>
              <a:gdLst/>
              <a:ahLst/>
              <a:cxnLst/>
              <a:rect l="l" t="t" r="r" b="b"/>
              <a:pathLst>
                <a:path w="537" h="1" fill="none" extrusionOk="0">
                  <a:moveTo>
                    <a:pt x="536"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802750" y="3263000"/>
              <a:ext cx="13425" cy="25"/>
            </a:xfrm>
            <a:custGeom>
              <a:avLst/>
              <a:gdLst/>
              <a:ahLst/>
              <a:cxnLst/>
              <a:rect l="l" t="t" r="r" b="b"/>
              <a:pathLst>
                <a:path w="537" h="1" fill="none" extrusionOk="0">
                  <a:moveTo>
                    <a:pt x="536"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802750" y="3296475"/>
              <a:ext cx="13425" cy="25"/>
            </a:xfrm>
            <a:custGeom>
              <a:avLst/>
              <a:gdLst/>
              <a:ahLst/>
              <a:cxnLst/>
              <a:rect l="l" t="t" r="r" b="b"/>
              <a:pathLst>
                <a:path w="537" h="1" fill="none" extrusionOk="0">
                  <a:moveTo>
                    <a:pt x="536"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42"/>
          <p:cNvSpPr/>
          <p:nvPr/>
        </p:nvSpPr>
        <p:spPr>
          <a:xfrm>
            <a:off x="1484913" y="2598660"/>
            <a:ext cx="335738" cy="430924"/>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963405" y="2598660"/>
            <a:ext cx="248746" cy="430924"/>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42"/>
          <p:cNvGrpSpPr/>
          <p:nvPr/>
        </p:nvGrpSpPr>
        <p:grpSpPr>
          <a:xfrm>
            <a:off x="2023737" y="2627227"/>
            <a:ext cx="387933" cy="367467"/>
            <a:chOff x="2583100" y="2973775"/>
            <a:chExt cx="461550" cy="437200"/>
          </a:xfrm>
        </p:grpSpPr>
        <p:sp>
          <p:nvSpPr>
            <p:cNvPr id="767" name="Google Shape;767;p42"/>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42"/>
          <p:cNvSpPr/>
          <p:nvPr/>
        </p:nvSpPr>
        <p:spPr>
          <a:xfrm>
            <a:off x="3734681" y="2636022"/>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42"/>
          <p:cNvGrpSpPr/>
          <p:nvPr/>
        </p:nvGrpSpPr>
        <p:grpSpPr>
          <a:xfrm>
            <a:off x="4263186" y="2655384"/>
            <a:ext cx="435022" cy="323445"/>
            <a:chOff x="5247525" y="3007275"/>
            <a:chExt cx="517575" cy="384825"/>
          </a:xfrm>
        </p:grpSpPr>
        <p:sp>
          <p:nvSpPr>
            <p:cNvPr id="771" name="Google Shape;771;p4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42"/>
          <p:cNvGrpSpPr/>
          <p:nvPr/>
        </p:nvGrpSpPr>
        <p:grpSpPr>
          <a:xfrm>
            <a:off x="3174172" y="2636956"/>
            <a:ext cx="342882" cy="350068"/>
            <a:chOff x="3951850" y="2985350"/>
            <a:chExt cx="407950" cy="416500"/>
          </a:xfrm>
        </p:grpSpPr>
        <p:sp>
          <p:nvSpPr>
            <p:cNvPr id="774" name="Google Shape;774;p4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42"/>
          <p:cNvGrpSpPr/>
          <p:nvPr/>
        </p:nvGrpSpPr>
        <p:grpSpPr>
          <a:xfrm>
            <a:off x="330844" y="3226504"/>
            <a:ext cx="397136" cy="305017"/>
            <a:chOff x="568950" y="3686775"/>
            <a:chExt cx="472500" cy="362900"/>
          </a:xfrm>
        </p:grpSpPr>
        <p:sp>
          <p:nvSpPr>
            <p:cNvPr id="779" name="Google Shape;779;p4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42"/>
          <p:cNvSpPr/>
          <p:nvPr/>
        </p:nvSpPr>
        <p:spPr>
          <a:xfrm>
            <a:off x="4907686" y="2619652"/>
            <a:ext cx="270221" cy="388962"/>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42"/>
          <p:cNvGrpSpPr/>
          <p:nvPr/>
        </p:nvGrpSpPr>
        <p:grpSpPr>
          <a:xfrm>
            <a:off x="898896" y="3252097"/>
            <a:ext cx="377700" cy="253852"/>
            <a:chOff x="1244800" y="3717225"/>
            <a:chExt cx="449375" cy="302025"/>
          </a:xfrm>
        </p:grpSpPr>
        <p:sp>
          <p:nvSpPr>
            <p:cNvPr id="784" name="Google Shape;784;p42"/>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1244800" y="3795150"/>
              <a:ext cx="449375" cy="25"/>
            </a:xfrm>
            <a:custGeom>
              <a:avLst/>
              <a:gdLst/>
              <a:ahLst/>
              <a:cxnLst/>
              <a:rect l="l" t="t" r="r" b="b"/>
              <a:pathLst>
                <a:path w="17975" h="1" fill="none" extrusionOk="0">
                  <a:moveTo>
                    <a:pt x="17974"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1244800" y="3853000"/>
              <a:ext cx="449375" cy="25"/>
            </a:xfrm>
            <a:custGeom>
              <a:avLst/>
              <a:gdLst/>
              <a:ahLst/>
              <a:cxnLst/>
              <a:rect l="l" t="t" r="r" b="b"/>
              <a:pathLst>
                <a:path w="17975" h="1" fill="none" extrusionOk="0">
                  <a:moveTo>
                    <a:pt x="0" y="0"/>
                  </a:move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1302625" y="3893800"/>
              <a:ext cx="161375" cy="25"/>
            </a:xfrm>
            <a:custGeom>
              <a:avLst/>
              <a:gdLst/>
              <a:ahLst/>
              <a:cxnLst/>
              <a:rect l="l" t="t" r="r" b="b"/>
              <a:pathLst>
                <a:path w="6455" h="1" fill="none" extrusionOk="0">
                  <a:moveTo>
                    <a:pt x="6455" y="0"/>
                  </a:move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1302625" y="3933975"/>
              <a:ext cx="110250" cy="25"/>
            </a:xfrm>
            <a:custGeom>
              <a:avLst/>
              <a:gdLst/>
              <a:ahLst/>
              <a:cxnLst/>
              <a:rect l="l" t="t" r="r" b="b"/>
              <a:pathLst>
                <a:path w="4410" h="1" fill="none" extrusionOk="0">
                  <a:moveTo>
                    <a:pt x="4409" y="1"/>
                  </a:move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2"/>
          <p:cNvGrpSpPr/>
          <p:nvPr/>
        </p:nvGrpSpPr>
        <p:grpSpPr>
          <a:xfrm>
            <a:off x="1468986" y="3232639"/>
            <a:ext cx="367467" cy="287115"/>
            <a:chOff x="1923075" y="3694075"/>
            <a:chExt cx="437200" cy="341600"/>
          </a:xfrm>
        </p:grpSpPr>
        <p:sp>
          <p:nvSpPr>
            <p:cNvPr id="791" name="Google Shape;791;p42"/>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42"/>
          <p:cNvGrpSpPr/>
          <p:nvPr/>
        </p:nvGrpSpPr>
        <p:grpSpPr>
          <a:xfrm>
            <a:off x="2037542" y="3228038"/>
            <a:ext cx="360301" cy="295814"/>
            <a:chOff x="2599525" y="3688600"/>
            <a:chExt cx="428675" cy="351950"/>
          </a:xfrm>
        </p:grpSpPr>
        <p:sp>
          <p:nvSpPr>
            <p:cNvPr id="801" name="Google Shape;801;p42"/>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42"/>
          <p:cNvGrpSpPr/>
          <p:nvPr/>
        </p:nvGrpSpPr>
        <p:grpSpPr>
          <a:xfrm>
            <a:off x="2619925" y="3207571"/>
            <a:ext cx="333700" cy="329077"/>
            <a:chOff x="3292425" y="3664250"/>
            <a:chExt cx="397025" cy="391525"/>
          </a:xfrm>
        </p:grpSpPr>
        <p:sp>
          <p:nvSpPr>
            <p:cNvPr id="805" name="Google Shape;805;p42"/>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42"/>
          <p:cNvGrpSpPr/>
          <p:nvPr/>
        </p:nvGrpSpPr>
        <p:grpSpPr>
          <a:xfrm>
            <a:off x="3157782" y="3250038"/>
            <a:ext cx="369526" cy="268183"/>
            <a:chOff x="3932350" y="3714775"/>
            <a:chExt cx="439650" cy="319075"/>
          </a:xfrm>
        </p:grpSpPr>
        <p:sp>
          <p:nvSpPr>
            <p:cNvPr id="809" name="Google Shape;809;p42"/>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42"/>
          <p:cNvGrpSpPr/>
          <p:nvPr/>
        </p:nvGrpSpPr>
        <p:grpSpPr>
          <a:xfrm>
            <a:off x="3722766" y="3250038"/>
            <a:ext cx="369505" cy="268183"/>
            <a:chOff x="4604550" y="3714775"/>
            <a:chExt cx="439625" cy="319075"/>
          </a:xfrm>
        </p:grpSpPr>
        <p:sp>
          <p:nvSpPr>
            <p:cNvPr id="815" name="Google Shape;815;p42"/>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42"/>
          <p:cNvGrpSpPr/>
          <p:nvPr/>
        </p:nvGrpSpPr>
        <p:grpSpPr>
          <a:xfrm>
            <a:off x="4301051" y="3222406"/>
            <a:ext cx="353136" cy="313738"/>
            <a:chOff x="5292575" y="3681900"/>
            <a:chExt cx="420150" cy="373275"/>
          </a:xfrm>
        </p:grpSpPr>
        <p:sp>
          <p:nvSpPr>
            <p:cNvPr id="818" name="Google Shape;818;p4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42"/>
          <p:cNvGrpSpPr/>
          <p:nvPr/>
        </p:nvGrpSpPr>
        <p:grpSpPr>
          <a:xfrm>
            <a:off x="4846073" y="3182482"/>
            <a:ext cx="393060" cy="393060"/>
            <a:chOff x="5941025" y="3634400"/>
            <a:chExt cx="467650" cy="467650"/>
          </a:xfrm>
        </p:grpSpPr>
        <p:sp>
          <p:nvSpPr>
            <p:cNvPr id="826" name="Google Shape;826;p4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42"/>
          <p:cNvGrpSpPr/>
          <p:nvPr/>
        </p:nvGrpSpPr>
        <p:grpSpPr>
          <a:xfrm>
            <a:off x="5436146" y="3207571"/>
            <a:ext cx="342882" cy="342903"/>
            <a:chOff x="6643075" y="3664250"/>
            <a:chExt cx="407950" cy="407975"/>
          </a:xfrm>
        </p:grpSpPr>
        <p:sp>
          <p:nvSpPr>
            <p:cNvPr id="833" name="Google Shape;833;p42"/>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42"/>
          <p:cNvGrpSpPr/>
          <p:nvPr/>
        </p:nvGrpSpPr>
        <p:grpSpPr>
          <a:xfrm>
            <a:off x="336980" y="3758225"/>
            <a:ext cx="371564" cy="371543"/>
            <a:chOff x="576250" y="4319400"/>
            <a:chExt cx="442075" cy="442050"/>
          </a:xfrm>
        </p:grpSpPr>
        <p:sp>
          <p:nvSpPr>
            <p:cNvPr id="836" name="Google Shape;836;p42"/>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42"/>
          <p:cNvSpPr/>
          <p:nvPr/>
        </p:nvSpPr>
        <p:spPr>
          <a:xfrm>
            <a:off x="886643" y="3830523"/>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3177366" y="3773703"/>
            <a:ext cx="340844" cy="34086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2612361" y="3795199"/>
            <a:ext cx="340844" cy="297873"/>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3740838" y="3772169"/>
            <a:ext cx="343912" cy="34393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42"/>
          <p:cNvGrpSpPr/>
          <p:nvPr/>
        </p:nvGrpSpPr>
        <p:grpSpPr>
          <a:xfrm>
            <a:off x="4280585" y="3777157"/>
            <a:ext cx="394068" cy="325505"/>
            <a:chOff x="5268225" y="4341925"/>
            <a:chExt cx="468850" cy="387275"/>
          </a:xfrm>
        </p:grpSpPr>
        <p:sp>
          <p:nvSpPr>
            <p:cNvPr id="845" name="Google Shape;845;p42"/>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5447225" y="4615925"/>
              <a:ext cx="110850" cy="25"/>
            </a:xfrm>
            <a:custGeom>
              <a:avLst/>
              <a:gdLst/>
              <a:ahLst/>
              <a:cxnLst/>
              <a:rect l="l" t="t" r="r" b="b"/>
              <a:pathLst>
                <a:path w="4434" h="1" fill="none" extrusionOk="0">
                  <a:moveTo>
                    <a:pt x="1" y="0"/>
                  </a:moveTo>
                  <a:lnTo>
                    <a:pt x="443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5439925" y="4589125"/>
              <a:ext cx="125450" cy="25"/>
            </a:xfrm>
            <a:custGeom>
              <a:avLst/>
              <a:gdLst/>
              <a:ahLst/>
              <a:cxnLst/>
              <a:rect l="l" t="t" r="r" b="b"/>
              <a:pathLst>
                <a:path w="5018" h="1" fill="none" extrusionOk="0">
                  <a:moveTo>
                    <a:pt x="1" y="0"/>
                  </a:moveTo>
                  <a:lnTo>
                    <a:pt x="501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2"/>
          <p:cNvGrpSpPr/>
          <p:nvPr/>
        </p:nvGrpSpPr>
        <p:grpSpPr>
          <a:xfrm>
            <a:off x="4865531" y="3766924"/>
            <a:ext cx="354145" cy="354145"/>
            <a:chOff x="5964175" y="4329750"/>
            <a:chExt cx="421350" cy="421350"/>
          </a:xfrm>
        </p:grpSpPr>
        <p:sp>
          <p:nvSpPr>
            <p:cNvPr id="854" name="Google Shape;854;p42"/>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42"/>
          <p:cNvGrpSpPr/>
          <p:nvPr/>
        </p:nvGrpSpPr>
        <p:grpSpPr>
          <a:xfrm>
            <a:off x="901439" y="4331908"/>
            <a:ext cx="372594" cy="360301"/>
            <a:chOff x="1247825" y="5001950"/>
            <a:chExt cx="443300" cy="428675"/>
          </a:xfrm>
        </p:grpSpPr>
        <p:sp>
          <p:nvSpPr>
            <p:cNvPr id="857" name="Google Shape;857;p42"/>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42"/>
          <p:cNvGrpSpPr/>
          <p:nvPr/>
        </p:nvGrpSpPr>
        <p:grpSpPr>
          <a:xfrm>
            <a:off x="1499685" y="4313985"/>
            <a:ext cx="306068" cy="389992"/>
            <a:chOff x="1959600" y="4980625"/>
            <a:chExt cx="364150" cy="464000"/>
          </a:xfrm>
        </p:grpSpPr>
        <p:sp>
          <p:nvSpPr>
            <p:cNvPr id="864" name="Google Shape;864;p42"/>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2053375" y="5121275"/>
              <a:ext cx="176600" cy="25"/>
            </a:xfrm>
            <a:custGeom>
              <a:avLst/>
              <a:gdLst/>
              <a:ahLst/>
              <a:cxnLst/>
              <a:rect l="l" t="t" r="r" b="b"/>
              <a:pathLst>
                <a:path w="7064" h="1" fill="none" extrusionOk="0">
                  <a:moveTo>
                    <a:pt x="1" y="1"/>
                  </a:moveTo>
                  <a:lnTo>
                    <a:pt x="706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42"/>
          <p:cNvGrpSpPr/>
          <p:nvPr/>
        </p:nvGrpSpPr>
        <p:grpSpPr>
          <a:xfrm>
            <a:off x="2042165" y="4328840"/>
            <a:ext cx="351077" cy="360806"/>
            <a:chOff x="2605025" y="4998300"/>
            <a:chExt cx="417700" cy="429275"/>
          </a:xfrm>
        </p:grpSpPr>
        <p:sp>
          <p:nvSpPr>
            <p:cNvPr id="872" name="Google Shape;872;p42"/>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42"/>
          <p:cNvGrpSpPr/>
          <p:nvPr/>
        </p:nvGrpSpPr>
        <p:grpSpPr>
          <a:xfrm>
            <a:off x="2572857" y="4331908"/>
            <a:ext cx="419662" cy="349543"/>
            <a:chOff x="3236425" y="5001950"/>
            <a:chExt cx="499300" cy="415875"/>
          </a:xfrm>
        </p:grpSpPr>
        <p:sp>
          <p:nvSpPr>
            <p:cNvPr id="876" name="Google Shape;876;p42"/>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3294875" y="5330725"/>
              <a:ext cx="382400" cy="25"/>
            </a:xfrm>
            <a:custGeom>
              <a:avLst/>
              <a:gdLst/>
              <a:ahLst/>
              <a:cxnLst/>
              <a:rect l="l" t="t" r="r" b="b"/>
              <a:pathLst>
                <a:path w="15296" h="1" fill="none" extrusionOk="0">
                  <a:moveTo>
                    <a:pt x="0" y="1"/>
                  </a:moveTo>
                  <a:lnTo>
                    <a:pt x="1529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2"/>
          <p:cNvGrpSpPr/>
          <p:nvPr/>
        </p:nvGrpSpPr>
        <p:grpSpPr>
          <a:xfrm>
            <a:off x="3187977" y="4313985"/>
            <a:ext cx="319369" cy="380263"/>
            <a:chOff x="3968275" y="4980625"/>
            <a:chExt cx="379975" cy="452425"/>
          </a:xfrm>
        </p:grpSpPr>
        <p:sp>
          <p:nvSpPr>
            <p:cNvPr id="883" name="Google Shape;883;p42"/>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2"/>
          <p:cNvGrpSpPr/>
          <p:nvPr/>
        </p:nvGrpSpPr>
        <p:grpSpPr>
          <a:xfrm>
            <a:off x="4843510" y="4398938"/>
            <a:ext cx="404323" cy="220085"/>
            <a:chOff x="5937975" y="5081700"/>
            <a:chExt cx="481050" cy="261850"/>
          </a:xfrm>
        </p:grpSpPr>
        <p:sp>
          <p:nvSpPr>
            <p:cNvPr id="887" name="Google Shape;887;p42"/>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42"/>
          <p:cNvGrpSpPr/>
          <p:nvPr/>
        </p:nvGrpSpPr>
        <p:grpSpPr>
          <a:xfrm>
            <a:off x="5461718" y="4356472"/>
            <a:ext cx="290183" cy="333678"/>
            <a:chOff x="6673500" y="5031175"/>
            <a:chExt cx="345250" cy="397000"/>
          </a:xfrm>
        </p:grpSpPr>
        <p:sp>
          <p:nvSpPr>
            <p:cNvPr id="891" name="Google Shape;891;p42"/>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42"/>
          <p:cNvGrpSpPr/>
          <p:nvPr/>
        </p:nvGrpSpPr>
        <p:grpSpPr>
          <a:xfrm>
            <a:off x="3153705" y="381117"/>
            <a:ext cx="387933" cy="345971"/>
            <a:chOff x="3927500" y="301425"/>
            <a:chExt cx="461550" cy="411625"/>
          </a:xfrm>
        </p:grpSpPr>
        <p:sp>
          <p:nvSpPr>
            <p:cNvPr id="897" name="Google Shape;897;p42"/>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3970725" y="558375"/>
              <a:ext cx="1850" cy="12200"/>
            </a:xfrm>
            <a:custGeom>
              <a:avLst/>
              <a:gdLst/>
              <a:ahLst/>
              <a:cxnLst/>
              <a:rect l="l" t="t" r="r" b="b"/>
              <a:pathLst>
                <a:path w="74" h="488" fill="none" extrusionOk="0">
                  <a:moveTo>
                    <a:pt x="0" y="488"/>
                  </a:moveTo>
                  <a:lnTo>
                    <a:pt x="7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2"/>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2"/>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2"/>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4141800" y="502975"/>
              <a:ext cx="3700" cy="11600"/>
            </a:xfrm>
            <a:custGeom>
              <a:avLst/>
              <a:gdLst/>
              <a:ahLst/>
              <a:cxnLst/>
              <a:rect l="l" t="t" r="r" b="b"/>
              <a:pathLst>
                <a:path w="148" h="464" fill="none" extrusionOk="0">
                  <a:moveTo>
                    <a:pt x="1" y="0"/>
                  </a:moveTo>
                  <a:lnTo>
                    <a:pt x="147" y="4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4150950" y="533425"/>
              <a:ext cx="3675" cy="11575"/>
            </a:xfrm>
            <a:custGeom>
              <a:avLst/>
              <a:gdLst/>
              <a:ahLst/>
              <a:cxnLst/>
              <a:rect l="l" t="t" r="r" b="b"/>
              <a:pathLst>
                <a:path w="147" h="463" fill="none" extrusionOk="0">
                  <a:moveTo>
                    <a:pt x="0" y="0"/>
                  </a:moveTo>
                  <a:lnTo>
                    <a:pt x="146" y="4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2"/>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2"/>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2"/>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42"/>
          <p:cNvGrpSpPr/>
          <p:nvPr/>
        </p:nvGrpSpPr>
        <p:grpSpPr>
          <a:xfrm>
            <a:off x="5441252" y="387778"/>
            <a:ext cx="332670" cy="332670"/>
            <a:chOff x="6649150" y="309350"/>
            <a:chExt cx="395800" cy="395800"/>
          </a:xfrm>
        </p:grpSpPr>
        <p:sp>
          <p:nvSpPr>
            <p:cNvPr id="925" name="Google Shape;925;p42"/>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2"/>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2"/>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2"/>
            <p:cNvSpPr/>
            <p:nvPr/>
          </p:nvSpPr>
          <p:spPr>
            <a:xfrm>
              <a:off x="6847025" y="333700"/>
              <a:ext cx="25" cy="29250"/>
            </a:xfrm>
            <a:custGeom>
              <a:avLst/>
              <a:gdLst/>
              <a:ahLst/>
              <a:cxnLst/>
              <a:rect l="l" t="t" r="r" b="b"/>
              <a:pathLst>
                <a:path w="1" h="1170" fill="none" extrusionOk="0">
                  <a:moveTo>
                    <a:pt x="1" y="1170"/>
                  </a:move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6760575" y="356850"/>
              <a:ext cx="25" cy="25"/>
            </a:xfrm>
            <a:custGeom>
              <a:avLst/>
              <a:gdLst/>
              <a:ahLst/>
              <a:cxnLst/>
              <a:rect l="l" t="t" r="r" b="b"/>
              <a:pathLst>
                <a:path w="1" h="1" fill="none" extrusionOk="0">
                  <a:moveTo>
                    <a:pt x="1" y="0"/>
                  </a:move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2"/>
            <p:cNvSpPr/>
            <p:nvPr/>
          </p:nvSpPr>
          <p:spPr>
            <a:xfrm>
              <a:off x="6760575" y="356850"/>
              <a:ext cx="14025" cy="24975"/>
            </a:xfrm>
            <a:custGeom>
              <a:avLst/>
              <a:gdLst/>
              <a:ahLst/>
              <a:cxnLst/>
              <a:rect l="l" t="t" r="r" b="b"/>
              <a:pathLst>
                <a:path w="561" h="999" fill="none" extrusionOk="0">
                  <a:moveTo>
                    <a:pt x="1" y="0"/>
                  </a:moveTo>
                  <a:lnTo>
                    <a:pt x="561" y="99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2"/>
            <p:cNvSpPr/>
            <p:nvPr/>
          </p:nvSpPr>
          <p:spPr>
            <a:xfrm>
              <a:off x="6696650" y="420775"/>
              <a:ext cx="25" cy="25"/>
            </a:xfrm>
            <a:custGeom>
              <a:avLst/>
              <a:gdLst/>
              <a:ahLst/>
              <a:cxnLst/>
              <a:rect l="l" t="t" r="r" b="b"/>
              <a:pathLst>
                <a:path w="1" h="1" fill="none" extrusionOk="0">
                  <a:moveTo>
                    <a:pt x="0"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2"/>
            <p:cNvSpPr/>
            <p:nvPr/>
          </p:nvSpPr>
          <p:spPr>
            <a:xfrm>
              <a:off x="6696650" y="420775"/>
              <a:ext cx="24975" cy="14025"/>
            </a:xfrm>
            <a:custGeom>
              <a:avLst/>
              <a:gdLst/>
              <a:ahLst/>
              <a:cxnLst/>
              <a:rect l="l" t="t" r="r" b="b"/>
              <a:pathLst>
                <a:path w="999" h="561" fill="none" extrusionOk="0">
                  <a:moveTo>
                    <a:pt x="0" y="0"/>
                  </a:moveTo>
                  <a:lnTo>
                    <a:pt x="999" y="56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2"/>
            <p:cNvSpPr/>
            <p:nvPr/>
          </p:nvSpPr>
          <p:spPr>
            <a:xfrm>
              <a:off x="6673500" y="507225"/>
              <a:ext cx="29250" cy="25"/>
            </a:xfrm>
            <a:custGeom>
              <a:avLst/>
              <a:gdLst/>
              <a:ahLst/>
              <a:cxnLst/>
              <a:rect l="l" t="t" r="r" b="b"/>
              <a:pathLst>
                <a:path w="1170" h="1" fill="none" extrusionOk="0">
                  <a:moveTo>
                    <a:pt x="1" y="1"/>
                  </a:moveTo>
                  <a:lnTo>
                    <a:pt x="117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2"/>
            <p:cNvSpPr/>
            <p:nvPr/>
          </p:nvSpPr>
          <p:spPr>
            <a:xfrm>
              <a:off x="6696650" y="593700"/>
              <a:ext cx="25" cy="25"/>
            </a:xfrm>
            <a:custGeom>
              <a:avLst/>
              <a:gdLst/>
              <a:ahLst/>
              <a:cxnLst/>
              <a:rect l="l" t="t" r="r" b="b"/>
              <a:pathLst>
                <a:path w="1" h="1" fill="none" extrusionOk="0">
                  <a:moveTo>
                    <a:pt x="0"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2"/>
            <p:cNvSpPr/>
            <p:nvPr/>
          </p:nvSpPr>
          <p:spPr>
            <a:xfrm>
              <a:off x="6696650" y="579700"/>
              <a:ext cx="24975" cy="14025"/>
            </a:xfrm>
            <a:custGeom>
              <a:avLst/>
              <a:gdLst/>
              <a:ahLst/>
              <a:cxnLst/>
              <a:rect l="l" t="t" r="r" b="b"/>
              <a:pathLst>
                <a:path w="999" h="561" fill="none" extrusionOk="0">
                  <a:moveTo>
                    <a:pt x="0" y="560"/>
                  </a:moveTo>
                  <a:lnTo>
                    <a:pt x="999"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2"/>
            <p:cNvSpPr/>
            <p:nvPr/>
          </p:nvSpPr>
          <p:spPr>
            <a:xfrm>
              <a:off x="6760575" y="632675"/>
              <a:ext cx="14025" cy="24975"/>
            </a:xfrm>
            <a:custGeom>
              <a:avLst/>
              <a:gdLst/>
              <a:ahLst/>
              <a:cxnLst/>
              <a:rect l="l" t="t" r="r" b="b"/>
              <a:pathLst>
                <a:path w="561" h="999" fill="none" extrusionOk="0">
                  <a:moveTo>
                    <a:pt x="1" y="999"/>
                  </a:moveTo>
                  <a:lnTo>
                    <a:pt x="56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2"/>
            <p:cNvSpPr/>
            <p:nvPr/>
          </p:nvSpPr>
          <p:spPr>
            <a:xfrm>
              <a:off x="6760575" y="657625"/>
              <a:ext cx="25" cy="25"/>
            </a:xfrm>
            <a:custGeom>
              <a:avLst/>
              <a:gdLst/>
              <a:ahLst/>
              <a:cxnLst/>
              <a:rect l="l" t="t" r="r" b="b"/>
              <a:pathLst>
                <a:path w="1" h="1" fill="none" extrusionOk="0">
                  <a:moveTo>
                    <a:pt x="1" y="1"/>
                  </a:move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2"/>
            <p:cNvSpPr/>
            <p:nvPr/>
          </p:nvSpPr>
          <p:spPr>
            <a:xfrm>
              <a:off x="6847025" y="651550"/>
              <a:ext cx="25" cy="29250"/>
            </a:xfrm>
            <a:custGeom>
              <a:avLst/>
              <a:gdLst/>
              <a:ahLst/>
              <a:cxnLst/>
              <a:rect l="l" t="t" r="r" b="b"/>
              <a:pathLst>
                <a:path w="1" h="1170" fill="none" extrusionOk="0">
                  <a:moveTo>
                    <a:pt x="1" y="0"/>
                  </a:moveTo>
                  <a:lnTo>
                    <a:pt x="1" y="116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2"/>
            <p:cNvSpPr/>
            <p:nvPr/>
          </p:nvSpPr>
          <p:spPr>
            <a:xfrm>
              <a:off x="6919500" y="632675"/>
              <a:ext cx="14025" cy="24975"/>
            </a:xfrm>
            <a:custGeom>
              <a:avLst/>
              <a:gdLst/>
              <a:ahLst/>
              <a:cxnLst/>
              <a:rect l="l" t="t" r="r" b="b"/>
              <a:pathLst>
                <a:path w="561" h="999" fill="none" extrusionOk="0">
                  <a:moveTo>
                    <a:pt x="560" y="999"/>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2"/>
            <p:cNvSpPr/>
            <p:nvPr/>
          </p:nvSpPr>
          <p:spPr>
            <a:xfrm>
              <a:off x="6933500" y="657625"/>
              <a:ext cx="25" cy="25"/>
            </a:xfrm>
            <a:custGeom>
              <a:avLst/>
              <a:gdLst/>
              <a:ahLst/>
              <a:cxnLst/>
              <a:rect l="l" t="t" r="r" b="b"/>
              <a:pathLst>
                <a:path w="1" h="1" fill="none" extrusionOk="0">
                  <a:moveTo>
                    <a:pt x="0"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2"/>
            <p:cNvSpPr/>
            <p:nvPr/>
          </p:nvSpPr>
          <p:spPr>
            <a:xfrm>
              <a:off x="6972475" y="579700"/>
              <a:ext cx="24975" cy="14025"/>
            </a:xfrm>
            <a:custGeom>
              <a:avLst/>
              <a:gdLst/>
              <a:ahLst/>
              <a:cxnLst/>
              <a:rect l="l" t="t" r="r" b="b"/>
              <a:pathLst>
                <a:path w="999" h="561" fill="none" extrusionOk="0">
                  <a:moveTo>
                    <a:pt x="999" y="56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2"/>
            <p:cNvSpPr/>
            <p:nvPr/>
          </p:nvSpPr>
          <p:spPr>
            <a:xfrm>
              <a:off x="6997425" y="593700"/>
              <a:ext cx="25" cy="25"/>
            </a:xfrm>
            <a:custGeom>
              <a:avLst/>
              <a:gdLst/>
              <a:ahLst/>
              <a:cxnLst/>
              <a:rect l="l" t="t" r="r" b="b"/>
              <a:pathLst>
                <a:path w="1" h="1" fill="none" extrusionOk="0">
                  <a:moveTo>
                    <a:pt x="1" y="0"/>
                  </a:move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2"/>
            <p:cNvSpPr/>
            <p:nvPr/>
          </p:nvSpPr>
          <p:spPr>
            <a:xfrm>
              <a:off x="6991350" y="507225"/>
              <a:ext cx="29250" cy="25"/>
            </a:xfrm>
            <a:custGeom>
              <a:avLst/>
              <a:gdLst/>
              <a:ahLst/>
              <a:cxnLst/>
              <a:rect l="l" t="t" r="r" b="b"/>
              <a:pathLst>
                <a:path w="1170" h="1" fill="none" extrusionOk="0">
                  <a:moveTo>
                    <a:pt x="116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2"/>
            <p:cNvSpPr/>
            <p:nvPr/>
          </p:nvSpPr>
          <p:spPr>
            <a:xfrm>
              <a:off x="6972475" y="420775"/>
              <a:ext cx="24975" cy="14025"/>
            </a:xfrm>
            <a:custGeom>
              <a:avLst/>
              <a:gdLst/>
              <a:ahLst/>
              <a:cxnLst/>
              <a:rect l="l" t="t" r="r" b="b"/>
              <a:pathLst>
                <a:path w="999" h="561" fill="none" extrusionOk="0">
                  <a:moveTo>
                    <a:pt x="0" y="561"/>
                  </a:moveTo>
                  <a:lnTo>
                    <a:pt x="999"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2"/>
            <p:cNvSpPr/>
            <p:nvPr/>
          </p:nvSpPr>
          <p:spPr>
            <a:xfrm>
              <a:off x="6997425" y="420775"/>
              <a:ext cx="25" cy="25"/>
            </a:xfrm>
            <a:custGeom>
              <a:avLst/>
              <a:gdLst/>
              <a:ahLst/>
              <a:cxnLst/>
              <a:rect l="l" t="t" r="r" b="b"/>
              <a:pathLst>
                <a:path w="1" h="1" fill="none" extrusionOk="0">
                  <a:moveTo>
                    <a:pt x="1" y="0"/>
                  </a:move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2"/>
            <p:cNvSpPr/>
            <p:nvPr/>
          </p:nvSpPr>
          <p:spPr>
            <a:xfrm>
              <a:off x="6919500" y="356850"/>
              <a:ext cx="14025" cy="24975"/>
            </a:xfrm>
            <a:custGeom>
              <a:avLst/>
              <a:gdLst/>
              <a:ahLst/>
              <a:cxnLst/>
              <a:rect l="l" t="t" r="r" b="b"/>
              <a:pathLst>
                <a:path w="561" h="999" fill="none" extrusionOk="0">
                  <a:moveTo>
                    <a:pt x="560" y="0"/>
                  </a:moveTo>
                  <a:lnTo>
                    <a:pt x="0" y="99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2"/>
            <p:cNvSpPr/>
            <p:nvPr/>
          </p:nvSpPr>
          <p:spPr>
            <a:xfrm>
              <a:off x="6933500" y="356850"/>
              <a:ext cx="25" cy="25"/>
            </a:xfrm>
            <a:custGeom>
              <a:avLst/>
              <a:gdLst/>
              <a:ahLst/>
              <a:cxnLst/>
              <a:rect l="l" t="t" r="r" b="b"/>
              <a:pathLst>
                <a:path w="1" h="1" fill="none" extrusionOk="0">
                  <a:moveTo>
                    <a:pt x="0"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42"/>
          <p:cNvGrpSpPr/>
          <p:nvPr/>
        </p:nvGrpSpPr>
        <p:grpSpPr>
          <a:xfrm>
            <a:off x="4873705" y="395448"/>
            <a:ext cx="337797" cy="319873"/>
            <a:chOff x="5973900" y="318475"/>
            <a:chExt cx="401900" cy="380575"/>
          </a:xfrm>
        </p:grpSpPr>
        <p:sp>
          <p:nvSpPr>
            <p:cNvPr id="949" name="Google Shape;949;p42"/>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2"/>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2"/>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2"/>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2"/>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2"/>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2"/>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2"/>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2"/>
            <p:cNvSpPr/>
            <p:nvPr/>
          </p:nvSpPr>
          <p:spPr>
            <a:xfrm>
              <a:off x="6024450" y="573000"/>
              <a:ext cx="300800" cy="25"/>
            </a:xfrm>
            <a:custGeom>
              <a:avLst/>
              <a:gdLst/>
              <a:ahLst/>
              <a:cxnLst/>
              <a:rect l="l" t="t" r="r" b="b"/>
              <a:pathLst>
                <a:path w="12032" h="1" fill="none" extrusionOk="0">
                  <a:moveTo>
                    <a:pt x="0" y="0"/>
                  </a:moveTo>
                  <a:lnTo>
                    <a:pt x="12032"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2"/>
            <p:cNvSpPr/>
            <p:nvPr/>
          </p:nvSpPr>
          <p:spPr>
            <a:xfrm>
              <a:off x="6024450" y="514550"/>
              <a:ext cx="300800" cy="25"/>
            </a:xfrm>
            <a:custGeom>
              <a:avLst/>
              <a:gdLst/>
              <a:ahLst/>
              <a:cxnLst/>
              <a:rect l="l" t="t" r="r" b="b"/>
              <a:pathLst>
                <a:path w="12032" h="1" fill="none" extrusionOk="0">
                  <a:moveTo>
                    <a:pt x="0" y="0"/>
                  </a:moveTo>
                  <a:lnTo>
                    <a:pt x="12032"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2"/>
            <p:cNvSpPr/>
            <p:nvPr/>
          </p:nvSpPr>
          <p:spPr>
            <a:xfrm>
              <a:off x="6264950" y="456100"/>
              <a:ext cx="25" cy="175375"/>
            </a:xfrm>
            <a:custGeom>
              <a:avLst/>
              <a:gdLst/>
              <a:ahLst/>
              <a:cxnLst/>
              <a:rect l="l" t="t" r="r" b="b"/>
              <a:pathLst>
                <a:path w="1" h="7015" fill="none" extrusionOk="0">
                  <a:moveTo>
                    <a:pt x="1" y="0"/>
                  </a:moveTo>
                  <a:lnTo>
                    <a:pt x="1" y="701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2"/>
            <p:cNvSpPr/>
            <p:nvPr/>
          </p:nvSpPr>
          <p:spPr>
            <a:xfrm>
              <a:off x="6204675" y="456100"/>
              <a:ext cx="25" cy="175375"/>
            </a:xfrm>
            <a:custGeom>
              <a:avLst/>
              <a:gdLst/>
              <a:ahLst/>
              <a:cxnLst/>
              <a:rect l="l" t="t" r="r" b="b"/>
              <a:pathLst>
                <a:path w="1" h="7015" fill="none" extrusionOk="0">
                  <a:moveTo>
                    <a:pt x="0" y="0"/>
                  </a:moveTo>
                  <a:lnTo>
                    <a:pt x="0" y="701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p:nvPr/>
          </p:nvSpPr>
          <p:spPr>
            <a:xfrm>
              <a:off x="6145000" y="456100"/>
              <a:ext cx="25" cy="175375"/>
            </a:xfrm>
            <a:custGeom>
              <a:avLst/>
              <a:gdLst/>
              <a:ahLst/>
              <a:cxnLst/>
              <a:rect l="l" t="t" r="r" b="b"/>
              <a:pathLst>
                <a:path w="1" h="7015" fill="none" extrusionOk="0">
                  <a:moveTo>
                    <a:pt x="1" y="0"/>
                  </a:moveTo>
                  <a:lnTo>
                    <a:pt x="1" y="701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2"/>
            <p:cNvSpPr/>
            <p:nvPr/>
          </p:nvSpPr>
          <p:spPr>
            <a:xfrm>
              <a:off x="6084725" y="456100"/>
              <a:ext cx="25" cy="175375"/>
            </a:xfrm>
            <a:custGeom>
              <a:avLst/>
              <a:gdLst/>
              <a:ahLst/>
              <a:cxnLst/>
              <a:rect l="l" t="t" r="r" b="b"/>
              <a:pathLst>
                <a:path w="1" h="7015" fill="none" extrusionOk="0">
                  <a:moveTo>
                    <a:pt x="1" y="0"/>
                  </a:moveTo>
                  <a:lnTo>
                    <a:pt x="1" y="701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42"/>
          <p:cNvGrpSpPr/>
          <p:nvPr/>
        </p:nvGrpSpPr>
        <p:grpSpPr>
          <a:xfrm>
            <a:off x="918858" y="908741"/>
            <a:ext cx="342882" cy="418128"/>
            <a:chOff x="1268550" y="929175"/>
            <a:chExt cx="407950" cy="497475"/>
          </a:xfrm>
        </p:grpSpPr>
        <p:sp>
          <p:nvSpPr>
            <p:cNvPr id="964" name="Google Shape;964;p42"/>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2"/>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2"/>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42"/>
          <p:cNvGrpSpPr/>
          <p:nvPr/>
        </p:nvGrpSpPr>
        <p:grpSpPr>
          <a:xfrm>
            <a:off x="5404922" y="924605"/>
            <a:ext cx="405331" cy="388962"/>
            <a:chOff x="6605925" y="948050"/>
            <a:chExt cx="482250" cy="462775"/>
          </a:xfrm>
        </p:grpSpPr>
        <p:sp>
          <p:nvSpPr>
            <p:cNvPr id="968" name="Google Shape;968;p42"/>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2"/>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2"/>
            <p:cNvSpPr/>
            <p:nvPr/>
          </p:nvSpPr>
          <p:spPr>
            <a:xfrm>
              <a:off x="6847025" y="948050"/>
              <a:ext cx="25" cy="23775"/>
            </a:xfrm>
            <a:custGeom>
              <a:avLst/>
              <a:gdLst/>
              <a:ahLst/>
              <a:cxnLst/>
              <a:rect l="l" t="t" r="r" b="b"/>
              <a:pathLst>
                <a:path w="1" h="951" fill="none" extrusionOk="0">
                  <a:moveTo>
                    <a:pt x="1" y="951"/>
                  </a:move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2"/>
            <p:cNvSpPr/>
            <p:nvPr/>
          </p:nvSpPr>
          <p:spPr>
            <a:xfrm>
              <a:off x="6847025" y="1001025"/>
              <a:ext cx="25" cy="183900"/>
            </a:xfrm>
            <a:custGeom>
              <a:avLst/>
              <a:gdLst/>
              <a:ahLst/>
              <a:cxnLst/>
              <a:rect l="l" t="t" r="r" b="b"/>
              <a:pathLst>
                <a:path w="1" h="7356" fill="none" extrusionOk="0">
                  <a:moveTo>
                    <a:pt x="1" y="1"/>
                  </a:moveTo>
                  <a:lnTo>
                    <a:pt x="1" y="735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2"/>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42"/>
          <p:cNvGrpSpPr/>
          <p:nvPr/>
        </p:nvGrpSpPr>
        <p:grpSpPr>
          <a:xfrm>
            <a:off x="5499604" y="2076574"/>
            <a:ext cx="215966" cy="342399"/>
            <a:chOff x="6718575" y="2318625"/>
            <a:chExt cx="256950" cy="407375"/>
          </a:xfrm>
        </p:grpSpPr>
        <p:sp>
          <p:nvSpPr>
            <p:cNvPr id="975" name="Google Shape;975;p4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42"/>
          <p:cNvGrpSpPr/>
          <p:nvPr/>
        </p:nvGrpSpPr>
        <p:grpSpPr>
          <a:xfrm>
            <a:off x="2600993" y="2703482"/>
            <a:ext cx="363369" cy="221115"/>
            <a:chOff x="3269900" y="3064500"/>
            <a:chExt cx="432325" cy="263075"/>
          </a:xfrm>
        </p:grpSpPr>
        <p:sp>
          <p:nvSpPr>
            <p:cNvPr id="984" name="Google Shape;984;p42"/>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42"/>
          <p:cNvGrpSpPr/>
          <p:nvPr/>
        </p:nvGrpSpPr>
        <p:grpSpPr>
          <a:xfrm>
            <a:off x="5475019" y="2635926"/>
            <a:ext cx="265115" cy="372594"/>
            <a:chOff x="6689325" y="2984125"/>
            <a:chExt cx="315425" cy="443300"/>
          </a:xfrm>
        </p:grpSpPr>
        <p:sp>
          <p:nvSpPr>
            <p:cNvPr id="988" name="Google Shape;988;p42"/>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6761175" y="3117475"/>
              <a:ext cx="25" cy="261850"/>
            </a:xfrm>
            <a:custGeom>
              <a:avLst/>
              <a:gdLst/>
              <a:ahLst/>
              <a:cxnLst/>
              <a:rect l="l" t="t" r="r" b="b"/>
              <a:pathLst>
                <a:path w="1" h="10474" fill="none" extrusionOk="0">
                  <a:moveTo>
                    <a:pt x="1" y="10473"/>
                  </a:move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2"/>
            <p:cNvSpPr/>
            <p:nvPr/>
          </p:nvSpPr>
          <p:spPr>
            <a:xfrm>
              <a:off x="6847025" y="3117475"/>
              <a:ext cx="25" cy="261850"/>
            </a:xfrm>
            <a:custGeom>
              <a:avLst/>
              <a:gdLst/>
              <a:ahLst/>
              <a:cxnLst/>
              <a:rect l="l" t="t" r="r" b="b"/>
              <a:pathLst>
                <a:path w="1" h="10474" fill="none" extrusionOk="0">
                  <a:moveTo>
                    <a:pt x="1" y="1"/>
                  </a:moveTo>
                  <a:lnTo>
                    <a:pt x="1" y="104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2"/>
            <p:cNvSpPr/>
            <p:nvPr/>
          </p:nvSpPr>
          <p:spPr>
            <a:xfrm>
              <a:off x="6932875" y="3117475"/>
              <a:ext cx="25" cy="261850"/>
            </a:xfrm>
            <a:custGeom>
              <a:avLst/>
              <a:gdLst/>
              <a:ahLst/>
              <a:cxnLst/>
              <a:rect l="l" t="t" r="r" b="b"/>
              <a:pathLst>
                <a:path w="1" h="10474" fill="none" extrusionOk="0">
                  <a:moveTo>
                    <a:pt x="1" y="1"/>
                  </a:moveTo>
                  <a:lnTo>
                    <a:pt x="1" y="104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2"/>
          <p:cNvGrpSpPr/>
          <p:nvPr/>
        </p:nvGrpSpPr>
        <p:grpSpPr>
          <a:xfrm>
            <a:off x="1523745" y="3730594"/>
            <a:ext cx="256416" cy="414535"/>
            <a:chOff x="1988225" y="4286525"/>
            <a:chExt cx="305075" cy="493200"/>
          </a:xfrm>
        </p:grpSpPr>
        <p:sp>
          <p:nvSpPr>
            <p:cNvPr id="994" name="Google Shape;994;p42"/>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2"/>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2"/>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2"/>
            <p:cNvSpPr/>
            <p:nvPr/>
          </p:nvSpPr>
          <p:spPr>
            <a:xfrm>
              <a:off x="2161750" y="4522750"/>
              <a:ext cx="25" cy="256975"/>
            </a:xfrm>
            <a:custGeom>
              <a:avLst/>
              <a:gdLst/>
              <a:ahLst/>
              <a:cxnLst/>
              <a:rect l="l" t="t" r="r" b="b"/>
              <a:pathLst>
                <a:path w="1" h="10279" fill="none" extrusionOk="0">
                  <a:moveTo>
                    <a:pt x="1" y="10279"/>
                  </a:move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2"/>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2"/>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42"/>
          <p:cNvGrpSpPr/>
          <p:nvPr/>
        </p:nvGrpSpPr>
        <p:grpSpPr>
          <a:xfrm>
            <a:off x="2067737" y="3759759"/>
            <a:ext cx="309640" cy="392030"/>
            <a:chOff x="2635450" y="4321225"/>
            <a:chExt cx="368400" cy="466425"/>
          </a:xfrm>
        </p:grpSpPr>
        <p:sp>
          <p:nvSpPr>
            <p:cNvPr id="1002" name="Google Shape;1002;p42"/>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2"/>
            <p:cNvSpPr/>
            <p:nvPr/>
          </p:nvSpPr>
          <p:spPr>
            <a:xfrm>
              <a:off x="2819350" y="4321225"/>
              <a:ext cx="25" cy="347075"/>
            </a:xfrm>
            <a:custGeom>
              <a:avLst/>
              <a:gdLst/>
              <a:ahLst/>
              <a:cxnLst/>
              <a:rect l="l" t="t" r="r" b="b"/>
              <a:pathLst>
                <a:path w="1" h="13883" fill="none" extrusionOk="0">
                  <a:moveTo>
                    <a:pt x="0" y="13883"/>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2"/>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2"/>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2"/>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2"/>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42"/>
          <p:cNvGrpSpPr/>
          <p:nvPr/>
        </p:nvGrpSpPr>
        <p:grpSpPr>
          <a:xfrm>
            <a:off x="5436146" y="3750030"/>
            <a:ext cx="342882" cy="383835"/>
            <a:chOff x="6643075" y="4309650"/>
            <a:chExt cx="407950" cy="456675"/>
          </a:xfrm>
        </p:grpSpPr>
        <p:sp>
          <p:nvSpPr>
            <p:cNvPr id="1009" name="Google Shape;1009;p42"/>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2"/>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2"/>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6847025" y="4414975"/>
              <a:ext cx="25" cy="145550"/>
            </a:xfrm>
            <a:custGeom>
              <a:avLst/>
              <a:gdLst/>
              <a:ahLst/>
              <a:cxnLst/>
              <a:rect l="l" t="t" r="r" b="b"/>
              <a:pathLst>
                <a:path w="1" h="5822" fill="none" extrusionOk="0">
                  <a:moveTo>
                    <a:pt x="1" y="1"/>
                  </a:moveTo>
                  <a:lnTo>
                    <a:pt x="1" y="582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42"/>
          <p:cNvGrpSpPr/>
          <p:nvPr/>
        </p:nvGrpSpPr>
        <p:grpSpPr>
          <a:xfrm>
            <a:off x="4251419" y="4291984"/>
            <a:ext cx="452420" cy="433992"/>
            <a:chOff x="5233525" y="4954450"/>
            <a:chExt cx="538275" cy="516350"/>
          </a:xfrm>
        </p:grpSpPr>
        <p:sp>
          <p:nvSpPr>
            <p:cNvPr id="1019" name="Google Shape;1019;p4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42"/>
          <p:cNvGrpSpPr/>
          <p:nvPr/>
        </p:nvGrpSpPr>
        <p:grpSpPr>
          <a:xfrm>
            <a:off x="3682338" y="4299654"/>
            <a:ext cx="460615" cy="418653"/>
            <a:chOff x="4556450" y="4963575"/>
            <a:chExt cx="548025" cy="498100"/>
          </a:xfrm>
        </p:grpSpPr>
        <p:sp>
          <p:nvSpPr>
            <p:cNvPr id="1031" name="Google Shape;1031;p42"/>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42"/>
          <p:cNvGrpSpPr/>
          <p:nvPr/>
        </p:nvGrpSpPr>
        <p:grpSpPr>
          <a:xfrm>
            <a:off x="299620" y="4390239"/>
            <a:ext cx="445255" cy="246182"/>
            <a:chOff x="531800" y="5071350"/>
            <a:chExt cx="529750" cy="292900"/>
          </a:xfrm>
        </p:grpSpPr>
        <p:sp>
          <p:nvSpPr>
            <p:cNvPr id="1037" name="Google Shape;1037;p42"/>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2"/>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42"/>
          <p:cNvGrpSpPr/>
          <p:nvPr/>
        </p:nvGrpSpPr>
        <p:grpSpPr>
          <a:xfrm>
            <a:off x="7243894" y="1803400"/>
            <a:ext cx="433992" cy="422729"/>
            <a:chOff x="5916675" y="927975"/>
            <a:chExt cx="516350" cy="502950"/>
          </a:xfrm>
        </p:grpSpPr>
        <p:sp>
          <p:nvSpPr>
            <p:cNvPr id="1045" name="Google Shape;1045;p42"/>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42"/>
          <p:cNvGrpSpPr/>
          <p:nvPr/>
        </p:nvGrpSpPr>
        <p:grpSpPr>
          <a:xfrm>
            <a:off x="6359914" y="2509302"/>
            <a:ext cx="1079481" cy="1051467"/>
            <a:chOff x="5916675" y="927975"/>
            <a:chExt cx="516350" cy="502950"/>
          </a:xfrm>
        </p:grpSpPr>
        <p:sp>
          <p:nvSpPr>
            <p:cNvPr id="1048" name="Google Shape;1048;p42"/>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42"/>
          <p:cNvGrpSpPr/>
          <p:nvPr/>
        </p:nvGrpSpPr>
        <p:grpSpPr>
          <a:xfrm>
            <a:off x="6360057" y="1803400"/>
            <a:ext cx="433992" cy="422729"/>
            <a:chOff x="5916675" y="927975"/>
            <a:chExt cx="516350" cy="502950"/>
          </a:xfrm>
        </p:grpSpPr>
        <p:sp>
          <p:nvSpPr>
            <p:cNvPr id="1051" name="Google Shape;1051;p42"/>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42"/>
          <p:cNvSpPr/>
          <p:nvPr/>
        </p:nvSpPr>
        <p:spPr>
          <a:xfrm>
            <a:off x="7436055" y="20397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a:off x="6552218" y="20397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a:off x="6837753" y="3097315"/>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A4C2F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1381250" y="465475"/>
            <a:ext cx="74799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What does data-centric teaching look like?</a:t>
            </a:r>
            <a:endParaRPr sz="2800">
              <a:highlight>
                <a:srgbClr val="FFCD00"/>
              </a:highlight>
            </a:endParaRPr>
          </a:p>
        </p:txBody>
      </p:sp>
      <p:sp>
        <p:nvSpPr>
          <p:cNvPr id="123" name="Google Shape;12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24" name="Google Shape;124;p15"/>
          <p:cNvGrpSpPr/>
          <p:nvPr/>
        </p:nvGrpSpPr>
        <p:grpSpPr>
          <a:xfrm>
            <a:off x="886209" y="576140"/>
            <a:ext cx="300484" cy="214259"/>
            <a:chOff x="4604550" y="3714775"/>
            <a:chExt cx="439625" cy="319075"/>
          </a:xfrm>
        </p:grpSpPr>
        <p:sp>
          <p:nvSpPr>
            <p:cNvPr id="125" name="Google Shape;125;p15"/>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7" name="Google Shape;127;p15"/>
          <p:cNvPicPr preferRelativeResize="0"/>
          <p:nvPr/>
        </p:nvPicPr>
        <p:blipFill rotWithShape="1">
          <a:blip r:embed="rId3">
            <a:alphaModFix/>
          </a:blip>
          <a:srcRect l="56584"/>
          <a:stretch/>
        </p:blipFill>
        <p:spPr>
          <a:xfrm>
            <a:off x="4412168" y="1271993"/>
            <a:ext cx="3837549" cy="1563900"/>
          </a:xfrm>
          <a:prstGeom prst="rect">
            <a:avLst/>
          </a:prstGeom>
          <a:noFill/>
          <a:ln>
            <a:noFill/>
          </a:ln>
        </p:spPr>
      </p:pic>
      <p:pic>
        <p:nvPicPr>
          <p:cNvPr id="128" name="Google Shape;128;p15"/>
          <p:cNvPicPr preferRelativeResize="0"/>
          <p:nvPr/>
        </p:nvPicPr>
        <p:blipFill rotWithShape="1">
          <a:blip r:embed="rId4">
            <a:alphaModFix/>
          </a:blip>
          <a:srcRect t="26894" r="48041" b="24472"/>
          <a:stretch/>
        </p:blipFill>
        <p:spPr>
          <a:xfrm>
            <a:off x="407605" y="2715712"/>
            <a:ext cx="2797174" cy="1178674"/>
          </a:xfrm>
          <a:prstGeom prst="rect">
            <a:avLst/>
          </a:prstGeom>
          <a:noFill/>
          <a:ln>
            <a:noFill/>
          </a:ln>
        </p:spPr>
      </p:pic>
      <p:pic>
        <p:nvPicPr>
          <p:cNvPr id="129" name="Google Shape;129;p15"/>
          <p:cNvPicPr preferRelativeResize="0"/>
          <p:nvPr/>
        </p:nvPicPr>
        <p:blipFill>
          <a:blip r:embed="rId5">
            <a:alphaModFix/>
          </a:blip>
          <a:stretch>
            <a:fillRect/>
          </a:stretch>
        </p:blipFill>
        <p:spPr>
          <a:xfrm>
            <a:off x="725287" y="1403723"/>
            <a:ext cx="1654475" cy="1240840"/>
          </a:xfrm>
          <a:prstGeom prst="rect">
            <a:avLst/>
          </a:prstGeom>
          <a:noFill/>
          <a:ln>
            <a:noFill/>
          </a:ln>
        </p:spPr>
      </p:pic>
      <p:sp>
        <p:nvSpPr>
          <p:cNvPr id="130" name="Google Shape;130;p15"/>
          <p:cNvSpPr txBox="1"/>
          <p:nvPr/>
        </p:nvSpPr>
        <p:spPr>
          <a:xfrm>
            <a:off x="111942" y="3965535"/>
            <a:ext cx="3679996" cy="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Quattrocento Sans"/>
                <a:ea typeface="Quattrocento Sans"/>
                <a:cs typeface="Quattrocento Sans"/>
                <a:sym typeface="Quattrocento Sans"/>
              </a:rPr>
              <a:t>Students collecting their own data</a:t>
            </a:r>
            <a:endParaRPr sz="1800" b="1" dirty="0">
              <a:latin typeface="Quattrocento Sans"/>
              <a:ea typeface="Quattrocento Sans"/>
              <a:cs typeface="Quattrocento Sans"/>
              <a:sym typeface="Quattrocento Sans"/>
            </a:endParaRPr>
          </a:p>
        </p:txBody>
      </p:sp>
      <p:sp>
        <p:nvSpPr>
          <p:cNvPr id="132" name="Google Shape;132;p15"/>
          <p:cNvSpPr txBox="1"/>
          <p:nvPr/>
        </p:nvSpPr>
        <p:spPr>
          <a:xfrm>
            <a:off x="3459400" y="2698276"/>
            <a:ext cx="5033181" cy="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Quattrocento Sans"/>
                <a:ea typeface="Quattrocento Sans"/>
                <a:cs typeface="Quattrocento Sans"/>
                <a:sym typeface="Quattrocento Sans"/>
              </a:rPr>
              <a:t>Students working with published &amp; curated data-centric pedagogies</a:t>
            </a:r>
            <a:endParaRPr sz="1800" b="1" dirty="0">
              <a:latin typeface="Quattrocento Sans"/>
              <a:ea typeface="Quattrocento Sans"/>
              <a:cs typeface="Quattrocento Sans"/>
              <a:sym typeface="Quattrocento Sans"/>
            </a:endParaRPr>
          </a:p>
        </p:txBody>
      </p:sp>
      <p:sp>
        <p:nvSpPr>
          <p:cNvPr id="133" name="Google Shape;133;p15"/>
          <p:cNvSpPr txBox="1"/>
          <p:nvPr/>
        </p:nvSpPr>
        <p:spPr>
          <a:xfrm>
            <a:off x="3459400" y="904717"/>
            <a:ext cx="5083827" cy="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Quattrocento Sans"/>
                <a:ea typeface="Quattrocento Sans"/>
                <a:cs typeface="Quattrocento Sans"/>
                <a:sym typeface="Quattrocento Sans"/>
              </a:rPr>
              <a:t>Students analyzing publicly-available data sets</a:t>
            </a:r>
            <a:endParaRPr sz="1800" b="1" dirty="0">
              <a:latin typeface="Quattrocento Sans"/>
              <a:ea typeface="Quattrocento Sans"/>
              <a:cs typeface="Quattrocento Sans"/>
              <a:sym typeface="Quattrocento Sans"/>
            </a:endParaRPr>
          </a:p>
        </p:txBody>
      </p:sp>
      <p:sp>
        <p:nvSpPr>
          <p:cNvPr id="2" name="TextBox 1">
            <a:extLst>
              <a:ext uri="{FF2B5EF4-FFF2-40B4-BE49-F238E27FC236}">
                <a16:creationId xmlns:a16="http://schemas.microsoft.com/office/drawing/2014/main" id="{A90D7FC2-9B16-B644-B92B-BC17C80FF8F7}"/>
              </a:ext>
            </a:extLst>
          </p:cNvPr>
          <p:cNvSpPr txBox="1"/>
          <p:nvPr/>
        </p:nvSpPr>
        <p:spPr>
          <a:xfrm>
            <a:off x="201562" y="4650530"/>
            <a:ext cx="4435830" cy="400110"/>
          </a:xfrm>
          <a:prstGeom prst="rect">
            <a:avLst/>
          </a:prstGeom>
          <a:noFill/>
        </p:spPr>
        <p:txBody>
          <a:bodyPr wrap="none" rtlCol="0">
            <a:spAutoFit/>
          </a:bodyPr>
          <a:lstStyle/>
          <a:p>
            <a:pPr lvl="0"/>
            <a:r>
              <a:rPr lang="en-US" sz="1000" dirty="0"/>
              <a:t>Sources: </a:t>
            </a:r>
            <a:r>
              <a:rPr lang="en-US" sz="1000" u="sng" dirty="0">
                <a:solidFill>
                  <a:schemeClr val="hlink"/>
                </a:solidFill>
                <a:hlinkClick r:id="rId6"/>
              </a:rPr>
              <a:t>https://www.flickr.com/photos/oregonstateuniversity/14160596540</a:t>
            </a:r>
            <a:endParaRPr lang="en-US" sz="1000" dirty="0"/>
          </a:p>
          <a:p>
            <a:pPr lvl="0"/>
            <a:r>
              <a:rPr lang="en-US" sz="1000" u="sng" dirty="0">
                <a:solidFill>
                  <a:schemeClr val="hlink"/>
                </a:solidFill>
                <a:hlinkClick r:id="rId7"/>
              </a:rPr>
              <a:t>https://www.sjfc.edu/services/student-research/s-stem-scholars-program/</a:t>
            </a:r>
            <a:endParaRPr lang="en-US" sz="1000" dirty="0"/>
          </a:p>
        </p:txBody>
      </p:sp>
      <p:grpSp>
        <p:nvGrpSpPr>
          <p:cNvPr id="4" name="Group 3">
            <a:extLst>
              <a:ext uri="{FF2B5EF4-FFF2-40B4-BE49-F238E27FC236}">
                <a16:creationId xmlns:a16="http://schemas.microsoft.com/office/drawing/2014/main" id="{81B3125A-D8E4-F841-B4EA-33349626505C}"/>
              </a:ext>
            </a:extLst>
          </p:cNvPr>
          <p:cNvGrpSpPr/>
          <p:nvPr/>
        </p:nvGrpSpPr>
        <p:grpSpPr>
          <a:xfrm>
            <a:off x="4015513" y="3361490"/>
            <a:ext cx="4638724" cy="1512450"/>
            <a:chOff x="4015513" y="3361490"/>
            <a:chExt cx="4638724" cy="1512450"/>
          </a:xfrm>
        </p:grpSpPr>
        <p:pic>
          <p:nvPicPr>
            <p:cNvPr id="131" name="Google Shape;131;p15"/>
            <p:cNvPicPr preferRelativeResize="0"/>
            <p:nvPr/>
          </p:nvPicPr>
          <p:blipFill rotWithShape="1">
            <a:blip r:embed="rId3">
              <a:alphaModFix/>
            </a:blip>
            <a:srcRect r="45737"/>
            <a:stretch/>
          </p:blipFill>
          <p:spPr>
            <a:xfrm>
              <a:off x="4015513" y="3361490"/>
              <a:ext cx="4638724" cy="1512450"/>
            </a:xfrm>
            <a:prstGeom prst="rect">
              <a:avLst/>
            </a:prstGeom>
            <a:noFill/>
            <a:ln>
              <a:noFill/>
            </a:ln>
          </p:spPr>
        </p:pic>
        <p:pic>
          <p:nvPicPr>
            <p:cNvPr id="3" name="Picture 2">
              <a:extLst>
                <a:ext uri="{FF2B5EF4-FFF2-40B4-BE49-F238E27FC236}">
                  <a16:creationId xmlns:a16="http://schemas.microsoft.com/office/drawing/2014/main" id="{2CFFAB6B-9496-1D42-A0CA-F06734A6CC96}"/>
                </a:ext>
              </a:extLst>
            </p:cNvPr>
            <p:cNvPicPr>
              <a:picLocks noChangeAspect="1"/>
            </p:cNvPicPr>
            <p:nvPr/>
          </p:nvPicPr>
          <p:blipFill>
            <a:blip r:embed="rId8"/>
            <a:stretch>
              <a:fillRect/>
            </a:stretch>
          </p:blipFill>
          <p:spPr>
            <a:xfrm>
              <a:off x="7339737" y="3942037"/>
              <a:ext cx="1314500" cy="4364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1381250" y="465475"/>
            <a:ext cx="77106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What does data-centric teaching look like?</a:t>
            </a:r>
            <a:endParaRPr sz="2800">
              <a:highlight>
                <a:srgbClr val="FFCD00"/>
              </a:highlight>
            </a:endParaRPr>
          </a:p>
        </p:txBody>
      </p:sp>
      <p:sp>
        <p:nvSpPr>
          <p:cNvPr id="139" name="Google Shape;139;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40" name="Google Shape;140;p16"/>
          <p:cNvGrpSpPr/>
          <p:nvPr/>
        </p:nvGrpSpPr>
        <p:grpSpPr>
          <a:xfrm>
            <a:off x="886209" y="576140"/>
            <a:ext cx="300484" cy="214259"/>
            <a:chOff x="4604550" y="3714775"/>
            <a:chExt cx="439625" cy="319075"/>
          </a:xfrm>
        </p:grpSpPr>
        <p:sp>
          <p:nvSpPr>
            <p:cNvPr id="141" name="Google Shape;141;p16"/>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6"/>
          <p:cNvGrpSpPr/>
          <p:nvPr/>
        </p:nvGrpSpPr>
        <p:grpSpPr>
          <a:xfrm>
            <a:off x="166725" y="1032822"/>
            <a:ext cx="3563245" cy="2298103"/>
            <a:chOff x="166725" y="1032822"/>
            <a:chExt cx="3563245" cy="2298103"/>
          </a:xfrm>
        </p:grpSpPr>
        <p:pic>
          <p:nvPicPr>
            <p:cNvPr id="144" name="Google Shape;144;p16"/>
            <p:cNvPicPr preferRelativeResize="0"/>
            <p:nvPr/>
          </p:nvPicPr>
          <p:blipFill rotWithShape="1">
            <a:blip r:embed="rId3">
              <a:alphaModFix/>
            </a:blip>
            <a:srcRect l="55189" b="12365"/>
            <a:stretch/>
          </p:blipFill>
          <p:spPr>
            <a:xfrm>
              <a:off x="1947200" y="1417725"/>
              <a:ext cx="1782770" cy="1698950"/>
            </a:xfrm>
            <a:prstGeom prst="rect">
              <a:avLst/>
            </a:prstGeom>
            <a:noFill/>
            <a:ln>
              <a:noFill/>
            </a:ln>
          </p:spPr>
        </p:pic>
        <p:sp>
          <p:nvSpPr>
            <p:cNvPr id="145" name="Google Shape;145;p16"/>
            <p:cNvSpPr txBox="1"/>
            <p:nvPr/>
          </p:nvSpPr>
          <p:spPr>
            <a:xfrm>
              <a:off x="166725" y="1032822"/>
              <a:ext cx="2623800" cy="4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Quattrocento Sans"/>
                  <a:ea typeface="Quattrocento Sans"/>
                  <a:cs typeface="Quattrocento Sans"/>
                  <a:sym typeface="Quattrocento Sans"/>
                </a:rPr>
                <a:t>Interpreting data figures</a:t>
              </a:r>
              <a:endParaRPr sz="1800" b="1" dirty="0">
                <a:latin typeface="Quattrocento Sans"/>
                <a:ea typeface="Quattrocento Sans"/>
                <a:cs typeface="Quattrocento Sans"/>
                <a:sym typeface="Quattrocento Sans"/>
              </a:endParaRPr>
            </a:p>
          </p:txBody>
        </p:sp>
        <p:pic>
          <p:nvPicPr>
            <p:cNvPr id="146" name="Google Shape;146;p16"/>
            <p:cNvPicPr preferRelativeResize="0"/>
            <p:nvPr/>
          </p:nvPicPr>
          <p:blipFill rotWithShape="1">
            <a:blip r:embed="rId3">
              <a:alphaModFix/>
            </a:blip>
            <a:srcRect t="88954" r="44012"/>
            <a:stretch/>
          </p:blipFill>
          <p:spPr>
            <a:xfrm>
              <a:off x="886200" y="3116675"/>
              <a:ext cx="2228625" cy="214250"/>
            </a:xfrm>
            <a:prstGeom prst="rect">
              <a:avLst/>
            </a:prstGeom>
            <a:noFill/>
            <a:ln>
              <a:noFill/>
            </a:ln>
          </p:spPr>
        </p:pic>
        <p:pic>
          <p:nvPicPr>
            <p:cNvPr id="147" name="Google Shape;147;p16"/>
            <p:cNvPicPr preferRelativeResize="0"/>
            <p:nvPr/>
          </p:nvPicPr>
          <p:blipFill rotWithShape="1">
            <a:blip r:embed="rId3">
              <a:alphaModFix/>
            </a:blip>
            <a:srcRect l="5571" r="47528" b="12411"/>
            <a:stretch/>
          </p:blipFill>
          <p:spPr>
            <a:xfrm>
              <a:off x="168975" y="1444875"/>
              <a:ext cx="1866900" cy="1698950"/>
            </a:xfrm>
            <a:prstGeom prst="rect">
              <a:avLst/>
            </a:prstGeom>
            <a:noFill/>
            <a:ln>
              <a:noFill/>
            </a:ln>
          </p:spPr>
        </p:pic>
      </p:grpSp>
      <p:grpSp>
        <p:nvGrpSpPr>
          <p:cNvPr id="148" name="Google Shape;148;p16"/>
          <p:cNvGrpSpPr/>
          <p:nvPr/>
        </p:nvGrpSpPr>
        <p:grpSpPr>
          <a:xfrm>
            <a:off x="605841" y="3648425"/>
            <a:ext cx="3604784" cy="1090275"/>
            <a:chOff x="615983" y="3725350"/>
            <a:chExt cx="3604784" cy="1090275"/>
          </a:xfrm>
        </p:grpSpPr>
        <p:pic>
          <p:nvPicPr>
            <p:cNvPr id="149" name="Google Shape;149;p16"/>
            <p:cNvPicPr preferRelativeResize="0"/>
            <p:nvPr/>
          </p:nvPicPr>
          <p:blipFill>
            <a:blip r:embed="rId4">
              <a:alphaModFix/>
            </a:blip>
            <a:stretch>
              <a:fillRect/>
            </a:stretch>
          </p:blipFill>
          <p:spPr>
            <a:xfrm>
              <a:off x="2538092" y="3725350"/>
              <a:ext cx="1682675" cy="1090275"/>
            </a:xfrm>
            <a:prstGeom prst="rect">
              <a:avLst/>
            </a:prstGeom>
            <a:noFill/>
            <a:ln>
              <a:noFill/>
            </a:ln>
          </p:spPr>
        </p:pic>
        <p:sp>
          <p:nvSpPr>
            <p:cNvPr id="150" name="Google Shape;150;p16"/>
            <p:cNvSpPr txBox="1"/>
            <p:nvPr/>
          </p:nvSpPr>
          <p:spPr>
            <a:xfrm>
              <a:off x="615983" y="3857097"/>
              <a:ext cx="2242656" cy="4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Quattrocento Sans"/>
                  <a:ea typeface="Quattrocento Sans"/>
                  <a:cs typeface="Quattrocento Sans"/>
                  <a:sym typeface="Quattrocento Sans"/>
                </a:rPr>
                <a:t>Evaluating data tables</a:t>
              </a:r>
              <a:endParaRPr sz="1800" b="1" dirty="0">
                <a:latin typeface="Quattrocento Sans"/>
                <a:ea typeface="Quattrocento Sans"/>
                <a:cs typeface="Quattrocento Sans"/>
                <a:sym typeface="Quattrocento Sans"/>
              </a:endParaRPr>
            </a:p>
          </p:txBody>
        </p:sp>
      </p:grpSp>
      <p:grpSp>
        <p:nvGrpSpPr>
          <p:cNvPr id="151" name="Google Shape;151;p16"/>
          <p:cNvGrpSpPr/>
          <p:nvPr/>
        </p:nvGrpSpPr>
        <p:grpSpPr>
          <a:xfrm>
            <a:off x="3742775" y="1015536"/>
            <a:ext cx="5068975" cy="2066438"/>
            <a:chOff x="3742775" y="1015536"/>
            <a:chExt cx="5068975" cy="2066438"/>
          </a:xfrm>
        </p:grpSpPr>
        <p:pic>
          <p:nvPicPr>
            <p:cNvPr id="152" name="Google Shape;152;p16"/>
            <p:cNvPicPr preferRelativeResize="0"/>
            <p:nvPr/>
          </p:nvPicPr>
          <p:blipFill>
            <a:blip r:embed="rId5">
              <a:alphaModFix/>
            </a:blip>
            <a:stretch>
              <a:fillRect/>
            </a:stretch>
          </p:blipFill>
          <p:spPr>
            <a:xfrm>
              <a:off x="4610472" y="1452424"/>
              <a:ext cx="4201278" cy="1629550"/>
            </a:xfrm>
            <a:prstGeom prst="rect">
              <a:avLst/>
            </a:prstGeom>
            <a:noFill/>
            <a:ln>
              <a:noFill/>
            </a:ln>
          </p:spPr>
        </p:pic>
        <p:sp>
          <p:nvSpPr>
            <p:cNvPr id="153" name="Google Shape;153;p16"/>
            <p:cNvSpPr txBox="1"/>
            <p:nvPr/>
          </p:nvSpPr>
          <p:spPr>
            <a:xfrm>
              <a:off x="3742775" y="1015536"/>
              <a:ext cx="2814000" cy="4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Quattrocento Sans"/>
                  <a:ea typeface="Quattrocento Sans"/>
                  <a:cs typeface="Quattrocento Sans"/>
                  <a:sym typeface="Quattrocento Sans"/>
                </a:rPr>
                <a:t>Working with raw data</a:t>
              </a:r>
              <a:endParaRPr sz="1800" b="1" dirty="0">
                <a:latin typeface="Quattrocento Sans"/>
                <a:ea typeface="Quattrocento Sans"/>
                <a:cs typeface="Quattrocento Sans"/>
                <a:sym typeface="Quattrocento Sans"/>
              </a:endParaRPr>
            </a:p>
          </p:txBody>
        </p:sp>
      </p:grpSp>
      <p:grpSp>
        <p:nvGrpSpPr>
          <p:cNvPr id="154" name="Google Shape;154;p16"/>
          <p:cNvGrpSpPr/>
          <p:nvPr/>
        </p:nvGrpSpPr>
        <p:grpSpPr>
          <a:xfrm>
            <a:off x="4864164" y="3192475"/>
            <a:ext cx="3657879" cy="1738725"/>
            <a:chOff x="4864164" y="3192475"/>
            <a:chExt cx="3657879" cy="1738725"/>
          </a:xfrm>
        </p:grpSpPr>
        <p:pic>
          <p:nvPicPr>
            <p:cNvPr id="155" name="Google Shape;155;p16"/>
            <p:cNvPicPr preferRelativeResize="0"/>
            <p:nvPr/>
          </p:nvPicPr>
          <p:blipFill>
            <a:blip r:embed="rId6">
              <a:alphaModFix/>
            </a:blip>
            <a:stretch>
              <a:fillRect/>
            </a:stretch>
          </p:blipFill>
          <p:spPr>
            <a:xfrm>
              <a:off x="6383186" y="3192475"/>
              <a:ext cx="2138857" cy="1738725"/>
            </a:xfrm>
            <a:prstGeom prst="rect">
              <a:avLst/>
            </a:prstGeom>
            <a:noFill/>
            <a:ln>
              <a:noFill/>
            </a:ln>
          </p:spPr>
        </p:pic>
        <p:sp>
          <p:nvSpPr>
            <p:cNvPr id="156" name="Google Shape;156;p16"/>
            <p:cNvSpPr txBox="1"/>
            <p:nvPr/>
          </p:nvSpPr>
          <p:spPr>
            <a:xfrm>
              <a:off x="4864164" y="3749862"/>
              <a:ext cx="1401169" cy="4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Quattrocento Sans"/>
                  <a:ea typeface="Quattrocento Sans"/>
                  <a:cs typeface="Quattrocento Sans"/>
                  <a:sym typeface="Quattrocento Sans"/>
                </a:rPr>
                <a:t>Generating figures</a:t>
              </a:r>
              <a:endParaRPr sz="1800" b="1" dirty="0">
                <a:latin typeface="Quattrocento Sans"/>
                <a:ea typeface="Quattrocento Sans"/>
                <a:cs typeface="Quattrocento Sans"/>
                <a:sym typeface="Quattrocento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381250" y="465475"/>
            <a:ext cx="62190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Increasing dissemination and adoption of data-centric practices</a:t>
            </a:r>
            <a:endParaRPr sz="2800"/>
          </a:p>
        </p:txBody>
      </p:sp>
      <p:sp>
        <p:nvSpPr>
          <p:cNvPr id="162" name="Google Shape;162;p17"/>
          <p:cNvSpPr txBox="1">
            <a:spLocks noGrp="1"/>
          </p:cNvSpPr>
          <p:nvPr>
            <p:ph type="body" idx="1"/>
          </p:nvPr>
        </p:nvSpPr>
        <p:spPr>
          <a:xfrm>
            <a:off x="361100" y="1284286"/>
            <a:ext cx="8259300" cy="26484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dirty="0"/>
              <a:t>Open Education Resources (OER) and the OER lifecycle and a supported online community structure can facilitate broader adoption and adaptation of resources</a:t>
            </a:r>
            <a:endParaRPr dirty="0"/>
          </a:p>
        </p:txBody>
      </p:sp>
      <p:sp>
        <p:nvSpPr>
          <p:cNvPr id="163" name="Google Shape;163;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64" name="Google Shape;164;p17"/>
          <p:cNvGrpSpPr/>
          <p:nvPr/>
        </p:nvGrpSpPr>
        <p:grpSpPr>
          <a:xfrm>
            <a:off x="872476" y="546141"/>
            <a:ext cx="310392" cy="274256"/>
            <a:chOff x="2583100" y="2973775"/>
            <a:chExt cx="461550" cy="437200"/>
          </a:xfrm>
        </p:grpSpPr>
        <p:sp>
          <p:nvSpPr>
            <p:cNvPr id="165" name="Google Shape;165;p17"/>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7" name="Google Shape;167;p17"/>
          <p:cNvPicPr preferRelativeResize="0"/>
          <p:nvPr/>
        </p:nvPicPr>
        <p:blipFill>
          <a:blip r:embed="rId3">
            <a:alphaModFix/>
          </a:blip>
          <a:stretch>
            <a:fillRect/>
          </a:stretch>
        </p:blipFill>
        <p:spPr>
          <a:xfrm>
            <a:off x="3495875" y="2732475"/>
            <a:ext cx="2563150" cy="1717375"/>
          </a:xfrm>
          <a:prstGeom prst="rect">
            <a:avLst/>
          </a:prstGeom>
          <a:noFill/>
          <a:ln>
            <a:noFill/>
          </a:ln>
        </p:spPr>
      </p:pic>
      <p:sp>
        <p:nvSpPr>
          <p:cNvPr id="12" name="Google Shape;143;p13">
            <a:extLst>
              <a:ext uri="{FF2B5EF4-FFF2-40B4-BE49-F238E27FC236}">
                <a16:creationId xmlns:a16="http://schemas.microsoft.com/office/drawing/2014/main" id="{D7A85E7D-480D-EC41-99E5-AC0FDF1AEAE7}"/>
              </a:ext>
            </a:extLst>
          </p:cNvPr>
          <p:cNvSpPr txBox="1"/>
          <p:nvPr/>
        </p:nvSpPr>
        <p:spPr>
          <a:xfrm>
            <a:off x="13298525" y="28080250"/>
            <a:ext cx="51132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err="1">
                <a:solidFill>
                  <a:schemeClr val="dk1"/>
                </a:solidFill>
              </a:rPr>
              <a:t>Source:https</a:t>
            </a:r>
            <a:r>
              <a:rPr lang="en-US" dirty="0">
                <a:solidFill>
                  <a:schemeClr val="dk1"/>
                </a:solidFill>
              </a:rPr>
              <a:t>://</a:t>
            </a:r>
            <a:r>
              <a:rPr lang="en-US" dirty="0" err="1">
                <a:solidFill>
                  <a:schemeClr val="dk1"/>
                </a:solidFill>
              </a:rPr>
              <a:t>upload.wikimedia.org</a:t>
            </a:r>
            <a:r>
              <a:rPr lang="en-US" dirty="0">
                <a:solidFill>
                  <a:schemeClr val="dk1"/>
                </a:solidFill>
              </a:rPr>
              <a:t>/</a:t>
            </a:r>
            <a:r>
              <a:rPr lang="en-US" dirty="0" err="1">
                <a:solidFill>
                  <a:schemeClr val="dk1"/>
                </a:solidFill>
              </a:rPr>
              <a:t>wikipedia</a:t>
            </a:r>
            <a:r>
              <a:rPr lang="en-US" dirty="0">
                <a:solidFill>
                  <a:schemeClr val="dk1"/>
                </a:solidFill>
              </a:rPr>
              <a:t>/commons/2/20/</a:t>
            </a:r>
            <a:r>
              <a:rPr lang="en-US" dirty="0" err="1">
                <a:solidFill>
                  <a:schemeClr val="dk1"/>
                </a:solidFill>
              </a:rPr>
              <a:t>Global_Open_Educational_Resources_Logo.svg</a:t>
            </a:r>
            <a:endParaRPr dirty="0"/>
          </a:p>
        </p:txBody>
      </p:sp>
      <p:sp>
        <p:nvSpPr>
          <p:cNvPr id="2" name="TextBox 1">
            <a:extLst>
              <a:ext uri="{FF2B5EF4-FFF2-40B4-BE49-F238E27FC236}">
                <a16:creationId xmlns:a16="http://schemas.microsoft.com/office/drawing/2014/main" id="{BEF86B64-AA56-8045-B118-C6B436D40949}"/>
              </a:ext>
            </a:extLst>
          </p:cNvPr>
          <p:cNvSpPr txBox="1"/>
          <p:nvPr/>
        </p:nvSpPr>
        <p:spPr>
          <a:xfrm>
            <a:off x="2805194" y="4529792"/>
            <a:ext cx="4479010" cy="415498"/>
          </a:xfrm>
          <a:prstGeom prst="rect">
            <a:avLst/>
          </a:prstGeom>
          <a:noFill/>
        </p:spPr>
        <p:txBody>
          <a:bodyPr wrap="square" rtlCol="0">
            <a:spAutoFit/>
          </a:bodyPr>
          <a:lstStyle/>
          <a:p>
            <a:r>
              <a:rPr lang="en-US" sz="1050" dirty="0" err="1">
                <a:solidFill>
                  <a:schemeClr val="dk1"/>
                </a:solidFill>
              </a:rPr>
              <a:t>Source:https</a:t>
            </a:r>
            <a:r>
              <a:rPr lang="en-US" sz="1050" dirty="0">
                <a:solidFill>
                  <a:schemeClr val="dk1"/>
                </a:solidFill>
              </a:rPr>
              <a:t>://</a:t>
            </a:r>
            <a:r>
              <a:rPr lang="en-US" sz="1050" dirty="0" err="1">
                <a:solidFill>
                  <a:schemeClr val="dk1"/>
                </a:solidFill>
              </a:rPr>
              <a:t>upload.wikimedia.org</a:t>
            </a:r>
            <a:r>
              <a:rPr lang="en-US" sz="1050" dirty="0">
                <a:solidFill>
                  <a:schemeClr val="dk1"/>
                </a:solidFill>
              </a:rPr>
              <a:t>/</a:t>
            </a:r>
            <a:r>
              <a:rPr lang="en-US" sz="1050" dirty="0" err="1">
                <a:solidFill>
                  <a:schemeClr val="dk1"/>
                </a:solidFill>
              </a:rPr>
              <a:t>wikipedia</a:t>
            </a:r>
            <a:r>
              <a:rPr lang="en-US" sz="1050" dirty="0">
                <a:solidFill>
                  <a:schemeClr val="dk1"/>
                </a:solidFill>
              </a:rPr>
              <a:t>/commons/2/20/</a:t>
            </a:r>
            <a:r>
              <a:rPr lang="en-US" sz="1050" dirty="0" err="1">
                <a:solidFill>
                  <a:schemeClr val="dk1"/>
                </a:solidFill>
              </a:rPr>
              <a:t>Global_Open_Educational_Resources_Logo.svg</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title"/>
          </p:nvPr>
        </p:nvSpPr>
        <p:spPr>
          <a:xfrm>
            <a:off x="1381250" y="465475"/>
            <a:ext cx="3777772"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The OER lifecycle</a:t>
            </a:r>
            <a:endParaRPr sz="2800"/>
          </a:p>
        </p:txBody>
      </p:sp>
      <p:sp>
        <p:nvSpPr>
          <p:cNvPr id="173" name="Google Shape;173;p18"/>
          <p:cNvSpPr txBox="1">
            <a:spLocks noGrp="1"/>
          </p:cNvSpPr>
          <p:nvPr>
            <p:ph type="body" idx="1"/>
          </p:nvPr>
        </p:nvSpPr>
        <p:spPr>
          <a:xfrm>
            <a:off x="188925" y="1078670"/>
            <a:ext cx="5766600" cy="3543300"/>
          </a:xfrm>
          <a:prstGeom prst="rect">
            <a:avLst/>
          </a:prstGeom>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2600" b="1" dirty="0"/>
              <a:t>What is the OER lifecycle?</a:t>
            </a:r>
            <a:endParaRPr sz="2600" b="1" dirty="0"/>
          </a:p>
          <a:p>
            <a:pPr marL="0" lvl="0" indent="0" algn="ctr" rtl="0">
              <a:spcBef>
                <a:spcPts val="600"/>
              </a:spcBef>
              <a:spcAft>
                <a:spcPts val="0"/>
              </a:spcAft>
              <a:buNone/>
            </a:pPr>
            <a:endParaRPr sz="600" b="1" dirty="0"/>
          </a:p>
          <a:p>
            <a:pPr marL="457200" lvl="0" indent="-368300" algn="l" rtl="0">
              <a:spcBef>
                <a:spcPts val="600"/>
              </a:spcBef>
              <a:spcAft>
                <a:spcPts val="0"/>
              </a:spcAft>
              <a:buSzPts val="2200"/>
              <a:buChar char="●"/>
            </a:pPr>
            <a:r>
              <a:rPr lang="en" sz="2200" b="1" dirty="0"/>
              <a:t>Step 1:</a:t>
            </a:r>
            <a:r>
              <a:rPr lang="en" sz="2200" dirty="0"/>
              <a:t> </a:t>
            </a:r>
            <a:r>
              <a:rPr lang="en" sz="2200" b="1" dirty="0">
                <a:solidFill>
                  <a:srgbClr val="0000FF"/>
                </a:solidFill>
              </a:rPr>
              <a:t>Find</a:t>
            </a:r>
            <a:r>
              <a:rPr lang="en" sz="2200" dirty="0"/>
              <a:t> data-centric teaching resources </a:t>
            </a:r>
            <a:endParaRPr sz="2200" dirty="0"/>
          </a:p>
          <a:p>
            <a:pPr marL="457200" lvl="0" indent="-368300" algn="l" rtl="0">
              <a:spcBef>
                <a:spcPts val="0"/>
              </a:spcBef>
              <a:spcAft>
                <a:spcPts val="0"/>
              </a:spcAft>
              <a:buSzPts val="2200"/>
              <a:buChar char="●"/>
            </a:pPr>
            <a:r>
              <a:rPr lang="en" sz="2200" b="1" dirty="0"/>
              <a:t>Step 2:</a:t>
            </a:r>
            <a:r>
              <a:rPr lang="en" sz="2200" dirty="0"/>
              <a:t> </a:t>
            </a:r>
            <a:r>
              <a:rPr lang="en" sz="2200" b="1" dirty="0">
                <a:solidFill>
                  <a:srgbClr val="0000FF"/>
                </a:solidFill>
              </a:rPr>
              <a:t>Adapt</a:t>
            </a:r>
            <a:r>
              <a:rPr lang="en" sz="2200" dirty="0"/>
              <a:t> resources for your course</a:t>
            </a:r>
            <a:endParaRPr sz="2200" dirty="0"/>
          </a:p>
          <a:p>
            <a:pPr marL="457200" lvl="0" indent="-368300" algn="l" rtl="0">
              <a:spcBef>
                <a:spcPts val="0"/>
              </a:spcBef>
              <a:spcAft>
                <a:spcPts val="0"/>
              </a:spcAft>
              <a:buSzPts val="2200"/>
              <a:buChar char="●"/>
            </a:pPr>
            <a:r>
              <a:rPr lang="en" sz="2200" b="1" dirty="0"/>
              <a:t>Step 3: </a:t>
            </a:r>
            <a:r>
              <a:rPr lang="en" sz="2200" b="1" dirty="0">
                <a:solidFill>
                  <a:srgbClr val="0000FF"/>
                </a:solidFill>
              </a:rPr>
              <a:t>Use</a:t>
            </a:r>
            <a:r>
              <a:rPr lang="en" sz="2200" dirty="0"/>
              <a:t> adapted teaching resources</a:t>
            </a:r>
            <a:endParaRPr sz="2200" dirty="0"/>
          </a:p>
          <a:p>
            <a:pPr marL="457200" lvl="0" indent="-368300" algn="l" rtl="0">
              <a:spcBef>
                <a:spcPts val="0"/>
              </a:spcBef>
              <a:spcAft>
                <a:spcPts val="0"/>
              </a:spcAft>
              <a:buSzPts val="2200"/>
              <a:buChar char="●"/>
            </a:pPr>
            <a:r>
              <a:rPr lang="en" sz="2200" b="1" dirty="0"/>
              <a:t>Step 4:</a:t>
            </a:r>
            <a:r>
              <a:rPr lang="en" sz="2200" dirty="0"/>
              <a:t> </a:t>
            </a:r>
            <a:r>
              <a:rPr lang="en" sz="2200" b="1" dirty="0">
                <a:solidFill>
                  <a:srgbClr val="0000FF"/>
                </a:solidFill>
              </a:rPr>
              <a:t>Refine</a:t>
            </a:r>
            <a:r>
              <a:rPr lang="en" sz="2200" dirty="0"/>
              <a:t> the resources after implementation</a:t>
            </a:r>
            <a:endParaRPr sz="2200" dirty="0"/>
          </a:p>
          <a:p>
            <a:pPr marL="457200" lvl="0" indent="-368300" algn="l" rtl="0">
              <a:spcBef>
                <a:spcPts val="0"/>
              </a:spcBef>
              <a:spcAft>
                <a:spcPts val="0"/>
              </a:spcAft>
              <a:buSzPts val="2200"/>
              <a:buChar char="●"/>
            </a:pPr>
            <a:r>
              <a:rPr lang="en" sz="2200" b="1" dirty="0"/>
              <a:t>Step 5:</a:t>
            </a:r>
            <a:r>
              <a:rPr lang="en" sz="2200" dirty="0"/>
              <a:t> </a:t>
            </a:r>
            <a:r>
              <a:rPr lang="en" sz="2200" b="1" dirty="0">
                <a:solidFill>
                  <a:srgbClr val="0000FF"/>
                </a:solidFill>
              </a:rPr>
              <a:t>Share</a:t>
            </a:r>
            <a:r>
              <a:rPr lang="en" sz="2200" dirty="0"/>
              <a:t> your refined product on an OER platform</a:t>
            </a:r>
            <a:endParaRPr sz="2200" dirty="0"/>
          </a:p>
        </p:txBody>
      </p:sp>
      <p:sp>
        <p:nvSpPr>
          <p:cNvPr id="174" name="Google Shape;174;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175" name="Google Shape;175;p18"/>
          <p:cNvPicPr preferRelativeResize="0"/>
          <p:nvPr/>
        </p:nvPicPr>
        <p:blipFill rotWithShape="1">
          <a:blip r:embed="rId3">
            <a:alphaModFix/>
          </a:blip>
          <a:srcRect l="13807" r="12980"/>
          <a:stretch/>
        </p:blipFill>
        <p:spPr>
          <a:xfrm>
            <a:off x="5768900" y="1264620"/>
            <a:ext cx="3263550" cy="3018325"/>
          </a:xfrm>
          <a:prstGeom prst="rect">
            <a:avLst/>
          </a:prstGeom>
          <a:noFill/>
          <a:ln>
            <a:noFill/>
          </a:ln>
        </p:spPr>
      </p:pic>
      <p:grpSp>
        <p:nvGrpSpPr>
          <p:cNvPr id="176" name="Google Shape;176;p18"/>
          <p:cNvGrpSpPr/>
          <p:nvPr/>
        </p:nvGrpSpPr>
        <p:grpSpPr>
          <a:xfrm>
            <a:off x="871265" y="546141"/>
            <a:ext cx="310392" cy="274256"/>
            <a:chOff x="2583100" y="2973775"/>
            <a:chExt cx="461550" cy="437200"/>
          </a:xfrm>
        </p:grpSpPr>
        <p:sp>
          <p:nvSpPr>
            <p:cNvPr id="177" name="Google Shape;177;p18"/>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EB1B96EB-29F1-ED40-ACF2-6689F205DF6A}"/>
              </a:ext>
            </a:extLst>
          </p:cNvPr>
          <p:cNvSpPr txBox="1"/>
          <p:nvPr/>
        </p:nvSpPr>
        <p:spPr>
          <a:xfrm>
            <a:off x="6064412" y="4463008"/>
            <a:ext cx="2672526" cy="261610"/>
          </a:xfrm>
          <a:prstGeom prst="rect">
            <a:avLst/>
          </a:prstGeom>
          <a:noFill/>
        </p:spPr>
        <p:txBody>
          <a:bodyPr wrap="none" rtlCol="0">
            <a:spAutoFit/>
          </a:bodyPr>
          <a:lstStyle/>
          <a:p>
            <a:r>
              <a:rPr lang="en-US" sz="1100" dirty="0">
                <a:solidFill>
                  <a:schemeClr val="dk1"/>
                </a:solidFill>
              </a:rPr>
              <a:t>Source: Adapted from Atkins et al. 2007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a:spLocks noGrp="1"/>
          </p:cNvSpPr>
          <p:nvPr>
            <p:ph type="title"/>
          </p:nvPr>
        </p:nvSpPr>
        <p:spPr>
          <a:xfrm>
            <a:off x="1381250" y="465475"/>
            <a:ext cx="60330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a:solidFill>
                  <a:schemeClr val="dk1"/>
                </a:solidFill>
              </a:rPr>
              <a:t>Our RCN-UBE Incubator</a:t>
            </a:r>
            <a:endParaRPr sz="2800"/>
          </a:p>
        </p:txBody>
      </p:sp>
      <p:sp>
        <p:nvSpPr>
          <p:cNvPr id="184" name="Google Shape;184;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185" name="Google Shape;185;p19"/>
          <p:cNvGrpSpPr/>
          <p:nvPr/>
        </p:nvGrpSpPr>
        <p:grpSpPr>
          <a:xfrm>
            <a:off x="868357" y="517859"/>
            <a:ext cx="310208" cy="330825"/>
            <a:chOff x="5233525" y="4954450"/>
            <a:chExt cx="538275" cy="516350"/>
          </a:xfrm>
        </p:grpSpPr>
        <p:sp>
          <p:nvSpPr>
            <p:cNvPr id="186" name="Google Shape;186;p19"/>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9"/>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9"/>
          <p:cNvSpPr txBox="1">
            <a:spLocks noGrp="1"/>
          </p:cNvSpPr>
          <p:nvPr>
            <p:ph type="body" idx="1"/>
          </p:nvPr>
        </p:nvSpPr>
        <p:spPr>
          <a:xfrm>
            <a:off x="420150" y="1100825"/>
            <a:ext cx="8526900" cy="3556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Our goal: </a:t>
            </a:r>
            <a:r>
              <a:rPr lang="en"/>
              <a:t>Conceptualize and promote a community framework for the large-scale sharing and adaptation of data-centric educational resources</a:t>
            </a:r>
            <a:endParaRPr b="1"/>
          </a:p>
          <a:p>
            <a:pPr marL="0" lvl="0" indent="0" algn="l" rtl="0">
              <a:spcBef>
                <a:spcPts val="600"/>
              </a:spcBef>
              <a:spcAft>
                <a:spcPts val="0"/>
              </a:spcAft>
              <a:buNone/>
            </a:pPr>
            <a:endParaRPr sz="1200" b="1"/>
          </a:p>
          <a:p>
            <a:pPr marL="0" lvl="0" indent="0" algn="l" rtl="0">
              <a:spcBef>
                <a:spcPts val="600"/>
              </a:spcBef>
              <a:spcAft>
                <a:spcPts val="0"/>
              </a:spcAft>
              <a:buNone/>
            </a:pPr>
            <a:r>
              <a:rPr lang="en" b="1"/>
              <a:t>Our questions:</a:t>
            </a:r>
            <a:endParaRPr b="1"/>
          </a:p>
          <a:p>
            <a:pPr marL="457200" lvl="0" indent="-381000" algn="l" rtl="0">
              <a:spcBef>
                <a:spcPts val="600"/>
              </a:spcBef>
              <a:spcAft>
                <a:spcPts val="0"/>
              </a:spcAft>
              <a:buClr>
                <a:schemeClr val="dk1"/>
              </a:buClr>
              <a:buSzPts val="2400"/>
              <a:buChar char="●"/>
            </a:pPr>
            <a:r>
              <a:rPr lang="en">
                <a:solidFill>
                  <a:schemeClr val="dk1"/>
                </a:solidFill>
              </a:rPr>
              <a:t>What are the barriers to adoption and adaptation of data-centric resources by instructors?</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Can online communities of educators be used to promote the use and development of data-centric OER pedagogies?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1381250" y="465475"/>
            <a:ext cx="45561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t>Our RCN-UBE Incubator</a:t>
            </a:r>
            <a:endParaRPr sz="2800"/>
          </a:p>
        </p:txBody>
      </p:sp>
      <p:sp>
        <p:nvSpPr>
          <p:cNvPr id="203" name="Google Shape;203;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204" name="Google Shape;204;p20"/>
          <p:cNvGrpSpPr/>
          <p:nvPr/>
        </p:nvGrpSpPr>
        <p:grpSpPr>
          <a:xfrm>
            <a:off x="866077" y="517859"/>
            <a:ext cx="310208" cy="330825"/>
            <a:chOff x="5233525" y="4954450"/>
            <a:chExt cx="538275" cy="516350"/>
          </a:xfrm>
        </p:grpSpPr>
        <p:sp>
          <p:nvSpPr>
            <p:cNvPr id="205" name="Google Shape;205;p20"/>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20"/>
          <p:cNvSpPr txBox="1">
            <a:spLocks noGrp="1"/>
          </p:cNvSpPr>
          <p:nvPr>
            <p:ph type="body" idx="1"/>
          </p:nvPr>
        </p:nvSpPr>
        <p:spPr>
          <a:xfrm>
            <a:off x="454150" y="1134800"/>
            <a:ext cx="7737000" cy="3543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Our network:</a:t>
            </a:r>
            <a:endParaRPr b="1"/>
          </a:p>
          <a:p>
            <a:pPr marL="457200" lvl="0" indent="-381000" algn="l" rtl="0">
              <a:spcBef>
                <a:spcPts val="600"/>
              </a:spcBef>
              <a:spcAft>
                <a:spcPts val="0"/>
              </a:spcAft>
              <a:buSzPts val="2400"/>
              <a:buChar char="●"/>
            </a:pPr>
            <a:r>
              <a:rPr lang="en"/>
              <a:t>Experts in information science and the OER model </a:t>
            </a:r>
            <a:endParaRPr/>
          </a:p>
          <a:p>
            <a:pPr marL="457200" lvl="0" indent="-381000" algn="l" rtl="0">
              <a:spcBef>
                <a:spcPts val="0"/>
              </a:spcBef>
              <a:spcAft>
                <a:spcPts val="0"/>
              </a:spcAft>
              <a:buSzPts val="2400"/>
              <a:buChar char="●"/>
            </a:pPr>
            <a:r>
              <a:rPr lang="en"/>
              <a:t>Experienced educational resource developers </a:t>
            </a:r>
            <a:endParaRPr/>
          </a:p>
          <a:p>
            <a:pPr marL="457200" lvl="0" indent="-381000" algn="l" rtl="0">
              <a:spcBef>
                <a:spcPts val="0"/>
              </a:spcBef>
              <a:spcAft>
                <a:spcPts val="0"/>
              </a:spcAft>
              <a:buSzPts val="2400"/>
              <a:buChar char="●"/>
            </a:pPr>
            <a:r>
              <a:rPr lang="en"/>
              <a:t>Leaders in faculty development, diversity, and inclusion efforts</a:t>
            </a:r>
            <a:endParaRPr/>
          </a:p>
          <a:p>
            <a:pPr marL="457200" lvl="0" indent="-381000" algn="l" rtl="0">
              <a:spcBef>
                <a:spcPts val="0"/>
              </a:spcBef>
              <a:spcAft>
                <a:spcPts val="0"/>
              </a:spcAft>
              <a:buSzPts val="2400"/>
              <a:buChar char="●"/>
            </a:pPr>
            <a:r>
              <a:rPr lang="en"/>
              <a:t>Undergraduate instructors with interests in applying teaching approaches with data in the classroom</a:t>
            </a:r>
            <a:endParaRPr/>
          </a:p>
        </p:txBody>
      </p:sp>
    </p:spTree>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2328</Words>
  <Application>Microsoft Macintosh PowerPoint</Application>
  <PresentationFormat>On-screen Show (16:9)</PresentationFormat>
  <Paragraphs>286</Paragraphs>
  <Slides>33</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Lora</vt:lpstr>
      <vt:lpstr>Arial</vt:lpstr>
      <vt:lpstr>Quattrocento Sans</vt:lpstr>
      <vt:lpstr>Viola template</vt:lpstr>
      <vt:lpstr>Facilitating the implementation and adaptation of data-centric teaching resources by closing gaps in the Open Education Resource (OER) lifecycle</vt:lpstr>
      <vt:lpstr>What is DIG Into Data?</vt:lpstr>
      <vt:lpstr>Why do we use data-centric teaching practices in our classroom?</vt:lpstr>
      <vt:lpstr>What does data-centric teaching look like?</vt:lpstr>
      <vt:lpstr>What does data-centric teaching look like?</vt:lpstr>
      <vt:lpstr>Increasing dissemination and adoption of data-centric practices</vt:lpstr>
      <vt:lpstr>The OER lifecycle</vt:lpstr>
      <vt:lpstr>Our RCN-UBE Incubator</vt:lpstr>
      <vt:lpstr>Our RCN-UBE Incubator</vt:lpstr>
      <vt:lpstr>Our RCN-UBE Incubator</vt:lpstr>
      <vt:lpstr>Our RCN-UBE Incubator</vt:lpstr>
      <vt:lpstr>Barriers to using data-centric pedagogies</vt:lpstr>
      <vt:lpstr>Examining awareness of data-centric pedagogies and the OER lifecycle</vt:lpstr>
      <vt:lpstr>OER lifecycle: Finding data-centric resources</vt:lpstr>
      <vt:lpstr>OER lifecycle: Where do instructors fall off?</vt:lpstr>
      <vt:lpstr>OER lifecycle: Where do instructors fall off?</vt:lpstr>
      <vt:lpstr>OER lifecycle: The gap in the loop</vt:lpstr>
      <vt:lpstr>OER lifecycle: The gap in the loop</vt:lpstr>
      <vt:lpstr>QUBES and faculty mentoring networks</vt:lpstr>
      <vt:lpstr>Why faculty mentoring networks?</vt:lpstr>
      <vt:lpstr>FMN #1: DIG into Data for the Biology Classroom (2017)</vt:lpstr>
      <vt:lpstr>FMN #1: DIG into Data for the Biology Classroom (2017)</vt:lpstr>
      <vt:lpstr>FMN #2: DIG into Data for the Biology Classroom (2018) </vt:lpstr>
      <vt:lpstr>FMN #2: DIG into Data for the Biology Classroom (2018)</vt:lpstr>
      <vt:lpstr>FMN #2: DIG into Data for the Biology Classroom (2018)</vt:lpstr>
      <vt:lpstr>FMN #2: DIG into Data for the Biology Classroom (2018)</vt:lpstr>
      <vt:lpstr>QUBES FMNs and the OER lifecycle</vt:lpstr>
      <vt:lpstr>What is up next?</vt:lpstr>
      <vt:lpstr>Acknowledgements</vt:lpstr>
      <vt:lpstr>Discussion</vt:lpstr>
      <vt:lpstr>Moving beyond the barriers </vt:lpstr>
      <vt:lpstr>Presentation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the implementation and adaptation of data-centric teaching resources by closing gaps in the Open Education Resource (OER) lifecycle</dc:title>
  <cp:lastModifiedBy>Kaitlin Bonner</cp:lastModifiedBy>
  <cp:revision>13</cp:revision>
  <dcterms:modified xsi:type="dcterms:W3CDTF">2019-06-24T04:30:12Z</dcterms:modified>
</cp:coreProperties>
</file>