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66" r:id="rId2"/>
    <p:sldId id="559" r:id="rId3"/>
    <p:sldId id="575" r:id="rId4"/>
    <p:sldId id="560" r:id="rId5"/>
    <p:sldId id="573" r:id="rId6"/>
    <p:sldId id="574" r:id="rId7"/>
    <p:sldId id="591" r:id="rId8"/>
    <p:sldId id="563" r:id="rId9"/>
    <p:sldId id="564" r:id="rId10"/>
    <p:sldId id="587" r:id="rId11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CD8CA86B-C9FC-4FEB-8D26-7C4337A772C9}">
          <p14:sldIdLst>
            <p14:sldId id="566"/>
            <p14:sldId id="559"/>
            <p14:sldId id="575"/>
            <p14:sldId id="560"/>
            <p14:sldId id="573"/>
            <p14:sldId id="574"/>
            <p14:sldId id="591"/>
          </p14:sldIdLst>
        </p14:section>
        <p14:section name="Discussion and Review" id="{FF41BC48-A06A-4C42-B0B2-66938A7E0AC1}">
          <p14:sldIdLst>
            <p14:sldId id="563"/>
          </p14:sldIdLst>
        </p14:section>
        <p14:section name="Handouts" id="{037072E0-6A94-40CE-A111-E46B1472D143}">
          <p14:sldIdLst>
            <p14:sldId id="564"/>
            <p14:sldId id="5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F5C"/>
    <a:srgbClr val="FBE280"/>
    <a:srgbClr val="FB7C2B"/>
    <a:srgbClr val="D3A57F"/>
    <a:srgbClr val="7B4900"/>
    <a:srgbClr val="FFFFFF"/>
    <a:srgbClr val="482B00"/>
    <a:srgbClr val="6699FF"/>
    <a:srgbClr val="FEC30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8" autoAdjust="0"/>
    <p:restoredTop sz="56596" autoAdjust="0"/>
  </p:normalViewPr>
  <p:slideViewPr>
    <p:cSldViewPr snapToGrid="0">
      <p:cViewPr varScale="1">
        <p:scale>
          <a:sx n="41" d="100"/>
          <a:sy n="41" d="100"/>
        </p:scale>
        <p:origin x="1950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981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428" cy="466662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42" y="3"/>
            <a:ext cx="2982428" cy="466662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FD83857F-4E88-47A7-ABC6-EADB2280AA7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40"/>
            <a:ext cx="2982428" cy="466662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42" y="8829740"/>
            <a:ext cx="2982428" cy="466662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89C43156-429E-4078-8F76-F98DE497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4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82119" cy="466433"/>
          </a:xfrm>
          <a:prstGeom prst="rect">
            <a:avLst/>
          </a:prstGeom>
        </p:spPr>
        <p:txBody>
          <a:bodyPr vert="horz" lIns="94059" tIns="47030" rIns="94059" bIns="470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5" y="4"/>
            <a:ext cx="2982119" cy="466433"/>
          </a:xfrm>
          <a:prstGeom prst="rect">
            <a:avLst/>
          </a:prstGeom>
        </p:spPr>
        <p:txBody>
          <a:bodyPr vert="horz" lIns="94059" tIns="47030" rIns="94059" bIns="47030" rtlCol="0"/>
          <a:lstStyle>
            <a:lvl1pPr algn="r">
              <a:defRPr sz="1300"/>
            </a:lvl1pPr>
          </a:lstStyle>
          <a:p>
            <a:fld id="{58667E19-2A5B-4C2B-8A2E-947A859972C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828675"/>
            <a:ext cx="2738437" cy="205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9" tIns="47030" rIns="94059" bIns="470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6518" y="3245895"/>
            <a:ext cx="5467114" cy="4888458"/>
          </a:xfrm>
          <a:prstGeom prst="rect">
            <a:avLst/>
          </a:prstGeom>
        </p:spPr>
        <p:txBody>
          <a:bodyPr vert="horz" lIns="94059" tIns="47030" rIns="94059" bIns="4703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9"/>
            <a:ext cx="2982119" cy="466433"/>
          </a:xfrm>
          <a:prstGeom prst="rect">
            <a:avLst/>
          </a:prstGeom>
        </p:spPr>
        <p:txBody>
          <a:bodyPr vert="horz" lIns="94059" tIns="47030" rIns="94059" bIns="470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5" y="8829969"/>
            <a:ext cx="2982119" cy="466433"/>
          </a:xfrm>
          <a:prstGeom prst="rect">
            <a:avLst/>
          </a:prstGeom>
        </p:spPr>
        <p:txBody>
          <a:bodyPr vert="horz" lIns="94059" tIns="47030" rIns="94059" bIns="47030" rtlCol="0" anchor="b"/>
          <a:lstStyle>
            <a:lvl1pPr algn="r">
              <a:defRPr sz="1300"/>
            </a:lvl1pPr>
          </a:lstStyle>
          <a:p>
            <a:fld id="{4F4DFA0C-946B-47D8-95F5-494627245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ei.org/sites/default/files/dmdocuments/Government%20of%20Malawi%20National%20Fisheries%20and%20Aquaculture%20Policy-%202016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do an exercise that will help you</a:t>
            </a:r>
            <a:r>
              <a:rPr lang="en-US" baseline="0" dirty="0"/>
              <a:t> practice working with trophic efficiency and production.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Activity is set in Malawi</a:t>
            </a:r>
            <a:r>
              <a:rPr lang="en-US" baseline="0" dirty="0"/>
              <a:t>: developing country in East </a:t>
            </a:r>
            <a:r>
              <a:rPr lang="en-US" baseline="0" dirty="0" smtClean="0"/>
              <a:t>Africa.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</a:t>
            </a:r>
            <a:r>
              <a:rPr lang="en-US" baseline="0" dirty="0"/>
              <a:t> food production in Malawi comes from subsistence-based agriculture. (notice corn fields around village house)</a:t>
            </a:r>
          </a:p>
          <a:p>
            <a:endParaRPr lang="en-US" baseline="0" dirty="0"/>
          </a:p>
          <a:p>
            <a:r>
              <a:rPr lang="en-US" baseline="0" dirty="0"/>
              <a:t>1970s: fish from lake provided 70% animal protein and 40% total protein intake.</a:t>
            </a:r>
          </a:p>
          <a:p>
            <a:r>
              <a:rPr lang="en-US" baseline="0" dirty="0"/>
              <a:t>Since then fish consumption declined 60% due to decreases in catches and increase pop growth.</a:t>
            </a:r>
            <a:endParaRPr lang="en-US" dirty="0"/>
          </a:p>
          <a:p>
            <a:endParaRPr lang="en-US" dirty="0"/>
          </a:p>
          <a:p>
            <a:r>
              <a:rPr lang="en-US" dirty="0"/>
              <a:t>90% of annual fish production from small-scale fishermen. </a:t>
            </a:r>
          </a:p>
          <a:p>
            <a:r>
              <a:rPr lang="en-US" dirty="0"/>
              <a:t>Most</a:t>
            </a:r>
            <a:r>
              <a:rPr lang="en-US" baseline="0" dirty="0"/>
              <a:t> valuable fish is </a:t>
            </a:r>
            <a:r>
              <a:rPr lang="en-US" baseline="0" dirty="0" err="1"/>
              <a:t>Chambo</a:t>
            </a:r>
            <a:r>
              <a:rPr lang="en-US" baseline="0" dirty="0"/>
              <a:t>- declined from 10,000 tons per year to 4,000 since 1990.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Info</a:t>
            </a:r>
            <a:r>
              <a:rPr lang="en-US" baseline="0" dirty="0"/>
              <a:t> f</a:t>
            </a:r>
            <a:r>
              <a:rPr lang="en-US" dirty="0"/>
              <a:t>rom: National Fisheries and Aquaculture Policy 2016 </a:t>
            </a:r>
            <a:r>
              <a:rPr lang="en-US" dirty="0">
                <a:hlinkClick r:id="rId3"/>
              </a:rPr>
              <a:t>http://www.unpei.org/sites/default/files/dmdocuments/Government%20of%20Malawi%20National%20Fisheries%20and%20Aquaculture%20Policy-%202016.pdf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</a:t>
            </a:r>
            <a:r>
              <a:rPr lang="en-US" baseline="0" dirty="0"/>
              <a:t> feed a growing population enough protein?</a:t>
            </a:r>
            <a:endParaRPr lang="en-US" dirty="0"/>
          </a:p>
          <a:p>
            <a:r>
              <a:rPr lang="en-US" dirty="0"/>
              <a:t>Aquaculture is a slowly</a:t>
            </a:r>
            <a:r>
              <a:rPr lang="en-US" baseline="0" dirty="0"/>
              <a:t> growing industry: 800 tons per year in 2006 to 3,600 tons per year in 2015.</a:t>
            </a:r>
          </a:p>
          <a:p>
            <a:endParaRPr lang="en-US" dirty="0"/>
          </a:p>
          <a:p>
            <a:r>
              <a:rPr lang="en-US" dirty="0"/>
              <a:t>Cultivation of indigenous species in fish farming began in mid 1950s.</a:t>
            </a:r>
          </a:p>
          <a:p>
            <a:r>
              <a:rPr lang="en-US" dirty="0"/>
              <a:t>Expanded in 970s and 1980s with support from NGOs</a:t>
            </a:r>
            <a:r>
              <a:rPr lang="en-US" baseline="0" dirty="0"/>
              <a:t> </a:t>
            </a:r>
            <a:r>
              <a:rPr lang="en-US" dirty="0"/>
              <a:t>promoted wide adoption in Malawi. </a:t>
            </a:r>
          </a:p>
          <a:p>
            <a:endParaRPr lang="en-US" dirty="0"/>
          </a:p>
          <a:p>
            <a:r>
              <a:rPr lang="en-US" dirty="0"/>
              <a:t>Malawi prohibits</a:t>
            </a:r>
            <a:r>
              <a:rPr lang="en-US" baseline="0" dirty="0"/>
              <a:t> </a:t>
            </a:r>
            <a:r>
              <a:rPr lang="en-US" dirty="0"/>
              <a:t>introduction of non-native</a:t>
            </a:r>
            <a:r>
              <a:rPr lang="en-US" baseline="0" dirty="0"/>
              <a:t> </a:t>
            </a:r>
            <a:r>
              <a:rPr lang="en-US" dirty="0"/>
              <a:t>fish species for aquaculture.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goal for the next part of class is to build a</a:t>
            </a:r>
            <a:r>
              <a:rPr lang="en-US" baseline="0" dirty="0"/>
              <a:t> sustainable aquaculture pond to feed your village.</a:t>
            </a:r>
            <a:endParaRPr lang="en-US" dirty="0"/>
          </a:p>
          <a:p>
            <a:r>
              <a:rPr lang="en-US" dirty="0"/>
              <a:t>Can choose</a:t>
            </a:r>
            <a:r>
              <a:rPr lang="en-US" baseline="0" dirty="0"/>
              <a:t> one of three sources of protein (differ in caloric density, protein content and human consumption efficiency).</a:t>
            </a:r>
          </a:p>
          <a:p>
            <a:r>
              <a:rPr lang="en-US" baseline="0" dirty="0"/>
              <a:t>Need to feed your stock.</a:t>
            </a:r>
          </a:p>
          <a:p>
            <a:r>
              <a:rPr lang="en-US" baseline="0" dirty="0"/>
              <a:t>Shrimp and Catfish both graze on algae and detritus. </a:t>
            </a:r>
          </a:p>
          <a:p>
            <a:r>
              <a:rPr lang="en-US" baseline="0" dirty="0"/>
              <a:t>Initially no detritus in pond, but this will build up. Algae will grow there naturally.</a:t>
            </a:r>
          </a:p>
          <a:p>
            <a:r>
              <a:rPr lang="en-US" baseline="0" dirty="0" err="1"/>
              <a:t>Chambo</a:t>
            </a:r>
            <a:r>
              <a:rPr lang="en-US" baseline="0" dirty="0"/>
              <a:t> will graze on algae.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are zooplankton, </a:t>
            </a:r>
            <a:r>
              <a:rPr lang="en-US" dirty="0" err="1"/>
              <a:t>Chambo</a:t>
            </a:r>
            <a:r>
              <a:rPr lang="en-US" baseline="0" dirty="0"/>
              <a:t> will switch to mostly eating these over algae.</a:t>
            </a:r>
          </a:p>
          <a:p>
            <a:endParaRPr lang="en-US" dirty="0"/>
          </a:p>
          <a:p>
            <a:r>
              <a:rPr lang="en-US" dirty="0"/>
              <a:t>How does</a:t>
            </a:r>
            <a:r>
              <a:rPr lang="en-US" baseline="0" dirty="0"/>
              <a:t> energy enter this system?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</a:t>
            </a:r>
            <a:r>
              <a:rPr lang="en-US" baseline="0" dirty="0"/>
              <a:t> enters through primary production of algae.</a:t>
            </a:r>
          </a:p>
          <a:p>
            <a:r>
              <a:rPr lang="en-US" baseline="0" dirty="0"/>
              <a:t>Can supplement natural levels of primary production in three ways.</a:t>
            </a:r>
          </a:p>
          <a:p>
            <a:pPr marL="337414" indent="-337414">
              <a:buAutoNum type="arabicPeriod"/>
            </a:pPr>
            <a:r>
              <a:rPr lang="en-US" baseline="0" dirty="0"/>
              <a:t>Give fish supplemental fish meal that you purchase from a supplier.</a:t>
            </a:r>
          </a:p>
          <a:p>
            <a:pPr marL="337414" indent="-337414">
              <a:buAutoNum type="arabicPeriod"/>
            </a:pPr>
            <a:r>
              <a:rPr lang="en-US" baseline="0" dirty="0"/>
              <a:t>Add commercial fertilizers to pond which increases primary production.</a:t>
            </a:r>
          </a:p>
          <a:p>
            <a:pPr marL="337414" indent="-337414" defTabSz="899770">
              <a:buFontTx/>
              <a:buAutoNum type="arabicPeriod"/>
              <a:defRPr/>
            </a:pPr>
            <a:r>
              <a:rPr lang="en-US" baseline="0" dirty="0"/>
              <a:t>Augment detritus in pond by putting in waste products from village chickens. This also fertilizes the pond and increases primary production.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Optional:</a:t>
            </a:r>
            <a:r>
              <a:rPr lang="en-US" baseline="0" dirty="0" smtClean="0"/>
              <a:t> go through how to fill out the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770">
              <a:defRPr/>
            </a:pPr>
            <a:endParaRPr lang="en-US" dirty="0"/>
          </a:p>
          <a:p>
            <a:r>
              <a:rPr lang="en-US" dirty="0"/>
              <a:t>While students work, make table on board for them to record their final numbers:</a:t>
            </a:r>
          </a:p>
          <a:p>
            <a:endParaRPr lang="en-US" dirty="0"/>
          </a:p>
          <a:p>
            <a:r>
              <a:rPr lang="en-US" dirty="0"/>
              <a:t>Species</a:t>
            </a:r>
          </a:p>
          <a:p>
            <a:r>
              <a:rPr lang="en-US" dirty="0"/>
              <a:t>Fish meal supply rate</a:t>
            </a:r>
          </a:p>
          <a:p>
            <a:r>
              <a:rPr lang="en-US" dirty="0"/>
              <a:t>Added fertilizer (organic or inorganic and supply rate)</a:t>
            </a:r>
          </a:p>
          <a:p>
            <a:r>
              <a:rPr lang="en-US" dirty="0"/>
              <a:t>Max harvest rate (e.g. secondary production)</a:t>
            </a:r>
          </a:p>
          <a:p>
            <a:r>
              <a:rPr lang="en-US" dirty="0"/>
              <a:t>Annual total consumable production (from whole pond)</a:t>
            </a:r>
          </a:p>
          <a:p>
            <a:r>
              <a:rPr lang="en-US" dirty="0"/>
              <a:t>Annual protein production</a:t>
            </a:r>
          </a:p>
          <a:p>
            <a:r>
              <a:rPr lang="en-US" dirty="0"/>
              <a:t>Annual caloric production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DFA0C-946B-47D8-95F5-494627245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A3B-C69E-424F-9FE4-2E15EAF3B8FC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0FDC-56B6-41A1-8F23-CA3F9030F541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5284-83B4-4FE8-8095-85FCE667E9E6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2A5F-203A-44DA-8F99-83BA8E0EA622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B895-C546-45C9-B55F-3237136FF4FC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EE1-65D8-4D83-86A3-AA649D8957E4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AD57-233A-45D5-9293-3C3EC534B23A}" type="datetime1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BCE-19D2-4546-866B-1F2471FF1123}" type="datetime1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36CD-1032-4BCE-9711-C1B2BB868730}" type="datetime1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9310-B055-4608-B363-17BD41DF046B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A724-D080-413B-97A2-03E12DD8EF8A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DA95-BF2C-4822-B668-8C6D093B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02659"/>
            <a:ext cx="7886700" cy="507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0F39-509D-4D21-A583-E2F188BFE7F3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DA95-BF2C-4822-B668-8C6D093BD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95" t="29776" r="25579" b="11026"/>
          <a:stretch/>
        </p:blipFill>
        <p:spPr>
          <a:xfrm>
            <a:off x="1312984" y="0"/>
            <a:ext cx="7784124" cy="43304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2" y="1360041"/>
            <a:ext cx="3805237" cy="507365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sp>
        <p:nvSpPr>
          <p:cNvPr id="8" name="Oval 7"/>
          <p:cNvSpPr/>
          <p:nvPr/>
        </p:nvSpPr>
        <p:spPr>
          <a:xfrm>
            <a:off x="6661360" y="2415395"/>
            <a:ext cx="542093" cy="78428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467154" y="4786108"/>
            <a:ext cx="414069" cy="379563"/>
          </a:xfrm>
          <a:prstGeom prst="star5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7584" y="3961128"/>
            <a:ext cx="164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Google Earth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906CC-BF89-4A0C-B50C-5F765F6B16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78057290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02568982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tabLst>
                          <a:tab pos="9144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542636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2142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F0F9C0-138F-48B8-9015-86A70642FEEC}"/>
              </a:ext>
            </a:extLst>
          </p:cNvPr>
          <p:cNvSpPr txBox="1"/>
          <p:nvPr/>
        </p:nvSpPr>
        <p:spPr>
          <a:xfrm>
            <a:off x="245532" y="101600"/>
            <a:ext cx="42121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after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Additional Feedback: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3B189-F74C-4371-B414-89AFA44EA6B2}"/>
              </a:ext>
            </a:extLst>
          </p:cNvPr>
          <p:cNvSpPr txBox="1"/>
          <p:nvPr/>
        </p:nvSpPr>
        <p:spPr>
          <a:xfrm>
            <a:off x="4834465" y="95323"/>
            <a:ext cx="42121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after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Additional Feedback: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21349-F7B8-4DFA-95FD-1B5DB5B7CDB5}"/>
              </a:ext>
            </a:extLst>
          </p:cNvPr>
          <p:cNvSpPr txBox="1"/>
          <p:nvPr/>
        </p:nvSpPr>
        <p:spPr>
          <a:xfrm>
            <a:off x="245532" y="3583590"/>
            <a:ext cx="42121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after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Additional Feedback: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773C2-EF68-4C8A-AF8E-57B017D8C587}"/>
              </a:ext>
            </a:extLst>
          </p:cNvPr>
          <p:cNvSpPr txBox="1"/>
          <p:nvPr/>
        </p:nvSpPr>
        <p:spPr>
          <a:xfrm>
            <a:off x="4703231" y="3583590"/>
            <a:ext cx="42121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after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Additional Feedback: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01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6440-3A4A-4510-BF3C-3F646731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problem: overfishing in Lake Malawi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A9AAB-B5CF-44A3-81C1-88C4839C0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116"/>
            <a:ext cx="9144000" cy="4422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28B37-25B8-409A-B55A-EC4D8AA4C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t="18523" r="16284" b="19255"/>
          <a:stretch/>
        </p:blipFill>
        <p:spPr>
          <a:xfrm>
            <a:off x="5483667" y="1306163"/>
            <a:ext cx="3362325" cy="242955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3C0CF-F611-4709-933E-754E4ABD2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9" b="20358"/>
          <a:stretch/>
        </p:blipFill>
        <p:spPr>
          <a:xfrm>
            <a:off x="5483667" y="3905612"/>
            <a:ext cx="3362325" cy="16086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852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6AA1-FE5D-4A67-B133-09C8B5F4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solution? Aquaculture</a:t>
            </a:r>
          </a:p>
        </p:txBody>
      </p:sp>
      <p:pic>
        <p:nvPicPr>
          <p:cNvPr id="4" name="Picture 3" descr="C:\Users\FANUEL KAPUTE\Pictures\ARDEP farmers pictures\DSC00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13596"/>
          <a:stretch/>
        </p:blipFill>
        <p:spPr bwMode="auto">
          <a:xfrm>
            <a:off x="0" y="1224952"/>
            <a:ext cx="9144000" cy="47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2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6AA1-FE5D-4A67-B133-09C8B5F4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Challenge: Build a sustainable pond</a:t>
            </a:r>
          </a:p>
        </p:txBody>
      </p:sp>
      <p:pic>
        <p:nvPicPr>
          <p:cNvPr id="4" name="Picture 3" descr="C:\Users\FANUEL KAPUTE\Pictures\ARDEP farmers pictures\DSC00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13596"/>
          <a:stretch/>
        </p:blipFill>
        <p:spPr bwMode="auto">
          <a:xfrm>
            <a:off x="0" y="1224952"/>
            <a:ext cx="9144000" cy="47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6200000">
            <a:off x="1034091" y="3810467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898175" y="3810468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18488">
            <a:off x="2444828" y="3825184"/>
            <a:ext cx="3620498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4587781" y="3825183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6029569" y="3774903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9432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Chambo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8105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Catfish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89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Shrimp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37019" y="4948849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Algae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8409" y="4948849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Detritus</a:t>
            </a:r>
          </a:p>
        </p:txBody>
      </p:sp>
    </p:spTree>
    <p:extLst>
      <p:ext uri="{BB962C8B-B14F-4D97-AF65-F5344CB8AC3E}">
        <p14:creationId xmlns:p14="http://schemas.microsoft.com/office/powerpoint/2010/main" val="1036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6AA1-FE5D-4A67-B133-09C8B5F4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Challenge: Build a sustainable pond</a:t>
            </a:r>
          </a:p>
        </p:txBody>
      </p:sp>
      <p:pic>
        <p:nvPicPr>
          <p:cNvPr id="4" name="Picture 3" descr="C:\Users\FANUEL KAPUTE\Pictures\ARDEP farmers pictures\DSC00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13596"/>
          <a:stretch/>
        </p:blipFill>
        <p:spPr bwMode="auto">
          <a:xfrm>
            <a:off x="0" y="1224952"/>
            <a:ext cx="9144000" cy="47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6200000">
            <a:off x="1034091" y="3810467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898175" y="3810468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18488">
            <a:off x="2444828" y="3825184"/>
            <a:ext cx="3620498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4587781" y="3825183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6042129" y="4033602"/>
            <a:ext cx="1825977" cy="202005"/>
          </a:xfrm>
          <a:prstGeom prst="rightArrow">
            <a:avLst>
              <a:gd name="adj1" fmla="val 50000"/>
              <a:gd name="adj2" fmla="val 9726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7585622" y="3175285"/>
            <a:ext cx="605893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9432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Chambo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8105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Catfish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89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Shrimp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22819" y="3634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Zooplankton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8409" y="4948849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Detritus</a:t>
            </a:r>
          </a:p>
        </p:txBody>
      </p:sp>
      <p:sp>
        <p:nvSpPr>
          <p:cNvPr id="19" name="Right Arrow 18"/>
          <p:cNvSpPr/>
          <p:nvPr/>
        </p:nvSpPr>
        <p:spPr>
          <a:xfrm rot="18857453">
            <a:off x="7272598" y="4567194"/>
            <a:ext cx="682578" cy="669127"/>
          </a:xfrm>
          <a:prstGeom prst="rightArrow">
            <a:avLst>
              <a:gd name="adj1" fmla="val 50000"/>
              <a:gd name="adj2" fmla="val 518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37019" y="4948849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Algae</a:t>
            </a:r>
          </a:p>
        </p:txBody>
      </p:sp>
    </p:spTree>
    <p:extLst>
      <p:ext uri="{BB962C8B-B14F-4D97-AF65-F5344CB8AC3E}">
        <p14:creationId xmlns:p14="http://schemas.microsoft.com/office/powerpoint/2010/main" val="34963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6AA1-FE5D-4A67-B133-09C8B5F4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Challenge: Build a sustainable pond</a:t>
            </a:r>
          </a:p>
        </p:txBody>
      </p:sp>
      <p:pic>
        <p:nvPicPr>
          <p:cNvPr id="4" name="Picture 3" descr="C:\Users\FANUEL KAPUTE\Pictures\ARDEP farmers pictures\DSC00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13596"/>
          <a:stretch/>
        </p:blipFill>
        <p:spPr bwMode="auto">
          <a:xfrm>
            <a:off x="0" y="1224952"/>
            <a:ext cx="9144000" cy="47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6200000">
            <a:off x="1034091" y="3810467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898175" y="3810468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18488">
            <a:off x="2444828" y="3825184"/>
            <a:ext cx="3620498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4587781" y="3825183"/>
            <a:ext cx="1876256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6042129" y="4033602"/>
            <a:ext cx="1825977" cy="202005"/>
          </a:xfrm>
          <a:prstGeom prst="rightArrow">
            <a:avLst>
              <a:gd name="adj1" fmla="val 50000"/>
              <a:gd name="adj2" fmla="val 9726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7585622" y="3175285"/>
            <a:ext cx="605893" cy="66912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7381132" y="1549994"/>
            <a:ext cx="605893" cy="669127"/>
          </a:xfrm>
          <a:prstGeom prst="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512842">
            <a:off x="5594600" y="1609098"/>
            <a:ext cx="1202015" cy="669127"/>
          </a:xfrm>
          <a:prstGeom prst="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9432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Chambo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8105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Catfish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890" y="2231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Shrimp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22819" y="3634426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Zooplankton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8409" y="4948849"/>
            <a:ext cx="2223654" cy="9754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Detritus</a:t>
            </a:r>
          </a:p>
        </p:txBody>
      </p:sp>
      <p:sp>
        <p:nvSpPr>
          <p:cNvPr id="19" name="Right Arrow 18"/>
          <p:cNvSpPr/>
          <p:nvPr/>
        </p:nvSpPr>
        <p:spPr>
          <a:xfrm rot="18857453">
            <a:off x="7272598" y="4567194"/>
            <a:ext cx="682578" cy="669127"/>
          </a:xfrm>
          <a:prstGeom prst="rightArrow">
            <a:avLst>
              <a:gd name="adj1" fmla="val 50000"/>
              <a:gd name="adj2" fmla="val 518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37019" y="4948849"/>
            <a:ext cx="2223654" cy="975477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Algae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72252" y="942964"/>
            <a:ext cx="2223654" cy="745164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Fish Meal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75213" y="5696933"/>
            <a:ext cx="2694778" cy="764131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Chicken Manure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66380" y="5696933"/>
            <a:ext cx="1695014" cy="764131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Fertilizer</a:t>
            </a:r>
          </a:p>
        </p:txBody>
      </p:sp>
    </p:spTree>
    <p:extLst>
      <p:ext uri="{BB962C8B-B14F-4D97-AF65-F5344CB8AC3E}">
        <p14:creationId xmlns:p14="http://schemas.microsoft.com/office/powerpoint/2010/main" val="2744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55552"/>
            <a:ext cx="7971693" cy="64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3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3C6F-8A64-42E9-B721-FC4C8460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2688-D000-4553-887D-22AB207F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2659"/>
            <a:ext cx="7886700" cy="50743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Which food do </a:t>
            </a:r>
            <a:r>
              <a:rPr lang="en-US" sz="2000" dirty="0" err="1"/>
              <a:t>chambo</a:t>
            </a:r>
            <a:r>
              <a:rPr lang="en-US" sz="2000" dirty="0"/>
              <a:t> consume most efficiently?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Why might this be the case?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Why is it more energetically efficient to give fish meal than fertilize?</a:t>
            </a:r>
          </a:p>
          <a:p>
            <a:pPr marL="0" indent="0">
              <a:buNone/>
            </a:pPr>
            <a:r>
              <a:rPr lang="en-US" sz="2000" dirty="0"/>
              <a:t>What happens when we add exogenous inputs (manure or fish meal)? How will does this shift net ecosystem production?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What will happen to dissolved O</a:t>
            </a:r>
            <a:r>
              <a:rPr lang="en-US" sz="2000" baseline="-25000" dirty="0"/>
              <a:t>2</a:t>
            </a:r>
            <a:r>
              <a:rPr lang="en-US" sz="2000" dirty="0"/>
              <a:t>? </a:t>
            </a:r>
          </a:p>
          <a:p>
            <a:pPr marL="0" indent="0">
              <a:buNone/>
            </a:pPr>
            <a:r>
              <a:rPr lang="en-US" sz="2000" dirty="0"/>
              <a:t>What assumptions have we made in estimating secondary production? What is unrealistic about these assumptions?</a:t>
            </a:r>
          </a:p>
          <a:p>
            <a:pPr marL="0" indent="0">
              <a:buNone/>
            </a:pPr>
            <a:r>
              <a:rPr lang="en-US" sz="2000" dirty="0"/>
              <a:t>Dept. of Agriculture: “One of the major problems identified with commercial aquaculture is that the species cultured are slow growing and have a poor feed conversion, making the products of aquaculture expensive to produce.”</a:t>
            </a:r>
          </a:p>
          <a:p>
            <a:pPr marL="0" indent="0">
              <a:buNone/>
            </a:pPr>
            <a:r>
              <a:rPr lang="en-US" sz="2000" dirty="0"/>
              <a:t>What else makes the process expensive? Other considerations?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906CC-BF89-4A0C-B50C-5F765F6B16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78057290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02568982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tabLst>
                          <a:tab pos="9144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542636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2142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F0F9C0-138F-48B8-9015-86A70642FEEC}"/>
              </a:ext>
            </a:extLst>
          </p:cNvPr>
          <p:cNvSpPr txBox="1"/>
          <p:nvPr/>
        </p:nvSpPr>
        <p:spPr>
          <a:xfrm>
            <a:off x="245532" y="101600"/>
            <a:ext cx="421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before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3B189-F74C-4371-B414-89AFA44EA6B2}"/>
              </a:ext>
            </a:extLst>
          </p:cNvPr>
          <p:cNvSpPr txBox="1"/>
          <p:nvPr/>
        </p:nvSpPr>
        <p:spPr>
          <a:xfrm>
            <a:off x="4834465" y="95323"/>
            <a:ext cx="421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before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21349-F7B8-4DFA-95FD-1B5DB5B7CDB5}"/>
              </a:ext>
            </a:extLst>
          </p:cNvPr>
          <p:cNvSpPr txBox="1"/>
          <p:nvPr/>
        </p:nvSpPr>
        <p:spPr>
          <a:xfrm>
            <a:off x="245532" y="3583590"/>
            <a:ext cx="421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before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773C2-EF68-4C8A-AF8E-57B017D8C587}"/>
              </a:ext>
            </a:extLst>
          </p:cNvPr>
          <p:cNvSpPr txBox="1"/>
          <p:nvPr/>
        </p:nvSpPr>
        <p:spPr>
          <a:xfrm>
            <a:off x="4703231" y="3583590"/>
            <a:ext cx="421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before the Case Study.</a:t>
            </a:r>
          </a:p>
          <a:p>
            <a:endParaRPr lang="en-US" sz="1200" b="1" dirty="0"/>
          </a:p>
          <a:p>
            <a:r>
              <a:rPr lang="en-US" sz="1200" dirty="0"/>
              <a:t>I could calculate secondary production from primary production using trophic efficiency data.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I could explain why secondary production is always less than primary production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  <a:p>
            <a:r>
              <a:rPr lang="en-US" sz="1200" dirty="0"/>
              <a:t>Detritus in ecosystems is primarily generated from unconsumed and unassimilated biomass.</a:t>
            </a:r>
          </a:p>
          <a:p>
            <a:r>
              <a:rPr lang="en-US" sz="1200" dirty="0"/>
              <a:t>Disagree	1	2	3	4	5	Agree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1304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769</Words>
  <Application>Microsoft Office PowerPoint</Application>
  <PresentationFormat>On-screen Show (4:3)</PresentationFormat>
  <Paragraphs>177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The problem: overfishing in Lake Malawi</vt:lpstr>
      <vt:lpstr>A solution? Aquaculture</vt:lpstr>
      <vt:lpstr>Challenge: Build a sustainable pond</vt:lpstr>
      <vt:lpstr>Challenge: Build a sustainable pond</vt:lpstr>
      <vt:lpstr>Challenge: Build a sustainable pond</vt:lpstr>
      <vt:lpstr>PowerPoint Presentation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jes.r.coyle@gmail.com</dc:creator>
  <cp:lastModifiedBy>Jessica R Coyle</cp:lastModifiedBy>
  <cp:revision>108</cp:revision>
  <cp:lastPrinted>2019-05-09T14:30:19Z</cp:lastPrinted>
  <dcterms:created xsi:type="dcterms:W3CDTF">2018-11-14T17:24:48Z</dcterms:created>
  <dcterms:modified xsi:type="dcterms:W3CDTF">2019-07-24T20:57:41Z</dcterms:modified>
</cp:coreProperties>
</file>