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28"/>
  </p:notesMasterIdLst>
  <p:sldIdLst>
    <p:sldId id="257" r:id="rId3"/>
    <p:sldId id="258" r:id="rId4"/>
    <p:sldId id="260" r:id="rId5"/>
    <p:sldId id="261" r:id="rId6"/>
    <p:sldId id="262" r:id="rId7"/>
    <p:sldId id="263" r:id="rId8"/>
    <p:sldId id="275" r:id="rId9"/>
    <p:sldId id="288" r:id="rId10"/>
    <p:sldId id="266" r:id="rId11"/>
    <p:sldId id="293" r:id="rId12"/>
    <p:sldId id="295" r:id="rId13"/>
    <p:sldId id="264" r:id="rId14"/>
    <p:sldId id="296" r:id="rId15"/>
    <p:sldId id="285" r:id="rId16"/>
    <p:sldId id="286" r:id="rId17"/>
    <p:sldId id="287" r:id="rId18"/>
    <p:sldId id="297" r:id="rId19"/>
    <p:sldId id="294" r:id="rId20"/>
    <p:sldId id="284" r:id="rId21"/>
    <p:sldId id="298" r:id="rId22"/>
    <p:sldId id="301" r:id="rId23"/>
    <p:sldId id="305" r:id="rId24"/>
    <p:sldId id="306" r:id="rId25"/>
    <p:sldId id="307"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4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56" autoAdjust="0"/>
  </p:normalViewPr>
  <p:slideViewPr>
    <p:cSldViewPr snapToGrid="0">
      <p:cViewPr varScale="1">
        <p:scale>
          <a:sx n="64" d="100"/>
          <a:sy n="64" d="100"/>
        </p:scale>
        <p:origin x="13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Sheet3!$I$4</c:f>
              <c:strCache>
                <c:ptCount val="1"/>
              </c:strCache>
            </c:strRef>
          </c:tx>
          <c:spPr>
            <a:ln w="19050" cap="rnd">
              <a:noFill/>
              <a:round/>
            </a:ln>
            <a:effectLst/>
          </c:spPr>
          <c:marker>
            <c:symbol val="circle"/>
            <c:size val="5"/>
            <c:spPr>
              <a:solidFill>
                <a:schemeClr val="accent1"/>
              </a:solidFill>
              <a:ln w="9525">
                <a:solidFill>
                  <a:schemeClr val="accent1"/>
                </a:solidFill>
              </a:ln>
              <a:effectLst/>
            </c:spPr>
          </c:marker>
          <c:xVal>
            <c:strRef>
              <c:f>Sheet3!$H$5:$H$6</c:f>
              <c:strCache>
                <c:ptCount val="2"/>
                <c:pt idx="0">
                  <c:v>NMDS1</c:v>
                </c:pt>
                <c:pt idx="1">
                  <c:v>NMDS2</c:v>
                </c:pt>
              </c:strCache>
            </c:strRef>
          </c:xVal>
          <c:yVal>
            <c:numRef>
              <c:f>Sheet3!$I$5:$I$6</c:f>
              <c:numCache>
                <c:formatCode>General</c:formatCode>
                <c:ptCount val="2"/>
              </c:numCache>
            </c:numRef>
          </c:yVal>
          <c:smooth val="0"/>
          <c:extLst>
            <c:ext xmlns:c16="http://schemas.microsoft.com/office/drawing/2014/chart" uri="{C3380CC4-5D6E-409C-BE32-E72D297353CC}">
              <c16:uniqueId val="{00000000-825E-4B2A-83F2-5306C3333D91}"/>
            </c:ext>
          </c:extLst>
        </c:ser>
        <c:dLbls>
          <c:showLegendKey val="0"/>
          <c:showVal val="0"/>
          <c:showCatName val="0"/>
          <c:showSerName val="0"/>
          <c:showPercent val="0"/>
          <c:showBubbleSize val="0"/>
        </c:dLbls>
        <c:axId val="906446864"/>
        <c:axId val="906440624"/>
      </c:scatterChart>
      <c:valAx>
        <c:axId val="906446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0624"/>
        <c:crossesAt val="0"/>
        <c:crossBetween val="midCat"/>
      </c:valAx>
      <c:valAx>
        <c:axId val="9064406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6864"/>
        <c:crosses val="autoZero"/>
        <c:crossBetween val="midCat"/>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Sheet3!$I$4</c:f>
              <c:strCache>
                <c:ptCount val="1"/>
              </c:strCache>
            </c:strRef>
          </c:tx>
          <c:spPr>
            <a:ln w="19050" cap="rnd">
              <a:noFill/>
              <a:round/>
            </a:ln>
            <a:effectLst/>
          </c:spPr>
          <c:marker>
            <c:symbol val="circle"/>
            <c:size val="5"/>
            <c:spPr>
              <a:solidFill>
                <a:schemeClr val="accent1"/>
              </a:solidFill>
              <a:ln w="9525">
                <a:solidFill>
                  <a:schemeClr val="accent1"/>
                </a:solidFill>
              </a:ln>
              <a:effectLst/>
            </c:spPr>
          </c:marker>
          <c:xVal>
            <c:strRef>
              <c:f>Sheet3!$H$5:$H$6</c:f>
              <c:strCache>
                <c:ptCount val="2"/>
                <c:pt idx="0">
                  <c:v>NMDS1</c:v>
                </c:pt>
                <c:pt idx="1">
                  <c:v>NMDS2</c:v>
                </c:pt>
              </c:strCache>
            </c:strRef>
          </c:xVal>
          <c:yVal>
            <c:numRef>
              <c:f>Sheet3!$I$5:$I$6</c:f>
              <c:numCache>
                <c:formatCode>General</c:formatCode>
                <c:ptCount val="2"/>
              </c:numCache>
            </c:numRef>
          </c:yVal>
          <c:smooth val="0"/>
          <c:extLst>
            <c:ext xmlns:c16="http://schemas.microsoft.com/office/drawing/2014/chart" uri="{C3380CC4-5D6E-409C-BE32-E72D297353CC}">
              <c16:uniqueId val="{00000000-825E-4B2A-83F2-5306C3333D91}"/>
            </c:ext>
          </c:extLst>
        </c:ser>
        <c:dLbls>
          <c:showLegendKey val="0"/>
          <c:showVal val="0"/>
          <c:showCatName val="0"/>
          <c:showSerName val="0"/>
          <c:showPercent val="0"/>
          <c:showBubbleSize val="0"/>
        </c:dLbls>
        <c:axId val="906446864"/>
        <c:axId val="906440624"/>
      </c:scatterChart>
      <c:valAx>
        <c:axId val="906446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0624"/>
        <c:crossesAt val="0"/>
        <c:crossBetween val="midCat"/>
      </c:valAx>
      <c:valAx>
        <c:axId val="9064406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6864"/>
        <c:crosses val="autoZero"/>
        <c:crossBetween val="midCat"/>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Sheet3!$I$4</c:f>
              <c:strCache>
                <c:ptCount val="1"/>
              </c:strCache>
            </c:strRef>
          </c:tx>
          <c:spPr>
            <a:ln w="19050" cap="rnd">
              <a:noFill/>
              <a:round/>
            </a:ln>
            <a:effectLst/>
          </c:spPr>
          <c:marker>
            <c:symbol val="circle"/>
            <c:size val="5"/>
            <c:spPr>
              <a:solidFill>
                <a:schemeClr val="accent1"/>
              </a:solidFill>
              <a:ln w="9525">
                <a:solidFill>
                  <a:schemeClr val="accent1"/>
                </a:solidFill>
              </a:ln>
              <a:effectLst/>
            </c:spPr>
          </c:marker>
          <c:xVal>
            <c:strRef>
              <c:f>Sheet3!$H$5:$H$6</c:f>
              <c:strCache>
                <c:ptCount val="2"/>
                <c:pt idx="0">
                  <c:v>NMDS1</c:v>
                </c:pt>
                <c:pt idx="1">
                  <c:v>NMDS2</c:v>
                </c:pt>
              </c:strCache>
            </c:strRef>
          </c:xVal>
          <c:yVal>
            <c:numRef>
              <c:f>Sheet3!$I$5:$I$6</c:f>
              <c:numCache>
                <c:formatCode>General</c:formatCode>
                <c:ptCount val="2"/>
              </c:numCache>
            </c:numRef>
          </c:yVal>
          <c:smooth val="0"/>
          <c:extLst>
            <c:ext xmlns:c16="http://schemas.microsoft.com/office/drawing/2014/chart" uri="{C3380CC4-5D6E-409C-BE32-E72D297353CC}">
              <c16:uniqueId val="{00000000-825E-4B2A-83F2-5306C3333D91}"/>
            </c:ext>
          </c:extLst>
        </c:ser>
        <c:dLbls>
          <c:showLegendKey val="0"/>
          <c:showVal val="0"/>
          <c:showCatName val="0"/>
          <c:showSerName val="0"/>
          <c:showPercent val="0"/>
          <c:showBubbleSize val="0"/>
        </c:dLbls>
        <c:axId val="906446864"/>
        <c:axId val="906440624"/>
      </c:scatterChart>
      <c:valAx>
        <c:axId val="906446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0624"/>
        <c:crossesAt val="0"/>
        <c:crossBetween val="midCat"/>
      </c:valAx>
      <c:valAx>
        <c:axId val="9064406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6864"/>
        <c:crosses val="autoZero"/>
        <c:crossBetween val="midCat"/>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Sheet3!$I$4</c:f>
              <c:strCache>
                <c:ptCount val="1"/>
              </c:strCache>
            </c:strRef>
          </c:tx>
          <c:spPr>
            <a:ln w="19050" cap="rnd">
              <a:noFill/>
              <a:round/>
            </a:ln>
            <a:effectLst/>
          </c:spPr>
          <c:marker>
            <c:symbol val="circle"/>
            <c:size val="5"/>
            <c:spPr>
              <a:solidFill>
                <a:schemeClr val="accent1"/>
              </a:solidFill>
              <a:ln w="9525">
                <a:solidFill>
                  <a:schemeClr val="accent1"/>
                </a:solidFill>
              </a:ln>
              <a:effectLst/>
            </c:spPr>
          </c:marker>
          <c:xVal>
            <c:strRef>
              <c:f>Sheet3!$H$5:$H$6</c:f>
              <c:strCache>
                <c:ptCount val="2"/>
                <c:pt idx="0">
                  <c:v>NMDS1</c:v>
                </c:pt>
                <c:pt idx="1">
                  <c:v>NMDS2</c:v>
                </c:pt>
              </c:strCache>
            </c:strRef>
          </c:xVal>
          <c:yVal>
            <c:numRef>
              <c:f>Sheet3!$I$5:$I$6</c:f>
              <c:numCache>
                <c:formatCode>General</c:formatCode>
                <c:ptCount val="2"/>
              </c:numCache>
            </c:numRef>
          </c:yVal>
          <c:smooth val="0"/>
          <c:extLst>
            <c:ext xmlns:c16="http://schemas.microsoft.com/office/drawing/2014/chart" uri="{C3380CC4-5D6E-409C-BE32-E72D297353CC}">
              <c16:uniqueId val="{00000000-825E-4B2A-83F2-5306C3333D91}"/>
            </c:ext>
          </c:extLst>
        </c:ser>
        <c:dLbls>
          <c:showLegendKey val="0"/>
          <c:showVal val="0"/>
          <c:showCatName val="0"/>
          <c:showSerName val="0"/>
          <c:showPercent val="0"/>
          <c:showBubbleSize val="0"/>
        </c:dLbls>
        <c:axId val="906446864"/>
        <c:axId val="906440624"/>
      </c:scatterChart>
      <c:valAx>
        <c:axId val="906446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0624"/>
        <c:crossesAt val="0"/>
        <c:crossBetween val="midCat"/>
      </c:valAx>
      <c:valAx>
        <c:axId val="9064406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NMDS 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446864"/>
        <c:crosses val="autoZero"/>
        <c:crossBetween val="midCat"/>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7E4CE-2379-4E28-8FAD-ADFA9E158624}" type="datetimeFigureOut">
              <a:rPr lang="en-US" smtClean="0"/>
              <a:t>7/29/2019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DD632-946D-4B28-8B0D-BF813B01631D}" type="slidenum">
              <a:rPr lang="en-US" smtClean="0"/>
              <a:t>‹#›</a:t>
            </a:fld>
            <a:endParaRPr lang="en-US"/>
          </a:p>
        </p:txBody>
      </p:sp>
    </p:spTree>
    <p:extLst>
      <p:ext uri="{BB962C8B-B14F-4D97-AF65-F5344CB8AC3E}">
        <p14:creationId xmlns:p14="http://schemas.microsoft.com/office/powerpoint/2010/main" val="250490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r>
              <a:rPr lang="en-US" sz="1200" b="1"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Bobiec</a:t>
            </a:r>
            <a:r>
              <a:rPr lang="en-US" sz="1200" kern="1200" dirty="0">
                <a:solidFill>
                  <a:schemeClr val="tx1"/>
                </a:solidFill>
                <a:effectLst/>
                <a:latin typeface="+mn-lt"/>
                <a:ea typeface="+mn-ea"/>
                <a:cs typeface="+mn-cs"/>
              </a:rPr>
              <a:t> A, Gutowski JM, </a:t>
            </a:r>
            <a:r>
              <a:rPr lang="en-US" sz="1200" kern="1200" dirty="0" err="1">
                <a:solidFill>
                  <a:schemeClr val="tx1"/>
                </a:solidFill>
                <a:effectLst/>
                <a:latin typeface="+mn-lt"/>
                <a:ea typeface="+mn-ea"/>
                <a:cs typeface="+mn-cs"/>
              </a:rPr>
              <a:t>Zub</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Pawlaczyk</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Laudenslayer</a:t>
            </a:r>
            <a:r>
              <a:rPr lang="en-US" sz="1200" kern="1200" dirty="0">
                <a:solidFill>
                  <a:schemeClr val="tx1"/>
                </a:solidFill>
                <a:effectLst/>
                <a:latin typeface="+mn-lt"/>
                <a:ea typeface="+mn-ea"/>
                <a:cs typeface="+mn-cs"/>
              </a:rPr>
              <a:t> WF (2005) The afterlife of a tree. WWF Poland.</a:t>
            </a:r>
          </a:p>
          <a:p>
            <a:pPr marL="0" marR="0" lvl="0" indent="-88899" algn="l" defTabSz="914400" rtl="0" eaLnBrk="1" fontAlgn="auto" latinLnBrk="0" hangingPunct="1">
              <a:lnSpc>
                <a:spcPct val="100000"/>
              </a:lnSpc>
              <a:spcBef>
                <a:spcPts val="0"/>
              </a:spcBef>
              <a:spcAft>
                <a:spcPts val="0"/>
              </a:spcAft>
              <a:buClr>
                <a:schemeClr val="dk1"/>
              </a:buClr>
              <a:buSzPct val="116665"/>
              <a:buFont typeface="Arial"/>
              <a:buNone/>
              <a:tabLst/>
              <a:defRPr/>
            </a:pPr>
            <a:endParaRPr lang="en-US" sz="1200" kern="1200" dirty="0">
              <a:solidFill>
                <a:schemeClr val="tx1"/>
              </a:solidFill>
              <a:effectLst/>
              <a:latin typeface="+mn-lt"/>
              <a:ea typeface="+mn-ea"/>
              <a:cs typeface="+mn-cs"/>
            </a:endParaRPr>
          </a:p>
          <a:p>
            <a:pPr marL="0" marR="0" lvl="0" indent="-88899" algn="l" defTabSz="914400" rtl="0" eaLnBrk="1" fontAlgn="auto" latinLnBrk="0" hangingPunct="1">
              <a:lnSpc>
                <a:spcPct val="100000"/>
              </a:lnSpc>
              <a:spcBef>
                <a:spcPts val="0"/>
              </a:spcBef>
              <a:spcAft>
                <a:spcPts val="0"/>
              </a:spcAft>
              <a:buClr>
                <a:schemeClr val="dk1"/>
              </a:buClr>
              <a:buSzPct val="116665"/>
              <a:buFont typeface="Arial"/>
              <a:buNone/>
              <a:tabLst/>
              <a:defRPr/>
            </a:pPr>
            <a:r>
              <a:rPr lang="en-US" sz="1200" b="1" kern="1200" dirty="0">
                <a:solidFill>
                  <a:schemeClr val="tx1"/>
                </a:solidFill>
                <a:effectLst/>
                <a:latin typeface="+mn-lt"/>
                <a:ea typeface="+mn-ea"/>
                <a:cs typeface="+mn-cs"/>
              </a:rPr>
              <a:t>Image credits: </a:t>
            </a:r>
            <a:r>
              <a:rPr lang="en-US" sz="1200" kern="1200" dirty="0">
                <a:solidFill>
                  <a:schemeClr val="tx1"/>
                </a:solidFill>
                <a:effectLst/>
                <a:latin typeface="+mn-lt"/>
                <a:ea typeface="+mn-ea"/>
                <a:cs typeface="+mn-cs"/>
              </a:rPr>
              <a:t>all images in the slides are provided by the authors and are shared via iNaturalist.org.</a:t>
            </a:r>
          </a:p>
          <a:p>
            <a:pPr marL="0" marR="0" lvl="0" indent="-88899" algn="l" rtl="0">
              <a:spcBef>
                <a:spcPts val="0"/>
              </a:spcBef>
              <a:buClr>
                <a:schemeClr val="dk1"/>
              </a:buClr>
              <a:buSzPct val="116665"/>
              <a:buFont typeface="Arial"/>
              <a:buNone/>
            </a:pPr>
            <a:endParaRPr sz="1200" b="0" i="0" u="none" strike="noStrike" cap="none" dirty="0">
              <a:solidFill>
                <a:schemeClr val="dk1"/>
              </a:solidFill>
              <a:latin typeface="Arial"/>
              <a:ea typeface="Arial"/>
              <a:cs typeface="Arial"/>
              <a:sym typeface="Arial"/>
            </a:endParaRPr>
          </a:p>
        </p:txBody>
      </p:sp>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07890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records from the dataset for this activity can be found on iNaturalist.org</a:t>
            </a:r>
          </a:p>
        </p:txBody>
      </p:sp>
      <p:sp>
        <p:nvSpPr>
          <p:cNvPr id="4" name="Slide Number Placeholder 3"/>
          <p:cNvSpPr>
            <a:spLocks noGrp="1"/>
          </p:cNvSpPr>
          <p:nvPr>
            <p:ph type="sldNum" sz="quarter" idx="5"/>
          </p:nvPr>
        </p:nvSpPr>
        <p:spPr/>
        <p:txBody>
          <a:bodyPr/>
          <a:lstStyle/>
          <a:p>
            <a:fld id="{A7BDD632-946D-4B28-8B0D-BF813B01631D}" type="slidenum">
              <a:rPr lang="en-US" smtClean="0"/>
              <a:t>10</a:t>
            </a:fld>
            <a:endParaRPr lang="en-US"/>
          </a:p>
        </p:txBody>
      </p:sp>
    </p:spTree>
    <p:extLst>
      <p:ext uri="{BB962C8B-B14F-4D97-AF65-F5344CB8AC3E}">
        <p14:creationId xmlns:p14="http://schemas.microsoft.com/office/powerpoint/2010/main" val="344927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dataset is also shared via Global Biodiversity Information Facility (gbif.org). The teaching dataset deadwood.csv is a modified version of GBIF dataset.</a:t>
            </a:r>
          </a:p>
        </p:txBody>
      </p:sp>
      <p:sp>
        <p:nvSpPr>
          <p:cNvPr id="4" name="Slide Number Placeholder 3"/>
          <p:cNvSpPr>
            <a:spLocks noGrp="1"/>
          </p:cNvSpPr>
          <p:nvPr>
            <p:ph type="sldNum" sz="quarter" idx="5"/>
          </p:nvPr>
        </p:nvSpPr>
        <p:spPr/>
        <p:txBody>
          <a:bodyPr/>
          <a:lstStyle/>
          <a:p>
            <a:fld id="{A7BDD632-946D-4B28-8B0D-BF813B01631D}" type="slidenum">
              <a:rPr lang="en-US" smtClean="0"/>
              <a:t>11</a:t>
            </a:fld>
            <a:endParaRPr lang="en-US"/>
          </a:p>
        </p:txBody>
      </p:sp>
    </p:spTree>
    <p:extLst>
      <p:ext uri="{BB962C8B-B14F-4D97-AF65-F5344CB8AC3E}">
        <p14:creationId xmlns:p14="http://schemas.microsoft.com/office/powerpoint/2010/main" val="323094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We suggest to offer advanced students to develop this hypothesis by themselves rather than offering them this ready to use idea.</a:t>
            </a:r>
            <a:endParaRPr sz="1200" b="0" i="0" u="none" strike="noStrike" cap="none" dirty="0">
              <a:solidFill>
                <a:schemeClr val="dk1"/>
              </a:solidFill>
              <a:latin typeface="Arial"/>
              <a:ea typeface="Arial"/>
              <a:cs typeface="Arial"/>
              <a:sym typeface="Arial"/>
            </a:endParaRPr>
          </a:p>
        </p:txBody>
      </p:sp>
      <p:sp>
        <p:nvSpPr>
          <p:cNvPr id="133" name="Shape 13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12</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5615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Ordination is a statistical multivariate analysis and is complimentary to data clustering. There are different types of ordination analysis, such as PCA, NMDS, CA etc. They utilize different distance metrics. For the data set we use in this teaching module, we utilize NMDS and Jaccard similarity to calculate Jaccard distance, one of the easiest metrics to explain and calculate.</a:t>
            </a:r>
          </a:p>
          <a:p>
            <a:r>
              <a:rPr lang="en-US" baseline="0" dirty="0"/>
              <a:t>Different distance metrics have a variety of strengths and weaknesses. Jaccard index, discussed on the next page, ignores abundance data and only looks at presence/absence.  Euclidian distance, for example, when used for species community ordination, has the disadvantage that numerous shared 0’s in the dataset may make some communities sharing no species appear more similar than some communities that actually do share species. Bray-Curtis distance accounts well for abundance and does not have the shortfalls of Euclidean distance (see </a:t>
            </a:r>
            <a:r>
              <a:rPr lang="en-US" baseline="0" dirty="0" err="1"/>
              <a:t>Gotelli</a:t>
            </a:r>
            <a:r>
              <a:rPr lang="en-US" baseline="0" dirty="0"/>
              <a:t>, N. J., Ellison, A. M. 2004, A Primer of Ecological Statistics, </a:t>
            </a:r>
            <a:r>
              <a:rPr lang="en-US" baseline="0" dirty="0" err="1"/>
              <a:t>Sinhauer</a:t>
            </a:r>
            <a:r>
              <a:rPr lang="en-US" baseline="0" dirty="0"/>
              <a:t> Associates).  </a:t>
            </a:r>
            <a:endParaRPr lang="en-US" dirty="0"/>
          </a:p>
          <a:p>
            <a:endParaRPr lang="en-US" dirty="0"/>
          </a:p>
        </p:txBody>
      </p:sp>
      <p:sp>
        <p:nvSpPr>
          <p:cNvPr id="4" name="Slide Number Placeholder 3"/>
          <p:cNvSpPr>
            <a:spLocks noGrp="1"/>
          </p:cNvSpPr>
          <p:nvPr>
            <p:ph type="sldNum" sz="quarter" idx="5"/>
          </p:nvPr>
        </p:nvSpPr>
        <p:spPr/>
        <p:txBody>
          <a:bodyPr/>
          <a:lstStyle/>
          <a:p>
            <a:fld id="{A7BDD632-946D-4B28-8B0D-BF813B01631D}" type="slidenum">
              <a:rPr lang="en-US" smtClean="0"/>
              <a:t>13</a:t>
            </a:fld>
            <a:endParaRPr lang="en-US"/>
          </a:p>
        </p:txBody>
      </p:sp>
    </p:spTree>
    <p:extLst>
      <p:ext uri="{BB962C8B-B14F-4D97-AF65-F5344CB8AC3E}">
        <p14:creationId xmlns:p14="http://schemas.microsoft.com/office/powerpoint/2010/main" val="46094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t>
            </a:r>
            <a:r>
              <a:rPr lang="en-US" baseline="0" dirty="0"/>
              <a:t>demonstrates what an NMDS plot looks like.  The communities can be plotted, and the species can also be plotted on the same graph with their position reflecting their representation within different communities.  In this graph you can see the practice of enclosing a predetermined (hypothesized) group in a “hull,” i.e. the lines enclosing the green vs. the blue communities.  In this graph the green and blue are two different predetermined groups.  If you hypothesize that two groups are consistently different from each other in some way, then they should not overlap in the resulting NMDS plot.  If the groups completely overlap, then your previous prediction is off – and the category you used to create the two “groups” was not reflective of community composition.  For example, in the fungi dataset from this teaching module, if the NJ pinelands environment selects for a consistently different group of fungi than the northern mixed hardwood environment, then these two groups should not overlap much or at all in the ordination. Interpretation of such plot is further demonstrated in slide 16. </a:t>
            </a:r>
            <a:endParaRPr lang="en-US" dirty="0"/>
          </a:p>
        </p:txBody>
      </p:sp>
      <p:sp>
        <p:nvSpPr>
          <p:cNvPr id="4" name="Slide Number Placeholder 3"/>
          <p:cNvSpPr>
            <a:spLocks noGrp="1"/>
          </p:cNvSpPr>
          <p:nvPr>
            <p:ph type="sldNum" sz="quarter" idx="10"/>
          </p:nvPr>
        </p:nvSpPr>
        <p:spPr/>
        <p:txBody>
          <a:bodyPr/>
          <a:lstStyle/>
          <a:p>
            <a:fld id="{A7BDD632-946D-4B28-8B0D-BF813B01631D}" type="slidenum">
              <a:rPr lang="en-US" smtClean="0"/>
              <a:t>14</a:t>
            </a:fld>
            <a:endParaRPr lang="en-US"/>
          </a:p>
        </p:txBody>
      </p:sp>
    </p:spTree>
    <p:extLst>
      <p:ext uri="{BB962C8B-B14F-4D97-AF65-F5344CB8AC3E}">
        <p14:creationId xmlns:p14="http://schemas.microsoft.com/office/powerpoint/2010/main" val="308510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paper is used to demonstrate that NMDS ordination can be used not only in fundamental ecology, but also in clinical research. In this</a:t>
            </a:r>
            <a:r>
              <a:rPr lang="en-US" baseline="0" dirty="0"/>
              <a:t> paper scientists sampled bacteria from three different parts of the mouth hypothesizing that each environment would represent a cluster on the ordination (results on next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kern="1200" dirty="0" err="1">
                <a:solidFill>
                  <a:schemeClr val="tx1"/>
                </a:solidFill>
                <a:effectLst/>
                <a:latin typeface="+mn-lt"/>
                <a:ea typeface="+mn-ea"/>
                <a:cs typeface="+mn-cs"/>
              </a:rPr>
              <a:t>Galimanas</a:t>
            </a:r>
            <a:r>
              <a:rPr lang="en-US" sz="1200" kern="1200" dirty="0">
                <a:solidFill>
                  <a:schemeClr val="tx1"/>
                </a:solidFill>
                <a:effectLst/>
                <a:latin typeface="+mn-lt"/>
                <a:ea typeface="+mn-ea"/>
                <a:cs typeface="+mn-cs"/>
              </a:rPr>
              <a:t> et al. (2014). Bacterial community composition of chronic periodontitis and novel oral sampling sites for detecting disease indicators. Microbiome, 2:32.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BDD632-946D-4B28-8B0D-BF813B01631D}" type="slidenum">
              <a:rPr lang="en-US" smtClean="0"/>
              <a:t>15</a:t>
            </a:fld>
            <a:endParaRPr lang="en-US"/>
          </a:p>
        </p:txBody>
      </p:sp>
    </p:spTree>
    <p:extLst>
      <p:ext uri="{BB962C8B-B14F-4D97-AF65-F5344CB8AC3E}">
        <p14:creationId xmlns:p14="http://schemas.microsoft.com/office/powerpoint/2010/main" val="79209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Bray-Curtis distance-based non-metric multidimensional scaling (NMDS) (stress 0.22). It shows the clear clustering of tongue samples distinct from </a:t>
            </a:r>
            <a:r>
              <a:rPr lang="en-US" dirty="0" err="1"/>
              <a:t>SubG</a:t>
            </a:r>
            <a:r>
              <a:rPr lang="en-US" dirty="0"/>
              <a:t> and </a:t>
            </a:r>
            <a:r>
              <a:rPr lang="en-US" dirty="0" err="1"/>
              <a:t>SupG</a:t>
            </a:r>
            <a:r>
              <a:rPr lang="en-US" dirty="0"/>
              <a:t> samples. Ellipsoids represent a 95% confidence interval surrounding each group. MRPP analysis concluded that the members of the tongue and </a:t>
            </a:r>
            <a:r>
              <a:rPr lang="en-US" dirty="0" err="1"/>
              <a:t>SubG</a:t>
            </a:r>
            <a:r>
              <a:rPr lang="en-US" dirty="0"/>
              <a:t>/</a:t>
            </a:r>
            <a:r>
              <a:rPr lang="en-US" dirty="0" err="1"/>
              <a:t>SupG</a:t>
            </a:r>
            <a:r>
              <a:rPr lang="en-US" dirty="0"/>
              <a:t> groups were more dissimilar than expected by chance (A = 0.06, T = -22.7, P &lt; 0.001).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kern="1200" dirty="0" err="1">
                <a:solidFill>
                  <a:schemeClr val="tx1"/>
                </a:solidFill>
                <a:effectLst/>
                <a:latin typeface="+mn-lt"/>
                <a:ea typeface="+mn-ea"/>
                <a:cs typeface="+mn-cs"/>
              </a:rPr>
              <a:t>Galimanas</a:t>
            </a:r>
            <a:r>
              <a:rPr lang="en-US" sz="1200" kern="1200" dirty="0">
                <a:solidFill>
                  <a:schemeClr val="tx1"/>
                </a:solidFill>
                <a:effectLst/>
                <a:latin typeface="+mn-lt"/>
                <a:ea typeface="+mn-ea"/>
                <a:cs typeface="+mn-cs"/>
              </a:rPr>
              <a:t> et al. (2014). Bacterial community composition of chronic periodontitis and novel oral sampling sites for detecting disease indicators. Microbiome, 2:32. (used in slides to provide an example of NMDS ordination in clinical research).</a:t>
            </a:r>
          </a:p>
          <a:p>
            <a:endParaRPr lang="en-US" dirty="0"/>
          </a:p>
        </p:txBody>
      </p:sp>
      <p:sp>
        <p:nvSpPr>
          <p:cNvPr id="4" name="Slide Number Placeholder 3"/>
          <p:cNvSpPr>
            <a:spLocks noGrp="1"/>
          </p:cNvSpPr>
          <p:nvPr>
            <p:ph type="sldNum" idx="12"/>
          </p:nvPr>
        </p:nvSpPr>
        <p:spPr/>
        <p:txBody>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16</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7594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how the data must be arranged in order to perform the analysis by vegan package of R, with sampling sites (localities), a.k.a. “communities” in rows, and species in columns. The data shown here is presence absence, hence 1 for presence,  0 for absence.  Note that the calculation (given in the slide), does not take any account of abundance of different species. There could be 100 individuals of a species, or one individual and it counts the same.  </a:t>
            </a:r>
            <a:endParaRPr lang="en-US" dirty="0"/>
          </a:p>
        </p:txBody>
      </p:sp>
      <p:sp>
        <p:nvSpPr>
          <p:cNvPr id="4" name="Slide Number Placeholder 3"/>
          <p:cNvSpPr>
            <a:spLocks noGrp="1"/>
          </p:cNvSpPr>
          <p:nvPr>
            <p:ph type="sldNum" sz="quarter" idx="10"/>
          </p:nvPr>
        </p:nvSpPr>
        <p:spPr/>
        <p:txBody>
          <a:bodyPr/>
          <a:lstStyle/>
          <a:p>
            <a:fld id="{A7BDD632-946D-4B28-8B0D-BF813B01631D}" type="slidenum">
              <a:rPr lang="en-US" smtClean="0"/>
              <a:t>18</a:t>
            </a:fld>
            <a:endParaRPr lang="en-US"/>
          </a:p>
        </p:txBody>
      </p:sp>
    </p:spTree>
    <p:extLst>
      <p:ext uri="{BB962C8B-B14F-4D97-AF65-F5344CB8AC3E}">
        <p14:creationId xmlns:p14="http://schemas.microsoft.com/office/powerpoint/2010/main" val="306756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self explanatory,</a:t>
            </a:r>
            <a:r>
              <a:rPr lang="en-US" baseline="0" dirty="0"/>
              <a:t> on how to interpret a distance matrix. Emphasize again that the plotting of the NMDS graph is only based on this, but not trying to make the distances proportional to the numbers.  Instead it is only trying to retain the rank order.  The two sites most distant from each other according to the matrix should ideally be most distant from each other in the plot, etc., reflecting every relationship in the matrix.  How well the NMDS is able to accommodate this order is reflected in the “stress” value, which is discussed more in the exercise.  Stress value &gt;0.2 is considered questionable, and &gt;0.3 unacceptable. </a:t>
            </a:r>
            <a:endParaRPr lang="en-US" dirty="0"/>
          </a:p>
        </p:txBody>
      </p:sp>
      <p:sp>
        <p:nvSpPr>
          <p:cNvPr id="4" name="Slide Number Placeholder 3"/>
          <p:cNvSpPr>
            <a:spLocks noGrp="1"/>
          </p:cNvSpPr>
          <p:nvPr>
            <p:ph type="sldNum" idx="12"/>
          </p:nvPr>
        </p:nvSpPr>
        <p:spPr/>
        <p:txBody>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19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0557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exercise that we highly recommend to offer to the students in class. The following slides contain more tasks. E</a:t>
            </a:r>
            <a:r>
              <a:rPr lang="en-US" baseline="0" dirty="0"/>
              <a:t>mphasize to students how Jaccard distance is simply 1-similarity.  Both distance and similarity are on a scale of 0 to 1, with 0 being minimum (similarity or distance) and 1 being maximum (similarity or distance).  In R software, the distance between each site will be calculated by a computer program based on all of the species in the dataset, then arranged in a dissimilarity matrix. </a:t>
            </a:r>
            <a:endParaRPr lang="en-US" dirty="0"/>
          </a:p>
        </p:txBody>
      </p:sp>
      <p:sp>
        <p:nvSpPr>
          <p:cNvPr id="4" name="Slide Number Placeholder 3"/>
          <p:cNvSpPr>
            <a:spLocks noGrp="1"/>
          </p:cNvSpPr>
          <p:nvPr>
            <p:ph type="sldNum" sz="quarter" idx="5"/>
          </p:nvPr>
        </p:nvSpPr>
        <p:spPr/>
        <p:txBody>
          <a:bodyPr/>
          <a:lstStyle/>
          <a:p>
            <a:fld id="{A7BDD632-946D-4B28-8B0D-BF813B01631D}" type="slidenum">
              <a:rPr lang="en-US" smtClean="0"/>
              <a:t>20</a:t>
            </a:fld>
            <a:endParaRPr lang="en-US"/>
          </a:p>
        </p:txBody>
      </p:sp>
    </p:spTree>
    <p:extLst>
      <p:ext uri="{BB962C8B-B14F-4D97-AF65-F5344CB8AC3E}">
        <p14:creationId xmlns:p14="http://schemas.microsoft.com/office/powerpoint/2010/main" val="187501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kern="1200" dirty="0">
                <a:solidFill>
                  <a:schemeClr val="tx1"/>
                </a:solidFill>
                <a:effectLst/>
                <a:latin typeface="+mn-lt"/>
                <a:ea typeface="+mn-ea"/>
                <a:cs typeface="+mn-cs"/>
              </a:rPr>
              <a:t>Dead wood is an essential component of any forest ecosystem. It protects soil against erosion, contributes to soil quality with massive organic and mineral inputs, improves water retention and creates multiple habitats for plants, animals and fungi. Enzymatic digestion of tough woody polymers such as lignin and cellulose is primarily performed by saproxylic fungi and bacteria, whose actions are complemented with additional mechanical disintegration by invertebrates. </a:t>
            </a:r>
          </a:p>
          <a:p>
            <a:pPr marL="0" marR="0" lvl="0" indent="-1905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72" name="Shape 7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2</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82904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D632-946D-4B28-8B0D-BF813B0163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384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D632-946D-4B28-8B0D-BF813B0163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81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for Table 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D632-946D-4B28-8B0D-BF813B0163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909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for a free-hand NMDS plot. Students might come up with different answers. The main idea is that PB3 and PB2 are the most distant, PB1 and PB3 are the closest, and PB1 and PB2 are in the middle distance from each other.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DD632-946D-4B28-8B0D-BF813B0163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94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Wood: contains cellulose (40-60%), hemicellulose (23-35%), lignin (21-30%) &amp; other substances. Wood decomposition occurs unevenly. Fungi are the major wood decomposers.</a:t>
            </a:r>
          </a:p>
          <a:p>
            <a:pPr marL="0" marR="0" lvl="0" indent="-19050" algn="l" rtl="0">
              <a:spcBef>
                <a:spcPts val="0"/>
              </a:spcBef>
              <a:spcAft>
                <a:spcPts val="0"/>
              </a:spcAft>
              <a:buClr>
                <a:schemeClr val="dk1"/>
              </a:buClr>
              <a:buSzPct val="25000"/>
              <a:buFont typeface="Arial"/>
              <a:buNone/>
            </a:pPr>
            <a:r>
              <a:rPr lang="en-US" dirty="0"/>
              <a:t>Wood-decay fungi can be classified according to the type of decay that they cause.</a:t>
            </a:r>
            <a:endParaRPr lang="en-US" sz="1200" b="0" i="0" u="none" strike="noStrike" cap="none" dirty="0">
              <a:solidFill>
                <a:schemeClr val="dk1"/>
              </a:solidFill>
              <a:latin typeface="Arial"/>
              <a:ea typeface="Arial"/>
              <a:cs typeface="Arial"/>
              <a:sym typeface="Arial"/>
            </a:endParaRPr>
          </a:p>
          <a:p>
            <a:pPr marL="0" marR="0" lvl="0" indent="-1905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Brown rot: cellulose &amp; hemicellulose</a:t>
            </a:r>
            <a:r>
              <a:rPr lang="en-US" sz="1200" b="0" i="0" u="none" strike="noStrike" cap="none" baseline="0"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decomposed but not lignin</a:t>
            </a:r>
          </a:p>
          <a:p>
            <a:pPr marL="0" marR="0" lvl="0" indent="-1905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White rot: both cellulose and lignin decomposed</a:t>
            </a:r>
          </a:p>
          <a:p>
            <a:pPr marL="0" marR="0" lvl="0" indent="-1905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Soft rot:</a:t>
            </a:r>
            <a:r>
              <a:rPr lang="en-US" sz="1200" b="0" i="0" u="none" strike="noStrike" cap="none" baseline="0" dirty="0">
                <a:solidFill>
                  <a:schemeClr val="dk1"/>
                </a:solidFill>
                <a:latin typeface="Arial"/>
                <a:ea typeface="Arial"/>
                <a:cs typeface="Arial"/>
                <a:sym typeface="Arial"/>
              </a:rPr>
              <a:t> cellulose decomposed by cellulase</a:t>
            </a:r>
            <a:endParaRPr lang="en-US" sz="1200" b="0" i="0" u="none" strike="noStrike" cap="none" dirty="0">
              <a:solidFill>
                <a:schemeClr val="dk1"/>
              </a:solidFill>
              <a:latin typeface="Arial"/>
              <a:ea typeface="Arial"/>
              <a:cs typeface="Arial"/>
              <a:sym typeface="Arial"/>
            </a:endParaRPr>
          </a:p>
        </p:txBody>
      </p:sp>
      <p:sp>
        <p:nvSpPr>
          <p:cNvPr id="93" name="Shape 9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3</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7865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Dead wood creates diverse ecological niches to support species of fungi, plants, &amp; animals. </a:t>
            </a:r>
          </a:p>
          <a:p>
            <a:pPr marL="0" marR="0" lvl="0" indent="-1905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Different stages of decomposition are a reason for the diversity of niches, e.g. a dead standing tree with open cavities create bird nesting sites, fallen trees dam the water to create local floods &amp; new streams → modify the ground &amp; rejuvenate the soil locally. Dead wood fungi move to the dead trees slowly decaying the matter. Multiple saproxylic insects inhabit dead wood as well, either consuming saproxylic fungi, or hiding and hunting other insects.</a:t>
            </a:r>
          </a:p>
        </p:txBody>
      </p:sp>
      <p:sp>
        <p:nvSpPr>
          <p:cNvPr id="103" name="Shape 10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649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Saproxylic species make up to a half of all forest species in a natural old forest. The diversity will be lost if dead wood is removed.</a:t>
            </a:r>
          </a:p>
        </p:txBody>
      </p:sp>
      <p:sp>
        <p:nvSpPr>
          <p:cNvPr id="112" name="Shape 11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2578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u="sng" kern="1200" dirty="0">
                <a:solidFill>
                  <a:schemeClr val="tx1"/>
                </a:solidFill>
                <a:effectLst/>
                <a:latin typeface="+mn-lt"/>
                <a:ea typeface="+mn-ea"/>
                <a:cs typeface="+mn-cs"/>
              </a:rPr>
              <a:t>Dead wood fungi</a:t>
            </a:r>
            <a:r>
              <a:rPr lang="en-US" sz="1200" kern="1200" dirty="0">
                <a:solidFill>
                  <a:schemeClr val="tx1"/>
                </a:solidFill>
                <a:effectLst/>
                <a:latin typeface="+mn-lt"/>
                <a:ea typeface="+mn-ea"/>
                <a:cs typeface="+mn-cs"/>
              </a:rPr>
              <a:t> are the species that initialize ecological succession processes that sustains forest biodiversity, which makes them invaluable forest organisms. The decomposition pathways vary greatly among the tree species, surrounding biotopes, the landscape matrix, forest history, spore rain and numerous other factors. Different types of saproxylic fungi demonstrate a gradient of enzymatic abilities, specific to substrates they digest such as hardwood or softwood.</a:t>
            </a:r>
          </a:p>
          <a:p>
            <a:pPr marL="0" marR="0" lvl="0" indent="-1905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122" name="Shape 12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6</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1776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lt1"/>
              </a:buClr>
              <a:buSzPct val="25000"/>
              <a:buFont typeface="Arial"/>
              <a:buNone/>
            </a:pPr>
            <a:r>
              <a:rPr lang="en-US" sz="1200" b="0" i="0" u="none" strike="noStrike" cap="none" dirty="0">
                <a:solidFill>
                  <a:schemeClr val="lt1"/>
                </a:solidFill>
                <a:latin typeface="Arial"/>
                <a:ea typeface="Arial"/>
                <a:cs typeface="Arial"/>
                <a:sym typeface="Arial"/>
              </a:rPr>
              <a:t>Examples of fungi that are active wood decomposers.</a:t>
            </a:r>
          </a:p>
        </p:txBody>
      </p:sp>
      <p:sp>
        <p:nvSpPr>
          <p:cNvPr id="232" name="Shape 23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7</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629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Dead wood (saproxylic) fungal diversity can be affected by multiple factors. Due to different chemical structure of wood in hardwood (oaks, maples) vs softwood (pines, cedars, fir trees) trunks, fungi must use different enzymes to digest each type of wood. Also, removal of dead wood in managed forests or as a result of fire will also remove the habitat of saproxylic organisms affecting biodiversity.</a:t>
            </a:r>
          </a:p>
        </p:txBody>
      </p:sp>
      <p:sp>
        <p:nvSpPr>
          <p:cNvPr id="4" name="Slide Number Placeholder 3"/>
          <p:cNvSpPr>
            <a:spLocks noGrp="1"/>
          </p:cNvSpPr>
          <p:nvPr>
            <p:ph type="sldNum" sz="quarter" idx="5"/>
          </p:nvPr>
        </p:nvSpPr>
        <p:spPr/>
        <p:txBody>
          <a:bodyPr/>
          <a:lstStyle/>
          <a:p>
            <a:fld id="{A7BDD632-946D-4B28-8B0D-BF813B01631D}" type="slidenum">
              <a:rPr lang="en-US" smtClean="0"/>
              <a:t>8</a:t>
            </a:fld>
            <a:endParaRPr lang="en-US"/>
          </a:p>
        </p:txBody>
      </p:sp>
    </p:spTree>
    <p:extLst>
      <p:ext uri="{BB962C8B-B14F-4D97-AF65-F5344CB8AC3E}">
        <p14:creationId xmlns:p14="http://schemas.microsoft.com/office/powerpoint/2010/main" val="403874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This map presents the collection sites (localities) from which the data on diversity of fungi was collected.  The localities represent the Northern and Southern parts of the state. North is mostly represented by hardwood and mixed forests, South – by pine barrens. Each park was visited for 2 hours and all saproxylic species found on fallen logs or branches were recorded.</a:t>
            </a:r>
          </a:p>
          <a:p>
            <a:pPr marL="0" marR="0" lvl="0" indent="-1905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147" name="Shape 14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19050" algn="r" defTabSz="914400" rtl="0" eaLnBrk="1" fontAlgn="auto" latinLnBrk="0" hangingPunct="1">
                <a:lnSpc>
                  <a:spcPct val="100000"/>
                </a:lnSpc>
                <a:spcBef>
                  <a:spcPts val="0"/>
                </a:spcBef>
                <a:spcAft>
                  <a:spcPts val="0"/>
                </a:spcAft>
                <a:buClr>
                  <a:srgbClr val="000000"/>
                </a:buClr>
                <a:buSzPct val="25000"/>
                <a:buFont typeface="Arial"/>
                <a:buNone/>
                <a:tabLst/>
                <a:defRPr/>
              </a:pPr>
              <a:t>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5086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2CA1-B42B-4CC3-A9F0-1E75573FC883}"/>
              </a:ext>
            </a:extLst>
          </p:cNvPr>
          <p:cNvSpPr>
            <a:spLocks noGrp="1"/>
          </p:cNvSpPr>
          <p:nvPr>
            <p:ph type="title"/>
          </p:nvPr>
        </p:nvSpPr>
        <p:spPr/>
        <p:txBody>
          <a:bodyPr/>
          <a:lstStyle>
            <a:lvl1pPr>
              <a:defRPr sz="24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87430E0A-86DF-40B4-A3D2-80FB32C0AC75}"/>
              </a:ext>
            </a:extLst>
          </p:cNvPr>
          <p:cNvSpPr>
            <a:spLocks noGrp="1"/>
          </p:cNvSpPr>
          <p:nvPr>
            <p:ph sz="quarter" idx="10"/>
          </p:nvPr>
        </p:nvSpPr>
        <p:spPr>
          <a:xfrm>
            <a:off x="415601" y="1637212"/>
            <a:ext cx="11360799" cy="4345578"/>
          </a:xfrm>
        </p:spPr>
        <p:txBody>
          <a:bodyPr/>
          <a:lstStyle>
            <a:lvl1pPr marL="0" indent="287338">
              <a:buClr>
                <a:schemeClr val="bg1"/>
              </a:buClr>
              <a:buFont typeface="Arial" panose="020B0604020202020204" pitchFamily="34" charset="0"/>
              <a:buChar char="•"/>
              <a:defRPr>
                <a:solidFill>
                  <a:schemeClr val="bg1"/>
                </a:solidFill>
              </a:defRPr>
            </a:lvl1pPr>
            <a:lvl2pPr marL="574675" indent="227013">
              <a:buClr>
                <a:schemeClr val="bg1"/>
              </a:buClr>
              <a:buFont typeface="Arial" panose="020B0604020202020204" pitchFamily="34" charset="0"/>
              <a:buChar char="•"/>
              <a:defRPr>
                <a:solidFill>
                  <a:schemeClr val="bg1"/>
                </a:solidFill>
              </a:defRPr>
            </a:lvl2pPr>
            <a:lvl3pPr marL="974725" indent="227013">
              <a:buClr>
                <a:schemeClr val="bg1"/>
              </a:buClr>
              <a:buFont typeface="Arial" panose="020B0604020202020204" pitchFamily="34" charset="0"/>
              <a:buChar char="•"/>
              <a:defRPr>
                <a:solidFill>
                  <a:schemeClr val="bg1"/>
                </a:solidFill>
              </a:defRPr>
            </a:lvl3pPr>
            <a:lvl4pPr marL="1376363" indent="225425">
              <a:buClr>
                <a:schemeClr val="bg1"/>
              </a:buClr>
              <a:buFont typeface="Arial" panose="020B0604020202020204" pitchFamily="34" charset="0"/>
              <a:buChar char="•"/>
              <a:defRPr>
                <a:solidFill>
                  <a:schemeClr val="bg1"/>
                </a:solidFill>
              </a:defRPr>
            </a:lvl4pPr>
            <a:lvl5pPr marL="1768475" indent="2349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5406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19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1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439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51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82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911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0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05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15611" y="992767"/>
            <a:ext cx="11360800" cy="27369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ct val="100000"/>
              <a:buFont typeface="Arial"/>
              <a:buNone/>
              <a:defRPr sz="5200" b="0" i="0" u="none" strike="noStrike" cap="none">
                <a:solidFill>
                  <a:schemeClr val="bg1"/>
                </a:solidFill>
                <a:latin typeface="Arial"/>
                <a:ea typeface="Arial"/>
                <a:cs typeface="Arial"/>
                <a:sym typeface="Arial"/>
              </a:defRPr>
            </a:lvl1pPr>
            <a:lvl2pPr lvl="1" indent="0" algn="ctr">
              <a:spcBef>
                <a:spcPts val="0"/>
              </a:spcBef>
              <a:buClr>
                <a:schemeClr val="dk1"/>
              </a:buClr>
              <a:buSzPct val="100000"/>
              <a:buFont typeface="Arial"/>
              <a:buNone/>
              <a:defRPr sz="5200">
                <a:solidFill>
                  <a:schemeClr val="dk1"/>
                </a:solidFill>
              </a:defRPr>
            </a:lvl2pPr>
            <a:lvl3pPr lvl="2" indent="0" algn="ctr">
              <a:spcBef>
                <a:spcPts val="0"/>
              </a:spcBef>
              <a:buClr>
                <a:schemeClr val="dk1"/>
              </a:buClr>
              <a:buSzPct val="100000"/>
              <a:buFont typeface="Arial"/>
              <a:buNone/>
              <a:defRPr sz="5200">
                <a:solidFill>
                  <a:schemeClr val="dk1"/>
                </a:solidFill>
              </a:defRPr>
            </a:lvl3pPr>
            <a:lvl4pPr lvl="3" indent="0" algn="ctr">
              <a:spcBef>
                <a:spcPts val="0"/>
              </a:spcBef>
              <a:buClr>
                <a:schemeClr val="dk1"/>
              </a:buClr>
              <a:buSzPct val="100000"/>
              <a:buFont typeface="Arial"/>
              <a:buNone/>
              <a:defRPr sz="5200">
                <a:solidFill>
                  <a:schemeClr val="dk1"/>
                </a:solidFill>
              </a:defRPr>
            </a:lvl4pPr>
            <a:lvl5pPr lvl="4" indent="0" algn="ctr">
              <a:spcBef>
                <a:spcPts val="0"/>
              </a:spcBef>
              <a:buClr>
                <a:schemeClr val="dk1"/>
              </a:buClr>
              <a:buSzPct val="100000"/>
              <a:buFont typeface="Arial"/>
              <a:buNone/>
              <a:defRPr sz="5200">
                <a:solidFill>
                  <a:schemeClr val="dk1"/>
                </a:solidFill>
              </a:defRPr>
            </a:lvl5pPr>
            <a:lvl6pPr lvl="5" indent="0" algn="ctr">
              <a:spcBef>
                <a:spcPts val="0"/>
              </a:spcBef>
              <a:buClr>
                <a:schemeClr val="dk1"/>
              </a:buClr>
              <a:buSzPct val="100000"/>
              <a:buFont typeface="Arial"/>
              <a:buNone/>
              <a:defRPr sz="5200">
                <a:solidFill>
                  <a:schemeClr val="dk1"/>
                </a:solidFill>
              </a:defRPr>
            </a:lvl6pPr>
            <a:lvl7pPr lvl="6" indent="0" algn="ctr">
              <a:spcBef>
                <a:spcPts val="0"/>
              </a:spcBef>
              <a:buClr>
                <a:schemeClr val="dk1"/>
              </a:buClr>
              <a:buSzPct val="100000"/>
              <a:buFont typeface="Arial"/>
              <a:buNone/>
              <a:defRPr sz="5200">
                <a:solidFill>
                  <a:schemeClr val="dk1"/>
                </a:solidFill>
              </a:defRPr>
            </a:lvl7pPr>
            <a:lvl8pPr lvl="7" indent="0" algn="ctr">
              <a:spcBef>
                <a:spcPts val="0"/>
              </a:spcBef>
              <a:buClr>
                <a:schemeClr val="dk1"/>
              </a:buClr>
              <a:buSzPct val="100000"/>
              <a:buFont typeface="Arial"/>
              <a:buNone/>
              <a:defRPr sz="5200">
                <a:solidFill>
                  <a:schemeClr val="dk1"/>
                </a:solidFill>
              </a:defRPr>
            </a:lvl8pPr>
            <a:lvl9pPr lvl="8" indent="0" algn="ctr">
              <a:spcBef>
                <a:spcPts val="0"/>
              </a:spcBef>
              <a:buClr>
                <a:schemeClr val="dk1"/>
              </a:buClr>
              <a:buSzPct val="100000"/>
              <a:buFont typeface="Arial"/>
              <a:buNone/>
              <a:defRPr sz="5200">
                <a:solidFill>
                  <a:schemeClr val="dk1"/>
                </a:solidFill>
              </a:defRPr>
            </a:lvl9pPr>
          </a:lstStyle>
          <a:p>
            <a:endParaRPr dirty="0"/>
          </a:p>
        </p:txBody>
      </p:sp>
      <p:sp>
        <p:nvSpPr>
          <p:cNvPr id="15" name="Shape 15"/>
          <p:cNvSpPr txBox="1">
            <a:spLocks noGrp="1"/>
          </p:cNvSpPr>
          <p:nvPr>
            <p:ph type="subTitle" idx="1"/>
          </p:nvPr>
        </p:nvSpPr>
        <p:spPr>
          <a:xfrm>
            <a:off x="415600" y="3778833"/>
            <a:ext cx="11360800" cy="10569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ct val="100000"/>
              <a:buFont typeface="Arial"/>
              <a:buNone/>
              <a:defRPr sz="2800" b="0" i="0" u="none" strike="noStrike" cap="none">
                <a:solidFill>
                  <a:schemeClr val="bg1"/>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ct val="100000"/>
              <a:buFont typeface="Arial"/>
              <a:buNone/>
              <a:defRPr sz="2800" b="0" i="0" u="none" strike="noStrike" cap="none">
                <a:solidFill>
                  <a:schemeClr val="dk2"/>
                </a:solidFill>
                <a:latin typeface="Arial"/>
                <a:ea typeface="Arial"/>
                <a:cs typeface="Arial"/>
                <a:sym typeface="Arial"/>
              </a:defRPr>
            </a:lvl9pPr>
          </a:lstStyle>
          <a:p>
            <a:endParaRPr dirty="0"/>
          </a:p>
        </p:txBody>
      </p:sp>
      <p:sp>
        <p:nvSpPr>
          <p:cNvPr id="16" name="Shape 16"/>
          <p:cNvSpPr txBox="1">
            <a:spLocks noGrp="1"/>
          </p:cNvSpPr>
          <p:nvPr>
            <p:ph type="sldNum" idx="12"/>
          </p:nvPr>
        </p:nvSpPr>
        <p:spPr>
          <a:xfrm>
            <a:off x="11296611" y="6217622"/>
            <a:ext cx="731600" cy="524700"/>
          </a:xfrm>
          <a:prstGeom prst="rect">
            <a:avLst/>
          </a:prstGeom>
          <a:noFill/>
          <a:ln>
            <a:noFill/>
          </a:ln>
        </p:spPr>
        <p:txBody>
          <a:bodyPr wrap="square" lIns="91425" tIns="91425" rIns="91425" bIns="91425" anchor="ctr" anchorCtr="0">
            <a:noAutofit/>
          </a:bodyPr>
          <a:lstStyle/>
          <a:p>
            <a:pPr indent="-88900">
              <a:buClr>
                <a:srgbClr val="000000"/>
              </a:buClr>
              <a:buSzPct val="100000"/>
            </a:pPr>
            <a:fld id="{00000000-1234-1234-1234-123412341234}" type="slidenum">
              <a:rPr lang="en-US" sz="1400" smtClean="0">
                <a:solidFill>
                  <a:srgbClr val="000000"/>
                </a:solidFill>
                <a:latin typeface="Arial"/>
                <a:ea typeface="Arial"/>
                <a:cs typeface="Arial"/>
                <a:sym typeface="Arial"/>
              </a:rPr>
              <a:pPr indent="-88900">
                <a:buClr>
                  <a:srgbClr val="000000"/>
                </a:buClr>
                <a:buSzPct val="10000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4130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15600" y="593367"/>
            <a:ext cx="11360800" cy="763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Arial"/>
              <a:buNone/>
              <a:defRPr sz="2800" b="0" i="0" u="none" strike="noStrike" cap="none">
                <a:solidFill>
                  <a:schemeClr val="bg1"/>
                </a:solidFill>
                <a:latin typeface="Arial"/>
                <a:ea typeface="Arial"/>
                <a:cs typeface="Arial"/>
                <a:sym typeface="Arial"/>
              </a:defRPr>
            </a:lvl1pPr>
            <a:lvl2pPr lvl="1" indent="0">
              <a:spcBef>
                <a:spcPts val="0"/>
              </a:spcBef>
              <a:buClr>
                <a:schemeClr val="dk1"/>
              </a:buClr>
              <a:buSzPct val="100000"/>
              <a:buFont typeface="Arial"/>
              <a:buNone/>
              <a:defRPr sz="2800">
                <a:solidFill>
                  <a:schemeClr val="dk1"/>
                </a:solidFill>
              </a:defRPr>
            </a:lvl2pPr>
            <a:lvl3pPr lvl="2" indent="0">
              <a:spcBef>
                <a:spcPts val="0"/>
              </a:spcBef>
              <a:buClr>
                <a:schemeClr val="dk1"/>
              </a:buClr>
              <a:buSzPct val="100000"/>
              <a:buFont typeface="Arial"/>
              <a:buNone/>
              <a:defRPr sz="2800">
                <a:solidFill>
                  <a:schemeClr val="dk1"/>
                </a:solidFill>
              </a:defRPr>
            </a:lvl3pPr>
            <a:lvl4pPr lvl="3" indent="0">
              <a:spcBef>
                <a:spcPts val="0"/>
              </a:spcBef>
              <a:buClr>
                <a:schemeClr val="dk1"/>
              </a:buClr>
              <a:buSzPct val="100000"/>
              <a:buFont typeface="Arial"/>
              <a:buNone/>
              <a:defRPr sz="2800">
                <a:solidFill>
                  <a:schemeClr val="dk1"/>
                </a:solidFill>
              </a:defRPr>
            </a:lvl4pPr>
            <a:lvl5pPr lvl="4" indent="0">
              <a:spcBef>
                <a:spcPts val="0"/>
              </a:spcBef>
              <a:buClr>
                <a:schemeClr val="dk1"/>
              </a:buClr>
              <a:buSzPct val="100000"/>
              <a:buFont typeface="Arial"/>
              <a:buNone/>
              <a:defRPr sz="2800">
                <a:solidFill>
                  <a:schemeClr val="dk1"/>
                </a:solidFill>
              </a:defRPr>
            </a:lvl5pPr>
            <a:lvl6pPr lvl="5" indent="0">
              <a:spcBef>
                <a:spcPts val="0"/>
              </a:spcBef>
              <a:buClr>
                <a:schemeClr val="dk1"/>
              </a:buClr>
              <a:buSzPct val="100000"/>
              <a:buFont typeface="Arial"/>
              <a:buNone/>
              <a:defRPr sz="2800">
                <a:solidFill>
                  <a:schemeClr val="dk1"/>
                </a:solidFill>
              </a:defRPr>
            </a:lvl6pPr>
            <a:lvl7pPr lvl="6" indent="0">
              <a:spcBef>
                <a:spcPts val="0"/>
              </a:spcBef>
              <a:buClr>
                <a:schemeClr val="dk1"/>
              </a:buClr>
              <a:buSzPct val="100000"/>
              <a:buFont typeface="Arial"/>
              <a:buNone/>
              <a:defRPr sz="2800">
                <a:solidFill>
                  <a:schemeClr val="dk1"/>
                </a:solidFill>
              </a:defRPr>
            </a:lvl7pPr>
            <a:lvl8pPr lvl="7" indent="0">
              <a:spcBef>
                <a:spcPts val="0"/>
              </a:spcBef>
              <a:buClr>
                <a:schemeClr val="dk1"/>
              </a:buClr>
              <a:buSzPct val="100000"/>
              <a:buFont typeface="Arial"/>
              <a:buNone/>
              <a:defRPr sz="2800">
                <a:solidFill>
                  <a:schemeClr val="dk1"/>
                </a:solidFill>
              </a:defRPr>
            </a:lvl8pPr>
            <a:lvl9pPr lvl="8" indent="0">
              <a:spcBef>
                <a:spcPts val="0"/>
              </a:spcBef>
              <a:buClr>
                <a:schemeClr val="dk1"/>
              </a:buClr>
              <a:buSzPct val="100000"/>
              <a:buFont typeface="Arial"/>
              <a:buNone/>
              <a:defRPr sz="2800">
                <a:solidFill>
                  <a:schemeClr val="dk1"/>
                </a:solidFill>
              </a:defRPr>
            </a:lvl9pPr>
          </a:lstStyle>
          <a:p>
            <a:endParaRPr/>
          </a:p>
        </p:txBody>
      </p:sp>
      <p:sp>
        <p:nvSpPr>
          <p:cNvPr id="25" name="Shape 25"/>
          <p:cNvSpPr txBox="1">
            <a:spLocks noGrp="1"/>
          </p:cNvSpPr>
          <p:nvPr>
            <p:ph type="body" idx="1"/>
          </p:nvPr>
        </p:nvSpPr>
        <p:spPr>
          <a:xfrm>
            <a:off x="415600" y="1536633"/>
            <a:ext cx="11360800" cy="45552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Arial"/>
              <a:buChar char="●"/>
              <a:defRPr sz="1800" b="0" i="0" u="none" strike="noStrike" cap="none">
                <a:solidFill>
                  <a:schemeClr val="bg1"/>
                </a:solidFill>
                <a:latin typeface="Arial"/>
                <a:ea typeface="Arial"/>
                <a:cs typeface="Arial"/>
                <a:sym typeface="Arial"/>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26" name="Shape 26"/>
          <p:cNvSpPr txBox="1">
            <a:spLocks noGrp="1"/>
          </p:cNvSpPr>
          <p:nvPr>
            <p:ph type="sldNum" idx="12"/>
          </p:nvPr>
        </p:nvSpPr>
        <p:spPr>
          <a:xfrm>
            <a:off x="11296611" y="6217622"/>
            <a:ext cx="731600" cy="524700"/>
          </a:xfrm>
          <a:prstGeom prst="rect">
            <a:avLst/>
          </a:prstGeom>
          <a:noFill/>
          <a:ln>
            <a:noFill/>
          </a:ln>
        </p:spPr>
        <p:txBody>
          <a:bodyPr wrap="square" lIns="91425" tIns="91425" rIns="91425" bIns="91425" anchor="ctr" anchorCtr="0">
            <a:noAutofit/>
          </a:bodyPr>
          <a:lstStyle/>
          <a:p>
            <a:pPr indent="-88900">
              <a:buClr>
                <a:srgbClr val="000000"/>
              </a:buClr>
              <a:buSzPct val="100000"/>
            </a:pPr>
            <a:fld id="{00000000-1234-1234-1234-123412341234}" type="slidenum">
              <a:rPr lang="en-US" sz="1400" smtClean="0">
                <a:solidFill>
                  <a:srgbClr val="000000"/>
                </a:solidFill>
                <a:latin typeface="Arial"/>
                <a:ea typeface="Arial"/>
                <a:cs typeface="Arial"/>
                <a:sym typeface="Arial"/>
              </a:rPr>
              <a:pPr indent="-88900">
                <a:buClr>
                  <a:srgbClr val="000000"/>
                </a:buClr>
                <a:buSzPct val="10000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48010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15600" y="593367"/>
            <a:ext cx="11360800" cy="763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Arial"/>
              <a:buNone/>
              <a:defRPr sz="2800" b="0" i="0" u="none" strike="noStrike" cap="none">
                <a:solidFill>
                  <a:schemeClr val="bg1"/>
                </a:solidFill>
                <a:latin typeface="Arial"/>
                <a:ea typeface="Arial"/>
                <a:cs typeface="Arial"/>
                <a:sym typeface="Arial"/>
              </a:defRPr>
            </a:lvl1pPr>
            <a:lvl2pPr lvl="1" indent="0">
              <a:spcBef>
                <a:spcPts val="0"/>
              </a:spcBef>
              <a:buClr>
                <a:schemeClr val="dk1"/>
              </a:buClr>
              <a:buSzPct val="100000"/>
              <a:buFont typeface="Arial"/>
              <a:buNone/>
              <a:defRPr sz="2800">
                <a:solidFill>
                  <a:schemeClr val="dk1"/>
                </a:solidFill>
              </a:defRPr>
            </a:lvl2pPr>
            <a:lvl3pPr lvl="2" indent="0">
              <a:spcBef>
                <a:spcPts val="0"/>
              </a:spcBef>
              <a:buClr>
                <a:schemeClr val="dk1"/>
              </a:buClr>
              <a:buSzPct val="100000"/>
              <a:buFont typeface="Arial"/>
              <a:buNone/>
              <a:defRPr sz="2800">
                <a:solidFill>
                  <a:schemeClr val="dk1"/>
                </a:solidFill>
              </a:defRPr>
            </a:lvl3pPr>
            <a:lvl4pPr lvl="3" indent="0">
              <a:spcBef>
                <a:spcPts val="0"/>
              </a:spcBef>
              <a:buClr>
                <a:schemeClr val="dk1"/>
              </a:buClr>
              <a:buSzPct val="100000"/>
              <a:buFont typeface="Arial"/>
              <a:buNone/>
              <a:defRPr sz="2800">
                <a:solidFill>
                  <a:schemeClr val="dk1"/>
                </a:solidFill>
              </a:defRPr>
            </a:lvl4pPr>
            <a:lvl5pPr lvl="4" indent="0">
              <a:spcBef>
                <a:spcPts val="0"/>
              </a:spcBef>
              <a:buClr>
                <a:schemeClr val="dk1"/>
              </a:buClr>
              <a:buSzPct val="100000"/>
              <a:buFont typeface="Arial"/>
              <a:buNone/>
              <a:defRPr sz="2800">
                <a:solidFill>
                  <a:schemeClr val="dk1"/>
                </a:solidFill>
              </a:defRPr>
            </a:lvl5pPr>
            <a:lvl6pPr lvl="5" indent="0">
              <a:spcBef>
                <a:spcPts val="0"/>
              </a:spcBef>
              <a:buClr>
                <a:schemeClr val="dk1"/>
              </a:buClr>
              <a:buSzPct val="100000"/>
              <a:buFont typeface="Arial"/>
              <a:buNone/>
              <a:defRPr sz="2800">
                <a:solidFill>
                  <a:schemeClr val="dk1"/>
                </a:solidFill>
              </a:defRPr>
            </a:lvl6pPr>
            <a:lvl7pPr lvl="6" indent="0">
              <a:spcBef>
                <a:spcPts val="0"/>
              </a:spcBef>
              <a:buClr>
                <a:schemeClr val="dk1"/>
              </a:buClr>
              <a:buSzPct val="100000"/>
              <a:buFont typeface="Arial"/>
              <a:buNone/>
              <a:defRPr sz="2800">
                <a:solidFill>
                  <a:schemeClr val="dk1"/>
                </a:solidFill>
              </a:defRPr>
            </a:lvl7pPr>
            <a:lvl8pPr lvl="7" indent="0">
              <a:spcBef>
                <a:spcPts val="0"/>
              </a:spcBef>
              <a:buClr>
                <a:schemeClr val="dk1"/>
              </a:buClr>
              <a:buSzPct val="100000"/>
              <a:buFont typeface="Arial"/>
              <a:buNone/>
              <a:defRPr sz="2800">
                <a:solidFill>
                  <a:schemeClr val="dk1"/>
                </a:solidFill>
              </a:defRPr>
            </a:lvl8pPr>
            <a:lvl9pPr lvl="8" indent="0">
              <a:spcBef>
                <a:spcPts val="0"/>
              </a:spcBef>
              <a:buClr>
                <a:schemeClr val="dk1"/>
              </a:buClr>
              <a:buSzPct val="100000"/>
              <a:buFont typeface="Arial"/>
              <a:buNone/>
              <a:defRPr sz="2800">
                <a:solidFill>
                  <a:schemeClr val="dk1"/>
                </a:solidFill>
              </a:defRPr>
            </a:lvl9pPr>
          </a:lstStyle>
          <a:p>
            <a:endParaRPr dirty="0"/>
          </a:p>
        </p:txBody>
      </p:sp>
      <p:sp>
        <p:nvSpPr>
          <p:cNvPr id="29" name="Shape 29"/>
          <p:cNvSpPr txBox="1">
            <a:spLocks noGrp="1"/>
          </p:cNvSpPr>
          <p:nvPr>
            <p:ph type="body" idx="1"/>
          </p:nvPr>
        </p:nvSpPr>
        <p:spPr>
          <a:xfrm>
            <a:off x="415600" y="1536633"/>
            <a:ext cx="5333200" cy="45552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2"/>
              </a:buClr>
              <a:buSzPct val="100000"/>
              <a:buFont typeface="Arial"/>
              <a:buChar char="●"/>
              <a:defRPr sz="1400" b="0" i="0" u="none" strike="noStrike" cap="none">
                <a:solidFill>
                  <a:schemeClr val="bg1"/>
                </a:solidFill>
                <a:latin typeface="Arial"/>
                <a:ea typeface="Arial"/>
                <a:cs typeface="Arial"/>
                <a:sym typeface="Arial"/>
              </a:defRPr>
            </a:lvl1pPr>
            <a:lvl2pPr marL="0" marR="0" lvl="1"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0" marR="0" lvl="2"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0" marR="0" lvl="3"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0" marR="0" lvl="4"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0" marR="0" lvl="5"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0" marR="0" lvl="6"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0" marR="0" lvl="7"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0" marR="0" lvl="8"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dirty="0"/>
          </a:p>
        </p:txBody>
      </p:sp>
      <p:sp>
        <p:nvSpPr>
          <p:cNvPr id="30" name="Shape 30"/>
          <p:cNvSpPr txBox="1">
            <a:spLocks noGrp="1"/>
          </p:cNvSpPr>
          <p:nvPr>
            <p:ph type="body" idx="2"/>
          </p:nvPr>
        </p:nvSpPr>
        <p:spPr>
          <a:xfrm>
            <a:off x="6443200" y="1536633"/>
            <a:ext cx="5333200" cy="45552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2"/>
              </a:buClr>
              <a:buSzPct val="100000"/>
              <a:buFont typeface="Arial"/>
              <a:buChar char="●"/>
              <a:defRPr sz="1400" b="0" i="0" u="none" strike="noStrike" cap="none">
                <a:solidFill>
                  <a:schemeClr val="bg1"/>
                </a:solidFill>
                <a:latin typeface="Arial"/>
                <a:ea typeface="Arial"/>
                <a:cs typeface="Arial"/>
                <a:sym typeface="Arial"/>
              </a:defRPr>
            </a:lvl1pPr>
            <a:lvl2pPr marL="0" marR="0" lvl="1"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0" marR="0" lvl="2"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0" marR="0" lvl="3"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0" marR="0" lvl="4"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0" marR="0" lvl="5"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0" marR="0" lvl="6"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0" marR="0" lvl="7"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0" marR="0" lvl="8"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dirty="0"/>
          </a:p>
        </p:txBody>
      </p:sp>
      <p:sp>
        <p:nvSpPr>
          <p:cNvPr id="31" name="Shape 31"/>
          <p:cNvSpPr txBox="1">
            <a:spLocks noGrp="1"/>
          </p:cNvSpPr>
          <p:nvPr>
            <p:ph type="sldNum" idx="12"/>
          </p:nvPr>
        </p:nvSpPr>
        <p:spPr>
          <a:xfrm>
            <a:off x="11296611" y="6217622"/>
            <a:ext cx="731600" cy="524700"/>
          </a:xfrm>
          <a:prstGeom prst="rect">
            <a:avLst/>
          </a:prstGeom>
          <a:noFill/>
          <a:ln>
            <a:noFill/>
          </a:ln>
        </p:spPr>
        <p:txBody>
          <a:bodyPr wrap="square" lIns="91425" tIns="91425" rIns="91425" bIns="91425" anchor="ctr" anchorCtr="0">
            <a:noAutofit/>
          </a:bodyPr>
          <a:lstStyle/>
          <a:p>
            <a:pPr indent="-88900">
              <a:buClr>
                <a:srgbClr val="000000"/>
              </a:buClr>
              <a:buSzPct val="100000"/>
            </a:pPr>
            <a:fld id="{00000000-1234-1234-1234-123412341234}" type="slidenum">
              <a:rPr lang="en-US" sz="1400" smtClean="0">
                <a:solidFill>
                  <a:srgbClr val="000000"/>
                </a:solidFill>
                <a:latin typeface="Arial"/>
                <a:ea typeface="Arial"/>
                <a:cs typeface="Arial"/>
                <a:sym typeface="Arial"/>
              </a:rPr>
              <a:pPr indent="-88900">
                <a:buClr>
                  <a:srgbClr val="000000"/>
                </a:buClr>
                <a:buSzPct val="10000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6799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Arial"/>
              <a:buNone/>
              <a:defRPr sz="2400" b="0" i="0" u="none" strike="noStrike" cap="none">
                <a:solidFill>
                  <a:schemeClr val="bg1"/>
                </a:solidFill>
                <a:latin typeface="Arial"/>
                <a:ea typeface="Arial"/>
                <a:cs typeface="Arial"/>
                <a:sym typeface="Arial"/>
              </a:defRPr>
            </a:lvl1pPr>
            <a:lvl2pPr lvl="1" indent="0">
              <a:spcBef>
                <a:spcPts val="0"/>
              </a:spcBef>
              <a:buClr>
                <a:schemeClr val="dk1"/>
              </a:buClr>
              <a:buSzPct val="100000"/>
              <a:buFont typeface="Arial"/>
              <a:buNone/>
              <a:defRPr sz="2400">
                <a:solidFill>
                  <a:schemeClr val="dk1"/>
                </a:solidFill>
              </a:defRPr>
            </a:lvl2pPr>
            <a:lvl3pPr lvl="2" indent="0">
              <a:spcBef>
                <a:spcPts val="0"/>
              </a:spcBef>
              <a:buClr>
                <a:schemeClr val="dk1"/>
              </a:buClr>
              <a:buSzPct val="100000"/>
              <a:buFont typeface="Arial"/>
              <a:buNone/>
              <a:defRPr sz="2400">
                <a:solidFill>
                  <a:schemeClr val="dk1"/>
                </a:solidFill>
              </a:defRPr>
            </a:lvl3pPr>
            <a:lvl4pPr lvl="3" indent="0">
              <a:spcBef>
                <a:spcPts val="0"/>
              </a:spcBef>
              <a:buClr>
                <a:schemeClr val="dk1"/>
              </a:buClr>
              <a:buSzPct val="100000"/>
              <a:buFont typeface="Arial"/>
              <a:buNone/>
              <a:defRPr sz="2400">
                <a:solidFill>
                  <a:schemeClr val="dk1"/>
                </a:solidFill>
              </a:defRPr>
            </a:lvl4pPr>
            <a:lvl5pPr lvl="4" indent="0">
              <a:spcBef>
                <a:spcPts val="0"/>
              </a:spcBef>
              <a:buClr>
                <a:schemeClr val="dk1"/>
              </a:buClr>
              <a:buSzPct val="100000"/>
              <a:buFont typeface="Arial"/>
              <a:buNone/>
              <a:defRPr sz="2400">
                <a:solidFill>
                  <a:schemeClr val="dk1"/>
                </a:solidFill>
              </a:defRPr>
            </a:lvl5pPr>
            <a:lvl6pPr lvl="5" indent="0">
              <a:spcBef>
                <a:spcPts val="0"/>
              </a:spcBef>
              <a:buClr>
                <a:schemeClr val="dk1"/>
              </a:buClr>
              <a:buSzPct val="100000"/>
              <a:buFont typeface="Arial"/>
              <a:buNone/>
              <a:defRPr sz="2400">
                <a:solidFill>
                  <a:schemeClr val="dk1"/>
                </a:solidFill>
              </a:defRPr>
            </a:lvl6pPr>
            <a:lvl7pPr lvl="6" indent="0">
              <a:spcBef>
                <a:spcPts val="0"/>
              </a:spcBef>
              <a:buClr>
                <a:schemeClr val="dk1"/>
              </a:buClr>
              <a:buSzPct val="100000"/>
              <a:buFont typeface="Arial"/>
              <a:buNone/>
              <a:defRPr sz="2400">
                <a:solidFill>
                  <a:schemeClr val="dk1"/>
                </a:solidFill>
              </a:defRPr>
            </a:lvl7pPr>
            <a:lvl8pPr lvl="7" indent="0">
              <a:spcBef>
                <a:spcPts val="0"/>
              </a:spcBef>
              <a:buClr>
                <a:schemeClr val="dk1"/>
              </a:buClr>
              <a:buSzPct val="100000"/>
              <a:buFont typeface="Arial"/>
              <a:buNone/>
              <a:defRPr sz="2400">
                <a:solidFill>
                  <a:schemeClr val="dk1"/>
                </a:solidFill>
              </a:defRPr>
            </a:lvl8pPr>
            <a:lvl9pPr lvl="8" indent="0">
              <a:spcBef>
                <a:spcPts val="0"/>
              </a:spcBef>
              <a:buClr>
                <a:schemeClr val="dk1"/>
              </a:buClr>
              <a:buSzPct val="100000"/>
              <a:buFont typeface="Arial"/>
              <a:buNone/>
              <a:defRPr sz="2400">
                <a:solidFill>
                  <a:schemeClr val="dk1"/>
                </a:solidFill>
              </a:defRPr>
            </a:lvl9pPr>
          </a:lstStyle>
          <a:p>
            <a:endParaRPr dirty="0"/>
          </a:p>
        </p:txBody>
      </p:sp>
      <p:sp>
        <p:nvSpPr>
          <p:cNvPr id="34" name="Shape 34"/>
          <p:cNvSpPr txBox="1">
            <a:spLocks noGrp="1"/>
          </p:cNvSpPr>
          <p:nvPr>
            <p:ph type="body" idx="1"/>
          </p:nvPr>
        </p:nvSpPr>
        <p:spPr>
          <a:xfrm>
            <a:off x="415600" y="1852800"/>
            <a:ext cx="3744000" cy="4239300"/>
          </a:xfrm>
          <a:prstGeom prst="rect">
            <a:avLst/>
          </a:prstGeom>
          <a:noFill/>
          <a:ln>
            <a:noFill/>
          </a:ln>
        </p:spPr>
        <p:txBody>
          <a:bodyPr wrap="square" lIns="91425" tIns="91425" rIns="91425" bIns="91425" anchor="t" anchorCtr="0"/>
          <a:lstStyle>
            <a:lvl1pPr marL="0" marR="0" lvl="0" indent="76200" algn="l" rtl="0">
              <a:lnSpc>
                <a:spcPct val="115000"/>
              </a:lnSpc>
              <a:spcBef>
                <a:spcPts val="0"/>
              </a:spcBef>
              <a:spcAft>
                <a:spcPts val="1600"/>
              </a:spcAft>
              <a:buClr>
                <a:schemeClr val="dk2"/>
              </a:buClr>
              <a:buSzPct val="100000"/>
              <a:buFont typeface="Arial"/>
              <a:buChar char="●"/>
              <a:defRPr sz="1200" b="0" i="0" u="none" strike="noStrike" cap="none">
                <a:solidFill>
                  <a:schemeClr val="bg1"/>
                </a:solidFill>
                <a:latin typeface="Arial"/>
                <a:ea typeface="Arial"/>
                <a:cs typeface="Arial"/>
                <a:sym typeface="Arial"/>
              </a:defRPr>
            </a:lvl1pPr>
            <a:lvl2pPr marL="0" marR="0" lvl="1"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0" marR="0" lvl="2"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0" marR="0" lvl="3"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0" marR="0" lvl="4"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0" marR="0" lvl="5"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0" marR="0" lvl="6"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0" marR="0" lvl="7"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0" marR="0" lvl="8"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dirty="0"/>
          </a:p>
        </p:txBody>
      </p:sp>
      <p:sp>
        <p:nvSpPr>
          <p:cNvPr id="35" name="Shape 35"/>
          <p:cNvSpPr txBox="1">
            <a:spLocks noGrp="1"/>
          </p:cNvSpPr>
          <p:nvPr>
            <p:ph type="sldNum" idx="12"/>
          </p:nvPr>
        </p:nvSpPr>
        <p:spPr>
          <a:xfrm>
            <a:off x="11296611" y="6217622"/>
            <a:ext cx="731600" cy="524700"/>
          </a:xfrm>
          <a:prstGeom prst="rect">
            <a:avLst/>
          </a:prstGeom>
          <a:noFill/>
          <a:ln>
            <a:noFill/>
          </a:ln>
        </p:spPr>
        <p:txBody>
          <a:bodyPr wrap="square" lIns="91425" tIns="91425" rIns="91425" bIns="91425" anchor="ctr" anchorCtr="0">
            <a:noAutofit/>
          </a:bodyPr>
          <a:lstStyle/>
          <a:p>
            <a:pPr indent="-88900">
              <a:buClr>
                <a:srgbClr val="000000"/>
              </a:buClr>
              <a:buSzPct val="100000"/>
            </a:pPr>
            <a:fld id="{00000000-1234-1234-1234-123412341234}" type="slidenum">
              <a:rPr lang="en-US" sz="1400" smtClean="0">
                <a:solidFill>
                  <a:srgbClr val="000000"/>
                </a:solidFill>
                <a:latin typeface="Arial"/>
                <a:ea typeface="Arial"/>
                <a:cs typeface="Arial"/>
                <a:sym typeface="Arial"/>
              </a:rPr>
              <a:pPr indent="-88900">
                <a:buClr>
                  <a:srgbClr val="000000"/>
                </a:buClr>
                <a:buSzPct val="10000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442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7" y="600200"/>
            <a:ext cx="8490400" cy="5454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100000"/>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SzPct val="100000"/>
              <a:buFont typeface="Arial"/>
              <a:buNone/>
              <a:defRPr sz="4800">
                <a:solidFill>
                  <a:schemeClr val="dk1"/>
                </a:solidFill>
              </a:defRPr>
            </a:lvl2pPr>
            <a:lvl3pPr lvl="2" indent="0">
              <a:spcBef>
                <a:spcPts val="0"/>
              </a:spcBef>
              <a:buClr>
                <a:schemeClr val="dk1"/>
              </a:buClr>
              <a:buSzPct val="100000"/>
              <a:buFont typeface="Arial"/>
              <a:buNone/>
              <a:defRPr sz="4800">
                <a:solidFill>
                  <a:schemeClr val="dk1"/>
                </a:solidFill>
              </a:defRPr>
            </a:lvl3pPr>
            <a:lvl4pPr lvl="3" indent="0">
              <a:spcBef>
                <a:spcPts val="0"/>
              </a:spcBef>
              <a:buClr>
                <a:schemeClr val="dk1"/>
              </a:buClr>
              <a:buSzPct val="100000"/>
              <a:buFont typeface="Arial"/>
              <a:buNone/>
              <a:defRPr sz="4800">
                <a:solidFill>
                  <a:schemeClr val="dk1"/>
                </a:solidFill>
              </a:defRPr>
            </a:lvl4pPr>
            <a:lvl5pPr lvl="4" indent="0">
              <a:spcBef>
                <a:spcPts val="0"/>
              </a:spcBef>
              <a:buClr>
                <a:schemeClr val="dk1"/>
              </a:buClr>
              <a:buSzPct val="100000"/>
              <a:buFont typeface="Arial"/>
              <a:buNone/>
              <a:defRPr sz="4800">
                <a:solidFill>
                  <a:schemeClr val="dk1"/>
                </a:solidFill>
              </a:defRPr>
            </a:lvl5pPr>
            <a:lvl6pPr lvl="5" indent="0">
              <a:spcBef>
                <a:spcPts val="0"/>
              </a:spcBef>
              <a:buClr>
                <a:schemeClr val="dk1"/>
              </a:buClr>
              <a:buSzPct val="100000"/>
              <a:buFont typeface="Arial"/>
              <a:buNone/>
              <a:defRPr sz="4800">
                <a:solidFill>
                  <a:schemeClr val="dk1"/>
                </a:solidFill>
              </a:defRPr>
            </a:lvl6pPr>
            <a:lvl7pPr lvl="6" indent="0">
              <a:spcBef>
                <a:spcPts val="0"/>
              </a:spcBef>
              <a:buClr>
                <a:schemeClr val="dk1"/>
              </a:buClr>
              <a:buSzPct val="100000"/>
              <a:buFont typeface="Arial"/>
              <a:buNone/>
              <a:defRPr sz="4800">
                <a:solidFill>
                  <a:schemeClr val="dk1"/>
                </a:solidFill>
              </a:defRPr>
            </a:lvl7pPr>
            <a:lvl8pPr lvl="7" indent="0">
              <a:spcBef>
                <a:spcPts val="0"/>
              </a:spcBef>
              <a:buClr>
                <a:schemeClr val="dk1"/>
              </a:buClr>
              <a:buSzPct val="100000"/>
              <a:buFont typeface="Arial"/>
              <a:buNone/>
              <a:defRPr sz="4800">
                <a:solidFill>
                  <a:schemeClr val="dk1"/>
                </a:solidFill>
              </a:defRPr>
            </a:lvl8pPr>
            <a:lvl9pPr lvl="8" indent="0">
              <a:spcBef>
                <a:spcPts val="0"/>
              </a:spcBef>
              <a:buClr>
                <a:schemeClr val="dk1"/>
              </a:buClr>
              <a:buSzPct val="100000"/>
              <a:buFont typeface="Arial"/>
              <a:buNone/>
              <a:defRPr sz="4800">
                <a:solidFill>
                  <a:schemeClr val="dk1"/>
                </a:solidFill>
              </a:defRPr>
            </a:lvl9pPr>
          </a:lstStyle>
          <a:p>
            <a:endParaRPr dirty="0"/>
          </a:p>
        </p:txBody>
      </p:sp>
      <p:sp>
        <p:nvSpPr>
          <p:cNvPr id="38" name="Shape 38"/>
          <p:cNvSpPr txBox="1">
            <a:spLocks noGrp="1"/>
          </p:cNvSpPr>
          <p:nvPr>
            <p:ph type="sldNum" idx="12"/>
          </p:nvPr>
        </p:nvSpPr>
        <p:spPr>
          <a:xfrm>
            <a:off x="11296611" y="6217622"/>
            <a:ext cx="731600" cy="524700"/>
          </a:xfrm>
          <a:prstGeom prst="rect">
            <a:avLst/>
          </a:prstGeom>
          <a:noFill/>
          <a:ln>
            <a:noFill/>
          </a:ln>
        </p:spPr>
        <p:txBody>
          <a:bodyPr wrap="square" lIns="91425" tIns="91425" rIns="91425" bIns="91425" anchor="ctr" anchorCtr="0">
            <a:noAutofit/>
          </a:bodyPr>
          <a:lstStyle/>
          <a:p>
            <a:pPr indent="-88900">
              <a:buClr>
                <a:srgbClr val="000000"/>
              </a:buClr>
              <a:buSzPct val="100000"/>
            </a:pPr>
            <a:fld id="{00000000-1234-1234-1234-123412341234}" type="slidenum">
              <a:rPr lang="en-US" sz="1400" smtClean="0">
                <a:solidFill>
                  <a:srgbClr val="000000"/>
                </a:solidFill>
                <a:latin typeface="Arial"/>
                <a:ea typeface="Arial"/>
                <a:cs typeface="Arial"/>
                <a:sym typeface="Arial"/>
              </a:rPr>
              <a:pPr indent="-88900">
                <a:buClr>
                  <a:srgbClr val="000000"/>
                </a:buClr>
                <a:buSzPct val="10000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4131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167"/>
            <a:ext cx="6096000" cy="68580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title"/>
          </p:nvPr>
        </p:nvSpPr>
        <p:spPr>
          <a:xfrm>
            <a:off x="354000" y="1644233"/>
            <a:ext cx="5393600" cy="19764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ct val="100000"/>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SzPct val="100000"/>
              <a:buFont typeface="Arial"/>
              <a:buNone/>
              <a:defRPr sz="4200">
                <a:solidFill>
                  <a:schemeClr val="dk1"/>
                </a:solidFill>
              </a:defRPr>
            </a:lvl2pPr>
            <a:lvl3pPr lvl="2" indent="0" algn="ctr">
              <a:spcBef>
                <a:spcPts val="0"/>
              </a:spcBef>
              <a:buClr>
                <a:schemeClr val="dk1"/>
              </a:buClr>
              <a:buSzPct val="100000"/>
              <a:buFont typeface="Arial"/>
              <a:buNone/>
              <a:defRPr sz="4200">
                <a:solidFill>
                  <a:schemeClr val="dk1"/>
                </a:solidFill>
              </a:defRPr>
            </a:lvl3pPr>
            <a:lvl4pPr lvl="3" indent="0" algn="ctr">
              <a:spcBef>
                <a:spcPts val="0"/>
              </a:spcBef>
              <a:buClr>
                <a:schemeClr val="dk1"/>
              </a:buClr>
              <a:buSzPct val="100000"/>
              <a:buFont typeface="Arial"/>
              <a:buNone/>
              <a:defRPr sz="4200">
                <a:solidFill>
                  <a:schemeClr val="dk1"/>
                </a:solidFill>
              </a:defRPr>
            </a:lvl4pPr>
            <a:lvl5pPr lvl="4" indent="0" algn="ctr">
              <a:spcBef>
                <a:spcPts val="0"/>
              </a:spcBef>
              <a:buClr>
                <a:schemeClr val="dk1"/>
              </a:buClr>
              <a:buSzPct val="100000"/>
              <a:buFont typeface="Arial"/>
              <a:buNone/>
              <a:defRPr sz="4200">
                <a:solidFill>
                  <a:schemeClr val="dk1"/>
                </a:solidFill>
              </a:defRPr>
            </a:lvl5pPr>
            <a:lvl6pPr lvl="5" indent="0" algn="ctr">
              <a:spcBef>
                <a:spcPts val="0"/>
              </a:spcBef>
              <a:buClr>
                <a:schemeClr val="dk1"/>
              </a:buClr>
              <a:buSzPct val="100000"/>
              <a:buFont typeface="Arial"/>
              <a:buNone/>
              <a:defRPr sz="4200">
                <a:solidFill>
                  <a:schemeClr val="dk1"/>
                </a:solidFill>
              </a:defRPr>
            </a:lvl6pPr>
            <a:lvl7pPr lvl="6" indent="0" algn="ctr">
              <a:spcBef>
                <a:spcPts val="0"/>
              </a:spcBef>
              <a:buClr>
                <a:schemeClr val="dk1"/>
              </a:buClr>
              <a:buSzPct val="100000"/>
              <a:buFont typeface="Arial"/>
              <a:buNone/>
              <a:defRPr sz="4200">
                <a:solidFill>
                  <a:schemeClr val="dk1"/>
                </a:solidFill>
              </a:defRPr>
            </a:lvl7pPr>
            <a:lvl8pPr lvl="7" indent="0" algn="ctr">
              <a:spcBef>
                <a:spcPts val="0"/>
              </a:spcBef>
              <a:buClr>
                <a:schemeClr val="dk1"/>
              </a:buClr>
              <a:buSzPct val="100000"/>
              <a:buFont typeface="Arial"/>
              <a:buNone/>
              <a:defRPr sz="4200">
                <a:solidFill>
                  <a:schemeClr val="dk1"/>
                </a:solidFill>
              </a:defRPr>
            </a:lvl8pPr>
            <a:lvl9pPr lvl="8" indent="0" algn="ctr">
              <a:spcBef>
                <a:spcPts val="0"/>
              </a:spcBef>
              <a:buClr>
                <a:schemeClr val="dk1"/>
              </a:buClr>
              <a:buSzPct val="100000"/>
              <a:buFont typeface="Arial"/>
              <a:buNone/>
              <a:defRPr sz="4200">
                <a:solidFill>
                  <a:schemeClr val="dk1"/>
                </a:solidFill>
              </a:defRPr>
            </a:lvl9pPr>
          </a:lstStyle>
          <a:p>
            <a:endParaRPr/>
          </a:p>
        </p:txBody>
      </p:sp>
      <p:sp>
        <p:nvSpPr>
          <p:cNvPr id="42" name="Shape 42"/>
          <p:cNvSpPr txBox="1">
            <a:spLocks noGrp="1"/>
          </p:cNvSpPr>
          <p:nvPr>
            <p:ph type="subTitle" idx="1"/>
          </p:nvPr>
        </p:nvSpPr>
        <p:spPr>
          <a:xfrm>
            <a:off x="354000" y="3737433"/>
            <a:ext cx="5393600" cy="16467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ct val="100000"/>
              <a:buFont typeface="Arial"/>
              <a:buNone/>
              <a:defRPr sz="21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body" idx="2"/>
          </p:nvPr>
        </p:nvSpPr>
        <p:spPr>
          <a:xfrm>
            <a:off x="6586000" y="965433"/>
            <a:ext cx="5116000" cy="4926900"/>
          </a:xfrm>
          <a:prstGeom prst="rect">
            <a:avLst/>
          </a:prstGeom>
          <a:noFill/>
          <a:ln>
            <a:noFill/>
          </a:ln>
        </p:spPr>
        <p:txBody>
          <a:bodyPr wrap="square" lIns="91425" tIns="91425" rIns="91425" bIns="91425" anchor="ctr" anchorCtr="0"/>
          <a:lstStyle>
            <a:lvl1pPr marL="0" marR="0" lvl="0" indent="11430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11296611" y="6217622"/>
            <a:ext cx="731600" cy="524700"/>
          </a:xfrm>
          <a:prstGeom prst="rect">
            <a:avLst/>
          </a:prstGeom>
          <a:noFill/>
          <a:ln>
            <a:noFill/>
          </a:ln>
        </p:spPr>
        <p:txBody>
          <a:bodyPr wrap="square" lIns="91425" tIns="91425" rIns="91425" bIns="91425" anchor="ctr" anchorCtr="0">
            <a:noAutofit/>
          </a:bodyPr>
          <a:lstStyle/>
          <a:p>
            <a:pPr indent="-88900">
              <a:buClr>
                <a:srgbClr val="000000"/>
              </a:buClr>
              <a:buSzPct val="100000"/>
            </a:pPr>
            <a:fld id="{00000000-1234-1234-1234-123412341234}" type="slidenum">
              <a:rPr lang="en-US" sz="1400" smtClean="0">
                <a:solidFill>
                  <a:srgbClr val="000000"/>
                </a:solidFill>
                <a:latin typeface="Arial"/>
                <a:ea typeface="Arial"/>
                <a:cs typeface="Arial"/>
                <a:sym typeface="Arial"/>
              </a:rPr>
              <a:pPr indent="-88900">
                <a:buClr>
                  <a:srgbClr val="000000"/>
                </a:buClr>
                <a:buSzPct val="10000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1321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15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44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343D"/>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7"/>
            <a:ext cx="11360800" cy="763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SzPct val="100000"/>
              <a:buFont typeface="Arial"/>
              <a:buNone/>
              <a:defRPr sz="2800">
                <a:solidFill>
                  <a:schemeClr val="dk1"/>
                </a:solidFill>
              </a:defRPr>
            </a:lvl2pPr>
            <a:lvl3pPr lvl="2" indent="0">
              <a:spcBef>
                <a:spcPts val="0"/>
              </a:spcBef>
              <a:buClr>
                <a:schemeClr val="dk1"/>
              </a:buClr>
              <a:buSzPct val="100000"/>
              <a:buFont typeface="Arial"/>
              <a:buNone/>
              <a:defRPr sz="2800">
                <a:solidFill>
                  <a:schemeClr val="dk1"/>
                </a:solidFill>
              </a:defRPr>
            </a:lvl3pPr>
            <a:lvl4pPr lvl="3" indent="0">
              <a:spcBef>
                <a:spcPts val="0"/>
              </a:spcBef>
              <a:buClr>
                <a:schemeClr val="dk1"/>
              </a:buClr>
              <a:buSzPct val="100000"/>
              <a:buFont typeface="Arial"/>
              <a:buNone/>
              <a:defRPr sz="2800">
                <a:solidFill>
                  <a:schemeClr val="dk1"/>
                </a:solidFill>
              </a:defRPr>
            </a:lvl4pPr>
            <a:lvl5pPr lvl="4" indent="0">
              <a:spcBef>
                <a:spcPts val="0"/>
              </a:spcBef>
              <a:buClr>
                <a:schemeClr val="dk1"/>
              </a:buClr>
              <a:buSzPct val="100000"/>
              <a:buFont typeface="Arial"/>
              <a:buNone/>
              <a:defRPr sz="2800">
                <a:solidFill>
                  <a:schemeClr val="dk1"/>
                </a:solidFill>
              </a:defRPr>
            </a:lvl5pPr>
            <a:lvl6pPr lvl="5" indent="0">
              <a:spcBef>
                <a:spcPts val="0"/>
              </a:spcBef>
              <a:buClr>
                <a:schemeClr val="dk1"/>
              </a:buClr>
              <a:buSzPct val="100000"/>
              <a:buFont typeface="Arial"/>
              <a:buNone/>
              <a:defRPr sz="2800">
                <a:solidFill>
                  <a:schemeClr val="dk1"/>
                </a:solidFill>
              </a:defRPr>
            </a:lvl6pPr>
            <a:lvl7pPr lvl="6" indent="0">
              <a:spcBef>
                <a:spcPts val="0"/>
              </a:spcBef>
              <a:buClr>
                <a:schemeClr val="dk1"/>
              </a:buClr>
              <a:buSzPct val="100000"/>
              <a:buFont typeface="Arial"/>
              <a:buNone/>
              <a:defRPr sz="2800">
                <a:solidFill>
                  <a:schemeClr val="dk1"/>
                </a:solidFill>
              </a:defRPr>
            </a:lvl7pPr>
            <a:lvl8pPr lvl="7" indent="0">
              <a:spcBef>
                <a:spcPts val="0"/>
              </a:spcBef>
              <a:buClr>
                <a:schemeClr val="dk1"/>
              </a:buClr>
              <a:buSzPct val="100000"/>
              <a:buFont typeface="Arial"/>
              <a:buNone/>
              <a:defRPr sz="2800">
                <a:solidFill>
                  <a:schemeClr val="dk1"/>
                </a:solidFill>
              </a:defRPr>
            </a:lvl8pPr>
            <a:lvl9pPr lvl="8" indent="0">
              <a:spcBef>
                <a:spcPts val="0"/>
              </a:spcBef>
              <a:buClr>
                <a:schemeClr val="dk1"/>
              </a:buClr>
              <a:buSzPct val="100000"/>
              <a:buFont typeface="Arial"/>
              <a:buNone/>
              <a:defRPr sz="2800">
                <a:solidFill>
                  <a:schemeClr val="dk1"/>
                </a:solidFill>
              </a:defRPr>
            </a:lvl9pPr>
          </a:lstStyle>
          <a:p>
            <a:endParaRPr dirty="0"/>
          </a:p>
        </p:txBody>
      </p:sp>
      <p:sp>
        <p:nvSpPr>
          <p:cNvPr id="11" name="Shape 11"/>
          <p:cNvSpPr txBox="1">
            <a:spLocks noGrp="1"/>
          </p:cNvSpPr>
          <p:nvPr>
            <p:ph type="body" idx="1"/>
          </p:nvPr>
        </p:nvSpPr>
        <p:spPr>
          <a:xfrm>
            <a:off x="415600" y="1536633"/>
            <a:ext cx="11360800" cy="45552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lang="en-US" dirty="0"/>
          </a:p>
          <a:p>
            <a:pPr lvl="1"/>
            <a:endParaRPr dirty="0"/>
          </a:p>
        </p:txBody>
      </p:sp>
    </p:spTree>
    <p:extLst>
      <p:ext uri="{BB962C8B-B14F-4D97-AF65-F5344CB8AC3E}">
        <p14:creationId xmlns:p14="http://schemas.microsoft.com/office/powerpoint/2010/main" val="252291777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bg1"/>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C34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4D11-080C-4E2C-94FB-A52AFABDC83D}" type="datetimeFigureOut">
              <a:rPr lang="en-US" smtClean="0">
                <a:solidFill>
                  <a:prstClr val="black">
                    <a:tint val="75000"/>
                  </a:prstClr>
                </a:solidFill>
              </a:rPr>
              <a:pPr/>
              <a:t>7/29/2019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40374-29CC-4DB0-B507-07143A75E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0547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2376750" y="762001"/>
            <a:ext cx="7772400" cy="2155825"/>
          </a:xfrm>
          <a:prstGeom prst="rect">
            <a:avLst/>
          </a:prstGeom>
          <a:noFill/>
          <a:ln>
            <a:noFill/>
          </a:ln>
        </p:spPr>
        <p:txBody>
          <a:bodyPr wrap="square" lIns="91425" tIns="45700" rIns="91425" bIns="45700" anchor="ctr" anchorCtr="0">
            <a:noAutofit/>
          </a:bodyPr>
          <a:lstStyle/>
          <a:p>
            <a:pPr indent="-251331" algn="l">
              <a:buClr>
                <a:schemeClr val="lt1"/>
              </a:buClr>
              <a:buSzPct val="99974"/>
            </a:pPr>
            <a:r>
              <a:rPr lang="en-US" sz="3959" b="1" dirty="0">
                <a:solidFill>
                  <a:schemeClr val="lt1"/>
                </a:solidFill>
              </a:rPr>
              <a:t>NMDS to Study Dead Wood Fungi Communities in Parks of New Jersey</a:t>
            </a:r>
          </a:p>
        </p:txBody>
      </p:sp>
      <p:sp>
        <p:nvSpPr>
          <p:cNvPr id="59" name="Shape 59"/>
          <p:cNvSpPr txBox="1">
            <a:spLocks noGrp="1"/>
          </p:cNvSpPr>
          <p:nvPr>
            <p:ph type="subTitle" idx="1"/>
          </p:nvPr>
        </p:nvSpPr>
        <p:spPr>
          <a:xfrm>
            <a:off x="2376750" y="3679550"/>
            <a:ext cx="8048100" cy="1752600"/>
          </a:xfrm>
          <a:prstGeom prst="rect">
            <a:avLst/>
          </a:prstGeom>
          <a:noFill/>
          <a:ln>
            <a:noFill/>
          </a:ln>
        </p:spPr>
        <p:txBody>
          <a:bodyPr wrap="square" lIns="91425" tIns="45700" rIns="91425" bIns="45700" anchor="t" anchorCtr="0">
            <a:noAutofit/>
          </a:bodyPr>
          <a:lstStyle/>
          <a:p>
            <a:pPr indent="-69848" algn="l">
              <a:lnSpc>
                <a:spcPct val="115000"/>
              </a:lnSpc>
              <a:buClr>
                <a:schemeClr val="dk1"/>
              </a:buClr>
              <a:buSzPct val="36666"/>
            </a:pPr>
            <a:r>
              <a:rPr lang="en-US" sz="3000" dirty="0">
                <a:solidFill>
                  <a:srgbClr val="FFFFFF"/>
                </a:solidFill>
                <a:latin typeface="+mn-lt"/>
                <a:ea typeface="Cambria"/>
                <a:cs typeface="Cambria"/>
                <a:sym typeface="Cambria"/>
              </a:rPr>
              <a:t>Christopher </a:t>
            </a:r>
            <a:r>
              <a:rPr lang="en-US" sz="3000" dirty="0" err="1">
                <a:solidFill>
                  <a:srgbClr val="FFFFFF"/>
                </a:solidFill>
                <a:latin typeface="+mn-lt"/>
                <a:ea typeface="Cambria"/>
                <a:cs typeface="Cambria"/>
                <a:sym typeface="Cambria"/>
              </a:rPr>
              <a:t>Zambell</a:t>
            </a:r>
            <a:r>
              <a:rPr lang="en-US" sz="3000" dirty="0">
                <a:solidFill>
                  <a:srgbClr val="FFFFFF"/>
                </a:solidFill>
                <a:latin typeface="+mn-lt"/>
                <a:ea typeface="Cambria"/>
                <a:cs typeface="Cambria"/>
                <a:sym typeface="Cambria"/>
              </a:rPr>
              <a:t>, Maria Shumskaya</a:t>
            </a:r>
          </a:p>
          <a:p>
            <a:pPr indent="-176212" algn="l">
              <a:lnSpc>
                <a:spcPct val="90000"/>
              </a:lnSpc>
              <a:buClr>
                <a:schemeClr val="lt1"/>
              </a:buClr>
            </a:pPr>
            <a:r>
              <a:rPr lang="en-US" sz="2775" dirty="0">
                <a:solidFill>
                  <a:schemeClr val="lt1"/>
                </a:solidFill>
                <a:latin typeface="+mn-lt"/>
              </a:rPr>
              <a:t>Kean University, Union, NJ</a:t>
            </a:r>
          </a:p>
          <a:p>
            <a:pPr indent="-187960" algn="l">
              <a:lnSpc>
                <a:spcPct val="90000"/>
              </a:lnSpc>
              <a:spcBef>
                <a:spcPts val="592"/>
              </a:spcBef>
              <a:buClr>
                <a:srgbClr val="888888"/>
              </a:buClr>
            </a:pPr>
            <a:endParaRPr sz="2960" dirty="0">
              <a:solidFill>
                <a:srgbClr val="888888"/>
              </a:solidFill>
              <a:latin typeface="+mn-lt"/>
            </a:endParaRPr>
          </a:p>
        </p:txBody>
      </p:sp>
      <p:pic>
        <p:nvPicPr>
          <p:cNvPr id="15" name="Picture 14"/>
          <p:cNvPicPr>
            <a:picLocks noChangeAspect="1"/>
          </p:cNvPicPr>
          <p:nvPr/>
        </p:nvPicPr>
        <p:blipFill>
          <a:blip r:embed="rId3" cstate="screen">
            <a:grayscl/>
            <a:extLst>
              <a:ext uri="{BEBA8EAE-BF5A-486C-A8C5-ECC9F3942E4B}">
                <a14:imgProps xmlns:a14="http://schemas.microsoft.com/office/drawing/2010/main">
                  <a14:imgLayer r:embed="rId4">
                    <a14:imgEffect>
                      <a14:artisticCutout/>
                    </a14:imgEffect>
                    <a14:imgEffect>
                      <a14:saturation sat="200000"/>
                    </a14:imgEffect>
                  </a14:imgLayer>
                </a14:imgProps>
              </a:ext>
              <a:ext uri="{28A0092B-C50C-407E-A947-70E740481C1C}">
                <a14:useLocalDpi xmlns:a14="http://schemas.microsoft.com/office/drawing/2010/main"/>
              </a:ext>
            </a:extLst>
          </a:blip>
          <a:stretch>
            <a:fillRect/>
          </a:stretch>
        </p:blipFill>
        <p:spPr>
          <a:xfrm>
            <a:off x="9331865" y="-88033"/>
            <a:ext cx="1338760" cy="1228725"/>
          </a:xfrm>
          <a:prstGeom prst="rect">
            <a:avLst/>
          </a:prstGeom>
        </p:spPr>
      </p:pic>
      <p:pic>
        <p:nvPicPr>
          <p:cNvPr id="16" name="Picture 15"/>
          <p:cNvPicPr>
            <a:picLocks noChangeAspect="1"/>
          </p:cNvPicPr>
          <p:nvPr/>
        </p:nvPicPr>
        <p:blipFill rotWithShape="1">
          <a:blip r:embed="rId5" cstate="screen">
            <a:grayscl/>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a:ext>
            </a:extLst>
          </a:blip>
          <a:srcRect/>
          <a:stretch/>
        </p:blipFill>
        <p:spPr>
          <a:xfrm rot="18129262">
            <a:off x="9609615" y="157073"/>
            <a:ext cx="783260" cy="851138"/>
          </a:xfrm>
          <a:prstGeom prst="rect">
            <a:avLst/>
          </a:prstGeom>
        </p:spPr>
      </p:pic>
      <p:pic>
        <p:nvPicPr>
          <p:cNvPr id="17" name="Picture 16"/>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GlowEdges/>
                    </a14:imgEffect>
                  </a14:imgLayer>
                </a14:imgProps>
              </a:ext>
              <a:ext uri="{28A0092B-C50C-407E-A947-70E740481C1C}">
                <a14:useLocalDpi xmlns:a14="http://schemas.microsoft.com/office/drawing/2010/main"/>
              </a:ext>
            </a:extLst>
          </a:blip>
          <a:stretch>
            <a:fillRect/>
          </a:stretch>
        </p:blipFill>
        <p:spPr>
          <a:xfrm>
            <a:off x="9928449" y="970985"/>
            <a:ext cx="762000" cy="698500"/>
          </a:xfrm>
          <a:prstGeom prst="rect">
            <a:avLst/>
          </a:prstGeom>
        </p:spPr>
      </p:pic>
      <p:pic>
        <p:nvPicPr>
          <p:cNvPr id="18" name="Picture 17"/>
          <p:cNvPicPr>
            <a:picLocks noChangeAspect="1"/>
          </p:cNvPicPr>
          <p:nvPr/>
        </p:nvPicPr>
        <p:blipFill rotWithShape="1">
          <a:blip r:embed="rId9" cstate="screen">
            <a:grayscl/>
            <a:extLst>
              <a:ext uri="{BEBA8EAE-BF5A-486C-A8C5-ECC9F3942E4B}">
                <a14:imgProps xmlns:a14="http://schemas.microsoft.com/office/drawing/2010/main">
                  <a14:imgLayer r:embed="rId10">
                    <a14:imgEffect>
                      <a14:artisticPencilSketch/>
                    </a14:imgEffect>
                  </a14:imgLayer>
                </a14:imgProps>
              </a:ext>
              <a:ext uri="{28A0092B-C50C-407E-A947-70E740481C1C}">
                <a14:useLocalDpi xmlns:a14="http://schemas.microsoft.com/office/drawing/2010/main"/>
              </a:ext>
            </a:extLst>
          </a:blip>
          <a:srcRect/>
          <a:stretch/>
        </p:blipFill>
        <p:spPr>
          <a:xfrm rot="4526162" flipV="1">
            <a:off x="10307381" y="1619138"/>
            <a:ext cx="337116" cy="361099"/>
          </a:xfrm>
          <a:prstGeom prst="rect">
            <a:avLst/>
          </a:prstGeom>
        </p:spPr>
      </p:pic>
      <p:pic>
        <p:nvPicPr>
          <p:cNvPr id="19" name="Picture 18"/>
          <p:cNvPicPr>
            <a:picLocks noChangeAspect="1"/>
          </p:cNvPicPr>
          <p:nvPr/>
        </p:nvPicPr>
        <p:blipFill>
          <a:blip r:embed="rId3" cstate="screen">
            <a:grayscl/>
            <a:extLst>
              <a:ext uri="{BEBA8EAE-BF5A-486C-A8C5-ECC9F3942E4B}">
                <a14:imgProps xmlns:a14="http://schemas.microsoft.com/office/drawing/2010/main">
                  <a14:imgLayer r:embed="rId4">
                    <a14:imgEffect>
                      <a14:artisticCutout/>
                    </a14:imgEffect>
                    <a14:imgEffect>
                      <a14:saturation sat="200000"/>
                    </a14:imgEffect>
                  </a14:imgLayer>
                </a14:imgProps>
              </a:ext>
              <a:ext uri="{28A0092B-C50C-407E-A947-70E740481C1C}">
                <a14:useLocalDpi xmlns:a14="http://schemas.microsoft.com/office/drawing/2010/main"/>
              </a:ext>
            </a:extLst>
          </a:blip>
          <a:stretch>
            <a:fillRect/>
          </a:stretch>
        </p:blipFill>
        <p:spPr>
          <a:xfrm>
            <a:off x="1480340" y="5673005"/>
            <a:ext cx="1338760" cy="1228725"/>
          </a:xfrm>
          <a:prstGeom prst="rect">
            <a:avLst/>
          </a:prstGeom>
        </p:spPr>
      </p:pic>
      <p:pic>
        <p:nvPicPr>
          <p:cNvPr id="20" name="Picture 19"/>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GlowEdges/>
                    </a14:imgEffect>
                  </a14:imgLayer>
                </a14:imgProps>
              </a:ext>
              <a:ext uri="{28A0092B-C50C-407E-A947-70E740481C1C}">
                <a14:useLocalDpi xmlns:a14="http://schemas.microsoft.com/office/drawing/2010/main"/>
              </a:ext>
            </a:extLst>
          </a:blip>
          <a:stretch>
            <a:fillRect/>
          </a:stretch>
        </p:blipFill>
        <p:spPr>
          <a:xfrm>
            <a:off x="2661441" y="6158214"/>
            <a:ext cx="762000" cy="698500"/>
          </a:xfrm>
          <a:prstGeom prst="rect">
            <a:avLst/>
          </a:prstGeom>
        </p:spPr>
      </p:pic>
      <p:pic>
        <p:nvPicPr>
          <p:cNvPr id="21" name="Picture 20"/>
          <p:cNvPicPr>
            <a:picLocks noChangeAspect="1"/>
          </p:cNvPicPr>
          <p:nvPr/>
        </p:nvPicPr>
        <p:blipFill rotWithShape="1">
          <a:blip r:embed="rId5" cstate="screen">
            <a:grayscl/>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a:ext>
            </a:extLst>
          </a:blip>
          <a:srcRect/>
          <a:stretch/>
        </p:blipFill>
        <p:spPr>
          <a:xfrm rot="18129262">
            <a:off x="1758090" y="5930061"/>
            <a:ext cx="783260" cy="851138"/>
          </a:xfrm>
          <a:prstGeom prst="rect">
            <a:avLst/>
          </a:prstGeom>
        </p:spPr>
      </p:pic>
      <p:pic>
        <p:nvPicPr>
          <p:cNvPr id="22" name="Picture 21"/>
          <p:cNvPicPr>
            <a:picLocks noChangeAspect="1"/>
          </p:cNvPicPr>
          <p:nvPr/>
        </p:nvPicPr>
        <p:blipFill rotWithShape="1">
          <a:blip r:embed="rId9" cstate="screen">
            <a:grayscl/>
            <a:extLst>
              <a:ext uri="{BEBA8EAE-BF5A-486C-A8C5-ECC9F3942E4B}">
                <a14:imgProps xmlns:a14="http://schemas.microsoft.com/office/drawing/2010/main">
                  <a14:imgLayer r:embed="rId10">
                    <a14:imgEffect>
                      <a14:artisticPencilSketch/>
                    </a14:imgEffect>
                  </a14:imgLayer>
                </a14:imgProps>
              </a:ext>
              <a:ext uri="{28A0092B-C50C-407E-A947-70E740481C1C}">
                <a14:useLocalDpi xmlns:a14="http://schemas.microsoft.com/office/drawing/2010/main"/>
              </a:ext>
            </a:extLst>
          </a:blip>
          <a:srcRect/>
          <a:stretch/>
        </p:blipFill>
        <p:spPr>
          <a:xfrm rot="4526162" flipV="1">
            <a:off x="3389906" y="6467622"/>
            <a:ext cx="337116" cy="361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133D47-2184-4235-9C17-06B13C161B54}"/>
              </a:ext>
            </a:extLst>
          </p:cNvPr>
          <p:cNvSpPr>
            <a:spLocks noGrp="1"/>
          </p:cNvSpPr>
          <p:nvPr>
            <p:ph type="title"/>
          </p:nvPr>
        </p:nvSpPr>
        <p:spPr/>
        <p:txBody>
          <a:bodyPr/>
          <a:lstStyle/>
          <a:p>
            <a:r>
              <a:rPr lang="en-US" dirty="0"/>
              <a:t>Full species list, updated monthly, at iNaturalist.org</a:t>
            </a:r>
          </a:p>
        </p:txBody>
      </p:sp>
      <p:grpSp>
        <p:nvGrpSpPr>
          <p:cNvPr id="8" name="Group 7">
            <a:extLst>
              <a:ext uri="{FF2B5EF4-FFF2-40B4-BE49-F238E27FC236}">
                <a16:creationId xmlns:a16="http://schemas.microsoft.com/office/drawing/2014/main" id="{9359969C-C082-4A4E-A651-3CCA751EF54E}"/>
              </a:ext>
            </a:extLst>
          </p:cNvPr>
          <p:cNvGrpSpPr/>
          <p:nvPr/>
        </p:nvGrpSpPr>
        <p:grpSpPr>
          <a:xfrm>
            <a:off x="2427248" y="1723057"/>
            <a:ext cx="7337503" cy="4417640"/>
            <a:chOff x="17531680" y="6588949"/>
            <a:chExt cx="5874852" cy="3528735"/>
          </a:xfrm>
        </p:grpSpPr>
        <p:sp>
          <p:nvSpPr>
            <p:cNvPr id="11" name="Rectangle 10">
              <a:extLst>
                <a:ext uri="{FF2B5EF4-FFF2-40B4-BE49-F238E27FC236}">
                  <a16:creationId xmlns:a16="http://schemas.microsoft.com/office/drawing/2014/main" id="{94732E92-97E9-4FE9-A61F-4204A231B194}"/>
                </a:ext>
              </a:extLst>
            </p:cNvPr>
            <p:cNvSpPr/>
            <p:nvPr/>
          </p:nvSpPr>
          <p:spPr>
            <a:xfrm>
              <a:off x="17531680" y="6588949"/>
              <a:ext cx="5874852" cy="295016"/>
            </a:xfrm>
            <a:prstGeom prst="rect">
              <a:avLst/>
            </a:prstGeom>
          </p:spPr>
          <p:txBody>
            <a:bodyPr wrap="square">
              <a:spAutoFit/>
            </a:bodyPr>
            <a:lstStyle/>
            <a:p>
              <a:r>
                <a:rPr lang="en-US" dirty="0">
                  <a:solidFill>
                    <a:schemeClr val="bg1"/>
                  </a:solidFill>
                </a:rPr>
                <a:t>https://www.inaturalist.org/projects/saproxylic-fungi-of-new-jersey</a:t>
              </a:r>
            </a:p>
          </p:txBody>
        </p:sp>
        <p:pic>
          <p:nvPicPr>
            <p:cNvPr id="10" name="Picture 9">
              <a:extLst>
                <a:ext uri="{FF2B5EF4-FFF2-40B4-BE49-F238E27FC236}">
                  <a16:creationId xmlns:a16="http://schemas.microsoft.com/office/drawing/2014/main" id="{B5EFC852-F2C8-43D6-80F0-961A4EED43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10338" y="7260184"/>
              <a:ext cx="2857500" cy="2857500"/>
            </a:xfrm>
            <a:prstGeom prst="rect">
              <a:avLst/>
            </a:prstGeom>
          </p:spPr>
        </p:pic>
      </p:grpSp>
    </p:spTree>
    <p:extLst>
      <p:ext uri="{BB962C8B-B14F-4D97-AF65-F5344CB8AC3E}">
        <p14:creationId xmlns:p14="http://schemas.microsoft.com/office/powerpoint/2010/main" val="214581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866199-C8E5-499B-A500-E75EB28B754B}"/>
              </a:ext>
            </a:extLst>
          </p:cNvPr>
          <p:cNvSpPr>
            <a:spLocks noGrp="1"/>
          </p:cNvSpPr>
          <p:nvPr>
            <p:ph type="title"/>
          </p:nvPr>
        </p:nvSpPr>
        <p:spPr>
          <a:xfrm>
            <a:off x="415600" y="288567"/>
            <a:ext cx="11360800" cy="763500"/>
          </a:xfrm>
        </p:spPr>
        <p:txBody>
          <a:bodyPr/>
          <a:lstStyle/>
          <a:p>
            <a:r>
              <a:rPr lang="en-US" dirty="0"/>
              <a:t>Dataset shared via Global Biodiversity Information Facility, GBIF.org</a:t>
            </a:r>
            <a:br>
              <a:rPr lang="en-US" dirty="0"/>
            </a:br>
            <a:br>
              <a:rPr lang="en-US" dirty="0"/>
            </a:br>
            <a:r>
              <a:rPr lang="en-US" sz="1800" dirty="0"/>
              <a:t>https://www.gbif.org/dataset/d1d59f9f-e130-4715-bc9b-8a25e7b62e89</a:t>
            </a:r>
            <a:endParaRPr lang="en-US" dirty="0"/>
          </a:p>
        </p:txBody>
      </p:sp>
      <p:pic>
        <p:nvPicPr>
          <p:cNvPr id="8" name="Content Placeholder 7">
            <a:extLst>
              <a:ext uri="{FF2B5EF4-FFF2-40B4-BE49-F238E27FC236}">
                <a16:creationId xmlns:a16="http://schemas.microsoft.com/office/drawing/2014/main" id="{63C8152B-753E-416A-8EE4-BDF583FE2206}"/>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415600" y="1653460"/>
            <a:ext cx="7561488" cy="4527145"/>
          </a:xfrm>
          <a:prstGeom prst="rect">
            <a:avLst/>
          </a:prstGeom>
        </p:spPr>
      </p:pic>
      <p:sp>
        <p:nvSpPr>
          <p:cNvPr id="7" name="TextBox 6">
            <a:extLst>
              <a:ext uri="{FF2B5EF4-FFF2-40B4-BE49-F238E27FC236}">
                <a16:creationId xmlns:a16="http://schemas.microsoft.com/office/drawing/2014/main" id="{D2353227-0328-414A-8A89-ADCC9236E985}"/>
              </a:ext>
            </a:extLst>
          </p:cNvPr>
          <p:cNvSpPr txBox="1"/>
          <p:nvPr/>
        </p:nvSpPr>
        <p:spPr>
          <a:xfrm>
            <a:off x="8440615" y="4795610"/>
            <a:ext cx="3263750" cy="1384995"/>
          </a:xfrm>
          <a:prstGeom prst="rect">
            <a:avLst/>
          </a:prstGeom>
          <a:noFill/>
        </p:spPr>
        <p:txBody>
          <a:bodyPr wrap="square" rtlCol="0">
            <a:spAutoFit/>
          </a:bodyPr>
          <a:lstStyle/>
          <a:p>
            <a:r>
              <a:rPr lang="en-US" sz="1200" dirty="0">
                <a:solidFill>
                  <a:schemeClr val="bg1"/>
                </a:solidFill>
              </a:rPr>
              <a:t>Shumskaya M, Zambell C, Mishra S, Bell E, Blue S, Yearwood-</a:t>
            </a:r>
            <a:r>
              <a:rPr lang="en-US" sz="1200" dirty="0" err="1">
                <a:solidFill>
                  <a:schemeClr val="bg1"/>
                </a:solidFill>
              </a:rPr>
              <a:t>Marut</a:t>
            </a:r>
            <a:r>
              <a:rPr lang="en-US" sz="1200" dirty="0">
                <a:solidFill>
                  <a:schemeClr val="bg1"/>
                </a:solidFill>
              </a:rPr>
              <a:t> J, </a:t>
            </a:r>
            <a:r>
              <a:rPr lang="en-US" sz="1200" dirty="0" err="1">
                <a:solidFill>
                  <a:schemeClr val="bg1"/>
                </a:solidFill>
              </a:rPr>
              <a:t>Marut</a:t>
            </a:r>
            <a:r>
              <a:rPr lang="en-US" sz="1200" dirty="0">
                <a:solidFill>
                  <a:schemeClr val="bg1"/>
                </a:solidFill>
              </a:rPr>
              <a:t> W, </a:t>
            </a:r>
            <a:r>
              <a:rPr lang="en-US" sz="1200" dirty="0" err="1">
                <a:solidFill>
                  <a:schemeClr val="bg1"/>
                </a:solidFill>
              </a:rPr>
              <a:t>Vindas</a:t>
            </a:r>
            <a:r>
              <a:rPr lang="en-US" sz="1200" dirty="0">
                <a:solidFill>
                  <a:schemeClr val="bg1"/>
                </a:solidFill>
              </a:rPr>
              <a:t>-Cruz A, </a:t>
            </a:r>
          </a:p>
          <a:p>
            <a:r>
              <a:rPr lang="en-US" sz="1200" dirty="0">
                <a:solidFill>
                  <a:schemeClr val="bg1"/>
                </a:solidFill>
              </a:rPr>
              <a:t># Jennings A, </a:t>
            </a:r>
            <a:r>
              <a:rPr lang="en-US" sz="1200" dirty="0" err="1">
                <a:solidFill>
                  <a:schemeClr val="bg1"/>
                </a:solidFill>
              </a:rPr>
              <a:t>Hylton</a:t>
            </a:r>
            <a:r>
              <a:rPr lang="en-US" sz="1200" dirty="0">
                <a:solidFill>
                  <a:schemeClr val="bg1"/>
                </a:solidFill>
              </a:rPr>
              <a:t> N, Burghardt J (2019). Survey of saproxylic fungi across parks of New Jersey.</a:t>
            </a:r>
          </a:p>
          <a:p>
            <a:r>
              <a:rPr lang="en-US" sz="1200" dirty="0">
                <a:solidFill>
                  <a:schemeClr val="bg1"/>
                </a:solidFill>
              </a:rPr>
              <a:t># Kean University. Occurrence dataset https://doi.org/10.15468/ngpb5m accessed via GBIF.org on 2019-07-26</a:t>
            </a:r>
          </a:p>
        </p:txBody>
      </p:sp>
    </p:spTree>
    <p:extLst>
      <p:ext uri="{BB962C8B-B14F-4D97-AF65-F5344CB8AC3E}">
        <p14:creationId xmlns:p14="http://schemas.microsoft.com/office/powerpoint/2010/main" val="287007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2133000" y="408225"/>
            <a:ext cx="7467600" cy="609600"/>
          </a:xfrm>
          <a:prstGeom prst="rect">
            <a:avLst/>
          </a:prstGeom>
          <a:noFill/>
          <a:ln>
            <a:noFill/>
          </a:ln>
        </p:spPr>
        <p:txBody>
          <a:bodyPr wrap="square" lIns="91425" tIns="45700" rIns="91425" bIns="45700" anchor="ctr" anchorCtr="0">
            <a:noAutofit/>
          </a:bodyPr>
          <a:lstStyle/>
          <a:p>
            <a:pPr indent="-228600" algn="l">
              <a:buClr>
                <a:schemeClr val="lt1"/>
              </a:buClr>
            </a:pPr>
            <a:r>
              <a:rPr lang="en-US" sz="3600" dirty="0">
                <a:solidFill>
                  <a:schemeClr val="lt1"/>
                </a:solidFill>
                <a:latin typeface="Calibri"/>
                <a:ea typeface="Calibri"/>
                <a:cs typeface="Calibri"/>
                <a:sym typeface="Calibri"/>
              </a:rPr>
              <a:t>Hypothesis</a:t>
            </a:r>
          </a:p>
        </p:txBody>
      </p:sp>
      <p:sp>
        <p:nvSpPr>
          <p:cNvPr id="136" name="Shape 136"/>
          <p:cNvSpPr txBox="1">
            <a:spLocks noGrp="1"/>
          </p:cNvSpPr>
          <p:nvPr>
            <p:ph type="subTitle" idx="1"/>
          </p:nvPr>
        </p:nvSpPr>
        <p:spPr>
          <a:xfrm>
            <a:off x="2133000" y="1709202"/>
            <a:ext cx="7926000" cy="2093365"/>
          </a:xfrm>
          <a:prstGeom prst="rect">
            <a:avLst/>
          </a:prstGeom>
          <a:noFill/>
          <a:ln>
            <a:noFill/>
          </a:ln>
        </p:spPr>
        <p:txBody>
          <a:bodyPr wrap="square" lIns="91425" tIns="45700" rIns="91425" bIns="45700" anchor="t" anchorCtr="0">
            <a:noAutofit/>
          </a:bodyPr>
          <a:lstStyle/>
          <a:p>
            <a:pPr marL="457200" indent="-419100" algn="l">
              <a:lnSpc>
                <a:spcPct val="115000"/>
              </a:lnSpc>
              <a:buClr>
                <a:schemeClr val="lt1"/>
              </a:buClr>
              <a:buFont typeface="Calibri"/>
              <a:buChar char="●"/>
            </a:pPr>
            <a:r>
              <a:rPr lang="en-US" dirty="0">
                <a:solidFill>
                  <a:schemeClr val="lt1"/>
                </a:solidFill>
                <a:latin typeface="Calibri"/>
                <a:ea typeface="Calibri"/>
                <a:cs typeface="Calibri"/>
                <a:sym typeface="Calibri"/>
              </a:rPr>
              <a:t>North (mixed or hardwood forest) dead wood fungal communities are different from the South (softwood forest) communities</a:t>
            </a:r>
            <a:endParaRPr lang="en-US" b="0" i="0" u="none" strike="noStrike" cap="none" dirty="0">
              <a:solidFill>
                <a:schemeClr val="lt1"/>
              </a:solidFill>
              <a:latin typeface="Calibri"/>
              <a:ea typeface="Calibri"/>
              <a:cs typeface="Calibri"/>
              <a:sym typeface="Calibri"/>
            </a:endParaRPr>
          </a:p>
          <a:p>
            <a:pPr indent="-190500" algn="l">
              <a:lnSpc>
                <a:spcPct val="115000"/>
              </a:lnSpc>
              <a:spcBef>
                <a:spcPts val="1000"/>
              </a:spcBef>
            </a:pPr>
            <a:endParaRPr sz="3000" dirty="0">
              <a:solidFill>
                <a:schemeClr val="lt1"/>
              </a:solidFill>
              <a:latin typeface="Calibri"/>
              <a:ea typeface="Calibri"/>
              <a:cs typeface="Calibri"/>
              <a:sym typeface="Calibri"/>
            </a:endParaRPr>
          </a:p>
          <a:p>
            <a:pPr indent="-203200" algn="l"/>
            <a:br>
              <a:rPr lang="en-US" sz="3200" dirty="0">
                <a:solidFill>
                  <a:schemeClr val="lt1"/>
                </a:solidFill>
              </a:rPr>
            </a:br>
            <a:endParaRPr lang="en-US" sz="3200" dirty="0">
              <a:solidFill>
                <a:schemeClr val="lt1"/>
              </a:solidFill>
            </a:endParaRPr>
          </a:p>
        </p:txBody>
      </p:sp>
    </p:spTree>
    <p:extLst>
      <p:ext uri="{BB962C8B-B14F-4D97-AF65-F5344CB8AC3E}">
        <p14:creationId xmlns:p14="http://schemas.microsoft.com/office/powerpoint/2010/main" val="209929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6E19-C6AE-498E-A8FA-0DDDF443AF20}"/>
              </a:ext>
            </a:extLst>
          </p:cNvPr>
          <p:cNvSpPr>
            <a:spLocks noGrp="1"/>
          </p:cNvSpPr>
          <p:nvPr>
            <p:ph type="title"/>
          </p:nvPr>
        </p:nvSpPr>
        <p:spPr/>
        <p:txBody>
          <a:bodyPr/>
          <a:lstStyle/>
          <a:p>
            <a:r>
              <a:rPr lang="en-US" dirty="0"/>
              <a:t>How to test the hypothesis?</a:t>
            </a:r>
          </a:p>
        </p:txBody>
      </p:sp>
      <p:sp>
        <p:nvSpPr>
          <p:cNvPr id="3" name="Text Placeholder 2">
            <a:extLst>
              <a:ext uri="{FF2B5EF4-FFF2-40B4-BE49-F238E27FC236}">
                <a16:creationId xmlns:a16="http://schemas.microsoft.com/office/drawing/2014/main" id="{3E4A2D6B-4542-4382-AA20-BADF81D4D9F2}"/>
              </a:ext>
            </a:extLst>
          </p:cNvPr>
          <p:cNvSpPr>
            <a:spLocks noGrp="1"/>
          </p:cNvSpPr>
          <p:nvPr>
            <p:ph sz="quarter" idx="10"/>
          </p:nvPr>
        </p:nvSpPr>
        <p:spPr/>
        <p:txBody>
          <a:bodyPr/>
          <a:lstStyle/>
          <a:p>
            <a:r>
              <a:rPr lang="en-US" sz="2000" u="sng" dirty="0"/>
              <a:t>Ordination analysis:</a:t>
            </a:r>
          </a:p>
          <a:p>
            <a:pPr lvl="1"/>
            <a:r>
              <a:rPr lang="en-US" sz="1800" dirty="0"/>
              <a:t>We can map similarities between species communities in 2D, 3D, or more dimensions in space.  Very similar communities should be plotted close to each other, while very different communities far from each other. </a:t>
            </a:r>
          </a:p>
          <a:p>
            <a:pPr lvl="1"/>
            <a:r>
              <a:rPr lang="en-US" sz="1800" dirty="0"/>
              <a:t>We can also map environmental variables onto the ordination</a:t>
            </a:r>
          </a:p>
          <a:p>
            <a:pPr lvl="3"/>
            <a:r>
              <a:rPr lang="en-US" sz="1800" dirty="0"/>
              <a:t>for example, a correlation between communities and latitude</a:t>
            </a:r>
            <a:endParaRPr lang="en-US" sz="2000" dirty="0"/>
          </a:p>
          <a:p>
            <a:r>
              <a:rPr lang="en-US" sz="2000" dirty="0"/>
              <a:t>Types of ordination (there are many):</a:t>
            </a:r>
          </a:p>
          <a:p>
            <a:pPr lvl="1"/>
            <a:r>
              <a:rPr lang="en-US" sz="1600" b="1" dirty="0"/>
              <a:t>NMDS </a:t>
            </a:r>
            <a:r>
              <a:rPr lang="en-US" sz="1600" dirty="0"/>
              <a:t>(Non-Metric Multidimensional Scaling) – a method in which any “community distance” metric is chosen, and the points are plotted in a way that retains rank order of distances between all the points.</a:t>
            </a:r>
          </a:p>
          <a:p>
            <a:pPr lvl="1"/>
            <a:r>
              <a:rPr lang="en-US" sz="1600" dirty="0"/>
              <a:t>Plot distance is </a:t>
            </a:r>
            <a:r>
              <a:rPr lang="en-US" sz="1600" u="sng" dirty="0"/>
              <a:t>not proportional</a:t>
            </a:r>
            <a:r>
              <a:rPr lang="en-US" sz="1600" dirty="0"/>
              <a:t> to community distance (but retains rank order). </a:t>
            </a:r>
          </a:p>
          <a:p>
            <a:pPr lvl="1"/>
            <a:r>
              <a:rPr lang="en-US" sz="1600" dirty="0"/>
              <a:t> Allows us to visualize the level of similarity of sites or populations in a dataset</a:t>
            </a:r>
          </a:p>
        </p:txBody>
      </p:sp>
    </p:spTree>
    <p:extLst>
      <p:ext uri="{BB962C8B-B14F-4D97-AF65-F5344CB8AC3E}">
        <p14:creationId xmlns:p14="http://schemas.microsoft.com/office/powerpoint/2010/main" val="273026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1B41-4D7D-47A6-BDAD-9CB3EED017AA}"/>
              </a:ext>
            </a:extLst>
          </p:cNvPr>
          <p:cNvSpPr>
            <a:spLocks noGrp="1"/>
          </p:cNvSpPr>
          <p:nvPr>
            <p:ph type="title"/>
          </p:nvPr>
        </p:nvSpPr>
        <p:spPr/>
        <p:txBody>
          <a:bodyPr/>
          <a:lstStyle/>
          <a:p>
            <a:r>
              <a:rPr lang="en-US" dirty="0"/>
              <a:t>NMDS example</a:t>
            </a:r>
          </a:p>
        </p:txBody>
      </p:sp>
      <p:pic>
        <p:nvPicPr>
          <p:cNvPr id="4" name="Picture 3">
            <a:extLst>
              <a:ext uri="{FF2B5EF4-FFF2-40B4-BE49-F238E27FC236}">
                <a16:creationId xmlns:a16="http://schemas.microsoft.com/office/drawing/2014/main" id="{9BB36A05-2505-4F72-B6B6-FE7A4D1C4B7C}"/>
              </a:ext>
            </a:extLst>
          </p:cNvPr>
          <p:cNvPicPr>
            <a:picLocks noChangeAspect="1"/>
          </p:cNvPicPr>
          <p:nvPr/>
        </p:nvPicPr>
        <p:blipFill>
          <a:blip r:embed="rId3"/>
          <a:stretch>
            <a:fillRect/>
          </a:stretch>
        </p:blipFill>
        <p:spPr>
          <a:xfrm>
            <a:off x="3365835" y="1356867"/>
            <a:ext cx="4546934" cy="4546934"/>
          </a:xfrm>
          <a:prstGeom prst="rect">
            <a:avLst/>
          </a:prstGeom>
        </p:spPr>
      </p:pic>
      <p:cxnSp>
        <p:nvCxnSpPr>
          <p:cNvPr id="6" name="Straight Arrow Connector 5">
            <a:extLst>
              <a:ext uri="{FF2B5EF4-FFF2-40B4-BE49-F238E27FC236}">
                <a16:creationId xmlns:a16="http://schemas.microsoft.com/office/drawing/2014/main" id="{C1A79E59-BD60-432F-B72A-796FBEB81078}"/>
              </a:ext>
            </a:extLst>
          </p:cNvPr>
          <p:cNvCxnSpPr>
            <a:cxnSpLocks/>
            <a:stCxn id="10" idx="2"/>
          </p:cNvCxnSpPr>
          <p:nvPr/>
        </p:nvCxnSpPr>
        <p:spPr>
          <a:xfrm flipH="1">
            <a:off x="4913972" y="779709"/>
            <a:ext cx="785926" cy="1606652"/>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0AA9541-F53C-42B8-8F83-5314B73ADAEA}"/>
              </a:ext>
            </a:extLst>
          </p:cNvPr>
          <p:cNvCxnSpPr>
            <a:cxnSpLocks/>
          </p:cNvCxnSpPr>
          <p:nvPr/>
        </p:nvCxnSpPr>
        <p:spPr>
          <a:xfrm flipH="1" flipV="1">
            <a:off x="6730569" y="3805792"/>
            <a:ext cx="1916309" cy="130452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917913-F9B7-47D6-9FE8-F751364CF92F}"/>
              </a:ext>
            </a:extLst>
          </p:cNvPr>
          <p:cNvSpPr txBox="1"/>
          <p:nvPr/>
        </p:nvSpPr>
        <p:spPr>
          <a:xfrm>
            <a:off x="5303796" y="471933"/>
            <a:ext cx="792205" cy="307777"/>
          </a:xfrm>
          <a:prstGeom prst="rect">
            <a:avLst/>
          </a:prstGeom>
          <a:noFill/>
          <a:ln>
            <a:solidFill>
              <a:schemeClr val="accent1">
                <a:lumMod val="75000"/>
              </a:schemeClr>
            </a:solidFill>
          </a:ln>
        </p:spPr>
        <p:txBody>
          <a:bodyPr wrap="none" rtlCol="0">
            <a:spAutoFit/>
          </a:bodyPr>
          <a:lstStyle/>
          <a:p>
            <a:r>
              <a:rPr lang="en-US" sz="1400" kern="0" dirty="0">
                <a:solidFill>
                  <a:srgbClr val="FFFFFF"/>
                </a:solidFill>
                <a:latin typeface="Arial"/>
                <a:cs typeface="Arial"/>
                <a:sym typeface="Arial"/>
              </a:rPr>
              <a:t>species</a:t>
            </a:r>
          </a:p>
        </p:txBody>
      </p:sp>
      <p:sp>
        <p:nvSpPr>
          <p:cNvPr id="15" name="TextBox 14">
            <a:extLst>
              <a:ext uri="{FF2B5EF4-FFF2-40B4-BE49-F238E27FC236}">
                <a16:creationId xmlns:a16="http://schemas.microsoft.com/office/drawing/2014/main" id="{0F0ACE86-C263-4146-A796-3B0C008A4C77}"/>
              </a:ext>
            </a:extLst>
          </p:cNvPr>
          <p:cNvSpPr txBox="1"/>
          <p:nvPr/>
        </p:nvSpPr>
        <p:spPr>
          <a:xfrm>
            <a:off x="8646878" y="5003874"/>
            <a:ext cx="616739" cy="307777"/>
          </a:xfrm>
          <a:prstGeom prst="rect">
            <a:avLst/>
          </a:prstGeom>
          <a:noFill/>
          <a:ln>
            <a:solidFill>
              <a:schemeClr val="accent1">
                <a:lumMod val="75000"/>
              </a:schemeClr>
            </a:solidFill>
          </a:ln>
        </p:spPr>
        <p:txBody>
          <a:bodyPr wrap="square" rtlCol="0">
            <a:spAutoFit/>
          </a:bodyPr>
          <a:lstStyle/>
          <a:p>
            <a:r>
              <a:rPr lang="en-US" sz="1400" kern="0" dirty="0">
                <a:solidFill>
                  <a:srgbClr val="FFFFFF"/>
                </a:solidFill>
                <a:latin typeface="Arial"/>
                <a:cs typeface="Arial"/>
                <a:sym typeface="Arial"/>
              </a:rPr>
              <a:t>site</a:t>
            </a:r>
          </a:p>
        </p:txBody>
      </p:sp>
      <p:cxnSp>
        <p:nvCxnSpPr>
          <p:cNvPr id="17" name="Straight Arrow Connector 16">
            <a:extLst>
              <a:ext uri="{FF2B5EF4-FFF2-40B4-BE49-F238E27FC236}">
                <a16:creationId xmlns:a16="http://schemas.microsoft.com/office/drawing/2014/main" id="{3A2326BC-1D11-42F0-8188-657B69DB138F}"/>
              </a:ext>
            </a:extLst>
          </p:cNvPr>
          <p:cNvCxnSpPr>
            <a:cxnSpLocks/>
            <a:stCxn id="18" idx="2"/>
          </p:cNvCxnSpPr>
          <p:nvPr/>
        </p:nvCxnSpPr>
        <p:spPr>
          <a:xfrm flipH="1">
            <a:off x="5862885" y="831504"/>
            <a:ext cx="1735366" cy="146668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8F3E5A-587F-46A7-935A-E0B5676BB50E}"/>
              </a:ext>
            </a:extLst>
          </p:cNvPr>
          <p:cNvSpPr txBox="1"/>
          <p:nvPr/>
        </p:nvSpPr>
        <p:spPr>
          <a:xfrm>
            <a:off x="7232606" y="523728"/>
            <a:ext cx="731290" cy="307777"/>
          </a:xfrm>
          <a:prstGeom prst="rect">
            <a:avLst/>
          </a:prstGeom>
          <a:noFill/>
          <a:ln>
            <a:solidFill>
              <a:schemeClr val="accent1">
                <a:lumMod val="75000"/>
              </a:schemeClr>
            </a:solidFill>
          </a:ln>
        </p:spPr>
        <p:txBody>
          <a:bodyPr wrap="none" rtlCol="0">
            <a:spAutoFit/>
          </a:bodyPr>
          <a:lstStyle/>
          <a:p>
            <a:r>
              <a:rPr lang="en-US" sz="1400" kern="0" dirty="0">
                <a:solidFill>
                  <a:srgbClr val="FFFFFF"/>
                </a:solidFill>
                <a:latin typeface="Arial"/>
                <a:cs typeface="Arial"/>
                <a:sym typeface="Arial"/>
              </a:rPr>
              <a:t>groups</a:t>
            </a:r>
          </a:p>
        </p:txBody>
      </p:sp>
      <p:sp>
        <p:nvSpPr>
          <p:cNvPr id="13" name="Rectangle 12">
            <a:extLst>
              <a:ext uri="{FF2B5EF4-FFF2-40B4-BE49-F238E27FC236}">
                <a16:creationId xmlns:a16="http://schemas.microsoft.com/office/drawing/2014/main" id="{DDC6E11C-E634-4D37-89EE-3EAEB6A78F35}"/>
              </a:ext>
            </a:extLst>
          </p:cNvPr>
          <p:cNvSpPr/>
          <p:nvPr/>
        </p:nvSpPr>
        <p:spPr>
          <a:xfrm>
            <a:off x="7425172" y="6480960"/>
            <a:ext cx="3124573" cy="246221"/>
          </a:xfrm>
          <a:prstGeom prst="rect">
            <a:avLst/>
          </a:prstGeom>
        </p:spPr>
        <p:txBody>
          <a:bodyPr wrap="none">
            <a:spAutoFit/>
          </a:bodyPr>
          <a:lstStyle/>
          <a:p>
            <a:r>
              <a:rPr lang="en-US" sz="1000" kern="0" dirty="0">
                <a:solidFill>
                  <a:srgbClr val="FFFFFF"/>
                </a:solidFill>
                <a:latin typeface="Arial"/>
                <a:cs typeface="Arial"/>
                <a:sym typeface="Arial"/>
              </a:rPr>
              <a:t>https://jonlefcheck.net/2012/10/24/nmds-tutorial-in-r/</a:t>
            </a:r>
          </a:p>
        </p:txBody>
      </p:sp>
    </p:spTree>
    <p:extLst>
      <p:ext uri="{BB962C8B-B14F-4D97-AF65-F5344CB8AC3E}">
        <p14:creationId xmlns:p14="http://schemas.microsoft.com/office/powerpoint/2010/main" val="198706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F1A2-71DC-4E60-B3B0-798287959E4A}"/>
              </a:ext>
            </a:extLst>
          </p:cNvPr>
          <p:cNvSpPr>
            <a:spLocks noGrp="1"/>
          </p:cNvSpPr>
          <p:nvPr>
            <p:ph type="title"/>
          </p:nvPr>
        </p:nvSpPr>
        <p:spPr/>
        <p:txBody>
          <a:bodyPr/>
          <a:lstStyle/>
          <a:p>
            <a:r>
              <a:rPr lang="en-US" dirty="0"/>
              <a:t>Clinical example</a:t>
            </a:r>
          </a:p>
        </p:txBody>
      </p:sp>
      <p:sp>
        <p:nvSpPr>
          <p:cNvPr id="3" name="Text Placeholder 2">
            <a:extLst>
              <a:ext uri="{FF2B5EF4-FFF2-40B4-BE49-F238E27FC236}">
                <a16:creationId xmlns:a16="http://schemas.microsoft.com/office/drawing/2014/main" id="{49A08C4B-022B-4877-AADC-3D1F2A7A096F}"/>
              </a:ext>
            </a:extLst>
          </p:cNvPr>
          <p:cNvSpPr>
            <a:spLocks noGrp="1"/>
          </p:cNvSpPr>
          <p:nvPr>
            <p:ph sz="quarter" idx="10"/>
          </p:nvPr>
        </p:nvSpPr>
        <p:spPr/>
        <p:txBody>
          <a:bodyPr/>
          <a:lstStyle/>
          <a:p>
            <a:r>
              <a:rPr lang="en-US" b="1" dirty="0"/>
              <a:t>Supragingival plaque</a:t>
            </a:r>
            <a:r>
              <a:rPr lang="en-US" dirty="0"/>
              <a:t>: bacteria adherent above the gingiva, supragingival bacterial populations prefer a low oxygen environment, and are called facultative anaerobes</a:t>
            </a:r>
          </a:p>
          <a:p>
            <a:r>
              <a:rPr lang="en-US" dirty="0"/>
              <a:t> </a:t>
            </a:r>
            <a:r>
              <a:rPr lang="en-US" b="1" dirty="0"/>
              <a:t>Subgingival plaque</a:t>
            </a:r>
            <a:r>
              <a:rPr lang="en-US" dirty="0"/>
              <a:t>: bacteria below the gingiva, prefer a no oxygen (anaerobic) environment</a:t>
            </a:r>
          </a:p>
        </p:txBody>
      </p:sp>
      <p:pic>
        <p:nvPicPr>
          <p:cNvPr id="5" name="Picture 4">
            <a:extLst>
              <a:ext uri="{FF2B5EF4-FFF2-40B4-BE49-F238E27FC236}">
                <a16:creationId xmlns:a16="http://schemas.microsoft.com/office/drawing/2014/main" id="{D9587707-1DB4-4985-A370-B22DB4ECB94A}"/>
              </a:ext>
            </a:extLst>
          </p:cNvPr>
          <p:cNvPicPr>
            <a:picLocks noChangeAspect="1"/>
          </p:cNvPicPr>
          <p:nvPr/>
        </p:nvPicPr>
        <p:blipFill>
          <a:blip r:embed="rId3"/>
          <a:stretch>
            <a:fillRect/>
          </a:stretch>
        </p:blipFill>
        <p:spPr>
          <a:xfrm>
            <a:off x="1785307" y="3684057"/>
            <a:ext cx="3618567" cy="2218792"/>
          </a:xfrm>
          <a:prstGeom prst="rect">
            <a:avLst/>
          </a:prstGeom>
        </p:spPr>
      </p:pic>
      <p:pic>
        <p:nvPicPr>
          <p:cNvPr id="6" name="Picture 5">
            <a:extLst>
              <a:ext uri="{FF2B5EF4-FFF2-40B4-BE49-F238E27FC236}">
                <a16:creationId xmlns:a16="http://schemas.microsoft.com/office/drawing/2014/main" id="{FCDC8E64-8B8E-4BC5-8656-0992AC81F0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0621" y="3684057"/>
            <a:ext cx="4399547" cy="2218792"/>
          </a:xfrm>
          <a:prstGeom prst="rect">
            <a:avLst/>
          </a:prstGeom>
        </p:spPr>
      </p:pic>
      <p:sp>
        <p:nvSpPr>
          <p:cNvPr id="8" name="TextBox 7">
            <a:extLst>
              <a:ext uri="{FF2B5EF4-FFF2-40B4-BE49-F238E27FC236}">
                <a16:creationId xmlns:a16="http://schemas.microsoft.com/office/drawing/2014/main" id="{F26BD43A-5FCE-4E42-965F-F9C2D4075CC3}"/>
              </a:ext>
            </a:extLst>
          </p:cNvPr>
          <p:cNvSpPr txBox="1"/>
          <p:nvPr/>
        </p:nvSpPr>
        <p:spPr>
          <a:xfrm>
            <a:off x="6501689" y="6345045"/>
            <a:ext cx="3804247" cy="307777"/>
          </a:xfrm>
          <a:prstGeom prst="rect">
            <a:avLst/>
          </a:prstGeom>
          <a:noFill/>
        </p:spPr>
        <p:txBody>
          <a:bodyPr wrap="none" rtlCol="0">
            <a:spAutoFit/>
          </a:bodyPr>
          <a:lstStyle/>
          <a:p>
            <a:r>
              <a:rPr lang="en-US" sz="1400" kern="0" dirty="0" err="1">
                <a:solidFill>
                  <a:srgbClr val="FFFFFF"/>
                </a:solidFill>
                <a:latin typeface="Arial"/>
                <a:cs typeface="Arial"/>
                <a:sym typeface="Arial"/>
              </a:rPr>
              <a:t>Galimanas</a:t>
            </a:r>
            <a:r>
              <a:rPr lang="en-US" sz="1400" kern="0" dirty="0">
                <a:solidFill>
                  <a:srgbClr val="FFFFFF"/>
                </a:solidFill>
                <a:latin typeface="Arial"/>
                <a:cs typeface="Arial"/>
                <a:sym typeface="Arial"/>
              </a:rPr>
              <a:t> V, et al, (2014) Microbiome 2 (32)</a:t>
            </a:r>
          </a:p>
        </p:txBody>
      </p:sp>
    </p:spTree>
    <p:extLst>
      <p:ext uri="{BB962C8B-B14F-4D97-AF65-F5344CB8AC3E}">
        <p14:creationId xmlns:p14="http://schemas.microsoft.com/office/powerpoint/2010/main" val="382089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6968-31C7-4C9D-8CF9-EAAA725DF262}"/>
              </a:ext>
            </a:extLst>
          </p:cNvPr>
          <p:cNvSpPr>
            <a:spLocks noGrp="1"/>
          </p:cNvSpPr>
          <p:nvPr>
            <p:ph type="title"/>
          </p:nvPr>
        </p:nvSpPr>
        <p:spPr/>
        <p:txBody>
          <a:bodyPr/>
          <a:lstStyle/>
          <a:p>
            <a:r>
              <a:rPr lang="en-US" dirty="0"/>
              <a:t>NMDS from clinical example</a:t>
            </a:r>
          </a:p>
        </p:txBody>
      </p:sp>
      <p:pic>
        <p:nvPicPr>
          <p:cNvPr id="4" name="Picture 3">
            <a:extLst>
              <a:ext uri="{FF2B5EF4-FFF2-40B4-BE49-F238E27FC236}">
                <a16:creationId xmlns:a16="http://schemas.microsoft.com/office/drawing/2014/main" id="{94D8445C-9C2F-4DA7-A352-408A0637E33F}"/>
              </a:ext>
            </a:extLst>
          </p:cNvPr>
          <p:cNvPicPr>
            <a:picLocks noChangeAspect="1"/>
          </p:cNvPicPr>
          <p:nvPr/>
        </p:nvPicPr>
        <p:blipFill>
          <a:blip r:embed="rId3"/>
          <a:stretch>
            <a:fillRect/>
          </a:stretch>
        </p:blipFill>
        <p:spPr>
          <a:xfrm>
            <a:off x="3238500" y="1994154"/>
            <a:ext cx="4457700" cy="3997071"/>
          </a:xfrm>
          <a:prstGeom prst="rect">
            <a:avLst/>
          </a:prstGeom>
        </p:spPr>
      </p:pic>
      <p:sp>
        <p:nvSpPr>
          <p:cNvPr id="5" name="TextBox 4">
            <a:extLst>
              <a:ext uri="{FF2B5EF4-FFF2-40B4-BE49-F238E27FC236}">
                <a16:creationId xmlns:a16="http://schemas.microsoft.com/office/drawing/2014/main" id="{9D4DFF38-0A15-4BFC-B48D-CBB133F34BAE}"/>
              </a:ext>
            </a:extLst>
          </p:cNvPr>
          <p:cNvSpPr txBox="1"/>
          <p:nvPr/>
        </p:nvSpPr>
        <p:spPr>
          <a:xfrm>
            <a:off x="4866227" y="6110745"/>
            <a:ext cx="813043" cy="307777"/>
          </a:xfrm>
          <a:prstGeom prst="rect">
            <a:avLst/>
          </a:prstGeom>
          <a:noFill/>
        </p:spPr>
        <p:txBody>
          <a:bodyPr wrap="none" rtlCol="0">
            <a:spAutoFit/>
          </a:bodyPr>
          <a:lstStyle/>
          <a:p>
            <a:r>
              <a:rPr lang="en-US" sz="1400" kern="0" dirty="0">
                <a:solidFill>
                  <a:srgbClr val="FFFFFF"/>
                </a:solidFill>
                <a:latin typeface="Arial"/>
                <a:cs typeface="Arial"/>
                <a:sym typeface="Arial"/>
              </a:rPr>
              <a:t>NMDS1</a:t>
            </a:r>
          </a:p>
        </p:txBody>
      </p:sp>
      <p:sp>
        <p:nvSpPr>
          <p:cNvPr id="6" name="TextBox 5">
            <a:extLst>
              <a:ext uri="{FF2B5EF4-FFF2-40B4-BE49-F238E27FC236}">
                <a16:creationId xmlns:a16="http://schemas.microsoft.com/office/drawing/2014/main" id="{E7C65F1B-C7C5-4420-9BA3-856C59B5CF2A}"/>
              </a:ext>
            </a:extLst>
          </p:cNvPr>
          <p:cNvSpPr txBox="1"/>
          <p:nvPr/>
        </p:nvSpPr>
        <p:spPr>
          <a:xfrm>
            <a:off x="2311522" y="3992689"/>
            <a:ext cx="813043" cy="307777"/>
          </a:xfrm>
          <a:prstGeom prst="rect">
            <a:avLst/>
          </a:prstGeom>
          <a:noFill/>
        </p:spPr>
        <p:txBody>
          <a:bodyPr wrap="none" rtlCol="0">
            <a:spAutoFit/>
          </a:bodyPr>
          <a:lstStyle/>
          <a:p>
            <a:r>
              <a:rPr lang="en-US" sz="1400" kern="0" dirty="0">
                <a:solidFill>
                  <a:srgbClr val="FFFFFF"/>
                </a:solidFill>
                <a:latin typeface="Arial"/>
                <a:cs typeface="Arial"/>
                <a:sym typeface="Arial"/>
              </a:rPr>
              <a:t>NMDS2</a:t>
            </a:r>
          </a:p>
        </p:txBody>
      </p:sp>
      <p:sp>
        <p:nvSpPr>
          <p:cNvPr id="7" name="TextBox 6">
            <a:extLst>
              <a:ext uri="{FF2B5EF4-FFF2-40B4-BE49-F238E27FC236}">
                <a16:creationId xmlns:a16="http://schemas.microsoft.com/office/drawing/2014/main" id="{99E88F5A-7805-4084-8F9E-CD08C2DBAB9B}"/>
              </a:ext>
            </a:extLst>
          </p:cNvPr>
          <p:cNvSpPr txBox="1"/>
          <p:nvPr/>
        </p:nvSpPr>
        <p:spPr>
          <a:xfrm>
            <a:off x="8249654" y="2387997"/>
            <a:ext cx="1961147" cy="2462213"/>
          </a:xfrm>
          <a:prstGeom prst="rect">
            <a:avLst/>
          </a:prstGeom>
          <a:noFill/>
        </p:spPr>
        <p:txBody>
          <a:bodyPr wrap="square" rtlCol="0">
            <a:spAutoFit/>
          </a:bodyPr>
          <a:lstStyle/>
          <a:p>
            <a:r>
              <a:rPr lang="en-US" sz="1400" kern="0" dirty="0" err="1">
                <a:solidFill>
                  <a:srgbClr val="FFFFFF"/>
                </a:solidFill>
                <a:latin typeface="Arial"/>
                <a:cs typeface="Arial"/>
                <a:sym typeface="Arial"/>
              </a:rPr>
              <a:t>SubG</a:t>
            </a:r>
            <a:r>
              <a:rPr lang="en-US" sz="1400" kern="0" dirty="0">
                <a:solidFill>
                  <a:srgbClr val="FFFFFF"/>
                </a:solidFill>
                <a:latin typeface="Arial"/>
                <a:cs typeface="Arial"/>
                <a:sym typeface="Arial"/>
              </a:rPr>
              <a:t> – bacteria from subgingival space of each patient</a:t>
            </a:r>
          </a:p>
          <a:p>
            <a:endParaRPr lang="en-US" sz="1400" kern="0" dirty="0">
              <a:solidFill>
                <a:srgbClr val="FFFFFF"/>
              </a:solidFill>
              <a:latin typeface="Arial"/>
              <a:cs typeface="Arial"/>
              <a:sym typeface="Arial"/>
            </a:endParaRPr>
          </a:p>
          <a:p>
            <a:r>
              <a:rPr lang="en-US" sz="1400" kern="0" dirty="0" err="1">
                <a:solidFill>
                  <a:srgbClr val="FFFFFF"/>
                </a:solidFill>
                <a:latin typeface="Arial"/>
                <a:cs typeface="Arial"/>
                <a:sym typeface="Arial"/>
              </a:rPr>
              <a:t>SupG</a:t>
            </a:r>
            <a:r>
              <a:rPr lang="en-US" sz="1400" kern="0" dirty="0">
                <a:solidFill>
                  <a:srgbClr val="FFFFFF"/>
                </a:solidFill>
                <a:latin typeface="Arial"/>
                <a:cs typeface="Arial"/>
                <a:sym typeface="Arial"/>
              </a:rPr>
              <a:t> – bacteria from supragingival space of each patient</a:t>
            </a:r>
          </a:p>
          <a:p>
            <a:endParaRPr lang="en-US" sz="1400" kern="0" dirty="0">
              <a:solidFill>
                <a:srgbClr val="FFFFFF"/>
              </a:solidFill>
              <a:latin typeface="Arial"/>
              <a:cs typeface="Arial"/>
              <a:sym typeface="Arial"/>
            </a:endParaRPr>
          </a:p>
          <a:p>
            <a:r>
              <a:rPr lang="en-US" sz="1400" kern="0" dirty="0">
                <a:solidFill>
                  <a:srgbClr val="FFFFFF"/>
                </a:solidFill>
                <a:latin typeface="Arial"/>
                <a:cs typeface="Arial"/>
                <a:sym typeface="Arial"/>
              </a:rPr>
              <a:t>tongue bacteria from each patient</a:t>
            </a:r>
          </a:p>
          <a:p>
            <a:endParaRPr lang="en-US" sz="1400" kern="0" dirty="0">
              <a:solidFill>
                <a:srgbClr val="FFFFFF"/>
              </a:solidFill>
              <a:latin typeface="Arial"/>
              <a:cs typeface="Arial"/>
              <a:sym typeface="Arial"/>
            </a:endParaRPr>
          </a:p>
        </p:txBody>
      </p:sp>
      <p:sp>
        <p:nvSpPr>
          <p:cNvPr id="8" name="Rectangle 7">
            <a:extLst>
              <a:ext uri="{FF2B5EF4-FFF2-40B4-BE49-F238E27FC236}">
                <a16:creationId xmlns:a16="http://schemas.microsoft.com/office/drawing/2014/main" id="{20FF5DDC-46B3-43D3-AB55-4458F00F66F6}"/>
              </a:ext>
            </a:extLst>
          </p:cNvPr>
          <p:cNvSpPr/>
          <p:nvPr/>
        </p:nvSpPr>
        <p:spPr>
          <a:xfrm>
            <a:off x="7993870" y="6438765"/>
            <a:ext cx="2674130" cy="261610"/>
          </a:xfrm>
          <a:prstGeom prst="rect">
            <a:avLst/>
          </a:prstGeom>
        </p:spPr>
        <p:txBody>
          <a:bodyPr wrap="none">
            <a:spAutoFit/>
          </a:bodyPr>
          <a:lstStyle/>
          <a:p>
            <a:r>
              <a:rPr lang="en-US" sz="1100" kern="0" dirty="0" err="1">
                <a:solidFill>
                  <a:srgbClr val="FFFFFF"/>
                </a:solidFill>
                <a:latin typeface="Arial"/>
                <a:cs typeface="Arial"/>
                <a:sym typeface="Arial"/>
              </a:rPr>
              <a:t>Galimanas</a:t>
            </a:r>
            <a:r>
              <a:rPr lang="en-US" sz="1100" kern="0" dirty="0">
                <a:solidFill>
                  <a:srgbClr val="FFFFFF"/>
                </a:solidFill>
                <a:latin typeface="Arial"/>
                <a:cs typeface="Arial"/>
                <a:sym typeface="Arial"/>
              </a:rPr>
              <a:t> et al. Microbiome 2014, 2:32</a:t>
            </a:r>
          </a:p>
        </p:txBody>
      </p:sp>
      <p:sp>
        <p:nvSpPr>
          <p:cNvPr id="9" name="Oval 8">
            <a:extLst>
              <a:ext uri="{FF2B5EF4-FFF2-40B4-BE49-F238E27FC236}">
                <a16:creationId xmlns:a16="http://schemas.microsoft.com/office/drawing/2014/main" id="{B7C8A0E7-EDF5-4960-B126-8143D40EA50A}"/>
              </a:ext>
            </a:extLst>
          </p:cNvPr>
          <p:cNvSpPr/>
          <p:nvPr/>
        </p:nvSpPr>
        <p:spPr>
          <a:xfrm>
            <a:off x="7993871" y="2598821"/>
            <a:ext cx="135467" cy="12031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latin typeface="Calibri" panose="020F0502020204030204"/>
              <a:sym typeface="Arial"/>
            </a:endParaRPr>
          </a:p>
        </p:txBody>
      </p:sp>
      <p:sp>
        <p:nvSpPr>
          <p:cNvPr id="10" name="Oval 9">
            <a:extLst>
              <a:ext uri="{FF2B5EF4-FFF2-40B4-BE49-F238E27FC236}">
                <a16:creationId xmlns:a16="http://schemas.microsoft.com/office/drawing/2014/main" id="{42B45F18-AB09-4790-BB09-B44205F01378}"/>
              </a:ext>
            </a:extLst>
          </p:cNvPr>
          <p:cNvSpPr/>
          <p:nvPr/>
        </p:nvSpPr>
        <p:spPr>
          <a:xfrm>
            <a:off x="7997879" y="3268585"/>
            <a:ext cx="135467" cy="1203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latin typeface="Calibri" panose="020F0502020204030204"/>
              <a:sym typeface="Arial"/>
            </a:endParaRPr>
          </a:p>
        </p:txBody>
      </p:sp>
      <p:sp>
        <p:nvSpPr>
          <p:cNvPr id="11" name="Oval 10">
            <a:extLst>
              <a:ext uri="{FF2B5EF4-FFF2-40B4-BE49-F238E27FC236}">
                <a16:creationId xmlns:a16="http://schemas.microsoft.com/office/drawing/2014/main" id="{4D95D3AA-A3DD-4715-BE0B-F64A33B5AFE3}"/>
              </a:ext>
            </a:extLst>
          </p:cNvPr>
          <p:cNvSpPr/>
          <p:nvPr/>
        </p:nvSpPr>
        <p:spPr>
          <a:xfrm>
            <a:off x="7997879" y="4163935"/>
            <a:ext cx="135467" cy="120316"/>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latin typeface="Calibri" panose="020F0502020204030204"/>
              <a:sym typeface="Arial"/>
            </a:endParaRPr>
          </a:p>
        </p:txBody>
      </p:sp>
    </p:spTree>
    <p:extLst>
      <p:ext uri="{BB962C8B-B14F-4D97-AF65-F5344CB8AC3E}">
        <p14:creationId xmlns:p14="http://schemas.microsoft.com/office/powerpoint/2010/main" val="169022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1FC7AB-6EDD-45A0-AF0A-C0E2E6E1E6DC}"/>
              </a:ext>
            </a:extLst>
          </p:cNvPr>
          <p:cNvSpPr>
            <a:spLocks noGrp="1"/>
          </p:cNvSpPr>
          <p:nvPr>
            <p:ph type="subTitle" idx="1"/>
          </p:nvPr>
        </p:nvSpPr>
        <p:spPr/>
        <p:txBody>
          <a:bodyPr/>
          <a:lstStyle/>
          <a:p>
            <a:r>
              <a:rPr lang="en-US" dirty="0"/>
              <a:t>How NMDS is performed</a:t>
            </a:r>
          </a:p>
        </p:txBody>
      </p:sp>
    </p:spTree>
    <p:extLst>
      <p:ext uri="{BB962C8B-B14F-4D97-AF65-F5344CB8AC3E}">
        <p14:creationId xmlns:p14="http://schemas.microsoft.com/office/powerpoint/2010/main" val="112570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105590"/>
            <a:ext cx="11099460" cy="763500"/>
          </a:xfrm>
        </p:spPr>
        <p:txBody>
          <a:bodyPr/>
          <a:lstStyle/>
          <a:p>
            <a:r>
              <a:rPr lang="en-US" dirty="0"/>
              <a:t>Ecological Community Data </a:t>
            </a:r>
          </a:p>
        </p:txBody>
      </p:sp>
      <p:sp>
        <p:nvSpPr>
          <p:cNvPr id="3" name="Text Placeholder 2"/>
          <p:cNvSpPr>
            <a:spLocks noGrp="1"/>
          </p:cNvSpPr>
          <p:nvPr>
            <p:ph type="body" idx="1"/>
          </p:nvPr>
        </p:nvSpPr>
        <p:spPr>
          <a:xfrm>
            <a:off x="415599" y="710799"/>
            <a:ext cx="11360800" cy="1759460"/>
          </a:xfrm>
        </p:spPr>
        <p:txBody>
          <a:bodyPr/>
          <a:lstStyle/>
          <a:p>
            <a:pPr marL="457200" indent="-342900">
              <a:buClr>
                <a:schemeClr val="bg1"/>
              </a:buClr>
            </a:pPr>
            <a:r>
              <a:rPr lang="en-US" dirty="0"/>
              <a:t>Rows labels are the parks (localities) sampled, Columns labels are species. The numbers can be 0-1 for presence-absence, or some measure of abundance (PCR reads, individuals…)</a:t>
            </a:r>
          </a:p>
          <a:p>
            <a:pPr marL="457200" indent="-342900">
              <a:buClr>
                <a:schemeClr val="bg1"/>
              </a:buClr>
            </a:pPr>
            <a:r>
              <a:rPr lang="en-US" dirty="0"/>
              <a:t>How do we determine similarity of sites? By similarity/distance indices, e.g. </a:t>
            </a:r>
            <a:r>
              <a:rPr lang="en-US" dirty="0" err="1"/>
              <a:t>Jaccard</a:t>
            </a:r>
            <a:r>
              <a:rPr lang="en-US" dirty="0"/>
              <a:t> index. </a:t>
            </a:r>
          </a:p>
          <a:p>
            <a:pPr marL="457200" indent="-342900">
              <a:buClr>
                <a:schemeClr val="bg1"/>
              </a:buClr>
            </a:pPr>
            <a:r>
              <a:rPr lang="en-US" dirty="0" err="1"/>
              <a:t>Jaccard</a:t>
            </a:r>
            <a:r>
              <a:rPr lang="en-US" dirty="0"/>
              <a:t> similarity between two sites = (species shared by both sites / total species from both sites )* 100</a:t>
            </a:r>
          </a:p>
          <a:p>
            <a:pPr marL="457200" indent="-342900">
              <a:buClr>
                <a:schemeClr val="bg1"/>
              </a:buClr>
            </a:pPr>
            <a:r>
              <a:rPr lang="en-US" dirty="0" err="1"/>
              <a:t>Jaccard</a:t>
            </a:r>
            <a:r>
              <a:rPr lang="en-US" dirty="0"/>
              <a:t> distance = 1 – </a:t>
            </a:r>
            <a:r>
              <a:rPr lang="en-US" dirty="0" err="1"/>
              <a:t>Jaccard</a:t>
            </a:r>
            <a:r>
              <a:rPr lang="en-US" dirty="0"/>
              <a:t> similarity;  so…. 0=no distance, everything in common; 1= maximum distance, nothing in common.</a:t>
            </a:r>
          </a:p>
        </p:txBody>
      </p:sp>
      <p:pic>
        <p:nvPicPr>
          <p:cNvPr id="5" name="Picture 4"/>
          <p:cNvPicPr>
            <a:picLocks noChangeAspect="1"/>
          </p:cNvPicPr>
          <p:nvPr/>
        </p:nvPicPr>
        <p:blipFill>
          <a:blip r:embed="rId3"/>
          <a:stretch>
            <a:fillRect/>
          </a:stretch>
        </p:blipFill>
        <p:spPr>
          <a:xfrm>
            <a:off x="707906" y="3394578"/>
            <a:ext cx="10807153" cy="3388994"/>
          </a:xfrm>
          <a:prstGeom prst="rect">
            <a:avLst/>
          </a:prstGeom>
          <a:solidFill>
            <a:schemeClr val="bg1"/>
          </a:solidFill>
        </p:spPr>
      </p:pic>
    </p:spTree>
    <p:extLst>
      <p:ext uri="{BB962C8B-B14F-4D97-AF65-F5344CB8AC3E}">
        <p14:creationId xmlns:p14="http://schemas.microsoft.com/office/powerpoint/2010/main" val="123183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1648438"/>
            <a:ext cx="11065552" cy="2860850"/>
          </a:xfrm>
          <a:prstGeom prst="rect">
            <a:avLst/>
          </a:prstGeom>
        </p:spPr>
      </p:pic>
      <p:sp>
        <p:nvSpPr>
          <p:cNvPr id="8" name="Text Placeholder 2">
            <a:extLst>
              <a:ext uri="{FF2B5EF4-FFF2-40B4-BE49-F238E27FC236}">
                <a16:creationId xmlns:a16="http://schemas.microsoft.com/office/drawing/2014/main" id="{3E4A2D6B-4542-4382-AA20-BADF81D4D9F2}"/>
              </a:ext>
            </a:extLst>
          </p:cNvPr>
          <p:cNvSpPr>
            <a:spLocks noGrp="1"/>
          </p:cNvSpPr>
          <p:nvPr>
            <p:ph sz="quarter" idx="10"/>
          </p:nvPr>
        </p:nvSpPr>
        <p:spPr>
          <a:xfrm>
            <a:off x="457200" y="797426"/>
            <a:ext cx="11360799" cy="851012"/>
          </a:xfrm>
        </p:spPr>
        <p:txBody>
          <a:bodyPr/>
          <a:lstStyle/>
          <a:p>
            <a:r>
              <a:rPr lang="en-US" sz="2000" dirty="0"/>
              <a:t>Using the chosen distance measure (e.g. </a:t>
            </a:r>
            <a:r>
              <a:rPr lang="en-US" sz="2000" dirty="0" err="1"/>
              <a:t>Jaccard</a:t>
            </a:r>
            <a:r>
              <a:rPr lang="en-US" sz="2000" dirty="0"/>
              <a:t>), a distance matrix is generated. In our case: 16 sites sampled for deadwood fungi around NJ  (reminder: 1 = maximum distance)</a:t>
            </a:r>
          </a:p>
          <a:p>
            <a:pPr indent="0">
              <a:buNone/>
            </a:pPr>
            <a:endParaRPr lang="en-US" sz="2000" dirty="0"/>
          </a:p>
          <a:p>
            <a:endParaRPr lang="en-US" sz="2000" u="sng" dirty="0"/>
          </a:p>
          <a:p>
            <a:pPr indent="0">
              <a:buNone/>
            </a:pPr>
            <a:endParaRPr lang="en-US" sz="2000" u="sng" dirty="0"/>
          </a:p>
          <a:p>
            <a:pPr indent="0">
              <a:buNone/>
            </a:pPr>
            <a:endParaRPr lang="en-US" sz="2000" u="sng" dirty="0"/>
          </a:p>
          <a:p>
            <a:pPr indent="0">
              <a:buNone/>
            </a:pPr>
            <a:endParaRPr lang="en-US" sz="2000" dirty="0"/>
          </a:p>
          <a:p>
            <a:r>
              <a:rPr lang="en-US" sz="2000" dirty="0"/>
              <a:t>In NMDS Ordination, sites 1 through 16 will be plotted as points on a graph. Distance between the points should retain the same rank order as the calculated distances between the sites. </a:t>
            </a:r>
          </a:p>
          <a:p>
            <a:r>
              <a:rPr lang="en-US" sz="2000" dirty="0"/>
              <a:t>Example: Site 1 is MOST different from site 13 (</a:t>
            </a:r>
            <a:r>
              <a:rPr lang="en-US" sz="2000" dirty="0" err="1"/>
              <a:t>Jaccard</a:t>
            </a:r>
            <a:r>
              <a:rPr lang="en-US" sz="2000" dirty="0"/>
              <a:t> distance = 0.938); 2</a:t>
            </a:r>
            <a:r>
              <a:rPr lang="en-US" sz="2000" baseline="30000" dirty="0"/>
              <a:t>nd</a:t>
            </a:r>
            <a:r>
              <a:rPr lang="en-US" sz="2000" dirty="0"/>
              <a:t> most different from site 12 (</a:t>
            </a:r>
            <a:r>
              <a:rPr lang="en-US" sz="2000" dirty="0" err="1"/>
              <a:t>Jaccard</a:t>
            </a:r>
            <a:r>
              <a:rPr lang="en-US" sz="2000" dirty="0"/>
              <a:t> distance = 0.905). When plotted as points on a graph, site 1 should appear most distant on graph from site 13, 2</a:t>
            </a:r>
            <a:r>
              <a:rPr lang="en-US" sz="2000" baseline="30000" dirty="0"/>
              <a:t>nd</a:t>
            </a:r>
            <a:r>
              <a:rPr lang="en-US" sz="2000" dirty="0"/>
              <a:t> furthest from site 12.  </a:t>
            </a:r>
          </a:p>
        </p:txBody>
      </p:sp>
      <p:sp>
        <p:nvSpPr>
          <p:cNvPr id="10" name="TextBox 9"/>
          <p:cNvSpPr txBox="1"/>
          <p:nvPr/>
        </p:nvSpPr>
        <p:spPr>
          <a:xfrm>
            <a:off x="457200" y="212651"/>
            <a:ext cx="6790642" cy="584775"/>
          </a:xfrm>
          <a:prstGeom prst="rect">
            <a:avLst/>
          </a:prstGeom>
          <a:noFill/>
        </p:spPr>
        <p:txBody>
          <a:bodyPr wrap="none" rtlCol="0">
            <a:spAutoFit/>
          </a:bodyPr>
          <a:lstStyle/>
          <a:p>
            <a:r>
              <a:rPr lang="en-US" sz="3200" dirty="0">
                <a:solidFill>
                  <a:schemeClr val="bg1"/>
                </a:solidFill>
                <a:latin typeface="Arial" panose="020B0604020202020204" pitchFamily="34" charset="0"/>
                <a:cs typeface="Arial" panose="020B0604020202020204" pitchFamily="34" charset="0"/>
              </a:rPr>
              <a:t>Distance Matrix to NMDS Ordination</a:t>
            </a:r>
          </a:p>
        </p:txBody>
      </p:sp>
    </p:spTree>
    <p:extLst>
      <p:ext uri="{BB962C8B-B14F-4D97-AF65-F5344CB8AC3E}">
        <p14:creationId xmlns:p14="http://schemas.microsoft.com/office/powerpoint/2010/main" val="65317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524000" y="254625"/>
            <a:ext cx="9144000" cy="609600"/>
          </a:xfrm>
          <a:prstGeom prst="rect">
            <a:avLst/>
          </a:prstGeom>
          <a:noFill/>
          <a:ln>
            <a:noFill/>
          </a:ln>
        </p:spPr>
        <p:txBody>
          <a:bodyPr wrap="square" lIns="91425" tIns="45700" rIns="91425" bIns="45700" anchor="ctr" anchorCtr="0">
            <a:noAutofit/>
          </a:bodyPr>
          <a:lstStyle/>
          <a:p>
            <a:pPr indent="-228600">
              <a:buClr>
                <a:schemeClr val="lt1"/>
              </a:buClr>
            </a:pPr>
            <a:r>
              <a:rPr lang="en-US" sz="3600" dirty="0">
                <a:solidFill>
                  <a:schemeClr val="lt1"/>
                </a:solidFill>
              </a:rPr>
              <a:t>Dead Wood</a:t>
            </a:r>
          </a:p>
        </p:txBody>
      </p:sp>
      <p:sp>
        <p:nvSpPr>
          <p:cNvPr id="75" name="Shape 75"/>
          <p:cNvSpPr txBox="1"/>
          <p:nvPr/>
        </p:nvSpPr>
        <p:spPr>
          <a:xfrm>
            <a:off x="2031241" y="1758820"/>
            <a:ext cx="5029200" cy="3657600"/>
          </a:xfrm>
          <a:prstGeom prst="rect">
            <a:avLst/>
          </a:prstGeom>
          <a:noFill/>
          <a:ln>
            <a:noFill/>
          </a:ln>
        </p:spPr>
        <p:txBody>
          <a:bodyPr wrap="square" lIns="91425" tIns="45700" rIns="91425" bIns="45700" anchor="t" anchorCtr="0">
            <a:noAutofit/>
          </a:bodyPr>
          <a:lstStyle/>
          <a:p>
            <a:pPr marL="457200" indent="-457200">
              <a:buClr>
                <a:srgbClr val="FFFFFF"/>
              </a:buClr>
              <a:buSzPct val="100000"/>
              <a:buFont typeface="Arial"/>
              <a:buChar char="•"/>
            </a:pPr>
            <a:r>
              <a:rPr lang="en-US" sz="2800" kern="0" dirty="0">
                <a:solidFill>
                  <a:srgbClr val="FFFFFF"/>
                </a:solidFill>
                <a:latin typeface="Arial"/>
                <a:ea typeface="Arial"/>
                <a:cs typeface="Arial"/>
                <a:sym typeface="Arial"/>
              </a:rPr>
              <a:t>Branches</a:t>
            </a:r>
          </a:p>
          <a:p>
            <a:pPr marL="457200" indent="-457200">
              <a:spcBef>
                <a:spcPts val="640"/>
              </a:spcBef>
              <a:buClr>
                <a:srgbClr val="FFFFFF"/>
              </a:buClr>
              <a:buSzPct val="100000"/>
              <a:buFont typeface="Arial"/>
              <a:buChar char="•"/>
            </a:pPr>
            <a:r>
              <a:rPr lang="en-US" sz="2800" kern="0" dirty="0">
                <a:solidFill>
                  <a:srgbClr val="FFFFFF"/>
                </a:solidFill>
                <a:latin typeface="Arial"/>
                <a:ea typeface="Arial"/>
                <a:cs typeface="Arial"/>
                <a:sym typeface="Arial"/>
              </a:rPr>
              <a:t>Fallen logs</a:t>
            </a:r>
          </a:p>
          <a:p>
            <a:pPr marL="457200" indent="-457200">
              <a:spcBef>
                <a:spcPts val="640"/>
              </a:spcBef>
              <a:buClr>
                <a:srgbClr val="FFFFFF"/>
              </a:buClr>
              <a:buSzPct val="100000"/>
              <a:buFont typeface="Arial"/>
              <a:buChar char="•"/>
            </a:pPr>
            <a:r>
              <a:rPr lang="en-US" sz="2800" kern="0" dirty="0">
                <a:solidFill>
                  <a:srgbClr val="FFFFFF"/>
                </a:solidFill>
                <a:latin typeface="Arial"/>
                <a:ea typeface="Arial"/>
                <a:cs typeface="Arial"/>
                <a:sym typeface="Arial"/>
              </a:rPr>
              <a:t>Old trees with cavities</a:t>
            </a:r>
          </a:p>
          <a:p>
            <a:pPr marL="457200" indent="-457200">
              <a:spcBef>
                <a:spcPts val="640"/>
              </a:spcBef>
              <a:buClr>
                <a:srgbClr val="FFFFFF"/>
              </a:buClr>
              <a:buSzPct val="100000"/>
              <a:buFont typeface="Arial"/>
              <a:buChar char="•"/>
            </a:pPr>
            <a:r>
              <a:rPr lang="en-US" sz="2800" kern="0" dirty="0">
                <a:solidFill>
                  <a:srgbClr val="FFFFFF"/>
                </a:solidFill>
                <a:latin typeface="Arial"/>
                <a:ea typeface="Arial"/>
                <a:cs typeface="Arial"/>
                <a:sym typeface="Arial"/>
              </a:rPr>
              <a:t>Snags</a:t>
            </a:r>
          </a:p>
          <a:p>
            <a:pPr marL="457200" indent="-457200">
              <a:spcBef>
                <a:spcPts val="640"/>
              </a:spcBef>
              <a:buClr>
                <a:srgbClr val="FFFFFF"/>
              </a:buClr>
              <a:buSzPct val="100000"/>
              <a:buFont typeface="Arial"/>
              <a:buChar char="•"/>
            </a:pPr>
            <a:r>
              <a:rPr lang="en-US" sz="2800" kern="0" dirty="0">
                <a:solidFill>
                  <a:srgbClr val="FFFFFF"/>
                </a:solidFill>
                <a:latin typeface="Arial"/>
                <a:ea typeface="Arial"/>
                <a:cs typeface="Arial"/>
                <a:sym typeface="Arial"/>
              </a:rPr>
              <a:t>Standing dead trees/shrubs</a:t>
            </a:r>
          </a:p>
          <a:p>
            <a:pPr marL="457200" indent="-457200">
              <a:spcBef>
                <a:spcPts val="640"/>
              </a:spcBef>
              <a:buClr>
                <a:srgbClr val="FFFFFF"/>
              </a:buClr>
              <a:buSzPct val="100000"/>
              <a:buFont typeface="Arial"/>
              <a:buChar char="•"/>
            </a:pPr>
            <a:r>
              <a:rPr lang="en-US" sz="2800" kern="0" dirty="0">
                <a:solidFill>
                  <a:srgbClr val="FFFFFF"/>
                </a:solidFill>
                <a:latin typeface="Arial"/>
                <a:ea typeface="Arial"/>
                <a:cs typeface="Arial"/>
                <a:sym typeface="Arial"/>
              </a:rPr>
              <a:t>Stumps</a:t>
            </a:r>
          </a:p>
        </p:txBody>
      </p:sp>
      <p:pic>
        <p:nvPicPr>
          <p:cNvPr id="76" name="Shape 76"/>
          <p:cNvPicPr preferRelativeResize="0"/>
          <p:nvPr/>
        </p:nvPicPr>
        <p:blipFill rotWithShape="1">
          <a:blip r:embed="rId3">
            <a:alphaModFix/>
          </a:blip>
          <a:srcRect/>
          <a:stretch/>
        </p:blipFill>
        <p:spPr>
          <a:xfrm>
            <a:off x="8534400" y="1247848"/>
            <a:ext cx="1636716" cy="2181152"/>
          </a:xfrm>
          <a:prstGeom prst="rect">
            <a:avLst/>
          </a:prstGeom>
          <a:noFill/>
          <a:ln w="12700">
            <a:solidFill>
              <a:schemeClr val="tx1"/>
            </a:solidFill>
          </a:ln>
        </p:spPr>
      </p:pic>
      <p:pic>
        <p:nvPicPr>
          <p:cNvPr id="77" name="Shape 77"/>
          <p:cNvPicPr preferRelativeResize="0"/>
          <p:nvPr/>
        </p:nvPicPr>
        <p:blipFill rotWithShape="1">
          <a:blip r:embed="rId4">
            <a:alphaModFix/>
          </a:blip>
          <a:srcRect/>
          <a:stretch/>
        </p:blipFill>
        <p:spPr>
          <a:xfrm>
            <a:off x="8573846" y="3978115"/>
            <a:ext cx="1636716" cy="2181152"/>
          </a:xfrm>
          <a:prstGeom prst="rect">
            <a:avLst/>
          </a:prstGeom>
          <a:noFill/>
          <a:ln w="12700">
            <a:solidFill>
              <a:schemeClr val="tx1"/>
            </a:solidFill>
          </a:ln>
        </p:spPr>
      </p:pic>
      <p:sp>
        <p:nvSpPr>
          <p:cNvPr id="78" name="Shape 78"/>
          <p:cNvSpPr txBox="1"/>
          <p:nvPr/>
        </p:nvSpPr>
        <p:spPr>
          <a:xfrm>
            <a:off x="8534400" y="3429000"/>
            <a:ext cx="1866600" cy="888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kern="0" dirty="0">
                <a:solidFill>
                  <a:srgbClr val="FFFFFF"/>
                </a:solidFill>
                <a:latin typeface="Arial"/>
                <a:ea typeface="Arial"/>
                <a:cs typeface="Arial"/>
                <a:sym typeface="Arial"/>
              </a:rPr>
              <a:t>Dead branches</a:t>
            </a:r>
          </a:p>
        </p:txBody>
      </p:sp>
      <p:sp>
        <p:nvSpPr>
          <p:cNvPr id="79" name="Shape 79"/>
          <p:cNvSpPr txBox="1"/>
          <p:nvPr/>
        </p:nvSpPr>
        <p:spPr>
          <a:xfrm>
            <a:off x="8534400" y="6161706"/>
            <a:ext cx="2319600" cy="3663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kern="0" dirty="0">
                <a:solidFill>
                  <a:srgbClr val="FFFFFF"/>
                </a:solidFill>
                <a:latin typeface="Arial"/>
                <a:ea typeface="Arial"/>
                <a:cs typeface="Arial"/>
                <a:sym typeface="Arial"/>
              </a:rPr>
              <a:t>Coarse Woody Debris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312821"/>
            <a:ext cx="11360800" cy="1044046"/>
          </a:xfrm>
        </p:spPr>
        <p:txBody>
          <a:bodyPr/>
          <a:lstStyle/>
          <a:p>
            <a:r>
              <a:rPr lang="en-US" dirty="0"/>
              <a:t>CLASS EXERCISE: FREE HAND ORDINATION</a:t>
            </a:r>
            <a:br>
              <a:rPr lang="en-US" dirty="0"/>
            </a:br>
            <a:r>
              <a:rPr lang="en-US" dirty="0"/>
              <a:t> </a:t>
            </a:r>
            <a:br>
              <a:rPr lang="en-US" dirty="0"/>
            </a:br>
            <a:r>
              <a:rPr lang="en-US" dirty="0"/>
              <a:t>FIRST TRY CALCULATING JACCARD INDEX</a:t>
            </a:r>
            <a:br>
              <a:rPr lang="en-US" dirty="0"/>
            </a:br>
            <a:endParaRPr lang="en-US" dirty="0"/>
          </a:p>
        </p:txBody>
      </p:sp>
      <p:sp>
        <p:nvSpPr>
          <p:cNvPr id="3" name="Content Placeholder 2"/>
          <p:cNvSpPr>
            <a:spLocks noGrp="1"/>
          </p:cNvSpPr>
          <p:nvPr>
            <p:ph sz="quarter" idx="10"/>
          </p:nvPr>
        </p:nvSpPr>
        <p:spPr>
          <a:xfrm>
            <a:off x="415600" y="1481440"/>
            <a:ext cx="11360799" cy="719500"/>
          </a:xfrm>
        </p:spPr>
        <p:txBody>
          <a:bodyPr/>
          <a:lstStyle/>
          <a:p>
            <a:r>
              <a:rPr lang="en-US" dirty="0"/>
              <a:t>Trees were identified to genus level, and counted for three 10 x 60 meter plots in the NJ Pine Barrens. </a:t>
            </a:r>
          </a:p>
          <a:p>
            <a:endParaRPr lang="en-US" dirty="0"/>
          </a:p>
          <a:p>
            <a:endParaRPr lang="en-US" dirty="0"/>
          </a:p>
          <a:p>
            <a:endParaRPr lang="en-US" dirty="0"/>
          </a:p>
          <a:p>
            <a:pPr indent="0">
              <a:buNone/>
            </a:pPr>
            <a:endParaRPr lang="en-US" dirty="0"/>
          </a:p>
          <a:p>
            <a:r>
              <a:rPr lang="en-US" sz="2000" dirty="0" err="1"/>
              <a:t>Jaccard</a:t>
            </a:r>
            <a:r>
              <a:rPr lang="en-US" sz="2000" dirty="0"/>
              <a:t> similarity = (taxa shared by both sites / total taxa from both sites )</a:t>
            </a:r>
          </a:p>
          <a:p>
            <a:r>
              <a:rPr lang="en-US" dirty="0"/>
              <a:t>For PB 1 vs PB 2:   3 shared (</a:t>
            </a:r>
            <a:r>
              <a:rPr lang="en-US" i="1" dirty="0" err="1"/>
              <a:t>Pinus</a:t>
            </a:r>
            <a:r>
              <a:rPr lang="en-US" dirty="0"/>
              <a:t>, </a:t>
            </a:r>
            <a:r>
              <a:rPr lang="en-US" i="1" dirty="0"/>
              <a:t>Acer</a:t>
            </a:r>
            <a:r>
              <a:rPr lang="en-US" dirty="0"/>
              <a:t>, &amp; </a:t>
            </a:r>
            <a:r>
              <a:rPr lang="en-US" i="1" dirty="0"/>
              <a:t>Nyssa</a:t>
            </a:r>
            <a:r>
              <a:rPr lang="en-US" dirty="0"/>
              <a:t>) / 6 taxa total from PB1 &amp; PB2 (</a:t>
            </a:r>
            <a:r>
              <a:rPr lang="en-US" i="1" dirty="0" err="1"/>
              <a:t>Pinus</a:t>
            </a:r>
            <a:r>
              <a:rPr lang="en-US" dirty="0"/>
              <a:t>, </a:t>
            </a:r>
            <a:r>
              <a:rPr lang="en-US" i="1" dirty="0"/>
              <a:t>Acer</a:t>
            </a:r>
            <a:r>
              <a:rPr lang="en-US" dirty="0"/>
              <a:t>, </a:t>
            </a:r>
            <a:r>
              <a:rPr lang="en-US" i="1" dirty="0"/>
              <a:t>Nyssa</a:t>
            </a:r>
            <a:r>
              <a:rPr lang="en-US" dirty="0"/>
              <a:t>, </a:t>
            </a:r>
            <a:r>
              <a:rPr lang="en-US" i="1" dirty="0" err="1"/>
              <a:t>Chamaecyparis</a:t>
            </a:r>
            <a:r>
              <a:rPr lang="en-US" dirty="0"/>
              <a:t>, </a:t>
            </a:r>
            <a:r>
              <a:rPr lang="en-US" i="1" dirty="0"/>
              <a:t>Sassafras</a:t>
            </a:r>
            <a:r>
              <a:rPr lang="en-US" dirty="0"/>
              <a:t>, </a:t>
            </a:r>
            <a:r>
              <a:rPr lang="en-US" i="1" dirty="0" err="1"/>
              <a:t>Quercus</a:t>
            </a:r>
            <a:r>
              <a:rPr lang="en-US" dirty="0"/>
              <a:t>).</a:t>
            </a:r>
          </a:p>
          <a:p>
            <a:r>
              <a:rPr lang="en-US" dirty="0" err="1"/>
              <a:t>Jaccard</a:t>
            </a:r>
            <a:r>
              <a:rPr lang="en-US" dirty="0"/>
              <a:t> similarity = 3 / 6 = 0.5</a:t>
            </a:r>
          </a:p>
          <a:p>
            <a:r>
              <a:rPr lang="en-US" dirty="0"/>
              <a:t>Jaccard Distance = 1-0.5 = 0.5 </a:t>
            </a:r>
          </a:p>
        </p:txBody>
      </p:sp>
      <p:pic>
        <p:nvPicPr>
          <p:cNvPr id="8" name="Picture 7"/>
          <p:cNvPicPr>
            <a:picLocks noChangeAspect="1"/>
          </p:cNvPicPr>
          <p:nvPr/>
        </p:nvPicPr>
        <p:blipFill>
          <a:blip r:embed="rId3"/>
          <a:stretch>
            <a:fillRect/>
          </a:stretch>
        </p:blipFill>
        <p:spPr>
          <a:xfrm>
            <a:off x="1008798" y="2470470"/>
            <a:ext cx="9657909" cy="1407328"/>
          </a:xfrm>
          <a:prstGeom prst="rect">
            <a:avLst/>
          </a:prstGeom>
          <a:solidFill>
            <a:schemeClr val="bg1"/>
          </a:solidFill>
        </p:spPr>
      </p:pic>
    </p:spTree>
    <p:extLst>
      <p:ext uri="{BB962C8B-B14F-4D97-AF65-F5344CB8AC3E}">
        <p14:creationId xmlns:p14="http://schemas.microsoft.com/office/powerpoint/2010/main" val="58825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83" y="4892193"/>
            <a:ext cx="5368138" cy="365100"/>
          </a:xfrm>
        </p:spPr>
        <p:txBody>
          <a:bodyPr>
            <a:normAutofit lnSpcReduction="10000"/>
          </a:bodyPr>
          <a:lstStyle/>
          <a:p>
            <a:pPr marL="0" indent="0">
              <a:buNone/>
            </a:pPr>
            <a:r>
              <a:rPr lang="en-US" sz="2000" b="1" dirty="0">
                <a:solidFill>
                  <a:schemeClr val="bg1"/>
                </a:solidFill>
                <a:sym typeface="Wingdings" panose="05000000000000000000" pitchFamily="2" charset="2"/>
              </a:rPr>
              <a:t>2</a:t>
            </a:r>
            <a:r>
              <a:rPr lang="en-US" sz="2000" dirty="0">
                <a:solidFill>
                  <a:schemeClr val="bg1"/>
                </a:solidFill>
                <a:sym typeface="Wingdings" panose="05000000000000000000" pitchFamily="2" charset="2"/>
              </a:rPr>
              <a:t>. Fill in Table 3 with</a:t>
            </a:r>
            <a:r>
              <a:rPr lang="en-US" sz="2000" dirty="0">
                <a:solidFill>
                  <a:schemeClr val="bg1"/>
                </a:solidFill>
              </a:rPr>
              <a:t> distance matrix</a:t>
            </a:r>
          </a:p>
          <a:p>
            <a:pPr marL="0" indent="0">
              <a:buNone/>
            </a:pPr>
            <a:endParaRPr lang="en-US" sz="2000" dirty="0">
              <a:solidFill>
                <a:schemeClr val="bg1"/>
              </a:solidFill>
            </a:endParaRPr>
          </a:p>
          <a:p>
            <a:endParaRPr lang="en-US" sz="2000" dirty="0">
              <a:solidFill>
                <a:schemeClr val="bg1"/>
              </a:solidFill>
            </a:endParaRPr>
          </a:p>
          <a:p>
            <a:endParaRPr lang="en-US" sz="1800" dirty="0">
              <a:solidFill>
                <a:schemeClr val="bg1"/>
              </a:solidFill>
            </a:endParaRPr>
          </a:p>
          <a:p>
            <a:endParaRPr lang="en-US" sz="1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66315955"/>
              </p:ext>
            </p:extLst>
          </p:nvPr>
        </p:nvGraphicFramePr>
        <p:xfrm>
          <a:off x="486128" y="712825"/>
          <a:ext cx="11408738" cy="1678901"/>
        </p:xfrm>
        <a:graphic>
          <a:graphicData uri="http://schemas.openxmlformats.org/drawingml/2006/table">
            <a:tbl>
              <a:tblPr firstRow="1" firstCol="1" bandRow="1">
                <a:tableStyleId>{5C22544A-7EE6-4342-B048-85BDC9FD1C3A}</a:tableStyleId>
              </a:tblPr>
              <a:tblGrid>
                <a:gridCol w="3108851">
                  <a:extLst>
                    <a:ext uri="{9D8B030D-6E8A-4147-A177-3AD203B41FA5}">
                      <a16:colId xmlns:a16="http://schemas.microsoft.com/office/drawing/2014/main" val="1743347055"/>
                    </a:ext>
                  </a:extLst>
                </a:gridCol>
                <a:gridCol w="1156446">
                  <a:extLst>
                    <a:ext uri="{9D8B030D-6E8A-4147-A177-3AD203B41FA5}">
                      <a16:colId xmlns:a16="http://schemas.microsoft.com/office/drawing/2014/main" val="1374916055"/>
                    </a:ext>
                  </a:extLst>
                </a:gridCol>
                <a:gridCol w="983412">
                  <a:extLst>
                    <a:ext uri="{9D8B030D-6E8A-4147-A177-3AD203B41FA5}">
                      <a16:colId xmlns:a16="http://schemas.microsoft.com/office/drawing/2014/main" val="2245268975"/>
                    </a:ext>
                  </a:extLst>
                </a:gridCol>
                <a:gridCol w="1384277">
                  <a:extLst>
                    <a:ext uri="{9D8B030D-6E8A-4147-A177-3AD203B41FA5}">
                      <a16:colId xmlns:a16="http://schemas.microsoft.com/office/drawing/2014/main" val="2214029339"/>
                    </a:ext>
                  </a:extLst>
                </a:gridCol>
                <a:gridCol w="2007198">
                  <a:extLst>
                    <a:ext uri="{9D8B030D-6E8A-4147-A177-3AD203B41FA5}">
                      <a16:colId xmlns:a16="http://schemas.microsoft.com/office/drawing/2014/main" val="141883841"/>
                    </a:ext>
                  </a:extLst>
                </a:gridCol>
                <a:gridCol w="1384277">
                  <a:extLst>
                    <a:ext uri="{9D8B030D-6E8A-4147-A177-3AD203B41FA5}">
                      <a16:colId xmlns:a16="http://schemas.microsoft.com/office/drawing/2014/main" val="351391109"/>
                    </a:ext>
                  </a:extLst>
                </a:gridCol>
                <a:gridCol w="1384277">
                  <a:extLst>
                    <a:ext uri="{9D8B030D-6E8A-4147-A177-3AD203B41FA5}">
                      <a16:colId xmlns:a16="http://schemas.microsoft.com/office/drawing/2014/main" val="2242013498"/>
                    </a:ext>
                  </a:extLst>
                </a:gridCol>
              </a:tblGrid>
              <a:tr h="302643">
                <a:tc gridSpan="7">
                  <a:txBody>
                    <a:bodyPr/>
                    <a:lstStyle/>
                    <a:p>
                      <a:pPr marL="0" marR="0" algn="ctr">
                        <a:lnSpc>
                          <a:spcPct val="107000"/>
                        </a:lnSpc>
                        <a:spcBef>
                          <a:spcPts val="0"/>
                        </a:spcBef>
                        <a:spcAft>
                          <a:spcPts val="0"/>
                        </a:spcAft>
                      </a:pPr>
                      <a:r>
                        <a:rPr lang="en-US" sz="1800" dirty="0">
                          <a:effectLst/>
                        </a:rPr>
                        <a:t>Tree Individuals (in 10 m x 60 m plots)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3399256"/>
                  </a:ext>
                </a:extLst>
              </a:tr>
              <a:tr h="468329">
                <a:tc>
                  <a:txBody>
                    <a:bodyPr/>
                    <a:lstStyle/>
                    <a:p>
                      <a:pPr marL="0" marR="0">
                        <a:lnSpc>
                          <a:spcPct val="107000"/>
                        </a:lnSpc>
                        <a:spcBef>
                          <a:spcPts val="0"/>
                        </a:spcBef>
                        <a:spcAft>
                          <a:spcPts val="0"/>
                        </a:spcAft>
                      </a:pPr>
                      <a:r>
                        <a:rPr lang="en-US" sz="1800">
                          <a:effectLst/>
                        </a:rPr>
                        <a:t>Tree Genus---&gt;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Pinus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Acer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Nyssa</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Chamaecyparis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Sassafras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Quercus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8367515"/>
                  </a:ext>
                </a:extLst>
              </a:tr>
              <a:tr h="302643">
                <a:tc>
                  <a:txBody>
                    <a:bodyPr/>
                    <a:lstStyle/>
                    <a:p>
                      <a:pPr marL="0" marR="0">
                        <a:lnSpc>
                          <a:spcPct val="107000"/>
                        </a:lnSpc>
                        <a:spcBef>
                          <a:spcPts val="0"/>
                        </a:spcBef>
                        <a:spcAft>
                          <a:spcPts val="0"/>
                        </a:spcAft>
                      </a:pPr>
                      <a:r>
                        <a:rPr lang="en-US" sz="1800" dirty="0">
                          <a:effectLst/>
                        </a:rPr>
                        <a:t>Pine Barren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4589185"/>
                  </a:ext>
                </a:extLst>
              </a:tr>
              <a:tr h="302643">
                <a:tc>
                  <a:txBody>
                    <a:bodyPr/>
                    <a:lstStyle/>
                    <a:p>
                      <a:pPr marL="0" marR="0">
                        <a:lnSpc>
                          <a:spcPct val="107000"/>
                        </a:lnSpc>
                        <a:spcBef>
                          <a:spcPts val="0"/>
                        </a:spcBef>
                        <a:spcAft>
                          <a:spcPts val="0"/>
                        </a:spcAft>
                      </a:pPr>
                      <a:r>
                        <a:rPr lang="en-US" sz="1800" dirty="0">
                          <a:effectLst/>
                        </a:rPr>
                        <a:t>Pine Barren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9086296"/>
                  </a:ext>
                </a:extLst>
              </a:tr>
              <a:tr h="302643">
                <a:tc>
                  <a:txBody>
                    <a:bodyPr/>
                    <a:lstStyle/>
                    <a:p>
                      <a:pPr marL="0" marR="0">
                        <a:lnSpc>
                          <a:spcPct val="107000"/>
                        </a:lnSpc>
                        <a:spcBef>
                          <a:spcPts val="0"/>
                        </a:spcBef>
                        <a:spcAft>
                          <a:spcPts val="0"/>
                        </a:spcAft>
                      </a:pPr>
                      <a:r>
                        <a:rPr lang="en-US" sz="1800" dirty="0">
                          <a:effectLst/>
                        </a:rPr>
                        <a:t>Pine Barren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413927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54309389"/>
              </p:ext>
            </p:extLst>
          </p:nvPr>
        </p:nvGraphicFramePr>
        <p:xfrm>
          <a:off x="486128" y="2679489"/>
          <a:ext cx="7310335" cy="2105163"/>
        </p:xfrm>
        <a:graphic>
          <a:graphicData uri="http://schemas.openxmlformats.org/drawingml/2006/table">
            <a:tbl>
              <a:tblPr firstRow="1" firstCol="1" bandRow="1">
                <a:tableStyleId>{5C22544A-7EE6-4342-B048-85BDC9FD1C3A}</a:tableStyleId>
              </a:tblPr>
              <a:tblGrid>
                <a:gridCol w="1419180">
                  <a:extLst>
                    <a:ext uri="{9D8B030D-6E8A-4147-A177-3AD203B41FA5}">
                      <a16:colId xmlns:a16="http://schemas.microsoft.com/office/drawing/2014/main" val="42621889"/>
                    </a:ext>
                  </a:extLst>
                </a:gridCol>
                <a:gridCol w="2227441">
                  <a:extLst>
                    <a:ext uri="{9D8B030D-6E8A-4147-A177-3AD203B41FA5}">
                      <a16:colId xmlns:a16="http://schemas.microsoft.com/office/drawing/2014/main" val="2908452630"/>
                    </a:ext>
                  </a:extLst>
                </a:gridCol>
                <a:gridCol w="1490498">
                  <a:extLst>
                    <a:ext uri="{9D8B030D-6E8A-4147-A177-3AD203B41FA5}">
                      <a16:colId xmlns:a16="http://schemas.microsoft.com/office/drawing/2014/main" val="3215520941"/>
                    </a:ext>
                  </a:extLst>
                </a:gridCol>
                <a:gridCol w="2173216">
                  <a:extLst>
                    <a:ext uri="{9D8B030D-6E8A-4147-A177-3AD203B41FA5}">
                      <a16:colId xmlns:a16="http://schemas.microsoft.com/office/drawing/2014/main" val="3126469833"/>
                    </a:ext>
                  </a:extLst>
                </a:gridCol>
              </a:tblGrid>
              <a:tr h="1060546">
                <a:tc>
                  <a:txBody>
                    <a:bodyPr/>
                    <a:lstStyle/>
                    <a:p>
                      <a:pPr marL="0" marR="0">
                        <a:lnSpc>
                          <a:spcPct val="107000"/>
                        </a:lnSpc>
                        <a:spcBef>
                          <a:spcPts val="0"/>
                        </a:spcBef>
                        <a:spcAft>
                          <a:spcPts val="0"/>
                        </a:spcAft>
                      </a:pPr>
                      <a:endParaRPr lang="en-US" sz="1800" dirty="0">
                        <a:effectLst/>
                      </a:endParaRPr>
                    </a:p>
                  </a:txBody>
                  <a:tcPr marL="68580" marR="68580" marT="0" marB="0"/>
                </a:tc>
                <a:tc>
                  <a:txBody>
                    <a:bodyPr/>
                    <a:lstStyle/>
                    <a:p>
                      <a:pPr marL="0" marR="0">
                        <a:lnSpc>
                          <a:spcPct val="107000"/>
                        </a:lnSpc>
                        <a:spcBef>
                          <a:spcPts val="0"/>
                        </a:spcBef>
                        <a:spcAft>
                          <a:spcPts val="0"/>
                        </a:spcAft>
                      </a:pPr>
                      <a:r>
                        <a:rPr lang="en-US" sz="1800" dirty="0">
                          <a:effectLst/>
                        </a:rPr>
                        <a:t>Similarity (shared/total in both)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(=1 - similarity)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Ranking             (I- Most, II - Middle, III</a:t>
                      </a:r>
                      <a:r>
                        <a:rPr lang="en-US" sz="1800" baseline="0" dirty="0">
                          <a:effectLst/>
                        </a:rPr>
                        <a:t> -</a:t>
                      </a:r>
                      <a:r>
                        <a:rPr lang="en-US" sz="1800" dirty="0">
                          <a:effectLst/>
                        </a:rPr>
                        <a:t> Least)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750579"/>
                  </a:ext>
                </a:extLst>
              </a:tr>
              <a:tr h="342896">
                <a:tc>
                  <a:txBody>
                    <a:bodyPr/>
                    <a:lstStyle/>
                    <a:p>
                      <a:pPr marL="0" marR="0">
                        <a:lnSpc>
                          <a:spcPct val="107000"/>
                        </a:lnSpc>
                        <a:spcBef>
                          <a:spcPts val="0"/>
                        </a:spcBef>
                        <a:spcAft>
                          <a:spcPts val="0"/>
                        </a:spcAft>
                      </a:pPr>
                      <a:r>
                        <a:rPr lang="en-US" sz="1800" dirty="0">
                          <a:effectLst/>
                        </a:rPr>
                        <a:t>PB1 vs. PB2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9396007"/>
                  </a:ext>
                </a:extLst>
              </a:tr>
              <a:tr h="342896">
                <a:tc>
                  <a:txBody>
                    <a:bodyPr/>
                    <a:lstStyle/>
                    <a:p>
                      <a:pPr marL="0" marR="0">
                        <a:lnSpc>
                          <a:spcPct val="107000"/>
                        </a:lnSpc>
                        <a:spcBef>
                          <a:spcPts val="0"/>
                        </a:spcBef>
                        <a:spcAft>
                          <a:spcPts val="0"/>
                        </a:spcAft>
                      </a:pPr>
                      <a:r>
                        <a:rPr lang="en-US" sz="1800" dirty="0">
                          <a:effectLst/>
                        </a:rPr>
                        <a:t>PB1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4247638"/>
                  </a:ext>
                </a:extLst>
              </a:tr>
              <a:tr h="358825">
                <a:tc>
                  <a:txBody>
                    <a:bodyPr/>
                    <a:lstStyle/>
                    <a:p>
                      <a:pPr marL="0" marR="0">
                        <a:lnSpc>
                          <a:spcPct val="107000"/>
                        </a:lnSpc>
                        <a:spcBef>
                          <a:spcPts val="0"/>
                        </a:spcBef>
                        <a:spcAft>
                          <a:spcPts val="0"/>
                        </a:spcAft>
                      </a:pPr>
                      <a:r>
                        <a:rPr lang="en-US" sz="1800" dirty="0">
                          <a:effectLst/>
                        </a:rPr>
                        <a:t>PB2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147885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14647620"/>
              </p:ext>
            </p:extLst>
          </p:nvPr>
        </p:nvGraphicFramePr>
        <p:xfrm>
          <a:off x="486128" y="5257293"/>
          <a:ext cx="3897746" cy="1505527"/>
        </p:xfrm>
        <a:graphic>
          <a:graphicData uri="http://schemas.openxmlformats.org/drawingml/2006/table">
            <a:tbl>
              <a:tblPr firstRow="1" firstCol="1" bandRow="1">
                <a:tableStyleId>{5C22544A-7EE6-4342-B048-85BDC9FD1C3A}</a:tableStyleId>
              </a:tblPr>
              <a:tblGrid>
                <a:gridCol w="909474">
                  <a:extLst>
                    <a:ext uri="{9D8B030D-6E8A-4147-A177-3AD203B41FA5}">
                      <a16:colId xmlns:a16="http://schemas.microsoft.com/office/drawing/2014/main" val="3950820590"/>
                    </a:ext>
                  </a:extLst>
                </a:gridCol>
                <a:gridCol w="909474">
                  <a:extLst>
                    <a:ext uri="{9D8B030D-6E8A-4147-A177-3AD203B41FA5}">
                      <a16:colId xmlns:a16="http://schemas.microsoft.com/office/drawing/2014/main" val="857809306"/>
                    </a:ext>
                  </a:extLst>
                </a:gridCol>
                <a:gridCol w="1039399">
                  <a:extLst>
                    <a:ext uri="{9D8B030D-6E8A-4147-A177-3AD203B41FA5}">
                      <a16:colId xmlns:a16="http://schemas.microsoft.com/office/drawing/2014/main" val="3521586089"/>
                    </a:ext>
                  </a:extLst>
                </a:gridCol>
                <a:gridCol w="1039399">
                  <a:extLst>
                    <a:ext uri="{9D8B030D-6E8A-4147-A177-3AD203B41FA5}">
                      <a16:colId xmlns:a16="http://schemas.microsoft.com/office/drawing/2014/main" val="1843941934"/>
                    </a:ext>
                  </a:extLst>
                </a:gridCol>
              </a:tblGrid>
              <a:tr h="337146">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PB2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8940184"/>
                  </a:ext>
                </a:extLst>
              </a:tr>
              <a:tr h="365046">
                <a:tc>
                  <a:txBody>
                    <a:bodyPr/>
                    <a:lstStyle/>
                    <a:p>
                      <a:pPr marL="0" marR="0">
                        <a:lnSpc>
                          <a:spcPct val="107000"/>
                        </a:lnSpc>
                        <a:spcBef>
                          <a:spcPts val="0"/>
                        </a:spcBef>
                        <a:spcAft>
                          <a:spcPts val="0"/>
                        </a:spcAft>
                      </a:pPr>
                      <a:r>
                        <a:rPr lang="en-US" sz="2000" dirty="0">
                          <a:effectLst/>
                        </a:rPr>
                        <a:t>PB1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9031170"/>
                  </a:ext>
                </a:extLst>
              </a:tr>
              <a:tr h="406899">
                <a:tc>
                  <a:txBody>
                    <a:bodyPr/>
                    <a:lstStyle/>
                    <a:p>
                      <a:pPr marL="0" marR="0">
                        <a:lnSpc>
                          <a:spcPct val="107000"/>
                        </a:lnSpc>
                        <a:spcBef>
                          <a:spcPts val="0"/>
                        </a:spcBef>
                        <a:spcAft>
                          <a:spcPts val="0"/>
                        </a:spcAft>
                      </a:pPr>
                      <a:r>
                        <a:rPr lang="en-US" sz="2000">
                          <a:effectLst/>
                        </a:rPr>
                        <a:t>PB2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6603774"/>
                  </a:ext>
                </a:extLst>
              </a:tr>
              <a:tr h="396436">
                <a:tc>
                  <a:txBody>
                    <a:bodyPr/>
                    <a:lstStyle/>
                    <a:p>
                      <a:pPr marL="0" marR="0">
                        <a:lnSpc>
                          <a:spcPct val="107000"/>
                        </a:lnSpc>
                        <a:spcBef>
                          <a:spcPts val="0"/>
                        </a:spcBef>
                        <a:spcAft>
                          <a:spcPts val="0"/>
                        </a:spcAft>
                      </a:pPr>
                      <a:r>
                        <a:rPr lang="en-US" sz="2000" dirty="0">
                          <a:effectLst/>
                        </a:rPr>
                        <a:t>PB3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extLst>
                  <a:ext uri="{0D108BD9-81ED-4DB2-BD59-A6C34878D82A}">
                    <a16:rowId xmlns:a16="http://schemas.microsoft.com/office/drawing/2014/main" val="3524135021"/>
                  </a:ext>
                </a:extLst>
              </a:tr>
            </a:tbl>
          </a:graphicData>
        </a:graphic>
      </p:graphicFrame>
      <p:graphicFrame>
        <p:nvGraphicFramePr>
          <p:cNvPr id="14" name="Chart 13"/>
          <p:cNvGraphicFramePr>
            <a:graphicFrameLocks noChangeAspect="1"/>
          </p:cNvGraphicFramePr>
          <p:nvPr>
            <p:extLst>
              <p:ext uri="{D42A27DB-BD31-4B8C-83A1-F6EECF244321}">
                <p14:modId xmlns:p14="http://schemas.microsoft.com/office/powerpoint/2010/main" val="4151135825"/>
              </p:ext>
            </p:extLst>
          </p:nvPr>
        </p:nvGraphicFramePr>
        <p:xfrm>
          <a:off x="8760274" y="3910263"/>
          <a:ext cx="2905554" cy="2844848"/>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2"/>
          <p:cNvSpPr txBox="1">
            <a:spLocks/>
          </p:cNvSpPr>
          <p:nvPr/>
        </p:nvSpPr>
        <p:spPr>
          <a:xfrm>
            <a:off x="570349" y="95180"/>
            <a:ext cx="11408738" cy="61764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5000" b="1" i="0" u="none" strike="noStrike" kern="1200" cap="none" spc="0" normalizeH="0" baseline="0" noProof="0" dirty="0">
                <a:ln>
                  <a:noFill/>
                </a:ln>
                <a:solidFill>
                  <a:schemeClr val="bg1"/>
                </a:solidFill>
                <a:effectLst/>
                <a:uLnTx/>
                <a:uFillTx/>
                <a:latin typeface="Calibri" panose="020F0502020204030204"/>
                <a:ea typeface="+mn-ea"/>
                <a:cs typeface="+mn-cs"/>
              </a:rPr>
              <a:t>1. </a:t>
            </a:r>
            <a:r>
              <a:rPr kumimoji="0" lang="en-US" sz="5000" b="0" i="0" u="none" strike="noStrike" kern="1200" cap="none" spc="0" normalizeH="0" baseline="0" noProof="0" dirty="0">
                <a:ln>
                  <a:noFill/>
                </a:ln>
                <a:solidFill>
                  <a:schemeClr val="bg1"/>
                </a:solidFill>
                <a:effectLst/>
                <a:uLnTx/>
                <a:uFillTx/>
                <a:latin typeface="Calibri" panose="020F0502020204030204"/>
                <a:ea typeface="+mn-ea"/>
                <a:cs typeface="+mn-cs"/>
              </a:rPr>
              <a:t>Use data in Table 1 to calculate the Jaccard similarity and write it down in Table 2</a:t>
            </a:r>
            <a:r>
              <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r>
              <a:rPr lang="en-US" sz="3800" dirty="0">
                <a:solidFill>
                  <a:schemeClr val="bg1"/>
                </a:solidFill>
                <a:latin typeface="Calibri" panose="020F0502020204030204"/>
              </a:rPr>
              <a:t>Table 1.</a:t>
            </a:r>
            <a:endPar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Content Placeholder 2"/>
          <p:cNvSpPr txBox="1">
            <a:spLocks/>
          </p:cNvSpPr>
          <p:nvPr/>
        </p:nvSpPr>
        <p:spPr>
          <a:xfrm>
            <a:off x="8590547" y="2584758"/>
            <a:ext cx="3601453" cy="13255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3. Plot by hand the points reflecting the rank order of distances between them (use pencil so you can edit and adjust)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D87D089E-E57B-4FBF-BC30-10D475A1962F}"/>
              </a:ext>
            </a:extLst>
          </p:cNvPr>
          <p:cNvSpPr txBox="1">
            <a:spLocks/>
          </p:cNvSpPr>
          <p:nvPr/>
        </p:nvSpPr>
        <p:spPr>
          <a:xfrm>
            <a:off x="570349" y="2407764"/>
            <a:ext cx="2160819" cy="3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1500" dirty="0">
                <a:solidFill>
                  <a:schemeClr val="bg1"/>
                </a:solidFill>
                <a:latin typeface="Calibri" panose="020F0502020204030204"/>
              </a:rPr>
              <a:t>Table 2.</a:t>
            </a:r>
            <a:endParaRPr kumimoji="0" lang="en-US" sz="15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16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83" y="4892193"/>
            <a:ext cx="5368138" cy="365100"/>
          </a:xfrm>
        </p:spPr>
        <p:txBody>
          <a:bodyPr>
            <a:normAutofit lnSpcReduction="10000"/>
          </a:bodyPr>
          <a:lstStyle/>
          <a:p>
            <a:pPr marL="0" indent="0">
              <a:buNone/>
            </a:pPr>
            <a:r>
              <a:rPr lang="en-US" sz="2000" b="1" dirty="0">
                <a:solidFill>
                  <a:schemeClr val="bg1"/>
                </a:solidFill>
                <a:sym typeface="Wingdings" panose="05000000000000000000" pitchFamily="2" charset="2"/>
              </a:rPr>
              <a:t>2</a:t>
            </a:r>
            <a:r>
              <a:rPr lang="en-US" sz="2000" dirty="0">
                <a:solidFill>
                  <a:schemeClr val="bg1"/>
                </a:solidFill>
                <a:sym typeface="Wingdings" panose="05000000000000000000" pitchFamily="2" charset="2"/>
              </a:rPr>
              <a:t>. Fill in Table 3 with</a:t>
            </a:r>
            <a:r>
              <a:rPr lang="en-US" sz="2000" dirty="0">
                <a:solidFill>
                  <a:schemeClr val="bg1"/>
                </a:solidFill>
              </a:rPr>
              <a:t> distance matrix</a:t>
            </a:r>
          </a:p>
          <a:p>
            <a:pPr marL="0" indent="0">
              <a:buNone/>
            </a:pPr>
            <a:endParaRPr lang="en-US" sz="2000" dirty="0">
              <a:solidFill>
                <a:schemeClr val="bg1"/>
              </a:solidFill>
            </a:endParaRPr>
          </a:p>
          <a:p>
            <a:endParaRPr lang="en-US" sz="2000" dirty="0">
              <a:solidFill>
                <a:schemeClr val="bg1"/>
              </a:solidFill>
            </a:endParaRPr>
          </a:p>
          <a:p>
            <a:endParaRPr lang="en-US" sz="1800" dirty="0">
              <a:solidFill>
                <a:schemeClr val="bg1"/>
              </a:solidFill>
            </a:endParaRPr>
          </a:p>
          <a:p>
            <a:endParaRPr lang="en-US" sz="1800" dirty="0">
              <a:solidFill>
                <a:schemeClr val="bg1"/>
              </a:solidFill>
            </a:endParaRPr>
          </a:p>
        </p:txBody>
      </p:sp>
      <p:graphicFrame>
        <p:nvGraphicFramePr>
          <p:cNvPr id="4" name="Table 3"/>
          <p:cNvGraphicFramePr>
            <a:graphicFrameLocks noGrp="1"/>
          </p:cNvGraphicFramePr>
          <p:nvPr/>
        </p:nvGraphicFramePr>
        <p:xfrm>
          <a:off x="486128" y="712825"/>
          <a:ext cx="11408738" cy="1678901"/>
        </p:xfrm>
        <a:graphic>
          <a:graphicData uri="http://schemas.openxmlformats.org/drawingml/2006/table">
            <a:tbl>
              <a:tblPr firstRow="1" firstCol="1" bandRow="1">
                <a:tableStyleId>{5C22544A-7EE6-4342-B048-85BDC9FD1C3A}</a:tableStyleId>
              </a:tblPr>
              <a:tblGrid>
                <a:gridCol w="3108851">
                  <a:extLst>
                    <a:ext uri="{9D8B030D-6E8A-4147-A177-3AD203B41FA5}">
                      <a16:colId xmlns:a16="http://schemas.microsoft.com/office/drawing/2014/main" val="1743347055"/>
                    </a:ext>
                  </a:extLst>
                </a:gridCol>
                <a:gridCol w="1156446">
                  <a:extLst>
                    <a:ext uri="{9D8B030D-6E8A-4147-A177-3AD203B41FA5}">
                      <a16:colId xmlns:a16="http://schemas.microsoft.com/office/drawing/2014/main" val="1374916055"/>
                    </a:ext>
                  </a:extLst>
                </a:gridCol>
                <a:gridCol w="983412">
                  <a:extLst>
                    <a:ext uri="{9D8B030D-6E8A-4147-A177-3AD203B41FA5}">
                      <a16:colId xmlns:a16="http://schemas.microsoft.com/office/drawing/2014/main" val="2245268975"/>
                    </a:ext>
                  </a:extLst>
                </a:gridCol>
                <a:gridCol w="1384277">
                  <a:extLst>
                    <a:ext uri="{9D8B030D-6E8A-4147-A177-3AD203B41FA5}">
                      <a16:colId xmlns:a16="http://schemas.microsoft.com/office/drawing/2014/main" val="2214029339"/>
                    </a:ext>
                  </a:extLst>
                </a:gridCol>
                <a:gridCol w="2007198">
                  <a:extLst>
                    <a:ext uri="{9D8B030D-6E8A-4147-A177-3AD203B41FA5}">
                      <a16:colId xmlns:a16="http://schemas.microsoft.com/office/drawing/2014/main" val="141883841"/>
                    </a:ext>
                  </a:extLst>
                </a:gridCol>
                <a:gridCol w="1384277">
                  <a:extLst>
                    <a:ext uri="{9D8B030D-6E8A-4147-A177-3AD203B41FA5}">
                      <a16:colId xmlns:a16="http://schemas.microsoft.com/office/drawing/2014/main" val="351391109"/>
                    </a:ext>
                  </a:extLst>
                </a:gridCol>
                <a:gridCol w="1384277">
                  <a:extLst>
                    <a:ext uri="{9D8B030D-6E8A-4147-A177-3AD203B41FA5}">
                      <a16:colId xmlns:a16="http://schemas.microsoft.com/office/drawing/2014/main" val="2242013498"/>
                    </a:ext>
                  </a:extLst>
                </a:gridCol>
              </a:tblGrid>
              <a:tr h="302643">
                <a:tc gridSpan="7">
                  <a:txBody>
                    <a:bodyPr/>
                    <a:lstStyle/>
                    <a:p>
                      <a:pPr marL="0" marR="0" algn="ctr">
                        <a:lnSpc>
                          <a:spcPct val="107000"/>
                        </a:lnSpc>
                        <a:spcBef>
                          <a:spcPts val="0"/>
                        </a:spcBef>
                        <a:spcAft>
                          <a:spcPts val="0"/>
                        </a:spcAft>
                      </a:pPr>
                      <a:r>
                        <a:rPr lang="en-US" sz="1800" dirty="0">
                          <a:effectLst/>
                        </a:rPr>
                        <a:t>Tree Individuals (in 10 m x 60 m plots)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3399256"/>
                  </a:ext>
                </a:extLst>
              </a:tr>
              <a:tr h="468329">
                <a:tc>
                  <a:txBody>
                    <a:bodyPr/>
                    <a:lstStyle/>
                    <a:p>
                      <a:pPr marL="0" marR="0">
                        <a:lnSpc>
                          <a:spcPct val="107000"/>
                        </a:lnSpc>
                        <a:spcBef>
                          <a:spcPts val="0"/>
                        </a:spcBef>
                        <a:spcAft>
                          <a:spcPts val="0"/>
                        </a:spcAft>
                      </a:pPr>
                      <a:r>
                        <a:rPr lang="en-US" sz="1800">
                          <a:effectLst/>
                        </a:rPr>
                        <a:t>Tree Genus---&gt;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Pinus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Acer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Nyssa</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Chamaecyparis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Sassafras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Quercus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8367515"/>
                  </a:ext>
                </a:extLst>
              </a:tr>
              <a:tr h="302643">
                <a:tc>
                  <a:txBody>
                    <a:bodyPr/>
                    <a:lstStyle/>
                    <a:p>
                      <a:pPr marL="0" marR="0">
                        <a:lnSpc>
                          <a:spcPct val="107000"/>
                        </a:lnSpc>
                        <a:spcBef>
                          <a:spcPts val="0"/>
                        </a:spcBef>
                        <a:spcAft>
                          <a:spcPts val="0"/>
                        </a:spcAft>
                      </a:pPr>
                      <a:r>
                        <a:rPr lang="en-US" sz="1800" dirty="0">
                          <a:effectLst/>
                        </a:rPr>
                        <a:t>Pine Barren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4589185"/>
                  </a:ext>
                </a:extLst>
              </a:tr>
              <a:tr h="302643">
                <a:tc>
                  <a:txBody>
                    <a:bodyPr/>
                    <a:lstStyle/>
                    <a:p>
                      <a:pPr marL="0" marR="0">
                        <a:lnSpc>
                          <a:spcPct val="107000"/>
                        </a:lnSpc>
                        <a:spcBef>
                          <a:spcPts val="0"/>
                        </a:spcBef>
                        <a:spcAft>
                          <a:spcPts val="0"/>
                        </a:spcAft>
                      </a:pPr>
                      <a:r>
                        <a:rPr lang="en-US" sz="1800" dirty="0">
                          <a:effectLst/>
                        </a:rPr>
                        <a:t>Pine Barren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9086296"/>
                  </a:ext>
                </a:extLst>
              </a:tr>
              <a:tr h="302643">
                <a:tc>
                  <a:txBody>
                    <a:bodyPr/>
                    <a:lstStyle/>
                    <a:p>
                      <a:pPr marL="0" marR="0">
                        <a:lnSpc>
                          <a:spcPct val="107000"/>
                        </a:lnSpc>
                        <a:spcBef>
                          <a:spcPts val="0"/>
                        </a:spcBef>
                        <a:spcAft>
                          <a:spcPts val="0"/>
                        </a:spcAft>
                      </a:pPr>
                      <a:r>
                        <a:rPr lang="en-US" sz="1800" dirty="0">
                          <a:effectLst/>
                        </a:rPr>
                        <a:t>Pine Barren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413927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80482841"/>
              </p:ext>
            </p:extLst>
          </p:nvPr>
        </p:nvGraphicFramePr>
        <p:xfrm>
          <a:off x="486128" y="2679489"/>
          <a:ext cx="7310335" cy="2105163"/>
        </p:xfrm>
        <a:graphic>
          <a:graphicData uri="http://schemas.openxmlformats.org/drawingml/2006/table">
            <a:tbl>
              <a:tblPr firstRow="1" firstCol="1" bandRow="1">
                <a:tableStyleId>{5C22544A-7EE6-4342-B048-85BDC9FD1C3A}</a:tableStyleId>
              </a:tblPr>
              <a:tblGrid>
                <a:gridCol w="1419180">
                  <a:extLst>
                    <a:ext uri="{9D8B030D-6E8A-4147-A177-3AD203B41FA5}">
                      <a16:colId xmlns:a16="http://schemas.microsoft.com/office/drawing/2014/main" val="42621889"/>
                    </a:ext>
                  </a:extLst>
                </a:gridCol>
                <a:gridCol w="2227441">
                  <a:extLst>
                    <a:ext uri="{9D8B030D-6E8A-4147-A177-3AD203B41FA5}">
                      <a16:colId xmlns:a16="http://schemas.microsoft.com/office/drawing/2014/main" val="2908452630"/>
                    </a:ext>
                  </a:extLst>
                </a:gridCol>
                <a:gridCol w="1490498">
                  <a:extLst>
                    <a:ext uri="{9D8B030D-6E8A-4147-A177-3AD203B41FA5}">
                      <a16:colId xmlns:a16="http://schemas.microsoft.com/office/drawing/2014/main" val="3215520941"/>
                    </a:ext>
                  </a:extLst>
                </a:gridCol>
                <a:gridCol w="2173216">
                  <a:extLst>
                    <a:ext uri="{9D8B030D-6E8A-4147-A177-3AD203B41FA5}">
                      <a16:colId xmlns:a16="http://schemas.microsoft.com/office/drawing/2014/main" val="3126469833"/>
                    </a:ext>
                  </a:extLst>
                </a:gridCol>
              </a:tblGrid>
              <a:tr h="1060546">
                <a:tc>
                  <a:txBody>
                    <a:bodyPr/>
                    <a:lstStyle/>
                    <a:p>
                      <a:pPr marL="0" marR="0">
                        <a:lnSpc>
                          <a:spcPct val="107000"/>
                        </a:lnSpc>
                        <a:spcBef>
                          <a:spcPts val="0"/>
                        </a:spcBef>
                        <a:spcAft>
                          <a:spcPts val="0"/>
                        </a:spcAft>
                      </a:pPr>
                      <a:endParaRPr lang="en-US" sz="1800" dirty="0">
                        <a:effectLst/>
                      </a:endParaRPr>
                    </a:p>
                  </a:txBody>
                  <a:tcPr marL="68580" marR="68580" marT="0" marB="0"/>
                </a:tc>
                <a:tc>
                  <a:txBody>
                    <a:bodyPr/>
                    <a:lstStyle/>
                    <a:p>
                      <a:pPr marL="0" marR="0">
                        <a:lnSpc>
                          <a:spcPct val="107000"/>
                        </a:lnSpc>
                        <a:spcBef>
                          <a:spcPts val="0"/>
                        </a:spcBef>
                        <a:spcAft>
                          <a:spcPts val="0"/>
                        </a:spcAft>
                      </a:pPr>
                      <a:r>
                        <a:rPr lang="en-US" sz="1800" dirty="0">
                          <a:effectLst/>
                        </a:rPr>
                        <a:t>Similarity (shared/total in both)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(=1 - similarity)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Ranking             (I- Most, II - Middle, III</a:t>
                      </a:r>
                      <a:r>
                        <a:rPr lang="en-US" sz="1800" baseline="0" dirty="0">
                          <a:effectLst/>
                        </a:rPr>
                        <a:t> -</a:t>
                      </a:r>
                      <a:r>
                        <a:rPr lang="en-US" sz="1800" dirty="0">
                          <a:effectLst/>
                        </a:rPr>
                        <a:t> Least)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750579"/>
                  </a:ext>
                </a:extLst>
              </a:tr>
              <a:tr h="342896">
                <a:tc>
                  <a:txBody>
                    <a:bodyPr/>
                    <a:lstStyle/>
                    <a:p>
                      <a:pPr marL="0" marR="0">
                        <a:lnSpc>
                          <a:spcPct val="107000"/>
                        </a:lnSpc>
                        <a:spcBef>
                          <a:spcPts val="0"/>
                        </a:spcBef>
                        <a:spcAft>
                          <a:spcPts val="0"/>
                        </a:spcAft>
                      </a:pPr>
                      <a:r>
                        <a:rPr lang="en-US" sz="1800" dirty="0">
                          <a:effectLst/>
                        </a:rPr>
                        <a:t>PB1 vs. PB2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3/6=0.5</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0.5</a:t>
                      </a:r>
                    </a:p>
                  </a:txBody>
                  <a:tcPr marL="68580" marR="68580" marT="0" marB="0" anchor="b"/>
                </a:tc>
                <a:tc>
                  <a:txBody>
                    <a:bodyPr/>
                    <a:lstStyle/>
                    <a:p>
                      <a:pPr marL="0" marR="0">
                        <a:lnSpc>
                          <a:spcPct val="107000"/>
                        </a:lnSpc>
                        <a:spcBef>
                          <a:spcPts val="0"/>
                        </a:spcBef>
                        <a:spcAft>
                          <a:spcPts val="0"/>
                        </a:spcAft>
                      </a:pPr>
                      <a:r>
                        <a:rPr lang="en-US" sz="1800" dirty="0">
                          <a:effectLst/>
                        </a:rPr>
                        <a:t>MIDDLE</a:t>
                      </a:r>
                      <a:r>
                        <a:rPr lang="en-US" sz="1800" baseline="0" dirty="0">
                          <a:effectLst/>
                        </a:rPr>
                        <a:t> – 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9396007"/>
                  </a:ext>
                </a:extLst>
              </a:tr>
              <a:tr h="342896">
                <a:tc>
                  <a:txBody>
                    <a:bodyPr/>
                    <a:lstStyle/>
                    <a:p>
                      <a:pPr marL="0" marR="0">
                        <a:lnSpc>
                          <a:spcPct val="107000"/>
                        </a:lnSpc>
                        <a:spcBef>
                          <a:spcPts val="0"/>
                        </a:spcBef>
                        <a:spcAft>
                          <a:spcPts val="0"/>
                        </a:spcAft>
                      </a:pPr>
                      <a:r>
                        <a:rPr lang="en-US" sz="1800" dirty="0">
                          <a:effectLst/>
                        </a:rPr>
                        <a:t>PB1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4/5=0.8</a:t>
                      </a:r>
                    </a:p>
                  </a:txBody>
                  <a:tcPr marL="68580" marR="68580" marT="0" marB="0" anchor="b"/>
                </a:tc>
                <a:tc>
                  <a:txBody>
                    <a:bodyPr/>
                    <a:lstStyle/>
                    <a:p>
                      <a:pPr marL="0" marR="0">
                        <a:lnSpc>
                          <a:spcPct val="107000"/>
                        </a:lnSpc>
                        <a:spcBef>
                          <a:spcPts val="0"/>
                        </a:spcBef>
                        <a:spcAft>
                          <a:spcPts val="0"/>
                        </a:spcAft>
                      </a:pPr>
                      <a:r>
                        <a:rPr lang="en-US" sz="1800" dirty="0">
                          <a:effectLst/>
                        </a:rPr>
                        <a:t>0.2</a:t>
                      </a:r>
                    </a:p>
                  </a:txBody>
                  <a:tcPr marL="68580" marR="68580" marT="0" marB="0" anchor="b"/>
                </a:tc>
                <a:tc>
                  <a:txBody>
                    <a:bodyPr/>
                    <a:lstStyle/>
                    <a:p>
                      <a:pPr marL="0" marR="0">
                        <a:lnSpc>
                          <a:spcPct val="107000"/>
                        </a:lnSpc>
                        <a:spcBef>
                          <a:spcPts val="0"/>
                        </a:spcBef>
                        <a:spcAft>
                          <a:spcPts val="0"/>
                        </a:spcAft>
                      </a:pPr>
                      <a:r>
                        <a:rPr lang="en-US" sz="1800" dirty="0">
                          <a:effectLst/>
                        </a:rPr>
                        <a:t>LEAST – 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4247638"/>
                  </a:ext>
                </a:extLst>
              </a:tr>
              <a:tr h="358825">
                <a:tc>
                  <a:txBody>
                    <a:bodyPr/>
                    <a:lstStyle/>
                    <a:p>
                      <a:pPr marL="0" marR="0">
                        <a:lnSpc>
                          <a:spcPct val="107000"/>
                        </a:lnSpc>
                        <a:spcBef>
                          <a:spcPts val="0"/>
                        </a:spcBef>
                        <a:spcAft>
                          <a:spcPts val="0"/>
                        </a:spcAft>
                      </a:pPr>
                      <a:r>
                        <a:rPr lang="en-US" sz="1800" dirty="0">
                          <a:effectLst/>
                        </a:rPr>
                        <a:t>PB2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2/6=0.33</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b"/>
                </a:tc>
                <a:tc>
                  <a:txBody>
                    <a:bodyPr/>
                    <a:lstStyle/>
                    <a:p>
                      <a:pPr marL="0" marR="0">
                        <a:lnSpc>
                          <a:spcPct val="107000"/>
                        </a:lnSpc>
                        <a:spcBef>
                          <a:spcPts val="0"/>
                        </a:spcBef>
                        <a:spcAft>
                          <a:spcPts val="0"/>
                        </a:spcAft>
                      </a:pPr>
                      <a:r>
                        <a:rPr lang="en-US" sz="1800" dirty="0">
                          <a:effectLst/>
                        </a:rPr>
                        <a:t>MOST –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1478859"/>
                  </a:ext>
                </a:extLst>
              </a:tr>
            </a:tbl>
          </a:graphicData>
        </a:graphic>
      </p:graphicFrame>
      <p:graphicFrame>
        <p:nvGraphicFramePr>
          <p:cNvPr id="13" name="Table 12"/>
          <p:cNvGraphicFramePr>
            <a:graphicFrameLocks noGrp="1"/>
          </p:cNvGraphicFramePr>
          <p:nvPr/>
        </p:nvGraphicFramePr>
        <p:xfrm>
          <a:off x="486128" y="5257293"/>
          <a:ext cx="3897746" cy="1505527"/>
        </p:xfrm>
        <a:graphic>
          <a:graphicData uri="http://schemas.openxmlformats.org/drawingml/2006/table">
            <a:tbl>
              <a:tblPr firstRow="1" firstCol="1" bandRow="1">
                <a:tableStyleId>{5C22544A-7EE6-4342-B048-85BDC9FD1C3A}</a:tableStyleId>
              </a:tblPr>
              <a:tblGrid>
                <a:gridCol w="909474">
                  <a:extLst>
                    <a:ext uri="{9D8B030D-6E8A-4147-A177-3AD203B41FA5}">
                      <a16:colId xmlns:a16="http://schemas.microsoft.com/office/drawing/2014/main" val="3950820590"/>
                    </a:ext>
                  </a:extLst>
                </a:gridCol>
                <a:gridCol w="909474">
                  <a:extLst>
                    <a:ext uri="{9D8B030D-6E8A-4147-A177-3AD203B41FA5}">
                      <a16:colId xmlns:a16="http://schemas.microsoft.com/office/drawing/2014/main" val="857809306"/>
                    </a:ext>
                  </a:extLst>
                </a:gridCol>
                <a:gridCol w="1039399">
                  <a:extLst>
                    <a:ext uri="{9D8B030D-6E8A-4147-A177-3AD203B41FA5}">
                      <a16:colId xmlns:a16="http://schemas.microsoft.com/office/drawing/2014/main" val="3521586089"/>
                    </a:ext>
                  </a:extLst>
                </a:gridCol>
                <a:gridCol w="1039399">
                  <a:extLst>
                    <a:ext uri="{9D8B030D-6E8A-4147-A177-3AD203B41FA5}">
                      <a16:colId xmlns:a16="http://schemas.microsoft.com/office/drawing/2014/main" val="1843941934"/>
                    </a:ext>
                  </a:extLst>
                </a:gridCol>
              </a:tblGrid>
              <a:tr h="337146">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PB2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8940184"/>
                  </a:ext>
                </a:extLst>
              </a:tr>
              <a:tr h="365046">
                <a:tc>
                  <a:txBody>
                    <a:bodyPr/>
                    <a:lstStyle/>
                    <a:p>
                      <a:pPr marL="0" marR="0">
                        <a:lnSpc>
                          <a:spcPct val="107000"/>
                        </a:lnSpc>
                        <a:spcBef>
                          <a:spcPts val="0"/>
                        </a:spcBef>
                        <a:spcAft>
                          <a:spcPts val="0"/>
                        </a:spcAft>
                      </a:pPr>
                      <a:r>
                        <a:rPr lang="en-US" sz="2000" dirty="0">
                          <a:effectLst/>
                        </a:rPr>
                        <a:t>PB1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9031170"/>
                  </a:ext>
                </a:extLst>
              </a:tr>
              <a:tr h="406899">
                <a:tc>
                  <a:txBody>
                    <a:bodyPr/>
                    <a:lstStyle/>
                    <a:p>
                      <a:pPr marL="0" marR="0">
                        <a:lnSpc>
                          <a:spcPct val="107000"/>
                        </a:lnSpc>
                        <a:spcBef>
                          <a:spcPts val="0"/>
                        </a:spcBef>
                        <a:spcAft>
                          <a:spcPts val="0"/>
                        </a:spcAft>
                      </a:pPr>
                      <a:r>
                        <a:rPr lang="en-US" sz="2000">
                          <a:effectLst/>
                        </a:rPr>
                        <a:t>PB2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6603774"/>
                  </a:ext>
                </a:extLst>
              </a:tr>
              <a:tr h="396436">
                <a:tc>
                  <a:txBody>
                    <a:bodyPr/>
                    <a:lstStyle/>
                    <a:p>
                      <a:pPr marL="0" marR="0">
                        <a:lnSpc>
                          <a:spcPct val="107000"/>
                        </a:lnSpc>
                        <a:spcBef>
                          <a:spcPts val="0"/>
                        </a:spcBef>
                        <a:spcAft>
                          <a:spcPts val="0"/>
                        </a:spcAft>
                      </a:pPr>
                      <a:r>
                        <a:rPr lang="en-US" sz="2000" dirty="0">
                          <a:effectLst/>
                        </a:rPr>
                        <a:t>PB3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extLst>
                  <a:ext uri="{0D108BD9-81ED-4DB2-BD59-A6C34878D82A}">
                    <a16:rowId xmlns:a16="http://schemas.microsoft.com/office/drawing/2014/main" val="3524135021"/>
                  </a:ext>
                </a:extLst>
              </a:tr>
            </a:tbl>
          </a:graphicData>
        </a:graphic>
      </p:graphicFrame>
      <p:graphicFrame>
        <p:nvGraphicFramePr>
          <p:cNvPr id="14" name="Chart 13"/>
          <p:cNvGraphicFramePr>
            <a:graphicFrameLocks noChangeAspect="1"/>
          </p:cNvGraphicFramePr>
          <p:nvPr/>
        </p:nvGraphicFramePr>
        <p:xfrm>
          <a:off x="8760274" y="3910263"/>
          <a:ext cx="2905554" cy="2844848"/>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2"/>
          <p:cNvSpPr txBox="1">
            <a:spLocks/>
          </p:cNvSpPr>
          <p:nvPr/>
        </p:nvSpPr>
        <p:spPr>
          <a:xfrm>
            <a:off x="570349" y="95180"/>
            <a:ext cx="11408738" cy="61764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5000" b="1" i="0" u="none" strike="noStrike" kern="1200" cap="none" spc="0" normalizeH="0" baseline="0" noProof="0" dirty="0">
                <a:ln>
                  <a:noFill/>
                </a:ln>
                <a:solidFill>
                  <a:schemeClr val="bg1"/>
                </a:solidFill>
                <a:effectLst/>
                <a:uLnTx/>
                <a:uFillTx/>
                <a:latin typeface="Calibri" panose="020F0502020204030204"/>
                <a:ea typeface="+mn-ea"/>
                <a:cs typeface="+mn-cs"/>
              </a:rPr>
              <a:t>1. </a:t>
            </a:r>
            <a:r>
              <a:rPr kumimoji="0" lang="en-US" sz="5000" b="0" i="0" u="none" strike="noStrike" kern="1200" cap="none" spc="0" normalizeH="0" baseline="0" noProof="0" dirty="0">
                <a:ln>
                  <a:noFill/>
                </a:ln>
                <a:solidFill>
                  <a:schemeClr val="bg1"/>
                </a:solidFill>
                <a:effectLst/>
                <a:uLnTx/>
                <a:uFillTx/>
                <a:latin typeface="Calibri" panose="020F0502020204030204"/>
                <a:ea typeface="+mn-ea"/>
                <a:cs typeface="+mn-cs"/>
              </a:rPr>
              <a:t>Use data in Table 1 to calculate the Jaccard similarity and write it down in Table 2</a:t>
            </a:r>
            <a:r>
              <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r>
              <a:rPr lang="en-US" sz="3800" dirty="0">
                <a:solidFill>
                  <a:schemeClr val="bg1"/>
                </a:solidFill>
                <a:latin typeface="Calibri" panose="020F0502020204030204"/>
              </a:rPr>
              <a:t>Table 1.</a:t>
            </a:r>
            <a:endPar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Content Placeholder 2"/>
          <p:cNvSpPr txBox="1">
            <a:spLocks/>
          </p:cNvSpPr>
          <p:nvPr/>
        </p:nvSpPr>
        <p:spPr>
          <a:xfrm>
            <a:off x="8590547" y="2584758"/>
            <a:ext cx="3601453" cy="13255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3. Plot by hand the points reflecting the rank order of distances between them (use pencil so you can edit and adjust)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D87D089E-E57B-4FBF-BC30-10D475A1962F}"/>
              </a:ext>
            </a:extLst>
          </p:cNvPr>
          <p:cNvSpPr txBox="1">
            <a:spLocks/>
          </p:cNvSpPr>
          <p:nvPr/>
        </p:nvSpPr>
        <p:spPr>
          <a:xfrm>
            <a:off x="570349" y="2407764"/>
            <a:ext cx="2160819" cy="3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1500" dirty="0">
                <a:solidFill>
                  <a:schemeClr val="bg1"/>
                </a:solidFill>
                <a:latin typeface="Calibri" panose="020F0502020204030204"/>
              </a:rPr>
              <a:t>Table 2.</a:t>
            </a:r>
            <a:endParaRPr kumimoji="0" lang="en-US" sz="15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0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83" y="4892193"/>
            <a:ext cx="5368138" cy="365100"/>
          </a:xfrm>
        </p:spPr>
        <p:txBody>
          <a:bodyPr>
            <a:normAutofit lnSpcReduction="10000"/>
          </a:bodyPr>
          <a:lstStyle/>
          <a:p>
            <a:pPr marL="0" indent="0">
              <a:buNone/>
            </a:pPr>
            <a:r>
              <a:rPr lang="en-US" sz="2000" b="1" dirty="0">
                <a:solidFill>
                  <a:schemeClr val="bg1"/>
                </a:solidFill>
                <a:sym typeface="Wingdings" panose="05000000000000000000" pitchFamily="2" charset="2"/>
              </a:rPr>
              <a:t>2</a:t>
            </a:r>
            <a:r>
              <a:rPr lang="en-US" sz="2000" dirty="0">
                <a:solidFill>
                  <a:schemeClr val="bg1"/>
                </a:solidFill>
                <a:sym typeface="Wingdings" panose="05000000000000000000" pitchFamily="2" charset="2"/>
              </a:rPr>
              <a:t>. Fill in Table 3 with</a:t>
            </a:r>
            <a:r>
              <a:rPr lang="en-US" sz="2000" dirty="0">
                <a:solidFill>
                  <a:schemeClr val="bg1"/>
                </a:solidFill>
              </a:rPr>
              <a:t> distance matrix</a:t>
            </a:r>
          </a:p>
          <a:p>
            <a:pPr marL="0" indent="0">
              <a:buNone/>
            </a:pPr>
            <a:endParaRPr lang="en-US" sz="2000" dirty="0">
              <a:solidFill>
                <a:schemeClr val="bg1"/>
              </a:solidFill>
            </a:endParaRPr>
          </a:p>
          <a:p>
            <a:endParaRPr lang="en-US" sz="2000" dirty="0">
              <a:solidFill>
                <a:schemeClr val="bg1"/>
              </a:solidFill>
            </a:endParaRPr>
          </a:p>
          <a:p>
            <a:endParaRPr lang="en-US" sz="1800" dirty="0">
              <a:solidFill>
                <a:schemeClr val="bg1"/>
              </a:solidFill>
            </a:endParaRPr>
          </a:p>
          <a:p>
            <a:endParaRPr lang="en-US" sz="1800" dirty="0">
              <a:solidFill>
                <a:schemeClr val="bg1"/>
              </a:solidFill>
            </a:endParaRPr>
          </a:p>
        </p:txBody>
      </p:sp>
      <p:graphicFrame>
        <p:nvGraphicFramePr>
          <p:cNvPr id="4" name="Table 3"/>
          <p:cNvGraphicFramePr>
            <a:graphicFrameLocks noGrp="1"/>
          </p:cNvGraphicFramePr>
          <p:nvPr/>
        </p:nvGraphicFramePr>
        <p:xfrm>
          <a:off x="486128" y="712825"/>
          <a:ext cx="11408738" cy="1678901"/>
        </p:xfrm>
        <a:graphic>
          <a:graphicData uri="http://schemas.openxmlformats.org/drawingml/2006/table">
            <a:tbl>
              <a:tblPr firstRow="1" firstCol="1" bandRow="1">
                <a:tableStyleId>{5C22544A-7EE6-4342-B048-85BDC9FD1C3A}</a:tableStyleId>
              </a:tblPr>
              <a:tblGrid>
                <a:gridCol w="3108851">
                  <a:extLst>
                    <a:ext uri="{9D8B030D-6E8A-4147-A177-3AD203B41FA5}">
                      <a16:colId xmlns:a16="http://schemas.microsoft.com/office/drawing/2014/main" val="1743347055"/>
                    </a:ext>
                  </a:extLst>
                </a:gridCol>
                <a:gridCol w="1156446">
                  <a:extLst>
                    <a:ext uri="{9D8B030D-6E8A-4147-A177-3AD203B41FA5}">
                      <a16:colId xmlns:a16="http://schemas.microsoft.com/office/drawing/2014/main" val="1374916055"/>
                    </a:ext>
                  </a:extLst>
                </a:gridCol>
                <a:gridCol w="983412">
                  <a:extLst>
                    <a:ext uri="{9D8B030D-6E8A-4147-A177-3AD203B41FA5}">
                      <a16:colId xmlns:a16="http://schemas.microsoft.com/office/drawing/2014/main" val="2245268975"/>
                    </a:ext>
                  </a:extLst>
                </a:gridCol>
                <a:gridCol w="1384277">
                  <a:extLst>
                    <a:ext uri="{9D8B030D-6E8A-4147-A177-3AD203B41FA5}">
                      <a16:colId xmlns:a16="http://schemas.microsoft.com/office/drawing/2014/main" val="2214029339"/>
                    </a:ext>
                  </a:extLst>
                </a:gridCol>
                <a:gridCol w="2007198">
                  <a:extLst>
                    <a:ext uri="{9D8B030D-6E8A-4147-A177-3AD203B41FA5}">
                      <a16:colId xmlns:a16="http://schemas.microsoft.com/office/drawing/2014/main" val="141883841"/>
                    </a:ext>
                  </a:extLst>
                </a:gridCol>
                <a:gridCol w="1384277">
                  <a:extLst>
                    <a:ext uri="{9D8B030D-6E8A-4147-A177-3AD203B41FA5}">
                      <a16:colId xmlns:a16="http://schemas.microsoft.com/office/drawing/2014/main" val="351391109"/>
                    </a:ext>
                  </a:extLst>
                </a:gridCol>
                <a:gridCol w="1384277">
                  <a:extLst>
                    <a:ext uri="{9D8B030D-6E8A-4147-A177-3AD203B41FA5}">
                      <a16:colId xmlns:a16="http://schemas.microsoft.com/office/drawing/2014/main" val="2242013498"/>
                    </a:ext>
                  </a:extLst>
                </a:gridCol>
              </a:tblGrid>
              <a:tr h="302643">
                <a:tc gridSpan="7">
                  <a:txBody>
                    <a:bodyPr/>
                    <a:lstStyle/>
                    <a:p>
                      <a:pPr marL="0" marR="0" algn="ctr">
                        <a:lnSpc>
                          <a:spcPct val="107000"/>
                        </a:lnSpc>
                        <a:spcBef>
                          <a:spcPts val="0"/>
                        </a:spcBef>
                        <a:spcAft>
                          <a:spcPts val="0"/>
                        </a:spcAft>
                      </a:pPr>
                      <a:r>
                        <a:rPr lang="en-US" sz="1800" dirty="0">
                          <a:effectLst/>
                        </a:rPr>
                        <a:t>Tree Individuals (in 10 m x 60 m plots)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3399256"/>
                  </a:ext>
                </a:extLst>
              </a:tr>
              <a:tr h="468329">
                <a:tc>
                  <a:txBody>
                    <a:bodyPr/>
                    <a:lstStyle/>
                    <a:p>
                      <a:pPr marL="0" marR="0">
                        <a:lnSpc>
                          <a:spcPct val="107000"/>
                        </a:lnSpc>
                        <a:spcBef>
                          <a:spcPts val="0"/>
                        </a:spcBef>
                        <a:spcAft>
                          <a:spcPts val="0"/>
                        </a:spcAft>
                      </a:pPr>
                      <a:r>
                        <a:rPr lang="en-US" sz="1800">
                          <a:effectLst/>
                        </a:rPr>
                        <a:t>Tree Genus---&gt;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Pinus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Acer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Nyssa</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Chamaecyparis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Sassafras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Quercus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8367515"/>
                  </a:ext>
                </a:extLst>
              </a:tr>
              <a:tr h="302643">
                <a:tc>
                  <a:txBody>
                    <a:bodyPr/>
                    <a:lstStyle/>
                    <a:p>
                      <a:pPr marL="0" marR="0">
                        <a:lnSpc>
                          <a:spcPct val="107000"/>
                        </a:lnSpc>
                        <a:spcBef>
                          <a:spcPts val="0"/>
                        </a:spcBef>
                        <a:spcAft>
                          <a:spcPts val="0"/>
                        </a:spcAft>
                      </a:pPr>
                      <a:r>
                        <a:rPr lang="en-US" sz="1800" dirty="0">
                          <a:effectLst/>
                        </a:rPr>
                        <a:t>Pine Barren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4589185"/>
                  </a:ext>
                </a:extLst>
              </a:tr>
              <a:tr h="302643">
                <a:tc>
                  <a:txBody>
                    <a:bodyPr/>
                    <a:lstStyle/>
                    <a:p>
                      <a:pPr marL="0" marR="0">
                        <a:lnSpc>
                          <a:spcPct val="107000"/>
                        </a:lnSpc>
                        <a:spcBef>
                          <a:spcPts val="0"/>
                        </a:spcBef>
                        <a:spcAft>
                          <a:spcPts val="0"/>
                        </a:spcAft>
                      </a:pPr>
                      <a:r>
                        <a:rPr lang="en-US" sz="1800" dirty="0">
                          <a:effectLst/>
                        </a:rPr>
                        <a:t>Pine Barren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9086296"/>
                  </a:ext>
                </a:extLst>
              </a:tr>
              <a:tr h="302643">
                <a:tc>
                  <a:txBody>
                    <a:bodyPr/>
                    <a:lstStyle/>
                    <a:p>
                      <a:pPr marL="0" marR="0">
                        <a:lnSpc>
                          <a:spcPct val="107000"/>
                        </a:lnSpc>
                        <a:spcBef>
                          <a:spcPts val="0"/>
                        </a:spcBef>
                        <a:spcAft>
                          <a:spcPts val="0"/>
                        </a:spcAft>
                      </a:pPr>
                      <a:r>
                        <a:rPr lang="en-US" sz="1800" dirty="0">
                          <a:effectLst/>
                        </a:rPr>
                        <a:t>Pine Barren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413927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29833117"/>
              </p:ext>
            </p:extLst>
          </p:nvPr>
        </p:nvGraphicFramePr>
        <p:xfrm>
          <a:off x="486128" y="2679489"/>
          <a:ext cx="7310335" cy="2105163"/>
        </p:xfrm>
        <a:graphic>
          <a:graphicData uri="http://schemas.openxmlformats.org/drawingml/2006/table">
            <a:tbl>
              <a:tblPr firstRow="1" firstCol="1" bandRow="1">
                <a:tableStyleId>{5C22544A-7EE6-4342-B048-85BDC9FD1C3A}</a:tableStyleId>
              </a:tblPr>
              <a:tblGrid>
                <a:gridCol w="1419180">
                  <a:extLst>
                    <a:ext uri="{9D8B030D-6E8A-4147-A177-3AD203B41FA5}">
                      <a16:colId xmlns:a16="http://schemas.microsoft.com/office/drawing/2014/main" val="42621889"/>
                    </a:ext>
                  </a:extLst>
                </a:gridCol>
                <a:gridCol w="2227441">
                  <a:extLst>
                    <a:ext uri="{9D8B030D-6E8A-4147-A177-3AD203B41FA5}">
                      <a16:colId xmlns:a16="http://schemas.microsoft.com/office/drawing/2014/main" val="2908452630"/>
                    </a:ext>
                  </a:extLst>
                </a:gridCol>
                <a:gridCol w="1490498">
                  <a:extLst>
                    <a:ext uri="{9D8B030D-6E8A-4147-A177-3AD203B41FA5}">
                      <a16:colId xmlns:a16="http://schemas.microsoft.com/office/drawing/2014/main" val="3215520941"/>
                    </a:ext>
                  </a:extLst>
                </a:gridCol>
                <a:gridCol w="2173216">
                  <a:extLst>
                    <a:ext uri="{9D8B030D-6E8A-4147-A177-3AD203B41FA5}">
                      <a16:colId xmlns:a16="http://schemas.microsoft.com/office/drawing/2014/main" val="3126469833"/>
                    </a:ext>
                  </a:extLst>
                </a:gridCol>
              </a:tblGrid>
              <a:tr h="1060546">
                <a:tc>
                  <a:txBody>
                    <a:bodyPr/>
                    <a:lstStyle/>
                    <a:p>
                      <a:pPr marL="0" marR="0">
                        <a:lnSpc>
                          <a:spcPct val="107000"/>
                        </a:lnSpc>
                        <a:spcBef>
                          <a:spcPts val="0"/>
                        </a:spcBef>
                        <a:spcAft>
                          <a:spcPts val="0"/>
                        </a:spcAft>
                      </a:pPr>
                      <a:endParaRPr lang="en-US" sz="1800" dirty="0">
                        <a:effectLst/>
                      </a:endParaRPr>
                    </a:p>
                  </a:txBody>
                  <a:tcPr marL="68580" marR="68580" marT="0" marB="0"/>
                </a:tc>
                <a:tc>
                  <a:txBody>
                    <a:bodyPr/>
                    <a:lstStyle/>
                    <a:p>
                      <a:pPr marL="0" marR="0">
                        <a:lnSpc>
                          <a:spcPct val="107000"/>
                        </a:lnSpc>
                        <a:spcBef>
                          <a:spcPts val="0"/>
                        </a:spcBef>
                        <a:spcAft>
                          <a:spcPts val="0"/>
                        </a:spcAft>
                      </a:pPr>
                      <a:r>
                        <a:rPr lang="en-US" sz="1800" dirty="0">
                          <a:effectLst/>
                        </a:rPr>
                        <a:t>Similarity (shared/total in both)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(=1 - similarity)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Ranking             (I- Most, II - Middle, III</a:t>
                      </a:r>
                      <a:r>
                        <a:rPr lang="en-US" sz="1800" baseline="0" dirty="0">
                          <a:effectLst/>
                        </a:rPr>
                        <a:t> -</a:t>
                      </a:r>
                      <a:r>
                        <a:rPr lang="en-US" sz="1800" dirty="0">
                          <a:effectLst/>
                        </a:rPr>
                        <a:t> Least)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750579"/>
                  </a:ext>
                </a:extLst>
              </a:tr>
              <a:tr h="342896">
                <a:tc>
                  <a:txBody>
                    <a:bodyPr/>
                    <a:lstStyle/>
                    <a:p>
                      <a:pPr marL="0" marR="0">
                        <a:lnSpc>
                          <a:spcPct val="107000"/>
                        </a:lnSpc>
                        <a:spcBef>
                          <a:spcPts val="0"/>
                        </a:spcBef>
                        <a:spcAft>
                          <a:spcPts val="0"/>
                        </a:spcAft>
                      </a:pPr>
                      <a:r>
                        <a:rPr lang="en-US" sz="1800" dirty="0">
                          <a:effectLst/>
                        </a:rPr>
                        <a:t>PB1 vs. PB2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3/6=0.5</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0.5</a:t>
                      </a:r>
                    </a:p>
                  </a:txBody>
                  <a:tcPr marL="68580" marR="68580" marT="0" marB="0" anchor="b"/>
                </a:tc>
                <a:tc>
                  <a:txBody>
                    <a:bodyPr/>
                    <a:lstStyle/>
                    <a:p>
                      <a:pPr marL="0" marR="0">
                        <a:lnSpc>
                          <a:spcPct val="107000"/>
                        </a:lnSpc>
                        <a:spcBef>
                          <a:spcPts val="0"/>
                        </a:spcBef>
                        <a:spcAft>
                          <a:spcPts val="0"/>
                        </a:spcAft>
                      </a:pPr>
                      <a:r>
                        <a:rPr lang="en-US" sz="1800" dirty="0">
                          <a:effectLst/>
                        </a:rPr>
                        <a:t>MIDDLE</a:t>
                      </a:r>
                      <a:r>
                        <a:rPr lang="en-US" sz="1800" baseline="0" dirty="0">
                          <a:effectLst/>
                        </a:rPr>
                        <a:t> – 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9396007"/>
                  </a:ext>
                </a:extLst>
              </a:tr>
              <a:tr h="342896">
                <a:tc>
                  <a:txBody>
                    <a:bodyPr/>
                    <a:lstStyle/>
                    <a:p>
                      <a:pPr marL="0" marR="0">
                        <a:lnSpc>
                          <a:spcPct val="107000"/>
                        </a:lnSpc>
                        <a:spcBef>
                          <a:spcPts val="0"/>
                        </a:spcBef>
                        <a:spcAft>
                          <a:spcPts val="0"/>
                        </a:spcAft>
                      </a:pPr>
                      <a:r>
                        <a:rPr lang="en-US" sz="1800" dirty="0">
                          <a:effectLst/>
                        </a:rPr>
                        <a:t>PB1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4/5=0.8</a:t>
                      </a:r>
                    </a:p>
                  </a:txBody>
                  <a:tcPr marL="68580" marR="68580" marT="0" marB="0" anchor="b"/>
                </a:tc>
                <a:tc>
                  <a:txBody>
                    <a:bodyPr/>
                    <a:lstStyle/>
                    <a:p>
                      <a:pPr marL="0" marR="0">
                        <a:lnSpc>
                          <a:spcPct val="107000"/>
                        </a:lnSpc>
                        <a:spcBef>
                          <a:spcPts val="0"/>
                        </a:spcBef>
                        <a:spcAft>
                          <a:spcPts val="0"/>
                        </a:spcAft>
                      </a:pPr>
                      <a:r>
                        <a:rPr lang="en-US" sz="1800" dirty="0">
                          <a:effectLst/>
                        </a:rPr>
                        <a:t>0.2</a:t>
                      </a:r>
                    </a:p>
                  </a:txBody>
                  <a:tcPr marL="68580" marR="68580" marT="0" marB="0" anchor="b"/>
                </a:tc>
                <a:tc>
                  <a:txBody>
                    <a:bodyPr/>
                    <a:lstStyle/>
                    <a:p>
                      <a:pPr marL="0" marR="0">
                        <a:lnSpc>
                          <a:spcPct val="107000"/>
                        </a:lnSpc>
                        <a:spcBef>
                          <a:spcPts val="0"/>
                        </a:spcBef>
                        <a:spcAft>
                          <a:spcPts val="0"/>
                        </a:spcAft>
                      </a:pPr>
                      <a:r>
                        <a:rPr lang="en-US" sz="1800" dirty="0">
                          <a:effectLst/>
                        </a:rPr>
                        <a:t>LEAST – 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4247638"/>
                  </a:ext>
                </a:extLst>
              </a:tr>
              <a:tr h="358825">
                <a:tc>
                  <a:txBody>
                    <a:bodyPr/>
                    <a:lstStyle/>
                    <a:p>
                      <a:pPr marL="0" marR="0">
                        <a:lnSpc>
                          <a:spcPct val="107000"/>
                        </a:lnSpc>
                        <a:spcBef>
                          <a:spcPts val="0"/>
                        </a:spcBef>
                        <a:spcAft>
                          <a:spcPts val="0"/>
                        </a:spcAft>
                      </a:pPr>
                      <a:r>
                        <a:rPr lang="en-US" sz="1800" dirty="0">
                          <a:effectLst/>
                        </a:rPr>
                        <a:t>PB2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2/6=0.33</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b"/>
                </a:tc>
                <a:tc>
                  <a:txBody>
                    <a:bodyPr/>
                    <a:lstStyle/>
                    <a:p>
                      <a:pPr marL="0" marR="0">
                        <a:lnSpc>
                          <a:spcPct val="107000"/>
                        </a:lnSpc>
                        <a:spcBef>
                          <a:spcPts val="0"/>
                        </a:spcBef>
                        <a:spcAft>
                          <a:spcPts val="0"/>
                        </a:spcAft>
                      </a:pPr>
                      <a:r>
                        <a:rPr lang="en-US" sz="1800" dirty="0">
                          <a:effectLst/>
                        </a:rPr>
                        <a:t>MOST –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147885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47488512"/>
              </p:ext>
            </p:extLst>
          </p:nvPr>
        </p:nvGraphicFramePr>
        <p:xfrm>
          <a:off x="486128" y="5257293"/>
          <a:ext cx="3897746" cy="1505527"/>
        </p:xfrm>
        <a:graphic>
          <a:graphicData uri="http://schemas.openxmlformats.org/drawingml/2006/table">
            <a:tbl>
              <a:tblPr firstRow="1" firstCol="1" bandRow="1">
                <a:tableStyleId>{5C22544A-7EE6-4342-B048-85BDC9FD1C3A}</a:tableStyleId>
              </a:tblPr>
              <a:tblGrid>
                <a:gridCol w="909474">
                  <a:extLst>
                    <a:ext uri="{9D8B030D-6E8A-4147-A177-3AD203B41FA5}">
                      <a16:colId xmlns:a16="http://schemas.microsoft.com/office/drawing/2014/main" val="3950820590"/>
                    </a:ext>
                  </a:extLst>
                </a:gridCol>
                <a:gridCol w="909474">
                  <a:extLst>
                    <a:ext uri="{9D8B030D-6E8A-4147-A177-3AD203B41FA5}">
                      <a16:colId xmlns:a16="http://schemas.microsoft.com/office/drawing/2014/main" val="857809306"/>
                    </a:ext>
                  </a:extLst>
                </a:gridCol>
                <a:gridCol w="1039399">
                  <a:extLst>
                    <a:ext uri="{9D8B030D-6E8A-4147-A177-3AD203B41FA5}">
                      <a16:colId xmlns:a16="http://schemas.microsoft.com/office/drawing/2014/main" val="3521586089"/>
                    </a:ext>
                  </a:extLst>
                </a:gridCol>
                <a:gridCol w="1039399">
                  <a:extLst>
                    <a:ext uri="{9D8B030D-6E8A-4147-A177-3AD203B41FA5}">
                      <a16:colId xmlns:a16="http://schemas.microsoft.com/office/drawing/2014/main" val="1843941934"/>
                    </a:ext>
                  </a:extLst>
                </a:gridCol>
              </a:tblGrid>
              <a:tr h="337146">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PB2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8940184"/>
                  </a:ext>
                </a:extLst>
              </a:tr>
              <a:tr h="365046">
                <a:tc>
                  <a:txBody>
                    <a:bodyPr/>
                    <a:lstStyle/>
                    <a:p>
                      <a:pPr marL="0" marR="0">
                        <a:lnSpc>
                          <a:spcPct val="107000"/>
                        </a:lnSpc>
                        <a:spcBef>
                          <a:spcPts val="0"/>
                        </a:spcBef>
                        <a:spcAft>
                          <a:spcPts val="0"/>
                        </a:spcAft>
                      </a:pPr>
                      <a:r>
                        <a:rPr lang="en-US" sz="2000" dirty="0">
                          <a:effectLst/>
                        </a:rPr>
                        <a:t>PB1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9031170"/>
                  </a:ext>
                </a:extLst>
              </a:tr>
              <a:tr h="406899">
                <a:tc>
                  <a:txBody>
                    <a:bodyPr/>
                    <a:lstStyle/>
                    <a:p>
                      <a:pPr marL="0" marR="0">
                        <a:lnSpc>
                          <a:spcPct val="107000"/>
                        </a:lnSpc>
                        <a:spcBef>
                          <a:spcPts val="0"/>
                        </a:spcBef>
                        <a:spcAft>
                          <a:spcPts val="0"/>
                        </a:spcAft>
                      </a:pPr>
                      <a:r>
                        <a:rPr lang="en-US" sz="2000">
                          <a:effectLst/>
                        </a:rPr>
                        <a:t>PB2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6603774"/>
                  </a:ext>
                </a:extLst>
              </a:tr>
              <a:tr h="396436">
                <a:tc>
                  <a:txBody>
                    <a:bodyPr/>
                    <a:lstStyle/>
                    <a:p>
                      <a:pPr marL="0" marR="0">
                        <a:lnSpc>
                          <a:spcPct val="107000"/>
                        </a:lnSpc>
                        <a:spcBef>
                          <a:spcPts val="0"/>
                        </a:spcBef>
                        <a:spcAft>
                          <a:spcPts val="0"/>
                        </a:spcAft>
                      </a:pPr>
                      <a:r>
                        <a:rPr lang="en-US" sz="2000" dirty="0">
                          <a:effectLst/>
                        </a:rPr>
                        <a:t>PB3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0.66 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24135021"/>
                  </a:ext>
                </a:extLst>
              </a:tr>
            </a:tbl>
          </a:graphicData>
        </a:graphic>
      </p:graphicFrame>
      <p:graphicFrame>
        <p:nvGraphicFramePr>
          <p:cNvPr id="14" name="Chart 13"/>
          <p:cNvGraphicFramePr>
            <a:graphicFrameLocks noChangeAspect="1"/>
          </p:cNvGraphicFramePr>
          <p:nvPr/>
        </p:nvGraphicFramePr>
        <p:xfrm>
          <a:off x="8760274" y="3910263"/>
          <a:ext cx="2905554" cy="2844848"/>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2"/>
          <p:cNvSpPr txBox="1">
            <a:spLocks/>
          </p:cNvSpPr>
          <p:nvPr/>
        </p:nvSpPr>
        <p:spPr>
          <a:xfrm>
            <a:off x="570349" y="95180"/>
            <a:ext cx="11408738" cy="61764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5000" b="1" i="0" u="none" strike="noStrike" kern="1200" cap="none" spc="0" normalizeH="0" baseline="0" noProof="0" dirty="0">
                <a:ln>
                  <a:noFill/>
                </a:ln>
                <a:solidFill>
                  <a:schemeClr val="bg1"/>
                </a:solidFill>
                <a:effectLst/>
                <a:uLnTx/>
                <a:uFillTx/>
                <a:latin typeface="Calibri" panose="020F0502020204030204"/>
                <a:ea typeface="+mn-ea"/>
                <a:cs typeface="+mn-cs"/>
              </a:rPr>
              <a:t>1. </a:t>
            </a:r>
            <a:r>
              <a:rPr kumimoji="0" lang="en-US" sz="5000" b="0" i="0" u="none" strike="noStrike" kern="1200" cap="none" spc="0" normalizeH="0" baseline="0" noProof="0" dirty="0">
                <a:ln>
                  <a:noFill/>
                </a:ln>
                <a:solidFill>
                  <a:schemeClr val="bg1"/>
                </a:solidFill>
                <a:effectLst/>
                <a:uLnTx/>
                <a:uFillTx/>
                <a:latin typeface="Calibri" panose="020F0502020204030204"/>
                <a:ea typeface="+mn-ea"/>
                <a:cs typeface="+mn-cs"/>
              </a:rPr>
              <a:t>Use data in Table 1 to calculate the Jaccard similarity and write it down in Table 2</a:t>
            </a:r>
            <a:r>
              <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r>
              <a:rPr lang="en-US" sz="3800" dirty="0">
                <a:solidFill>
                  <a:schemeClr val="bg1"/>
                </a:solidFill>
                <a:latin typeface="Calibri" panose="020F0502020204030204"/>
              </a:rPr>
              <a:t>Table 1.</a:t>
            </a:r>
            <a:endPar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Content Placeholder 2"/>
          <p:cNvSpPr txBox="1">
            <a:spLocks/>
          </p:cNvSpPr>
          <p:nvPr/>
        </p:nvSpPr>
        <p:spPr>
          <a:xfrm>
            <a:off x="8590547" y="2584758"/>
            <a:ext cx="3601453" cy="13255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3. Plot by hand the points reflecting the rank order of distances between them (use pencil so you can edit and adjust)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D87D089E-E57B-4FBF-BC30-10D475A1962F}"/>
              </a:ext>
            </a:extLst>
          </p:cNvPr>
          <p:cNvSpPr txBox="1">
            <a:spLocks/>
          </p:cNvSpPr>
          <p:nvPr/>
        </p:nvSpPr>
        <p:spPr>
          <a:xfrm>
            <a:off x="570349" y="2407764"/>
            <a:ext cx="2160819" cy="3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1500" dirty="0">
                <a:solidFill>
                  <a:schemeClr val="bg1"/>
                </a:solidFill>
                <a:latin typeface="Calibri" panose="020F0502020204030204"/>
              </a:rPr>
              <a:t>Table 2.</a:t>
            </a:r>
            <a:endParaRPr kumimoji="0" lang="en-US" sz="15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83" y="4892193"/>
            <a:ext cx="5368138" cy="365100"/>
          </a:xfrm>
        </p:spPr>
        <p:txBody>
          <a:bodyPr>
            <a:normAutofit lnSpcReduction="10000"/>
          </a:bodyPr>
          <a:lstStyle/>
          <a:p>
            <a:pPr marL="0" indent="0">
              <a:buNone/>
            </a:pPr>
            <a:r>
              <a:rPr lang="en-US" sz="2000" b="1" dirty="0">
                <a:solidFill>
                  <a:schemeClr val="bg1"/>
                </a:solidFill>
                <a:sym typeface="Wingdings" panose="05000000000000000000" pitchFamily="2" charset="2"/>
              </a:rPr>
              <a:t>2</a:t>
            </a:r>
            <a:r>
              <a:rPr lang="en-US" sz="2000" dirty="0">
                <a:solidFill>
                  <a:schemeClr val="bg1"/>
                </a:solidFill>
                <a:sym typeface="Wingdings" panose="05000000000000000000" pitchFamily="2" charset="2"/>
              </a:rPr>
              <a:t>. Fill in Table 3 with</a:t>
            </a:r>
            <a:r>
              <a:rPr lang="en-US" sz="2000" dirty="0">
                <a:solidFill>
                  <a:schemeClr val="bg1"/>
                </a:solidFill>
              </a:rPr>
              <a:t> distance matrix</a:t>
            </a:r>
          </a:p>
          <a:p>
            <a:pPr marL="0" indent="0">
              <a:buNone/>
            </a:pPr>
            <a:endParaRPr lang="en-US" sz="2000" dirty="0">
              <a:solidFill>
                <a:schemeClr val="bg1"/>
              </a:solidFill>
            </a:endParaRPr>
          </a:p>
          <a:p>
            <a:endParaRPr lang="en-US" sz="2000" dirty="0">
              <a:solidFill>
                <a:schemeClr val="bg1"/>
              </a:solidFill>
            </a:endParaRPr>
          </a:p>
          <a:p>
            <a:endParaRPr lang="en-US" sz="1800" dirty="0">
              <a:solidFill>
                <a:schemeClr val="bg1"/>
              </a:solidFill>
            </a:endParaRPr>
          </a:p>
          <a:p>
            <a:endParaRPr lang="en-US" sz="1800" dirty="0">
              <a:solidFill>
                <a:schemeClr val="bg1"/>
              </a:solidFill>
            </a:endParaRPr>
          </a:p>
        </p:txBody>
      </p:sp>
      <p:graphicFrame>
        <p:nvGraphicFramePr>
          <p:cNvPr id="4" name="Table 3"/>
          <p:cNvGraphicFramePr>
            <a:graphicFrameLocks noGrp="1"/>
          </p:cNvGraphicFramePr>
          <p:nvPr/>
        </p:nvGraphicFramePr>
        <p:xfrm>
          <a:off x="486128" y="712825"/>
          <a:ext cx="11408738" cy="1678901"/>
        </p:xfrm>
        <a:graphic>
          <a:graphicData uri="http://schemas.openxmlformats.org/drawingml/2006/table">
            <a:tbl>
              <a:tblPr firstRow="1" firstCol="1" bandRow="1">
                <a:tableStyleId>{5C22544A-7EE6-4342-B048-85BDC9FD1C3A}</a:tableStyleId>
              </a:tblPr>
              <a:tblGrid>
                <a:gridCol w="3108851">
                  <a:extLst>
                    <a:ext uri="{9D8B030D-6E8A-4147-A177-3AD203B41FA5}">
                      <a16:colId xmlns:a16="http://schemas.microsoft.com/office/drawing/2014/main" val="1743347055"/>
                    </a:ext>
                  </a:extLst>
                </a:gridCol>
                <a:gridCol w="1156446">
                  <a:extLst>
                    <a:ext uri="{9D8B030D-6E8A-4147-A177-3AD203B41FA5}">
                      <a16:colId xmlns:a16="http://schemas.microsoft.com/office/drawing/2014/main" val="1374916055"/>
                    </a:ext>
                  </a:extLst>
                </a:gridCol>
                <a:gridCol w="983412">
                  <a:extLst>
                    <a:ext uri="{9D8B030D-6E8A-4147-A177-3AD203B41FA5}">
                      <a16:colId xmlns:a16="http://schemas.microsoft.com/office/drawing/2014/main" val="2245268975"/>
                    </a:ext>
                  </a:extLst>
                </a:gridCol>
                <a:gridCol w="1384277">
                  <a:extLst>
                    <a:ext uri="{9D8B030D-6E8A-4147-A177-3AD203B41FA5}">
                      <a16:colId xmlns:a16="http://schemas.microsoft.com/office/drawing/2014/main" val="2214029339"/>
                    </a:ext>
                  </a:extLst>
                </a:gridCol>
                <a:gridCol w="2007198">
                  <a:extLst>
                    <a:ext uri="{9D8B030D-6E8A-4147-A177-3AD203B41FA5}">
                      <a16:colId xmlns:a16="http://schemas.microsoft.com/office/drawing/2014/main" val="141883841"/>
                    </a:ext>
                  </a:extLst>
                </a:gridCol>
                <a:gridCol w="1384277">
                  <a:extLst>
                    <a:ext uri="{9D8B030D-6E8A-4147-A177-3AD203B41FA5}">
                      <a16:colId xmlns:a16="http://schemas.microsoft.com/office/drawing/2014/main" val="351391109"/>
                    </a:ext>
                  </a:extLst>
                </a:gridCol>
                <a:gridCol w="1384277">
                  <a:extLst>
                    <a:ext uri="{9D8B030D-6E8A-4147-A177-3AD203B41FA5}">
                      <a16:colId xmlns:a16="http://schemas.microsoft.com/office/drawing/2014/main" val="2242013498"/>
                    </a:ext>
                  </a:extLst>
                </a:gridCol>
              </a:tblGrid>
              <a:tr h="302643">
                <a:tc gridSpan="7">
                  <a:txBody>
                    <a:bodyPr/>
                    <a:lstStyle/>
                    <a:p>
                      <a:pPr marL="0" marR="0" algn="ctr">
                        <a:lnSpc>
                          <a:spcPct val="107000"/>
                        </a:lnSpc>
                        <a:spcBef>
                          <a:spcPts val="0"/>
                        </a:spcBef>
                        <a:spcAft>
                          <a:spcPts val="0"/>
                        </a:spcAft>
                      </a:pPr>
                      <a:r>
                        <a:rPr lang="en-US" sz="1800" dirty="0">
                          <a:effectLst/>
                        </a:rPr>
                        <a:t>Tree Individuals (in 10 m x 60 m plots)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3399256"/>
                  </a:ext>
                </a:extLst>
              </a:tr>
              <a:tr h="468329">
                <a:tc>
                  <a:txBody>
                    <a:bodyPr/>
                    <a:lstStyle/>
                    <a:p>
                      <a:pPr marL="0" marR="0">
                        <a:lnSpc>
                          <a:spcPct val="107000"/>
                        </a:lnSpc>
                        <a:spcBef>
                          <a:spcPts val="0"/>
                        </a:spcBef>
                        <a:spcAft>
                          <a:spcPts val="0"/>
                        </a:spcAft>
                      </a:pPr>
                      <a:r>
                        <a:rPr lang="en-US" sz="1800">
                          <a:effectLst/>
                        </a:rPr>
                        <a:t>Tree Genus---&gt;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Pinus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Acer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Nyssa</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Chamaecyparis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a:effectLst/>
                        </a:rPr>
                        <a:t>Sassafras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i="1" dirty="0" err="1">
                          <a:effectLst/>
                        </a:rPr>
                        <a:t>Quercus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8367515"/>
                  </a:ext>
                </a:extLst>
              </a:tr>
              <a:tr h="302643">
                <a:tc>
                  <a:txBody>
                    <a:bodyPr/>
                    <a:lstStyle/>
                    <a:p>
                      <a:pPr marL="0" marR="0">
                        <a:lnSpc>
                          <a:spcPct val="107000"/>
                        </a:lnSpc>
                        <a:spcBef>
                          <a:spcPts val="0"/>
                        </a:spcBef>
                        <a:spcAft>
                          <a:spcPts val="0"/>
                        </a:spcAft>
                      </a:pPr>
                      <a:r>
                        <a:rPr lang="en-US" sz="1800" dirty="0">
                          <a:effectLst/>
                        </a:rPr>
                        <a:t>Pine Barren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4589185"/>
                  </a:ext>
                </a:extLst>
              </a:tr>
              <a:tr h="302643">
                <a:tc>
                  <a:txBody>
                    <a:bodyPr/>
                    <a:lstStyle/>
                    <a:p>
                      <a:pPr marL="0" marR="0">
                        <a:lnSpc>
                          <a:spcPct val="107000"/>
                        </a:lnSpc>
                        <a:spcBef>
                          <a:spcPts val="0"/>
                        </a:spcBef>
                        <a:spcAft>
                          <a:spcPts val="0"/>
                        </a:spcAft>
                      </a:pPr>
                      <a:r>
                        <a:rPr lang="en-US" sz="1800" dirty="0">
                          <a:effectLst/>
                        </a:rPr>
                        <a:t>Pine Barren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9086296"/>
                  </a:ext>
                </a:extLst>
              </a:tr>
              <a:tr h="302643">
                <a:tc>
                  <a:txBody>
                    <a:bodyPr/>
                    <a:lstStyle/>
                    <a:p>
                      <a:pPr marL="0" marR="0">
                        <a:lnSpc>
                          <a:spcPct val="107000"/>
                        </a:lnSpc>
                        <a:spcBef>
                          <a:spcPts val="0"/>
                        </a:spcBef>
                        <a:spcAft>
                          <a:spcPts val="0"/>
                        </a:spcAft>
                      </a:pPr>
                      <a:r>
                        <a:rPr lang="en-US" sz="1800" dirty="0">
                          <a:effectLst/>
                        </a:rPr>
                        <a:t>Pine Barren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413927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24849947"/>
              </p:ext>
            </p:extLst>
          </p:nvPr>
        </p:nvGraphicFramePr>
        <p:xfrm>
          <a:off x="486128" y="2679489"/>
          <a:ext cx="7310335" cy="2105163"/>
        </p:xfrm>
        <a:graphic>
          <a:graphicData uri="http://schemas.openxmlformats.org/drawingml/2006/table">
            <a:tbl>
              <a:tblPr firstRow="1" firstCol="1" bandRow="1">
                <a:tableStyleId>{5C22544A-7EE6-4342-B048-85BDC9FD1C3A}</a:tableStyleId>
              </a:tblPr>
              <a:tblGrid>
                <a:gridCol w="1419180">
                  <a:extLst>
                    <a:ext uri="{9D8B030D-6E8A-4147-A177-3AD203B41FA5}">
                      <a16:colId xmlns:a16="http://schemas.microsoft.com/office/drawing/2014/main" val="42621889"/>
                    </a:ext>
                  </a:extLst>
                </a:gridCol>
                <a:gridCol w="2227441">
                  <a:extLst>
                    <a:ext uri="{9D8B030D-6E8A-4147-A177-3AD203B41FA5}">
                      <a16:colId xmlns:a16="http://schemas.microsoft.com/office/drawing/2014/main" val="2908452630"/>
                    </a:ext>
                  </a:extLst>
                </a:gridCol>
                <a:gridCol w="1490498">
                  <a:extLst>
                    <a:ext uri="{9D8B030D-6E8A-4147-A177-3AD203B41FA5}">
                      <a16:colId xmlns:a16="http://schemas.microsoft.com/office/drawing/2014/main" val="3215520941"/>
                    </a:ext>
                  </a:extLst>
                </a:gridCol>
                <a:gridCol w="2173216">
                  <a:extLst>
                    <a:ext uri="{9D8B030D-6E8A-4147-A177-3AD203B41FA5}">
                      <a16:colId xmlns:a16="http://schemas.microsoft.com/office/drawing/2014/main" val="3126469833"/>
                    </a:ext>
                  </a:extLst>
                </a:gridCol>
              </a:tblGrid>
              <a:tr h="1060546">
                <a:tc>
                  <a:txBody>
                    <a:bodyPr/>
                    <a:lstStyle/>
                    <a:p>
                      <a:pPr marL="0" marR="0">
                        <a:lnSpc>
                          <a:spcPct val="107000"/>
                        </a:lnSpc>
                        <a:spcBef>
                          <a:spcPts val="0"/>
                        </a:spcBef>
                        <a:spcAft>
                          <a:spcPts val="0"/>
                        </a:spcAft>
                      </a:pPr>
                      <a:endParaRPr lang="en-US" sz="1800" dirty="0">
                        <a:effectLst/>
                      </a:endParaRPr>
                    </a:p>
                  </a:txBody>
                  <a:tcPr marL="68580" marR="68580" marT="0" marB="0"/>
                </a:tc>
                <a:tc>
                  <a:txBody>
                    <a:bodyPr/>
                    <a:lstStyle/>
                    <a:p>
                      <a:pPr marL="0" marR="0">
                        <a:lnSpc>
                          <a:spcPct val="107000"/>
                        </a:lnSpc>
                        <a:spcBef>
                          <a:spcPts val="0"/>
                        </a:spcBef>
                        <a:spcAft>
                          <a:spcPts val="0"/>
                        </a:spcAft>
                      </a:pPr>
                      <a:r>
                        <a:rPr lang="en-US" sz="1800" dirty="0">
                          <a:effectLst/>
                        </a:rPr>
                        <a:t>Similarity (shared/total in both)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(=1 - similarity)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Distance Ranking             (I- Most, II - Middle, III</a:t>
                      </a:r>
                      <a:r>
                        <a:rPr lang="en-US" sz="1800" baseline="0" dirty="0">
                          <a:effectLst/>
                        </a:rPr>
                        <a:t> -</a:t>
                      </a:r>
                      <a:r>
                        <a:rPr lang="en-US" sz="1800" dirty="0">
                          <a:effectLst/>
                        </a:rPr>
                        <a:t> Least)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750579"/>
                  </a:ext>
                </a:extLst>
              </a:tr>
              <a:tr h="342896">
                <a:tc>
                  <a:txBody>
                    <a:bodyPr/>
                    <a:lstStyle/>
                    <a:p>
                      <a:pPr marL="0" marR="0">
                        <a:lnSpc>
                          <a:spcPct val="107000"/>
                        </a:lnSpc>
                        <a:spcBef>
                          <a:spcPts val="0"/>
                        </a:spcBef>
                        <a:spcAft>
                          <a:spcPts val="0"/>
                        </a:spcAft>
                      </a:pPr>
                      <a:r>
                        <a:rPr lang="en-US" sz="1800" dirty="0">
                          <a:effectLst/>
                        </a:rPr>
                        <a:t>PB1 vs. PB2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3/6=0.5</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0.5</a:t>
                      </a:r>
                    </a:p>
                  </a:txBody>
                  <a:tcPr marL="68580" marR="68580" marT="0" marB="0" anchor="b"/>
                </a:tc>
                <a:tc>
                  <a:txBody>
                    <a:bodyPr/>
                    <a:lstStyle/>
                    <a:p>
                      <a:pPr marL="0" marR="0">
                        <a:lnSpc>
                          <a:spcPct val="107000"/>
                        </a:lnSpc>
                        <a:spcBef>
                          <a:spcPts val="0"/>
                        </a:spcBef>
                        <a:spcAft>
                          <a:spcPts val="0"/>
                        </a:spcAft>
                      </a:pPr>
                      <a:r>
                        <a:rPr lang="en-US" sz="1800" dirty="0">
                          <a:effectLst/>
                        </a:rPr>
                        <a:t>MIDDLE</a:t>
                      </a:r>
                      <a:r>
                        <a:rPr lang="en-US" sz="1800" baseline="0" dirty="0">
                          <a:effectLst/>
                        </a:rPr>
                        <a:t> – 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9396007"/>
                  </a:ext>
                </a:extLst>
              </a:tr>
              <a:tr h="342896">
                <a:tc>
                  <a:txBody>
                    <a:bodyPr/>
                    <a:lstStyle/>
                    <a:p>
                      <a:pPr marL="0" marR="0">
                        <a:lnSpc>
                          <a:spcPct val="107000"/>
                        </a:lnSpc>
                        <a:spcBef>
                          <a:spcPts val="0"/>
                        </a:spcBef>
                        <a:spcAft>
                          <a:spcPts val="0"/>
                        </a:spcAft>
                      </a:pPr>
                      <a:r>
                        <a:rPr lang="en-US" sz="1800" dirty="0">
                          <a:effectLst/>
                        </a:rPr>
                        <a:t>PB1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4/5=0.8</a:t>
                      </a:r>
                    </a:p>
                  </a:txBody>
                  <a:tcPr marL="68580" marR="68580" marT="0" marB="0" anchor="b"/>
                </a:tc>
                <a:tc>
                  <a:txBody>
                    <a:bodyPr/>
                    <a:lstStyle/>
                    <a:p>
                      <a:pPr marL="0" marR="0">
                        <a:lnSpc>
                          <a:spcPct val="107000"/>
                        </a:lnSpc>
                        <a:spcBef>
                          <a:spcPts val="0"/>
                        </a:spcBef>
                        <a:spcAft>
                          <a:spcPts val="0"/>
                        </a:spcAft>
                      </a:pPr>
                      <a:r>
                        <a:rPr lang="en-US" sz="1800" dirty="0">
                          <a:effectLst/>
                        </a:rPr>
                        <a:t>0.2</a:t>
                      </a:r>
                    </a:p>
                  </a:txBody>
                  <a:tcPr marL="68580" marR="68580" marT="0" marB="0" anchor="b"/>
                </a:tc>
                <a:tc>
                  <a:txBody>
                    <a:bodyPr/>
                    <a:lstStyle/>
                    <a:p>
                      <a:pPr marL="0" marR="0">
                        <a:lnSpc>
                          <a:spcPct val="107000"/>
                        </a:lnSpc>
                        <a:spcBef>
                          <a:spcPts val="0"/>
                        </a:spcBef>
                        <a:spcAft>
                          <a:spcPts val="0"/>
                        </a:spcAft>
                      </a:pPr>
                      <a:r>
                        <a:rPr lang="en-US" sz="1800" dirty="0">
                          <a:effectLst/>
                        </a:rPr>
                        <a:t>LEAST – 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4247638"/>
                  </a:ext>
                </a:extLst>
              </a:tr>
              <a:tr h="358825">
                <a:tc>
                  <a:txBody>
                    <a:bodyPr/>
                    <a:lstStyle/>
                    <a:p>
                      <a:pPr marL="0" marR="0">
                        <a:lnSpc>
                          <a:spcPct val="107000"/>
                        </a:lnSpc>
                        <a:spcBef>
                          <a:spcPts val="0"/>
                        </a:spcBef>
                        <a:spcAft>
                          <a:spcPts val="0"/>
                        </a:spcAft>
                      </a:pPr>
                      <a:r>
                        <a:rPr lang="en-US" sz="1800" dirty="0">
                          <a:effectLst/>
                        </a:rPr>
                        <a:t>PB2 vs. PB3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2/6=0.33</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b"/>
                </a:tc>
                <a:tc>
                  <a:txBody>
                    <a:bodyPr/>
                    <a:lstStyle/>
                    <a:p>
                      <a:pPr marL="0" marR="0">
                        <a:lnSpc>
                          <a:spcPct val="107000"/>
                        </a:lnSpc>
                        <a:spcBef>
                          <a:spcPts val="0"/>
                        </a:spcBef>
                        <a:spcAft>
                          <a:spcPts val="0"/>
                        </a:spcAft>
                      </a:pPr>
                      <a:r>
                        <a:rPr lang="en-US" sz="1800" dirty="0">
                          <a:effectLst/>
                        </a:rPr>
                        <a:t>MOST –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11478859"/>
                  </a:ext>
                </a:extLst>
              </a:tr>
            </a:tbl>
          </a:graphicData>
        </a:graphic>
      </p:graphicFrame>
      <p:graphicFrame>
        <p:nvGraphicFramePr>
          <p:cNvPr id="13" name="Table 12"/>
          <p:cNvGraphicFramePr>
            <a:graphicFrameLocks noGrp="1"/>
          </p:cNvGraphicFramePr>
          <p:nvPr/>
        </p:nvGraphicFramePr>
        <p:xfrm>
          <a:off x="486128" y="5257293"/>
          <a:ext cx="3897746" cy="1505527"/>
        </p:xfrm>
        <a:graphic>
          <a:graphicData uri="http://schemas.openxmlformats.org/drawingml/2006/table">
            <a:tbl>
              <a:tblPr firstRow="1" firstCol="1" bandRow="1">
                <a:tableStyleId>{5C22544A-7EE6-4342-B048-85BDC9FD1C3A}</a:tableStyleId>
              </a:tblPr>
              <a:tblGrid>
                <a:gridCol w="909474">
                  <a:extLst>
                    <a:ext uri="{9D8B030D-6E8A-4147-A177-3AD203B41FA5}">
                      <a16:colId xmlns:a16="http://schemas.microsoft.com/office/drawing/2014/main" val="3950820590"/>
                    </a:ext>
                  </a:extLst>
                </a:gridCol>
                <a:gridCol w="909474">
                  <a:extLst>
                    <a:ext uri="{9D8B030D-6E8A-4147-A177-3AD203B41FA5}">
                      <a16:colId xmlns:a16="http://schemas.microsoft.com/office/drawing/2014/main" val="857809306"/>
                    </a:ext>
                  </a:extLst>
                </a:gridCol>
                <a:gridCol w="1039399">
                  <a:extLst>
                    <a:ext uri="{9D8B030D-6E8A-4147-A177-3AD203B41FA5}">
                      <a16:colId xmlns:a16="http://schemas.microsoft.com/office/drawing/2014/main" val="3521586089"/>
                    </a:ext>
                  </a:extLst>
                </a:gridCol>
                <a:gridCol w="1039399">
                  <a:extLst>
                    <a:ext uri="{9D8B030D-6E8A-4147-A177-3AD203B41FA5}">
                      <a16:colId xmlns:a16="http://schemas.microsoft.com/office/drawing/2014/main" val="1843941934"/>
                    </a:ext>
                  </a:extLst>
                </a:gridCol>
              </a:tblGrid>
              <a:tr h="337146">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PB2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PB3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8940184"/>
                  </a:ext>
                </a:extLst>
              </a:tr>
              <a:tr h="365046">
                <a:tc>
                  <a:txBody>
                    <a:bodyPr/>
                    <a:lstStyle/>
                    <a:p>
                      <a:pPr marL="0" marR="0">
                        <a:lnSpc>
                          <a:spcPct val="107000"/>
                        </a:lnSpc>
                        <a:spcBef>
                          <a:spcPts val="0"/>
                        </a:spcBef>
                        <a:spcAft>
                          <a:spcPts val="0"/>
                        </a:spcAft>
                      </a:pPr>
                      <a:r>
                        <a:rPr lang="en-US" sz="2000" dirty="0">
                          <a:effectLst/>
                        </a:rPr>
                        <a:t>PB1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9031170"/>
                  </a:ext>
                </a:extLst>
              </a:tr>
              <a:tr h="406899">
                <a:tc>
                  <a:txBody>
                    <a:bodyPr/>
                    <a:lstStyle/>
                    <a:p>
                      <a:pPr marL="0" marR="0">
                        <a:lnSpc>
                          <a:spcPct val="107000"/>
                        </a:lnSpc>
                        <a:spcBef>
                          <a:spcPts val="0"/>
                        </a:spcBef>
                        <a:spcAft>
                          <a:spcPts val="0"/>
                        </a:spcAft>
                      </a:pPr>
                      <a:r>
                        <a:rPr lang="en-US" sz="2000">
                          <a:effectLst/>
                        </a:rPr>
                        <a:t>PB2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6603774"/>
                  </a:ext>
                </a:extLst>
              </a:tr>
              <a:tr h="396436">
                <a:tc>
                  <a:txBody>
                    <a:bodyPr/>
                    <a:lstStyle/>
                    <a:p>
                      <a:pPr marL="0" marR="0">
                        <a:lnSpc>
                          <a:spcPct val="107000"/>
                        </a:lnSpc>
                        <a:spcBef>
                          <a:spcPts val="0"/>
                        </a:spcBef>
                        <a:spcAft>
                          <a:spcPts val="0"/>
                        </a:spcAft>
                      </a:pPr>
                      <a:r>
                        <a:rPr lang="en-US" sz="2000" dirty="0">
                          <a:effectLst/>
                        </a:rPr>
                        <a:t>PB3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 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0.66 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24135021"/>
                  </a:ext>
                </a:extLst>
              </a:tr>
            </a:tbl>
          </a:graphicData>
        </a:graphic>
      </p:graphicFrame>
      <p:graphicFrame>
        <p:nvGraphicFramePr>
          <p:cNvPr id="14" name="Chart 13"/>
          <p:cNvGraphicFramePr>
            <a:graphicFrameLocks noChangeAspect="1"/>
          </p:cNvGraphicFramePr>
          <p:nvPr/>
        </p:nvGraphicFramePr>
        <p:xfrm>
          <a:off x="8760274" y="3910263"/>
          <a:ext cx="2905554" cy="2844848"/>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2"/>
          <p:cNvSpPr txBox="1">
            <a:spLocks/>
          </p:cNvSpPr>
          <p:nvPr/>
        </p:nvSpPr>
        <p:spPr>
          <a:xfrm>
            <a:off x="570349" y="95180"/>
            <a:ext cx="11408738" cy="61764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5000" b="1" i="0" u="none" strike="noStrike" kern="1200" cap="none" spc="0" normalizeH="0" baseline="0" noProof="0" dirty="0">
                <a:ln>
                  <a:noFill/>
                </a:ln>
                <a:solidFill>
                  <a:schemeClr val="bg1"/>
                </a:solidFill>
                <a:effectLst/>
                <a:uLnTx/>
                <a:uFillTx/>
                <a:latin typeface="Calibri" panose="020F0502020204030204"/>
                <a:ea typeface="+mn-ea"/>
                <a:cs typeface="+mn-cs"/>
              </a:rPr>
              <a:t>1. </a:t>
            </a:r>
            <a:r>
              <a:rPr kumimoji="0" lang="en-US" sz="5000" b="0" i="0" u="none" strike="noStrike" kern="1200" cap="none" spc="0" normalizeH="0" baseline="0" noProof="0" dirty="0">
                <a:ln>
                  <a:noFill/>
                </a:ln>
                <a:solidFill>
                  <a:schemeClr val="bg1"/>
                </a:solidFill>
                <a:effectLst/>
                <a:uLnTx/>
                <a:uFillTx/>
                <a:latin typeface="Calibri" panose="020F0502020204030204"/>
                <a:ea typeface="+mn-ea"/>
                <a:cs typeface="+mn-cs"/>
              </a:rPr>
              <a:t>Use data in Table 1 to calculate the Jaccard similarity and write it down in Table 2</a:t>
            </a:r>
            <a:r>
              <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r>
              <a:rPr lang="en-US" sz="3800" dirty="0">
                <a:solidFill>
                  <a:schemeClr val="bg1"/>
                </a:solidFill>
                <a:latin typeface="Calibri" panose="020F0502020204030204"/>
              </a:rPr>
              <a:t>Table 1.</a:t>
            </a:r>
            <a:endParaRPr kumimoji="0" lang="en-US" sz="3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Content Placeholder 2"/>
          <p:cNvSpPr txBox="1">
            <a:spLocks/>
          </p:cNvSpPr>
          <p:nvPr/>
        </p:nvSpPr>
        <p:spPr>
          <a:xfrm>
            <a:off x="8590547" y="2584758"/>
            <a:ext cx="3601453" cy="13255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3. Plot by hand the points reflecting the rank order of distances between them (use pencil so you can edit and adjust)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D87D089E-E57B-4FBF-BC30-10D475A1962F}"/>
              </a:ext>
            </a:extLst>
          </p:cNvPr>
          <p:cNvSpPr txBox="1">
            <a:spLocks/>
          </p:cNvSpPr>
          <p:nvPr/>
        </p:nvSpPr>
        <p:spPr>
          <a:xfrm>
            <a:off x="570349" y="2407764"/>
            <a:ext cx="2160819" cy="38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1500" dirty="0">
                <a:solidFill>
                  <a:schemeClr val="bg1"/>
                </a:solidFill>
                <a:latin typeface="Calibri" panose="020F0502020204030204"/>
              </a:rPr>
              <a:t>Table 2.</a:t>
            </a:r>
            <a:endParaRPr kumimoji="0" lang="en-US" sz="15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ED2D8EF-1C9F-4DCE-A17D-3AB1C2C0E21F}"/>
              </a:ext>
            </a:extLst>
          </p:cNvPr>
          <p:cNvSpPr txBox="1"/>
          <p:nvPr/>
        </p:nvSpPr>
        <p:spPr>
          <a:xfrm>
            <a:off x="9447022" y="5152620"/>
            <a:ext cx="5453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PB1</a:t>
            </a:r>
          </a:p>
        </p:txBody>
      </p:sp>
      <p:sp>
        <p:nvSpPr>
          <p:cNvPr id="11" name="TextBox 10">
            <a:extLst>
              <a:ext uri="{FF2B5EF4-FFF2-40B4-BE49-F238E27FC236}">
                <a16:creationId xmlns:a16="http://schemas.microsoft.com/office/drawing/2014/main" id="{4FEA5327-BDEF-4F11-8310-814C9B194B5C}"/>
              </a:ext>
            </a:extLst>
          </p:cNvPr>
          <p:cNvSpPr txBox="1"/>
          <p:nvPr/>
        </p:nvSpPr>
        <p:spPr>
          <a:xfrm>
            <a:off x="10201954" y="5152620"/>
            <a:ext cx="5453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PB2</a:t>
            </a:r>
          </a:p>
        </p:txBody>
      </p:sp>
      <p:sp>
        <p:nvSpPr>
          <p:cNvPr id="16" name="TextBox 15">
            <a:extLst>
              <a:ext uri="{FF2B5EF4-FFF2-40B4-BE49-F238E27FC236}">
                <a16:creationId xmlns:a16="http://schemas.microsoft.com/office/drawing/2014/main" id="{0F230F44-0649-4E2D-A4DE-C05DBFC41758}"/>
              </a:ext>
            </a:extLst>
          </p:cNvPr>
          <p:cNvSpPr txBox="1"/>
          <p:nvPr/>
        </p:nvSpPr>
        <p:spPr>
          <a:xfrm>
            <a:off x="9447022" y="4682034"/>
            <a:ext cx="6204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PB3</a:t>
            </a:r>
          </a:p>
        </p:txBody>
      </p:sp>
    </p:spTree>
    <p:extLst>
      <p:ext uri="{BB962C8B-B14F-4D97-AF65-F5344CB8AC3E}">
        <p14:creationId xmlns:p14="http://schemas.microsoft.com/office/powerpoint/2010/main" val="134514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0743-F454-4A78-A592-602E66A08C12}"/>
              </a:ext>
            </a:extLst>
          </p:cNvPr>
          <p:cNvSpPr>
            <a:spLocks noGrp="1"/>
          </p:cNvSpPr>
          <p:nvPr>
            <p:ph type="title"/>
          </p:nvPr>
        </p:nvSpPr>
        <p:spPr/>
        <p:txBody>
          <a:bodyPr/>
          <a:lstStyle/>
          <a:p>
            <a:r>
              <a:rPr lang="en-US" dirty="0"/>
              <a:t>Time to work with the dataset in R!</a:t>
            </a:r>
          </a:p>
        </p:txBody>
      </p:sp>
    </p:spTree>
    <p:extLst>
      <p:ext uri="{BB962C8B-B14F-4D97-AF65-F5344CB8AC3E}">
        <p14:creationId xmlns:p14="http://schemas.microsoft.com/office/powerpoint/2010/main" val="131608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2576525" y="0"/>
            <a:ext cx="7467600" cy="609600"/>
          </a:xfrm>
          <a:prstGeom prst="rect">
            <a:avLst/>
          </a:prstGeom>
          <a:noFill/>
          <a:ln>
            <a:noFill/>
          </a:ln>
        </p:spPr>
        <p:txBody>
          <a:bodyPr wrap="square" lIns="91425" tIns="45700" rIns="91425" bIns="45700" anchor="ctr" anchorCtr="0">
            <a:noAutofit/>
          </a:bodyPr>
          <a:lstStyle/>
          <a:p>
            <a:pPr indent="-228600">
              <a:buClr>
                <a:schemeClr val="lt1"/>
              </a:buClr>
            </a:pPr>
            <a:r>
              <a:rPr lang="en-US" sz="3600" dirty="0">
                <a:solidFill>
                  <a:schemeClr val="lt1"/>
                </a:solidFill>
              </a:rPr>
              <a:t>Tree and Log Decomposition</a:t>
            </a:r>
          </a:p>
        </p:txBody>
      </p:sp>
      <p:pic>
        <p:nvPicPr>
          <p:cNvPr id="96" name="Shape 9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49275" y="1752600"/>
            <a:ext cx="8425504" cy="1745040"/>
          </a:xfrm>
          <a:prstGeom prst="rect">
            <a:avLst/>
          </a:prstGeom>
          <a:noFill/>
          <a:ln w="12700" cap="flat" cmpd="sng">
            <a:solidFill>
              <a:srgbClr val="000000"/>
            </a:solidFill>
            <a:prstDash val="solid"/>
            <a:round/>
            <a:headEnd type="none" w="med" len="med"/>
            <a:tailEnd type="none" w="med" len="med"/>
          </a:ln>
        </p:spPr>
      </p:pic>
      <p:pic>
        <p:nvPicPr>
          <p:cNvPr id="97" name="Shape 9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49276" y="4360601"/>
            <a:ext cx="8419327" cy="1076611"/>
          </a:xfrm>
          <a:prstGeom prst="rect">
            <a:avLst/>
          </a:prstGeom>
          <a:noFill/>
          <a:ln w="12700" cap="flat" cmpd="sng">
            <a:solidFill>
              <a:srgbClr val="000000"/>
            </a:solidFill>
            <a:prstDash val="solid"/>
            <a:round/>
            <a:headEnd type="none" w="med" len="med"/>
            <a:tailEnd type="none" w="med" len="med"/>
          </a:ln>
        </p:spPr>
      </p:pic>
      <p:sp>
        <p:nvSpPr>
          <p:cNvPr id="98" name="Shape 98"/>
          <p:cNvSpPr txBox="1"/>
          <p:nvPr/>
        </p:nvSpPr>
        <p:spPr>
          <a:xfrm>
            <a:off x="8984700" y="5575475"/>
            <a:ext cx="1351800" cy="362400"/>
          </a:xfrm>
          <a:prstGeom prst="rect">
            <a:avLst/>
          </a:prstGeom>
          <a:noFill/>
          <a:ln>
            <a:noFill/>
          </a:ln>
        </p:spPr>
        <p:txBody>
          <a:bodyPr wrap="square" lIns="91425" tIns="91425" rIns="91425" bIns="91425" anchor="t" anchorCtr="0">
            <a:noAutofit/>
          </a:bodyPr>
          <a:lstStyle/>
          <a:p>
            <a:pPr indent="-63500">
              <a:buClr>
                <a:srgbClr val="FFFFFF"/>
              </a:buClr>
              <a:buSzPct val="100000"/>
            </a:pPr>
            <a:r>
              <a:rPr lang="en-US" sz="1000" kern="0" dirty="0" err="1">
                <a:solidFill>
                  <a:srgbClr val="FFFFFF"/>
                </a:solidFill>
                <a:latin typeface="Arial"/>
                <a:ea typeface="Arial"/>
                <a:cs typeface="Arial"/>
                <a:sym typeface="Arial"/>
              </a:rPr>
              <a:t>Bobiec</a:t>
            </a:r>
            <a:r>
              <a:rPr lang="en-US" sz="1000" kern="0" dirty="0">
                <a:solidFill>
                  <a:srgbClr val="FFFFFF"/>
                </a:solidFill>
                <a:latin typeface="Arial"/>
                <a:ea typeface="Arial"/>
                <a:cs typeface="Arial"/>
                <a:sym typeface="Arial"/>
              </a:rPr>
              <a:t> et al, 2005</a:t>
            </a:r>
          </a:p>
        </p:txBody>
      </p:sp>
      <p:sp>
        <p:nvSpPr>
          <p:cNvPr id="99" name="Shape 99"/>
          <p:cNvSpPr/>
          <p:nvPr/>
        </p:nvSpPr>
        <p:spPr>
          <a:xfrm>
            <a:off x="3207300" y="3730150"/>
            <a:ext cx="5777400" cy="309300"/>
          </a:xfrm>
          <a:prstGeom prst="rightArrow">
            <a:avLst>
              <a:gd name="adj1" fmla="val 50000"/>
              <a:gd name="adj2" fmla="val 228478"/>
            </a:avLst>
          </a:prstGeom>
          <a:solidFill>
            <a:srgbClr val="CC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indent="-88900">
              <a:buClr>
                <a:srgbClr val="000000"/>
              </a:buClr>
              <a:buSzPct val="100000"/>
            </a:pPr>
            <a:endParaRPr sz="1400" kern="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2324096" y="0"/>
            <a:ext cx="7848600" cy="609600"/>
          </a:xfrm>
          <a:prstGeom prst="rect">
            <a:avLst/>
          </a:prstGeom>
          <a:noFill/>
          <a:ln>
            <a:noFill/>
          </a:ln>
        </p:spPr>
        <p:txBody>
          <a:bodyPr wrap="square" lIns="91425" tIns="45700" rIns="91425" bIns="45700" anchor="ctr" anchorCtr="0">
            <a:noAutofit/>
          </a:bodyPr>
          <a:lstStyle/>
          <a:p>
            <a:pPr indent="-228600">
              <a:buClr>
                <a:schemeClr val="lt1"/>
              </a:buClr>
            </a:pPr>
            <a:r>
              <a:rPr lang="en-US" sz="3600" dirty="0">
                <a:solidFill>
                  <a:schemeClr val="lt1"/>
                </a:solidFill>
              </a:rPr>
              <a:t>Dead wood and Ecosystem</a:t>
            </a:r>
          </a:p>
        </p:txBody>
      </p:sp>
      <p:sp>
        <p:nvSpPr>
          <p:cNvPr id="106" name="Shape 106"/>
          <p:cNvSpPr txBox="1">
            <a:spLocks noGrp="1"/>
          </p:cNvSpPr>
          <p:nvPr>
            <p:ph type="subTitle" idx="1"/>
          </p:nvPr>
        </p:nvSpPr>
        <p:spPr>
          <a:xfrm>
            <a:off x="1597201" y="1160829"/>
            <a:ext cx="4782775" cy="4720800"/>
          </a:xfrm>
          <a:prstGeom prst="rect">
            <a:avLst/>
          </a:prstGeom>
          <a:noFill/>
          <a:ln>
            <a:noFill/>
          </a:ln>
        </p:spPr>
        <p:txBody>
          <a:bodyPr wrap="square" lIns="91425" tIns="45700" rIns="91425" bIns="45700" anchor="t" anchorCtr="0">
            <a:noAutofit/>
          </a:bodyPr>
          <a:lstStyle/>
          <a:p>
            <a:pPr marL="457200" indent="-406400" algn="l">
              <a:lnSpc>
                <a:spcPct val="200000"/>
              </a:lnSpc>
              <a:buClr>
                <a:schemeClr val="lt1"/>
              </a:buClr>
              <a:buFont typeface="Arial"/>
              <a:buChar char="•"/>
            </a:pPr>
            <a:r>
              <a:rPr lang="en-US" sz="2400" dirty="0">
                <a:solidFill>
                  <a:schemeClr val="lt1"/>
                </a:solidFill>
              </a:rPr>
              <a:t>Protects against erosion</a:t>
            </a:r>
          </a:p>
          <a:p>
            <a:pPr marL="457200" indent="-406400" algn="l">
              <a:lnSpc>
                <a:spcPct val="200000"/>
              </a:lnSpc>
              <a:buClr>
                <a:schemeClr val="lt1"/>
              </a:buClr>
              <a:buFont typeface="Arial"/>
              <a:buChar char="•"/>
            </a:pPr>
            <a:r>
              <a:rPr lang="en-US" sz="2400" dirty="0">
                <a:solidFill>
                  <a:schemeClr val="lt1"/>
                </a:solidFill>
              </a:rPr>
              <a:t>Increases species richness</a:t>
            </a:r>
          </a:p>
          <a:p>
            <a:pPr marL="457200" indent="-406400" algn="l">
              <a:lnSpc>
                <a:spcPct val="200000"/>
              </a:lnSpc>
              <a:buClr>
                <a:schemeClr val="lt1"/>
              </a:buClr>
              <a:buFont typeface="Arial"/>
              <a:buChar char="•"/>
            </a:pPr>
            <a:r>
              <a:rPr lang="en-US" sz="2400" dirty="0">
                <a:solidFill>
                  <a:schemeClr val="lt1"/>
                </a:solidFill>
              </a:rPr>
              <a:t>Improves water retention</a:t>
            </a:r>
          </a:p>
          <a:p>
            <a:pPr marL="457200" indent="-406400" algn="l">
              <a:lnSpc>
                <a:spcPct val="200000"/>
              </a:lnSpc>
              <a:buClr>
                <a:schemeClr val="lt1"/>
              </a:buClr>
              <a:buFont typeface="Arial"/>
              <a:buChar char="•"/>
            </a:pPr>
            <a:r>
              <a:rPr lang="en-US" sz="2400" dirty="0">
                <a:solidFill>
                  <a:schemeClr val="lt1"/>
                </a:solidFill>
              </a:rPr>
              <a:t>Source of forest elements and energy</a:t>
            </a:r>
          </a:p>
          <a:p>
            <a:pPr marL="457200" indent="-406400" algn="l">
              <a:lnSpc>
                <a:spcPct val="200000"/>
              </a:lnSpc>
              <a:buClr>
                <a:schemeClr val="lt1"/>
              </a:buClr>
              <a:buFont typeface="Arial"/>
              <a:buChar char="•"/>
            </a:pPr>
            <a:r>
              <a:rPr lang="en-US" sz="2400" dirty="0">
                <a:solidFill>
                  <a:schemeClr val="lt1"/>
                </a:solidFill>
              </a:rPr>
              <a:t>Facilitates regeneration of trees</a:t>
            </a:r>
          </a:p>
          <a:p>
            <a:pPr marL="457200" indent="-660399" algn="l">
              <a:lnSpc>
                <a:spcPct val="200000"/>
              </a:lnSpc>
              <a:buClr>
                <a:srgbClr val="888888"/>
              </a:buClr>
              <a:buSzPct val="133333"/>
            </a:pPr>
            <a:endParaRPr sz="2000" dirty="0">
              <a:solidFill>
                <a:schemeClr val="lt1"/>
              </a:solidFill>
            </a:endParaRPr>
          </a:p>
          <a:p>
            <a:pPr marL="457200" indent="-660399" algn="l">
              <a:lnSpc>
                <a:spcPct val="200000"/>
              </a:lnSpc>
              <a:spcBef>
                <a:spcPts val="640"/>
              </a:spcBef>
              <a:buClr>
                <a:srgbClr val="888888"/>
              </a:buClr>
              <a:buSzPct val="133333"/>
            </a:pPr>
            <a:endParaRPr sz="2000" dirty="0">
              <a:solidFill>
                <a:schemeClr val="lt1"/>
              </a:solidFill>
            </a:endParaRPr>
          </a:p>
          <a:p>
            <a:pPr marL="457200" indent="-660399" algn="l">
              <a:lnSpc>
                <a:spcPct val="200000"/>
              </a:lnSpc>
              <a:spcBef>
                <a:spcPts val="640"/>
              </a:spcBef>
              <a:buClr>
                <a:srgbClr val="888888"/>
              </a:buClr>
              <a:buSzPct val="133333"/>
            </a:pPr>
            <a:endParaRPr sz="2000" dirty="0">
              <a:solidFill>
                <a:schemeClr val="lt1"/>
              </a:solidFill>
            </a:endParaRPr>
          </a:p>
          <a:p>
            <a:pPr marL="457200" indent="-660399" algn="l">
              <a:lnSpc>
                <a:spcPct val="200000"/>
              </a:lnSpc>
              <a:spcBef>
                <a:spcPts val="640"/>
              </a:spcBef>
              <a:buClr>
                <a:srgbClr val="888888"/>
              </a:buClr>
              <a:buSzPct val="133333"/>
            </a:pPr>
            <a:endParaRPr sz="2000" dirty="0">
              <a:solidFill>
                <a:srgbClr val="888888"/>
              </a:solidFill>
            </a:endParaRPr>
          </a:p>
        </p:txBody>
      </p:sp>
      <p:pic>
        <p:nvPicPr>
          <p:cNvPr id="107" name="Shape 107"/>
          <p:cNvPicPr preferRelativeResize="0"/>
          <p:nvPr/>
        </p:nvPicPr>
        <p:blipFill rotWithShape="1">
          <a:blip r:embed="rId3" cstate="screen">
            <a:alphaModFix/>
            <a:extLst>
              <a:ext uri="{28A0092B-C50C-407E-A947-70E740481C1C}">
                <a14:useLocalDpi xmlns:a14="http://schemas.microsoft.com/office/drawing/2010/main"/>
              </a:ext>
            </a:extLst>
          </a:blip>
          <a:srcRect l="33484" t="15439" r="30196" b="4928"/>
          <a:stretch/>
        </p:blipFill>
        <p:spPr>
          <a:xfrm>
            <a:off x="6379976" y="1044376"/>
            <a:ext cx="3821631" cy="5093727"/>
          </a:xfrm>
          <a:prstGeom prst="rect">
            <a:avLst/>
          </a:prstGeom>
          <a:noFill/>
          <a:ln w="12700" cap="flat" cmpd="sng">
            <a:solidFill>
              <a:schemeClr val="tx1"/>
            </a:solidFill>
            <a:prstDash val="solid"/>
            <a:round/>
            <a:headEnd type="none" w="med" len="med"/>
            <a:tailEnd type="none" w="med" len="med"/>
          </a:ln>
        </p:spPr>
      </p:pic>
      <p:sp>
        <p:nvSpPr>
          <p:cNvPr id="108" name="Shape 108"/>
          <p:cNvSpPr txBox="1"/>
          <p:nvPr/>
        </p:nvSpPr>
        <p:spPr>
          <a:xfrm>
            <a:off x="8892625" y="6294600"/>
            <a:ext cx="1339800" cy="362400"/>
          </a:xfrm>
          <a:prstGeom prst="rect">
            <a:avLst/>
          </a:prstGeom>
          <a:noFill/>
          <a:ln>
            <a:noFill/>
          </a:ln>
        </p:spPr>
        <p:txBody>
          <a:bodyPr wrap="square" lIns="91425" tIns="91425" rIns="91425" bIns="91425" anchor="t" anchorCtr="0">
            <a:noAutofit/>
          </a:bodyPr>
          <a:lstStyle/>
          <a:p>
            <a:pPr indent="-63500">
              <a:buClr>
                <a:srgbClr val="FFFFFF"/>
              </a:buClr>
              <a:buSzPct val="100000"/>
            </a:pPr>
            <a:r>
              <a:rPr lang="en-US" sz="1000" kern="0" dirty="0" err="1">
                <a:solidFill>
                  <a:srgbClr val="FFFFFF"/>
                </a:solidFill>
                <a:latin typeface="Arial"/>
                <a:ea typeface="Arial"/>
                <a:cs typeface="Arial"/>
                <a:sym typeface="Arial"/>
              </a:rPr>
              <a:t>Bobiec</a:t>
            </a:r>
            <a:r>
              <a:rPr lang="en-US" sz="1000" kern="0" dirty="0">
                <a:solidFill>
                  <a:srgbClr val="FFFFFF"/>
                </a:solidFill>
                <a:latin typeface="Arial"/>
                <a:ea typeface="Arial"/>
                <a:cs typeface="Arial"/>
                <a:sym typeface="Arial"/>
              </a:rPr>
              <a:t> et al, 2005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1657814" y="91810"/>
            <a:ext cx="9305400" cy="987000"/>
          </a:xfrm>
          <a:prstGeom prst="rect">
            <a:avLst/>
          </a:prstGeom>
          <a:noFill/>
          <a:ln>
            <a:noFill/>
          </a:ln>
        </p:spPr>
        <p:txBody>
          <a:bodyPr wrap="square" lIns="91425" tIns="45700" rIns="91425" bIns="45700" anchor="ctr" anchorCtr="0">
            <a:noAutofit/>
          </a:bodyPr>
          <a:lstStyle/>
          <a:p>
            <a:pPr indent="-228600" algn="l">
              <a:buClr>
                <a:schemeClr val="lt1"/>
              </a:buClr>
              <a:buSzPct val="120000"/>
            </a:pPr>
            <a:r>
              <a:rPr lang="en-US" sz="3200" dirty="0">
                <a:solidFill>
                  <a:schemeClr val="lt1"/>
                </a:solidFill>
              </a:rPr>
              <a:t>Dead wood, Biomass and Species Richness</a:t>
            </a:r>
          </a:p>
        </p:txBody>
      </p:sp>
      <p:pic>
        <p:nvPicPr>
          <p:cNvPr id="115" name="Shape 1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5826" y="970157"/>
            <a:ext cx="5170429" cy="5213784"/>
          </a:xfrm>
          <a:prstGeom prst="rect">
            <a:avLst/>
          </a:prstGeom>
          <a:noFill/>
          <a:ln w="12700" cap="flat" cmpd="sng">
            <a:solidFill>
              <a:srgbClr val="000000"/>
            </a:solidFill>
            <a:prstDash val="solid"/>
            <a:round/>
            <a:headEnd type="none" w="med" len="med"/>
            <a:tailEnd type="none" w="med" len="med"/>
          </a:ln>
        </p:spPr>
      </p:pic>
      <p:sp>
        <p:nvSpPr>
          <p:cNvPr id="116" name="Shape 116"/>
          <p:cNvSpPr txBox="1"/>
          <p:nvPr/>
        </p:nvSpPr>
        <p:spPr>
          <a:xfrm>
            <a:off x="7386975" y="6188925"/>
            <a:ext cx="1458300" cy="362400"/>
          </a:xfrm>
          <a:prstGeom prst="rect">
            <a:avLst/>
          </a:prstGeom>
          <a:noFill/>
          <a:ln>
            <a:noFill/>
          </a:ln>
        </p:spPr>
        <p:txBody>
          <a:bodyPr wrap="square" lIns="91425" tIns="91425" rIns="91425" bIns="91425" anchor="t" anchorCtr="0">
            <a:noAutofit/>
          </a:bodyPr>
          <a:lstStyle/>
          <a:p>
            <a:pPr indent="-63500">
              <a:buClr>
                <a:srgbClr val="FFFFFF"/>
              </a:buClr>
              <a:buSzPct val="100000"/>
            </a:pPr>
            <a:r>
              <a:rPr lang="en-US" sz="1000" kern="0" dirty="0" err="1">
                <a:solidFill>
                  <a:srgbClr val="FFFFFF"/>
                </a:solidFill>
                <a:latin typeface="Arial"/>
                <a:ea typeface="Arial"/>
                <a:cs typeface="Arial"/>
                <a:sym typeface="Arial"/>
              </a:rPr>
              <a:t>Bobiec</a:t>
            </a:r>
            <a:r>
              <a:rPr lang="en-US" sz="1000" kern="0" dirty="0">
                <a:solidFill>
                  <a:srgbClr val="FFFFFF"/>
                </a:solidFill>
                <a:latin typeface="Arial"/>
                <a:ea typeface="Arial"/>
                <a:cs typeface="Arial"/>
                <a:sym typeface="Arial"/>
              </a:rPr>
              <a:t> et al, 2005</a:t>
            </a:r>
          </a:p>
        </p:txBody>
      </p:sp>
      <p:sp>
        <p:nvSpPr>
          <p:cNvPr id="117" name="Shape 117"/>
          <p:cNvSpPr txBox="1"/>
          <p:nvPr/>
        </p:nvSpPr>
        <p:spPr>
          <a:xfrm rot="-5400000">
            <a:off x="1891625" y="3480350"/>
            <a:ext cx="2578800" cy="669600"/>
          </a:xfrm>
          <a:prstGeom prst="rect">
            <a:avLst/>
          </a:prstGeom>
          <a:noFill/>
          <a:ln>
            <a:noFill/>
          </a:ln>
        </p:spPr>
        <p:txBody>
          <a:bodyPr wrap="square" lIns="91425" tIns="91425" rIns="91425" bIns="91425" anchor="t" anchorCtr="0">
            <a:noAutofit/>
          </a:bodyPr>
          <a:lstStyle/>
          <a:p>
            <a:pPr indent="-190500">
              <a:buClr>
                <a:srgbClr val="FFFFFF"/>
              </a:buClr>
              <a:buSzPct val="100000"/>
            </a:pPr>
            <a:r>
              <a:rPr lang="en-US" sz="2800" kern="0" dirty="0">
                <a:solidFill>
                  <a:srgbClr val="FFFFFF"/>
                </a:solidFill>
                <a:latin typeface="Arial"/>
                <a:ea typeface="Arial"/>
                <a:cs typeface="Arial"/>
                <a:sym typeface="Arial"/>
              </a:rPr>
              <a:t>Natural forest</a:t>
            </a:r>
          </a:p>
        </p:txBody>
      </p:sp>
      <p:sp>
        <p:nvSpPr>
          <p:cNvPr id="118" name="Shape 118"/>
          <p:cNvSpPr txBox="1"/>
          <p:nvPr/>
        </p:nvSpPr>
        <p:spPr>
          <a:xfrm rot="-5400000">
            <a:off x="7767450" y="2720463"/>
            <a:ext cx="3139500" cy="1182600"/>
          </a:xfrm>
          <a:prstGeom prst="rect">
            <a:avLst/>
          </a:prstGeom>
          <a:noFill/>
          <a:ln>
            <a:noFill/>
          </a:ln>
        </p:spPr>
        <p:txBody>
          <a:bodyPr wrap="square" lIns="91425" tIns="91425" rIns="91425" bIns="91425" anchor="t" anchorCtr="0">
            <a:noAutofit/>
          </a:bodyPr>
          <a:lstStyle/>
          <a:p>
            <a:pPr indent="-190500">
              <a:buClr>
                <a:srgbClr val="FFFFFF"/>
              </a:buClr>
              <a:buSzPct val="100000"/>
            </a:pPr>
            <a:r>
              <a:rPr lang="en-US" sz="2800" kern="0" dirty="0">
                <a:solidFill>
                  <a:srgbClr val="FFFFFF"/>
                </a:solidFill>
                <a:latin typeface="Arial"/>
                <a:ea typeface="Arial"/>
                <a:cs typeface="Arial"/>
                <a:sym typeface="Arial"/>
              </a:rPr>
              <a:t>Forest without dead wood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4114800" y="-1"/>
            <a:ext cx="6553200" cy="739800"/>
          </a:xfrm>
          <a:prstGeom prst="rect">
            <a:avLst/>
          </a:prstGeom>
          <a:noFill/>
          <a:ln>
            <a:noFill/>
          </a:ln>
        </p:spPr>
        <p:txBody>
          <a:bodyPr wrap="square" lIns="91425" tIns="45700" rIns="91425" bIns="45700" anchor="ctr" anchorCtr="0">
            <a:noAutofit/>
          </a:bodyPr>
          <a:lstStyle/>
          <a:p>
            <a:pPr indent="-228600" algn="l">
              <a:buClr>
                <a:schemeClr val="lt1"/>
              </a:buClr>
            </a:pPr>
            <a:r>
              <a:rPr lang="en-US" sz="3600" dirty="0">
                <a:solidFill>
                  <a:schemeClr val="lt1"/>
                </a:solidFill>
              </a:rPr>
              <a:t>Dead Wood Fungi</a:t>
            </a:r>
          </a:p>
        </p:txBody>
      </p:sp>
      <p:sp>
        <p:nvSpPr>
          <p:cNvPr id="125" name="Shape 125"/>
          <p:cNvSpPr txBox="1"/>
          <p:nvPr/>
        </p:nvSpPr>
        <p:spPr>
          <a:xfrm>
            <a:off x="1808290" y="796200"/>
            <a:ext cx="8397000" cy="2632800"/>
          </a:xfrm>
          <a:prstGeom prst="rect">
            <a:avLst/>
          </a:prstGeom>
          <a:noFill/>
          <a:ln>
            <a:noFill/>
          </a:ln>
        </p:spPr>
        <p:txBody>
          <a:bodyPr wrap="square" lIns="91425" tIns="45700" rIns="91425" bIns="45700" anchor="t" anchorCtr="0">
            <a:noAutofit/>
          </a:bodyPr>
          <a:lstStyle/>
          <a:p>
            <a:pPr marL="285750" indent="-285750">
              <a:buClr>
                <a:srgbClr val="FFFFFF"/>
              </a:buClr>
              <a:buSzPct val="114285"/>
              <a:buFont typeface="Arial"/>
              <a:buChar char="•"/>
            </a:pPr>
            <a:r>
              <a:rPr lang="en-US" sz="2000" kern="0" dirty="0">
                <a:solidFill>
                  <a:srgbClr val="FFFFFF"/>
                </a:solidFill>
                <a:latin typeface="Arial"/>
                <a:ea typeface="Arial"/>
                <a:cs typeface="Arial"/>
                <a:sym typeface="Arial"/>
              </a:rPr>
              <a:t>Decompose coarse organic material</a:t>
            </a:r>
          </a:p>
          <a:p>
            <a:pPr marL="1081088" lvl="4" indent="-285750">
              <a:buClr>
                <a:srgbClr val="FFFFFF"/>
              </a:buClr>
              <a:buSzPct val="114285"/>
              <a:buFont typeface="Arial"/>
              <a:buChar char="•"/>
            </a:pPr>
            <a:r>
              <a:rPr lang="en-US" kern="0" dirty="0">
                <a:solidFill>
                  <a:srgbClr val="FFFFFF"/>
                </a:solidFill>
                <a:latin typeface="Arial"/>
                <a:cs typeface="Arial"/>
                <a:sym typeface="Arial"/>
              </a:rPr>
              <a:t>The only organisms that have enzymes to digest lignin (with few bacterial exceptions); lignin also minimize access of cellulose to bacteria</a:t>
            </a:r>
            <a:endParaRPr lang="en-US" kern="0" dirty="0">
              <a:solidFill>
                <a:srgbClr val="FFFFFF"/>
              </a:solidFill>
              <a:latin typeface="Arial"/>
              <a:ea typeface="Arial"/>
              <a:cs typeface="Arial"/>
              <a:sym typeface="Arial"/>
            </a:endParaRPr>
          </a:p>
          <a:p>
            <a:pPr marL="285750" indent="-285750">
              <a:lnSpc>
                <a:spcPct val="150000"/>
              </a:lnSpc>
              <a:buClr>
                <a:srgbClr val="FFFFFF"/>
              </a:buClr>
              <a:buSzPct val="114285"/>
              <a:buFont typeface="Arial"/>
              <a:buChar char="•"/>
            </a:pPr>
            <a:r>
              <a:rPr lang="en-US" sz="2000" kern="0" dirty="0">
                <a:solidFill>
                  <a:srgbClr val="FFFFFF"/>
                </a:solidFill>
                <a:latin typeface="Arial"/>
                <a:ea typeface="Arial"/>
                <a:cs typeface="Arial"/>
                <a:sym typeface="Arial"/>
              </a:rPr>
              <a:t>Recycle nutrients</a:t>
            </a:r>
          </a:p>
          <a:p>
            <a:pPr marL="285750" indent="-260350">
              <a:lnSpc>
                <a:spcPct val="150000"/>
              </a:lnSpc>
              <a:buClr>
                <a:srgbClr val="FFFFFF"/>
              </a:buClr>
              <a:buSzPct val="100000"/>
              <a:buFont typeface="Arial"/>
              <a:buChar char="•"/>
            </a:pPr>
            <a:r>
              <a:rPr lang="en-US" sz="2000" kern="0" dirty="0">
                <a:solidFill>
                  <a:srgbClr val="FFFFFF"/>
                </a:solidFill>
                <a:latin typeface="Arial"/>
                <a:ea typeface="Arial"/>
                <a:cs typeface="Arial"/>
                <a:sym typeface="Arial"/>
              </a:rPr>
              <a:t>Maintain a mutualistic relationship with arthropods</a:t>
            </a:r>
          </a:p>
          <a:p>
            <a:pPr marL="285750" indent="-260350">
              <a:lnSpc>
                <a:spcPct val="150000"/>
              </a:lnSpc>
              <a:buClr>
                <a:srgbClr val="FFFFFF"/>
              </a:buClr>
              <a:buSzPct val="100000"/>
              <a:buFont typeface="Arial"/>
              <a:buChar char="•"/>
            </a:pPr>
            <a:r>
              <a:rPr lang="en-US" sz="2000" kern="0" dirty="0">
                <a:solidFill>
                  <a:srgbClr val="FFFFFF"/>
                </a:solidFill>
                <a:latin typeface="Arial"/>
                <a:ea typeface="Arial"/>
                <a:cs typeface="Arial"/>
                <a:sym typeface="Arial"/>
              </a:rPr>
              <a:t>Create habitats for animals while decaying</a:t>
            </a:r>
          </a:p>
          <a:p>
            <a:pPr indent="-203200">
              <a:buClr>
                <a:srgbClr val="000000"/>
              </a:buClr>
              <a:buSzPct val="100000"/>
            </a:pPr>
            <a:endParaRPr sz="2800" kern="0" dirty="0">
              <a:solidFill>
                <a:srgbClr val="FFFFFF"/>
              </a:solidFill>
              <a:latin typeface="Arial"/>
              <a:ea typeface="Arial"/>
              <a:cs typeface="Arial"/>
              <a:sym typeface="Arial"/>
            </a:endParaRPr>
          </a:p>
        </p:txBody>
      </p:sp>
      <p:grpSp>
        <p:nvGrpSpPr>
          <p:cNvPr id="2" name="Group 1">
            <a:extLst>
              <a:ext uri="{FF2B5EF4-FFF2-40B4-BE49-F238E27FC236}">
                <a16:creationId xmlns:a16="http://schemas.microsoft.com/office/drawing/2014/main" id="{9635287E-2067-4B0B-AABE-64A0108A86E9}"/>
              </a:ext>
            </a:extLst>
          </p:cNvPr>
          <p:cNvGrpSpPr/>
          <p:nvPr/>
        </p:nvGrpSpPr>
        <p:grpSpPr>
          <a:xfrm>
            <a:off x="3110100" y="3823307"/>
            <a:ext cx="5914509" cy="2471497"/>
            <a:chOff x="3110100" y="3823307"/>
            <a:chExt cx="5914509" cy="2471497"/>
          </a:xfrm>
        </p:grpSpPr>
        <p:pic>
          <p:nvPicPr>
            <p:cNvPr id="126" name="Shape 126" descr="chlorosplenium chlora.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0748" y="3823307"/>
              <a:ext cx="2006184" cy="2130160"/>
            </a:xfrm>
            <a:prstGeom prst="rect">
              <a:avLst/>
            </a:prstGeom>
            <a:noFill/>
            <a:ln w="12700" cap="flat" cmpd="sng">
              <a:solidFill>
                <a:srgbClr val="000000"/>
              </a:solidFill>
              <a:prstDash val="solid"/>
              <a:round/>
              <a:headEnd type="none" w="med" len="med"/>
              <a:tailEnd type="none" w="med" len="med"/>
            </a:ln>
          </p:spPr>
        </p:pic>
        <p:pic>
          <p:nvPicPr>
            <p:cNvPr id="127" name="Shape 127" descr="terana caerulea.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018425" y="3823307"/>
              <a:ext cx="2006184" cy="2058674"/>
            </a:xfrm>
            <a:prstGeom prst="rect">
              <a:avLst/>
            </a:prstGeom>
            <a:noFill/>
            <a:ln w="12700" cap="flat" cmpd="sng">
              <a:solidFill>
                <a:srgbClr val="000000"/>
              </a:solidFill>
              <a:prstDash val="solid"/>
              <a:round/>
              <a:headEnd type="none" w="med" len="med"/>
              <a:tailEnd type="none" w="med" len="med"/>
            </a:ln>
          </p:spPr>
        </p:pic>
        <p:sp>
          <p:nvSpPr>
            <p:cNvPr id="128" name="Shape 128"/>
            <p:cNvSpPr txBox="1"/>
            <p:nvPr/>
          </p:nvSpPr>
          <p:spPr>
            <a:xfrm>
              <a:off x="3110100" y="5929404"/>
              <a:ext cx="2009400" cy="365400"/>
            </a:xfrm>
            <a:prstGeom prst="rect">
              <a:avLst/>
            </a:prstGeom>
            <a:noFill/>
            <a:ln>
              <a:noFill/>
            </a:ln>
          </p:spPr>
          <p:txBody>
            <a:bodyPr wrap="square" lIns="91425" tIns="91425" rIns="91425" bIns="91425" anchor="t" anchorCtr="0">
              <a:noAutofit/>
            </a:bodyPr>
            <a:lstStyle/>
            <a:p>
              <a:pPr indent="-76200">
                <a:buClr>
                  <a:srgbClr val="FFFFFF"/>
                </a:buClr>
                <a:buSzPct val="100000"/>
              </a:pPr>
              <a:r>
                <a:rPr lang="en-US" sz="1200" i="1" kern="0" dirty="0" err="1">
                  <a:solidFill>
                    <a:srgbClr val="FFFFFF"/>
                  </a:solidFill>
                  <a:latin typeface="Arial"/>
                  <a:ea typeface="Arial"/>
                  <a:cs typeface="Arial"/>
                  <a:sym typeface="Arial"/>
                </a:rPr>
                <a:t>Chlorosplenium</a:t>
              </a:r>
              <a:r>
                <a:rPr lang="en-US" sz="1200" i="1" kern="0" dirty="0">
                  <a:solidFill>
                    <a:srgbClr val="FFFFFF"/>
                  </a:solidFill>
                  <a:latin typeface="Arial"/>
                  <a:ea typeface="Arial"/>
                  <a:cs typeface="Arial"/>
                  <a:sym typeface="Arial"/>
                </a:rPr>
                <a:t> </a:t>
              </a:r>
              <a:r>
                <a:rPr lang="en-US" sz="1200" i="1" kern="0" dirty="0" err="1">
                  <a:solidFill>
                    <a:srgbClr val="FFFFFF"/>
                  </a:solidFill>
                  <a:latin typeface="Arial"/>
                  <a:ea typeface="Arial"/>
                  <a:cs typeface="Arial"/>
                  <a:sym typeface="Arial"/>
                </a:rPr>
                <a:t>chlora</a:t>
              </a:r>
              <a:endParaRPr lang="en-US" sz="1200" i="1" kern="0" dirty="0">
                <a:solidFill>
                  <a:srgbClr val="FFFFFF"/>
                </a:solidFill>
                <a:latin typeface="Arial"/>
                <a:ea typeface="Arial"/>
                <a:cs typeface="Arial"/>
                <a:sym typeface="Arial"/>
              </a:endParaRPr>
            </a:p>
          </p:txBody>
        </p:sp>
        <p:sp>
          <p:nvSpPr>
            <p:cNvPr id="129" name="Shape 129"/>
            <p:cNvSpPr txBox="1"/>
            <p:nvPr/>
          </p:nvSpPr>
          <p:spPr>
            <a:xfrm>
              <a:off x="6949888" y="5869275"/>
              <a:ext cx="2009400" cy="365400"/>
            </a:xfrm>
            <a:prstGeom prst="rect">
              <a:avLst/>
            </a:prstGeom>
            <a:noFill/>
            <a:ln>
              <a:noFill/>
            </a:ln>
          </p:spPr>
          <p:txBody>
            <a:bodyPr wrap="square" lIns="91425" tIns="91425" rIns="91425" bIns="91425" anchor="t" anchorCtr="0">
              <a:noAutofit/>
            </a:bodyPr>
            <a:lstStyle/>
            <a:p>
              <a:pPr indent="-76200">
                <a:buClr>
                  <a:srgbClr val="FFFFFF"/>
                </a:buClr>
                <a:buSzPct val="100000"/>
              </a:pPr>
              <a:r>
                <a:rPr lang="en-US" sz="1200" i="1" kern="0">
                  <a:solidFill>
                    <a:srgbClr val="FFFFFF"/>
                  </a:solidFill>
                  <a:latin typeface="Arial"/>
                  <a:ea typeface="Arial"/>
                  <a:cs typeface="Arial"/>
                  <a:sym typeface="Arial"/>
                </a:rPr>
                <a:t>Terana caerulea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43" name="Shape 243"/>
          <p:cNvSpPr txBox="1"/>
          <p:nvPr/>
        </p:nvSpPr>
        <p:spPr>
          <a:xfrm>
            <a:off x="4276877" y="6172200"/>
            <a:ext cx="2081591" cy="4212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i="1" kern="0" dirty="0" err="1">
                <a:solidFill>
                  <a:srgbClr val="FFFFFF"/>
                </a:solidFill>
                <a:latin typeface="Arial"/>
                <a:ea typeface="Arial"/>
                <a:cs typeface="Arial"/>
                <a:sym typeface="Arial"/>
              </a:rPr>
              <a:t>Trametes</a:t>
            </a:r>
            <a:r>
              <a:rPr lang="en-US" sz="1400" i="1" kern="0" dirty="0">
                <a:solidFill>
                  <a:srgbClr val="FFFFFF"/>
                </a:solidFill>
                <a:latin typeface="Arial"/>
                <a:ea typeface="Arial"/>
                <a:cs typeface="Arial"/>
                <a:sym typeface="Arial"/>
              </a:rPr>
              <a:t> versicolor</a:t>
            </a:r>
          </a:p>
        </p:txBody>
      </p:sp>
      <p:sp>
        <p:nvSpPr>
          <p:cNvPr id="245" name="Shape 245"/>
          <p:cNvSpPr txBox="1"/>
          <p:nvPr/>
        </p:nvSpPr>
        <p:spPr>
          <a:xfrm>
            <a:off x="6415681" y="6172200"/>
            <a:ext cx="1814475" cy="4212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i="1" kern="0">
                <a:solidFill>
                  <a:srgbClr val="FFFFFF"/>
                </a:solidFill>
                <a:latin typeface="Arial"/>
                <a:ea typeface="Arial"/>
                <a:cs typeface="Arial"/>
                <a:sym typeface="Arial"/>
              </a:rPr>
              <a:t>Nectria peziza</a:t>
            </a:r>
          </a:p>
        </p:txBody>
      </p:sp>
      <p:grpSp>
        <p:nvGrpSpPr>
          <p:cNvPr id="2" name="Group 1">
            <a:extLst>
              <a:ext uri="{FF2B5EF4-FFF2-40B4-BE49-F238E27FC236}">
                <a16:creationId xmlns:a16="http://schemas.microsoft.com/office/drawing/2014/main" id="{B6766BF9-28D4-417C-AE45-48F622D6DF45}"/>
              </a:ext>
            </a:extLst>
          </p:cNvPr>
          <p:cNvGrpSpPr/>
          <p:nvPr/>
        </p:nvGrpSpPr>
        <p:grpSpPr>
          <a:xfrm>
            <a:off x="1920592" y="490402"/>
            <a:ext cx="8505866" cy="6077598"/>
            <a:chOff x="1920592" y="490402"/>
            <a:chExt cx="8505866" cy="6077598"/>
          </a:xfrm>
        </p:grpSpPr>
        <p:pic>
          <p:nvPicPr>
            <p:cNvPr id="234" name="Shape 2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20593" y="490402"/>
              <a:ext cx="2147657" cy="2525296"/>
            </a:xfrm>
            <a:prstGeom prst="rect">
              <a:avLst/>
            </a:prstGeom>
            <a:noFill/>
            <a:ln>
              <a:noFill/>
            </a:ln>
          </p:spPr>
        </p:pic>
        <p:sp>
          <p:nvSpPr>
            <p:cNvPr id="235" name="Shape 235"/>
            <p:cNvSpPr txBox="1"/>
            <p:nvPr/>
          </p:nvSpPr>
          <p:spPr>
            <a:xfrm>
              <a:off x="1962925" y="3072350"/>
              <a:ext cx="1947600" cy="329100"/>
            </a:xfrm>
            <a:prstGeom prst="rect">
              <a:avLst/>
            </a:prstGeom>
            <a:noFill/>
            <a:ln>
              <a:noFill/>
            </a:ln>
          </p:spPr>
          <p:txBody>
            <a:bodyPr wrap="square" lIns="91425" tIns="91425" rIns="91425" bIns="91425" anchor="t" anchorCtr="0">
              <a:noAutofit/>
            </a:bodyPr>
            <a:lstStyle/>
            <a:p>
              <a:pPr indent="-88900">
                <a:buClr>
                  <a:srgbClr val="F3F3F3"/>
                </a:buClr>
                <a:buSzPct val="100000"/>
              </a:pPr>
              <a:r>
                <a:rPr lang="en-US" sz="1400" i="1" kern="0" dirty="0" err="1">
                  <a:solidFill>
                    <a:srgbClr val="F3F3F3"/>
                  </a:solidFill>
                  <a:latin typeface="Arial"/>
                  <a:ea typeface="Arial"/>
                  <a:cs typeface="Arial"/>
                  <a:sym typeface="Arial"/>
                </a:rPr>
                <a:t>Trichaptum</a:t>
              </a:r>
              <a:r>
                <a:rPr lang="en-US" sz="1400" i="1" kern="0" dirty="0">
                  <a:solidFill>
                    <a:srgbClr val="F3F3F3"/>
                  </a:solidFill>
                  <a:latin typeface="Arial"/>
                  <a:ea typeface="Arial"/>
                  <a:cs typeface="Arial"/>
                  <a:sym typeface="Arial"/>
                </a:rPr>
                <a:t> </a:t>
              </a:r>
              <a:r>
                <a:rPr lang="en-US" sz="1400" i="1" kern="0" dirty="0" err="1">
                  <a:solidFill>
                    <a:srgbClr val="F3F3F3"/>
                  </a:solidFill>
                  <a:latin typeface="Arial"/>
                  <a:ea typeface="Arial"/>
                  <a:cs typeface="Arial"/>
                  <a:sym typeface="Arial"/>
                </a:rPr>
                <a:t>biforme</a:t>
              </a:r>
              <a:endParaRPr lang="en-US" sz="1400" i="1" kern="0" dirty="0">
                <a:solidFill>
                  <a:srgbClr val="F3F3F3"/>
                </a:solidFill>
                <a:latin typeface="Arial"/>
                <a:ea typeface="Arial"/>
                <a:cs typeface="Arial"/>
                <a:sym typeface="Arial"/>
              </a:endParaRPr>
            </a:p>
          </p:txBody>
        </p:sp>
        <p:pic>
          <p:nvPicPr>
            <p:cNvPr id="236" name="Shape 2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01114" y="521202"/>
              <a:ext cx="2903871" cy="2525296"/>
            </a:xfrm>
            <a:prstGeom prst="rect">
              <a:avLst/>
            </a:prstGeom>
            <a:noFill/>
            <a:ln>
              <a:noFill/>
            </a:ln>
          </p:spPr>
        </p:pic>
        <p:pic>
          <p:nvPicPr>
            <p:cNvPr id="237" name="Shape 2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05525" y="521200"/>
              <a:ext cx="2341896" cy="2525296"/>
            </a:xfrm>
            <a:prstGeom prst="rect">
              <a:avLst/>
            </a:prstGeom>
            <a:noFill/>
            <a:ln>
              <a:noFill/>
            </a:ln>
          </p:spPr>
        </p:pic>
        <p:sp>
          <p:nvSpPr>
            <p:cNvPr id="238" name="Shape 238"/>
            <p:cNvSpPr txBox="1"/>
            <p:nvPr/>
          </p:nvSpPr>
          <p:spPr>
            <a:xfrm>
              <a:off x="7822458" y="3124867"/>
              <a:ext cx="2604000" cy="3599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i="1" kern="0">
                  <a:solidFill>
                    <a:srgbClr val="FFFFFF"/>
                  </a:solidFill>
                  <a:latin typeface="Arial"/>
                  <a:ea typeface="Arial"/>
                  <a:cs typeface="Arial"/>
                  <a:sym typeface="Arial"/>
                </a:rPr>
                <a:t>Hydnophlebia chrysorhiza</a:t>
              </a:r>
            </a:p>
          </p:txBody>
        </p:sp>
        <p:sp>
          <p:nvSpPr>
            <p:cNvPr id="239" name="Shape 239"/>
            <p:cNvSpPr txBox="1"/>
            <p:nvPr/>
          </p:nvSpPr>
          <p:spPr>
            <a:xfrm>
              <a:off x="4419600" y="3124867"/>
              <a:ext cx="2731750" cy="4212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i="1" kern="0" dirty="0" err="1">
                  <a:solidFill>
                    <a:srgbClr val="FFFFFF"/>
                  </a:solidFill>
                  <a:latin typeface="Arial"/>
                  <a:ea typeface="Arial"/>
                  <a:cs typeface="Arial"/>
                  <a:sym typeface="Arial"/>
                </a:rPr>
                <a:t>Dacromyces</a:t>
              </a:r>
              <a:r>
                <a:rPr lang="en-US" sz="1400" i="1" kern="0" dirty="0">
                  <a:solidFill>
                    <a:srgbClr val="FFFFFF"/>
                  </a:solidFill>
                  <a:latin typeface="Arial"/>
                  <a:ea typeface="Arial"/>
                  <a:cs typeface="Arial"/>
                  <a:sym typeface="Arial"/>
                </a:rPr>
                <a:t> sp.</a:t>
              </a:r>
            </a:p>
          </p:txBody>
        </p:sp>
        <p:pic>
          <p:nvPicPr>
            <p:cNvPr id="240" name="Shape 24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45992" y="4114800"/>
              <a:ext cx="2089260" cy="2036552"/>
            </a:xfrm>
            <a:prstGeom prst="rect">
              <a:avLst/>
            </a:prstGeom>
            <a:noFill/>
            <a:ln>
              <a:noFill/>
            </a:ln>
          </p:spPr>
        </p:pic>
        <p:sp>
          <p:nvSpPr>
            <p:cNvPr id="241" name="Shape 241"/>
            <p:cNvSpPr txBox="1"/>
            <p:nvPr/>
          </p:nvSpPr>
          <p:spPr>
            <a:xfrm>
              <a:off x="1920592" y="6146800"/>
              <a:ext cx="2193432" cy="4212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i="1" kern="0" dirty="0" err="1">
                  <a:solidFill>
                    <a:srgbClr val="FFFFFF"/>
                  </a:solidFill>
                  <a:latin typeface="Arial"/>
                  <a:ea typeface="Arial"/>
                  <a:cs typeface="Arial"/>
                  <a:sym typeface="Arial"/>
                </a:rPr>
                <a:t>Stereum</a:t>
              </a:r>
              <a:r>
                <a:rPr lang="en-US" sz="1400" i="1" kern="0" dirty="0">
                  <a:solidFill>
                    <a:srgbClr val="FFFFFF"/>
                  </a:solidFill>
                  <a:latin typeface="Arial"/>
                  <a:ea typeface="Arial"/>
                  <a:cs typeface="Arial"/>
                  <a:sym typeface="Arial"/>
                </a:rPr>
                <a:t> </a:t>
              </a:r>
              <a:r>
                <a:rPr lang="en-US" sz="1400" i="1" kern="0" dirty="0" err="1">
                  <a:solidFill>
                    <a:srgbClr val="FFFFFF"/>
                  </a:solidFill>
                  <a:latin typeface="Arial"/>
                  <a:ea typeface="Arial"/>
                  <a:cs typeface="Arial"/>
                  <a:sym typeface="Arial"/>
                </a:rPr>
                <a:t>complicatum</a:t>
              </a:r>
              <a:endParaRPr lang="en-US" sz="1400" i="1" kern="0" dirty="0">
                <a:solidFill>
                  <a:srgbClr val="FFFFFF"/>
                </a:solidFill>
                <a:latin typeface="Arial"/>
                <a:ea typeface="Arial"/>
                <a:cs typeface="Arial"/>
                <a:sym typeface="Arial"/>
              </a:endParaRPr>
            </a:p>
          </p:txBody>
        </p:sp>
        <p:pic>
          <p:nvPicPr>
            <p:cNvPr id="242" name="Shape 242" descr="https://static.inaturalist.org/photos/11060104/original.jpg?150756358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293809" y="4114801"/>
              <a:ext cx="1968880" cy="2044815"/>
            </a:xfrm>
            <a:prstGeom prst="rect">
              <a:avLst/>
            </a:prstGeom>
            <a:noFill/>
            <a:ln>
              <a:noFill/>
            </a:ln>
          </p:spPr>
        </p:pic>
        <p:pic>
          <p:nvPicPr>
            <p:cNvPr id="244" name="Shape 244" descr="https://static.inaturalist.org/photos/11034631/original.jpg?150747720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77001" y="4114800"/>
              <a:ext cx="1862291" cy="2036552"/>
            </a:xfrm>
            <a:prstGeom prst="rect">
              <a:avLst/>
            </a:prstGeom>
            <a:noFill/>
            <a:ln>
              <a:noFill/>
            </a:ln>
          </p:spPr>
        </p:pic>
        <p:pic>
          <p:nvPicPr>
            <p:cNvPr id="246" name="Shape 246" descr="https://static.inaturalist.org/photos/10876103/original.jpg?150689042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534400" y="4114801"/>
              <a:ext cx="1673718" cy="2111979"/>
            </a:xfrm>
            <a:prstGeom prst="rect">
              <a:avLst/>
            </a:prstGeom>
            <a:noFill/>
            <a:ln>
              <a:noFill/>
            </a:ln>
          </p:spPr>
        </p:pic>
      </p:grpSp>
      <p:sp>
        <p:nvSpPr>
          <p:cNvPr id="247" name="Shape 247"/>
          <p:cNvSpPr txBox="1"/>
          <p:nvPr/>
        </p:nvSpPr>
        <p:spPr>
          <a:xfrm>
            <a:off x="8465363" y="6248400"/>
            <a:ext cx="1814475" cy="421200"/>
          </a:xfrm>
          <a:prstGeom prst="rect">
            <a:avLst/>
          </a:prstGeom>
          <a:noFill/>
          <a:ln>
            <a:noFill/>
          </a:ln>
        </p:spPr>
        <p:txBody>
          <a:bodyPr wrap="square" lIns="91425" tIns="91425" rIns="91425" bIns="91425" anchor="t" anchorCtr="0">
            <a:noAutofit/>
          </a:bodyPr>
          <a:lstStyle/>
          <a:p>
            <a:pPr indent="-88900">
              <a:buClr>
                <a:srgbClr val="FFFFFF"/>
              </a:buClr>
              <a:buSzPct val="100000"/>
            </a:pPr>
            <a:r>
              <a:rPr lang="en-US" sz="1400" i="1" kern="0">
                <a:solidFill>
                  <a:srgbClr val="FFFFFF"/>
                </a:solidFill>
                <a:latin typeface="Arial"/>
                <a:ea typeface="Arial"/>
                <a:cs typeface="Arial"/>
                <a:sym typeface="Arial"/>
              </a:rPr>
              <a:t>Irpex lacteus</a:t>
            </a:r>
          </a:p>
        </p:txBody>
      </p:sp>
    </p:spTree>
    <p:extLst>
      <p:ext uri="{BB962C8B-B14F-4D97-AF65-F5344CB8AC3E}">
        <p14:creationId xmlns:p14="http://schemas.microsoft.com/office/powerpoint/2010/main" val="297359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56F4-9009-4FFD-ADE8-CABCBA83C480}"/>
              </a:ext>
            </a:extLst>
          </p:cNvPr>
          <p:cNvSpPr>
            <a:spLocks noGrp="1"/>
          </p:cNvSpPr>
          <p:nvPr>
            <p:ph type="title"/>
          </p:nvPr>
        </p:nvSpPr>
        <p:spPr/>
        <p:txBody>
          <a:bodyPr/>
          <a:lstStyle/>
          <a:p>
            <a:r>
              <a:rPr lang="en-US" sz="2800" dirty="0"/>
              <a:t>Factors that affect dead wood fungi diversity</a:t>
            </a:r>
          </a:p>
        </p:txBody>
      </p:sp>
      <p:sp>
        <p:nvSpPr>
          <p:cNvPr id="3" name="Content Placeholder 2">
            <a:extLst>
              <a:ext uri="{FF2B5EF4-FFF2-40B4-BE49-F238E27FC236}">
                <a16:creationId xmlns:a16="http://schemas.microsoft.com/office/drawing/2014/main" id="{E5796403-C1E6-430F-A6BC-0140C5110DEA}"/>
              </a:ext>
            </a:extLst>
          </p:cNvPr>
          <p:cNvSpPr>
            <a:spLocks noGrp="1"/>
          </p:cNvSpPr>
          <p:nvPr>
            <p:ph sz="quarter" idx="10"/>
          </p:nvPr>
        </p:nvSpPr>
        <p:spPr>
          <a:xfrm>
            <a:off x="415601" y="1637212"/>
            <a:ext cx="11360799" cy="4452089"/>
          </a:xfrm>
        </p:spPr>
        <p:txBody>
          <a:bodyPr/>
          <a:lstStyle/>
          <a:p>
            <a:r>
              <a:rPr lang="en-US" sz="2000" dirty="0"/>
              <a:t>Tree species: softwood and hardwood are different in chemical components, thus fungi that specialize in decomposition of each type of wood must have distinct enzymes</a:t>
            </a:r>
          </a:p>
          <a:p>
            <a:pPr lvl="1" indent="0">
              <a:buNone/>
            </a:pPr>
            <a:endParaRPr lang="en-US" sz="1800" dirty="0"/>
          </a:p>
          <a:p>
            <a:pPr lvl="1" indent="0">
              <a:buNone/>
            </a:pPr>
            <a:endParaRPr lang="en-US" sz="1800" dirty="0"/>
          </a:p>
          <a:p>
            <a:pPr lvl="1" indent="0">
              <a:buNone/>
            </a:pPr>
            <a:endParaRPr lang="en-US" sz="1800" dirty="0"/>
          </a:p>
          <a:p>
            <a:pPr lvl="1" indent="0">
              <a:buNone/>
            </a:pPr>
            <a:endParaRPr lang="en-US" sz="1800" dirty="0"/>
          </a:p>
          <a:p>
            <a:pPr lvl="1" indent="0">
              <a:buNone/>
            </a:pPr>
            <a:endParaRPr lang="en-US" sz="1800" dirty="0"/>
          </a:p>
          <a:p>
            <a:pPr lvl="1" indent="0">
              <a:buNone/>
            </a:pPr>
            <a:endParaRPr lang="en-US" sz="1800" dirty="0"/>
          </a:p>
          <a:p>
            <a:pPr lvl="1" indent="0">
              <a:buNone/>
            </a:pPr>
            <a:endParaRPr lang="en-US" sz="1800" dirty="0"/>
          </a:p>
          <a:p>
            <a:r>
              <a:rPr lang="en-US" sz="2000" dirty="0"/>
              <a:t>Forest management techniques (removal of dead wood, fires </a:t>
            </a:r>
            <a:r>
              <a:rPr lang="en-US" sz="2000" dirty="0" err="1"/>
              <a:t>etc</a:t>
            </a:r>
            <a:r>
              <a:rPr lang="en-US" sz="2000" dirty="0"/>
              <a:t>).</a:t>
            </a:r>
          </a:p>
          <a:p>
            <a:endParaRPr lang="en-US" sz="2400" dirty="0"/>
          </a:p>
        </p:txBody>
      </p:sp>
      <p:grpSp>
        <p:nvGrpSpPr>
          <p:cNvPr id="4" name="Group 3">
            <a:extLst>
              <a:ext uri="{FF2B5EF4-FFF2-40B4-BE49-F238E27FC236}">
                <a16:creationId xmlns:a16="http://schemas.microsoft.com/office/drawing/2014/main" id="{F94AB1BB-300D-407B-B334-124DED7F858F}"/>
              </a:ext>
            </a:extLst>
          </p:cNvPr>
          <p:cNvGrpSpPr/>
          <p:nvPr/>
        </p:nvGrpSpPr>
        <p:grpSpPr>
          <a:xfrm>
            <a:off x="2291753" y="2627971"/>
            <a:ext cx="7235108" cy="3024000"/>
            <a:chOff x="2291753" y="2627971"/>
            <a:chExt cx="7235108" cy="3024000"/>
          </a:xfrm>
        </p:grpSpPr>
        <p:pic>
          <p:nvPicPr>
            <p:cNvPr id="5" name="Picture 4">
              <a:extLst>
                <a:ext uri="{FF2B5EF4-FFF2-40B4-BE49-F238E27FC236}">
                  <a16:creationId xmlns:a16="http://schemas.microsoft.com/office/drawing/2014/main" id="{3066644F-D916-427F-A0FA-6F089C2FE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1" y="2627972"/>
              <a:ext cx="3152079" cy="2364059"/>
            </a:xfrm>
            <a:prstGeom prst="rect">
              <a:avLst/>
            </a:prstGeom>
          </p:spPr>
        </p:pic>
        <p:pic>
          <p:nvPicPr>
            <p:cNvPr id="7" name="Picture 6">
              <a:extLst>
                <a:ext uri="{FF2B5EF4-FFF2-40B4-BE49-F238E27FC236}">
                  <a16:creationId xmlns:a16="http://schemas.microsoft.com/office/drawing/2014/main" id="{AB46FAA8-D763-49AA-A241-F6687AE131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4781" y="2627971"/>
              <a:ext cx="3152080" cy="2364060"/>
            </a:xfrm>
            <a:prstGeom prst="rect">
              <a:avLst/>
            </a:prstGeom>
          </p:spPr>
        </p:pic>
        <p:sp>
          <p:nvSpPr>
            <p:cNvPr id="8" name="TextBox 7">
              <a:extLst>
                <a:ext uri="{FF2B5EF4-FFF2-40B4-BE49-F238E27FC236}">
                  <a16:creationId xmlns:a16="http://schemas.microsoft.com/office/drawing/2014/main" id="{32A0A93D-2622-4A9E-80AC-0EFE89B1DB62}"/>
                </a:ext>
              </a:extLst>
            </p:cNvPr>
            <p:cNvSpPr txBox="1"/>
            <p:nvPr/>
          </p:nvSpPr>
          <p:spPr>
            <a:xfrm>
              <a:off x="2291753" y="5333522"/>
              <a:ext cx="3804247" cy="307777"/>
            </a:xfrm>
            <a:prstGeom prst="rect">
              <a:avLst/>
            </a:prstGeom>
            <a:noFill/>
          </p:spPr>
          <p:txBody>
            <a:bodyPr wrap="none" rtlCol="0">
              <a:spAutoFit/>
            </a:bodyPr>
            <a:lstStyle/>
            <a:p>
              <a:r>
                <a:rPr lang="en-US" sz="1400" kern="0" dirty="0">
                  <a:solidFill>
                    <a:srgbClr val="FFFFFF"/>
                  </a:solidFill>
                  <a:latin typeface="Arial"/>
                  <a:cs typeface="Arial"/>
                  <a:sym typeface="Arial"/>
                </a:rPr>
                <a:t>Hardwood: oaks, maples and other broad leaf</a:t>
              </a:r>
            </a:p>
          </p:txBody>
        </p:sp>
        <p:sp>
          <p:nvSpPr>
            <p:cNvPr id="9" name="TextBox 8">
              <a:extLst>
                <a:ext uri="{FF2B5EF4-FFF2-40B4-BE49-F238E27FC236}">
                  <a16:creationId xmlns:a16="http://schemas.microsoft.com/office/drawing/2014/main" id="{612AD829-55C6-4963-984B-432E9F4151BD}"/>
                </a:ext>
              </a:extLst>
            </p:cNvPr>
            <p:cNvSpPr txBox="1"/>
            <p:nvPr/>
          </p:nvSpPr>
          <p:spPr>
            <a:xfrm>
              <a:off x="6248399" y="5344194"/>
              <a:ext cx="3278462" cy="307777"/>
            </a:xfrm>
            <a:prstGeom prst="rect">
              <a:avLst/>
            </a:prstGeom>
            <a:noFill/>
          </p:spPr>
          <p:txBody>
            <a:bodyPr wrap="none" rtlCol="0">
              <a:spAutoFit/>
            </a:bodyPr>
            <a:lstStyle/>
            <a:p>
              <a:r>
                <a:rPr lang="en-US" sz="1400" kern="0" dirty="0">
                  <a:solidFill>
                    <a:srgbClr val="FFFFFF"/>
                  </a:solidFill>
                  <a:latin typeface="Arial"/>
                  <a:cs typeface="Arial"/>
                  <a:sym typeface="Arial"/>
                </a:rPr>
                <a:t>Softwood: pines, firs and other conifers</a:t>
              </a:r>
            </a:p>
          </p:txBody>
        </p:sp>
      </p:grpSp>
    </p:spTree>
    <p:extLst>
      <p:ext uri="{BB962C8B-B14F-4D97-AF65-F5344CB8AC3E}">
        <p14:creationId xmlns:p14="http://schemas.microsoft.com/office/powerpoint/2010/main" val="89511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1746150" y="214076"/>
            <a:ext cx="8643071" cy="887100"/>
          </a:xfrm>
          <a:prstGeom prst="rect">
            <a:avLst/>
          </a:prstGeom>
          <a:noFill/>
          <a:ln>
            <a:noFill/>
          </a:ln>
        </p:spPr>
        <p:txBody>
          <a:bodyPr wrap="square" lIns="91425" tIns="45700" rIns="91425" bIns="45700" anchor="ctr" anchorCtr="0">
            <a:noAutofit/>
          </a:bodyPr>
          <a:lstStyle/>
          <a:p>
            <a:pPr indent="-228600" algn="l">
              <a:buClr>
                <a:schemeClr val="lt1"/>
              </a:buClr>
            </a:pPr>
            <a:r>
              <a:rPr lang="en-US" sz="3200" dirty="0">
                <a:solidFill>
                  <a:schemeClr val="lt1"/>
                </a:solidFill>
              </a:rPr>
              <a:t>Analysis of dead wood fungal community across New Jersey</a:t>
            </a:r>
          </a:p>
        </p:txBody>
      </p:sp>
      <p:sp>
        <p:nvSpPr>
          <p:cNvPr id="150" name="Shape 150"/>
          <p:cNvSpPr txBox="1"/>
          <p:nvPr/>
        </p:nvSpPr>
        <p:spPr>
          <a:xfrm>
            <a:off x="355316" y="1685306"/>
            <a:ext cx="3943145" cy="3580077"/>
          </a:xfrm>
          <a:prstGeom prst="rect">
            <a:avLst/>
          </a:prstGeom>
          <a:noFill/>
          <a:ln>
            <a:noFill/>
          </a:ln>
        </p:spPr>
        <p:txBody>
          <a:bodyPr wrap="square" lIns="91425" tIns="91425" rIns="91425" bIns="91425" anchor="t" anchorCtr="0">
            <a:noAutofit/>
          </a:bodyPr>
          <a:lstStyle/>
          <a:p>
            <a:pPr marL="457200" indent="-342900">
              <a:buClr>
                <a:srgbClr val="FFFFFF"/>
              </a:buClr>
              <a:buSzPct val="100000"/>
              <a:buFont typeface="Arial"/>
              <a:buChar char="●"/>
            </a:pPr>
            <a:r>
              <a:rPr lang="en-US" kern="0" dirty="0">
                <a:solidFill>
                  <a:srgbClr val="FFFFFF"/>
                </a:solidFill>
                <a:latin typeface="Arial"/>
                <a:ea typeface="Arial"/>
                <a:cs typeface="Arial"/>
                <a:sym typeface="Arial"/>
              </a:rPr>
              <a:t>Individual-based abundance </a:t>
            </a:r>
            <a:r>
              <a:rPr lang="en-US" kern="0" dirty="0">
                <a:solidFill>
                  <a:srgbClr val="FFFFFF"/>
                </a:solidFill>
                <a:latin typeface="Arial"/>
                <a:cs typeface="Arial"/>
                <a:sym typeface="Arial"/>
              </a:rPr>
              <a:t>(fungi collected from CWD)</a:t>
            </a:r>
            <a:endParaRPr lang="en-US" kern="0" dirty="0">
              <a:solidFill>
                <a:srgbClr val="FFFFFF"/>
              </a:solidFill>
              <a:latin typeface="Arial"/>
              <a:ea typeface="Arial"/>
              <a:cs typeface="Arial"/>
              <a:sym typeface="Arial"/>
            </a:endParaRPr>
          </a:p>
          <a:p>
            <a:pPr marL="457200" indent="-342900">
              <a:buClr>
                <a:srgbClr val="FFFFFF"/>
              </a:buClr>
              <a:buSzPct val="100000"/>
              <a:buFont typeface="Arial"/>
              <a:buChar char="●"/>
            </a:pPr>
            <a:endParaRPr lang="en-US" kern="0" dirty="0">
              <a:solidFill>
                <a:srgbClr val="FFFFFF"/>
              </a:solidFill>
              <a:latin typeface="Arial"/>
              <a:cs typeface="Arial"/>
              <a:sym typeface="Arial"/>
            </a:endParaRPr>
          </a:p>
          <a:p>
            <a:pPr marL="457200" indent="-342900">
              <a:buClr>
                <a:srgbClr val="FFFFFF"/>
              </a:buClr>
              <a:buSzPct val="100000"/>
              <a:buFont typeface="Arial"/>
              <a:buChar char="●"/>
            </a:pPr>
            <a:r>
              <a:rPr lang="en-US" kern="0" dirty="0">
                <a:solidFill>
                  <a:srgbClr val="FFFFFF"/>
                </a:solidFill>
                <a:latin typeface="Arial"/>
                <a:cs typeface="Arial"/>
                <a:sym typeface="Arial"/>
              </a:rPr>
              <a:t>Sampling time for each site: 2 </a:t>
            </a:r>
            <a:r>
              <a:rPr lang="en-US" kern="0" dirty="0" err="1">
                <a:solidFill>
                  <a:srgbClr val="FFFFFF"/>
                </a:solidFill>
                <a:latin typeface="Arial"/>
                <a:cs typeface="Arial"/>
                <a:sym typeface="Arial"/>
              </a:rPr>
              <a:t>hr</a:t>
            </a:r>
            <a:endParaRPr lang="en-US" kern="0" dirty="0">
              <a:solidFill>
                <a:srgbClr val="FFFFFF"/>
              </a:solidFill>
              <a:latin typeface="Arial"/>
              <a:cs typeface="Arial"/>
              <a:sym typeface="Arial"/>
            </a:endParaRPr>
          </a:p>
          <a:p>
            <a:pPr marL="457200" indent="-342900">
              <a:buClr>
                <a:srgbClr val="FFFFFF"/>
              </a:buClr>
              <a:buSzPct val="100000"/>
              <a:buFont typeface="Arial"/>
              <a:buChar char="●"/>
            </a:pPr>
            <a:endParaRPr lang="en-US" kern="0" dirty="0">
              <a:solidFill>
                <a:srgbClr val="FFFFFF"/>
              </a:solidFill>
              <a:latin typeface="Arial"/>
              <a:cs typeface="Arial"/>
              <a:sym typeface="Arial"/>
            </a:endParaRPr>
          </a:p>
          <a:p>
            <a:pPr marL="457200" indent="-342900">
              <a:buClr>
                <a:srgbClr val="FFFFFF"/>
              </a:buClr>
              <a:buSzPct val="100000"/>
              <a:buFont typeface="Arial"/>
              <a:buChar char="●"/>
            </a:pPr>
            <a:r>
              <a:rPr lang="en-US" kern="0" dirty="0">
                <a:solidFill>
                  <a:srgbClr val="FFFFFF"/>
                </a:solidFill>
                <a:latin typeface="Arial"/>
                <a:ea typeface="Arial"/>
                <a:cs typeface="Arial"/>
                <a:sym typeface="Arial"/>
              </a:rPr>
              <a:t>2017-2018</a:t>
            </a:r>
          </a:p>
          <a:p>
            <a:pPr indent="-114300">
              <a:buClr>
                <a:srgbClr val="000000"/>
              </a:buClr>
              <a:buSzPct val="100000"/>
            </a:pPr>
            <a:endParaRPr kern="0" dirty="0">
              <a:solidFill>
                <a:srgbClr val="FFFFFF"/>
              </a:solidFill>
              <a:latin typeface="Arial"/>
              <a:ea typeface="Arial"/>
              <a:cs typeface="Arial"/>
              <a:sym typeface="Arial"/>
            </a:endParaRPr>
          </a:p>
          <a:p>
            <a:pPr marL="457200" indent="-342900">
              <a:buClr>
                <a:srgbClr val="FFFFFF"/>
              </a:buClr>
              <a:buSzPct val="100000"/>
              <a:buFont typeface="Arial"/>
              <a:buChar char="●"/>
            </a:pPr>
            <a:r>
              <a:rPr lang="en-US" kern="0" dirty="0">
                <a:solidFill>
                  <a:srgbClr val="FFFFFF"/>
                </a:solidFill>
                <a:latin typeface="Arial"/>
                <a:ea typeface="Arial"/>
                <a:cs typeface="Arial"/>
                <a:sym typeface="Arial"/>
              </a:rPr>
              <a:t>Fungi identified by both morphology and DNA-barcoding</a:t>
            </a:r>
          </a:p>
          <a:p>
            <a:pPr indent="-114300">
              <a:buClr>
                <a:srgbClr val="000000"/>
              </a:buClr>
              <a:buSzPct val="100000"/>
            </a:pPr>
            <a:endParaRPr kern="0" dirty="0">
              <a:solidFill>
                <a:srgbClr val="FFFFFF"/>
              </a:solidFill>
              <a:latin typeface="Arial"/>
              <a:ea typeface="Arial"/>
              <a:cs typeface="Arial"/>
              <a:sym typeface="Arial"/>
            </a:endParaRPr>
          </a:p>
        </p:txBody>
      </p:sp>
      <p:pic>
        <p:nvPicPr>
          <p:cNvPr id="5" name="Picture 4">
            <a:extLst>
              <a:ext uri="{FF2B5EF4-FFF2-40B4-BE49-F238E27FC236}">
                <a16:creationId xmlns:a16="http://schemas.microsoft.com/office/drawing/2014/main" id="{3FE01777-74A1-4219-85AD-6188711CC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2528" y="1516566"/>
            <a:ext cx="3943145" cy="5127358"/>
          </a:xfrm>
          <a:prstGeom prst="rect">
            <a:avLst/>
          </a:prstGeom>
          <a:ln>
            <a:noFill/>
          </a:ln>
          <a:effectLst>
            <a:softEdge rad="112500"/>
          </a:effectLst>
        </p:spPr>
      </p:pic>
      <p:grpSp>
        <p:nvGrpSpPr>
          <p:cNvPr id="8" name="Group 7">
            <a:extLst>
              <a:ext uri="{FF2B5EF4-FFF2-40B4-BE49-F238E27FC236}">
                <a16:creationId xmlns:a16="http://schemas.microsoft.com/office/drawing/2014/main" id="{FAA82DBD-0AF7-46CE-A9D2-6D1A5378A2D4}"/>
              </a:ext>
            </a:extLst>
          </p:cNvPr>
          <p:cNvGrpSpPr/>
          <p:nvPr/>
        </p:nvGrpSpPr>
        <p:grpSpPr>
          <a:xfrm>
            <a:off x="5415776" y="1706138"/>
            <a:ext cx="4716966" cy="2207941"/>
            <a:chOff x="3891776" y="1706137"/>
            <a:chExt cx="4716966" cy="2207941"/>
          </a:xfrm>
        </p:grpSpPr>
        <p:sp>
          <p:nvSpPr>
            <p:cNvPr id="2" name="Oval 1">
              <a:extLst>
                <a:ext uri="{FF2B5EF4-FFF2-40B4-BE49-F238E27FC236}">
                  <a16:creationId xmlns:a16="http://schemas.microsoft.com/office/drawing/2014/main" id="{BC1A3A71-FB17-49F6-8B2D-FDC48A310FE4}"/>
                </a:ext>
              </a:extLst>
            </p:cNvPr>
            <p:cNvSpPr/>
            <p:nvPr/>
          </p:nvSpPr>
          <p:spPr>
            <a:xfrm>
              <a:off x="3891776" y="1884021"/>
              <a:ext cx="2364058" cy="2030057"/>
            </a:xfrm>
            <a:prstGeom prst="ellipse">
              <a:avLst/>
            </a:prstGeom>
            <a:solidFill>
              <a:schemeClr val="accent5">
                <a:lumMod val="20000"/>
                <a:lumOff val="8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latin typeface="Calibri" panose="020F0502020204030204"/>
                <a:sym typeface="Arial"/>
              </a:endParaRPr>
            </a:p>
          </p:txBody>
        </p:sp>
        <p:cxnSp>
          <p:nvCxnSpPr>
            <p:cNvPr id="4" name="Straight Connector 3">
              <a:extLst>
                <a:ext uri="{FF2B5EF4-FFF2-40B4-BE49-F238E27FC236}">
                  <a16:creationId xmlns:a16="http://schemas.microsoft.com/office/drawing/2014/main" id="{D91193EB-A696-4F3D-8E17-40718AB5E993}"/>
                </a:ext>
              </a:extLst>
            </p:cNvPr>
            <p:cNvCxnSpPr>
              <a:cxnSpLocks/>
            </p:cNvCxnSpPr>
            <p:nvPr/>
          </p:nvCxnSpPr>
          <p:spPr>
            <a:xfrm flipH="1">
              <a:off x="6244684" y="2230244"/>
              <a:ext cx="1115121" cy="6690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5A6A32-7A34-409A-9FDE-DC3AD8708CF6}"/>
                </a:ext>
              </a:extLst>
            </p:cNvPr>
            <p:cNvSpPr txBox="1"/>
            <p:nvPr/>
          </p:nvSpPr>
          <p:spPr>
            <a:xfrm>
              <a:off x="7359806" y="1706137"/>
              <a:ext cx="1248936" cy="738664"/>
            </a:xfrm>
            <a:prstGeom prst="rect">
              <a:avLst/>
            </a:prstGeom>
            <a:noFill/>
          </p:spPr>
          <p:txBody>
            <a:bodyPr wrap="square" rtlCol="0">
              <a:spAutoFit/>
            </a:bodyPr>
            <a:lstStyle/>
            <a:p>
              <a:r>
                <a:rPr lang="en-US" sz="1400" kern="0" dirty="0">
                  <a:solidFill>
                    <a:srgbClr val="FFFFFF"/>
                  </a:solidFill>
                  <a:latin typeface="Arial"/>
                  <a:cs typeface="Arial"/>
                  <a:sym typeface="Arial"/>
                </a:rPr>
                <a:t>North: hardwood or mixed forest</a:t>
              </a:r>
            </a:p>
          </p:txBody>
        </p:sp>
      </p:grpSp>
      <p:grpSp>
        <p:nvGrpSpPr>
          <p:cNvPr id="12" name="Group 11">
            <a:extLst>
              <a:ext uri="{FF2B5EF4-FFF2-40B4-BE49-F238E27FC236}">
                <a16:creationId xmlns:a16="http://schemas.microsoft.com/office/drawing/2014/main" id="{D38E9934-B0C8-4D0E-8577-60D52E546A65}"/>
              </a:ext>
            </a:extLst>
          </p:cNvPr>
          <p:cNvGrpSpPr/>
          <p:nvPr/>
        </p:nvGrpSpPr>
        <p:grpSpPr>
          <a:xfrm>
            <a:off x="5044068" y="3963324"/>
            <a:ext cx="5222488" cy="2207941"/>
            <a:chOff x="3891776" y="1706137"/>
            <a:chExt cx="4716966" cy="2207941"/>
          </a:xfrm>
        </p:grpSpPr>
        <p:sp>
          <p:nvSpPr>
            <p:cNvPr id="13" name="Oval 12">
              <a:extLst>
                <a:ext uri="{FF2B5EF4-FFF2-40B4-BE49-F238E27FC236}">
                  <a16:creationId xmlns:a16="http://schemas.microsoft.com/office/drawing/2014/main" id="{DBA53815-5F6F-485E-A115-EDE86EF1E28C}"/>
                </a:ext>
              </a:extLst>
            </p:cNvPr>
            <p:cNvSpPr/>
            <p:nvPr/>
          </p:nvSpPr>
          <p:spPr>
            <a:xfrm>
              <a:off x="3891776" y="1884021"/>
              <a:ext cx="2364058" cy="2030057"/>
            </a:xfrm>
            <a:prstGeom prst="ellipse">
              <a:avLst/>
            </a:prstGeom>
            <a:solidFill>
              <a:schemeClr val="accent1">
                <a:lumMod val="20000"/>
                <a:lumOff val="8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latin typeface="Calibri" panose="020F0502020204030204"/>
                <a:sym typeface="Arial"/>
              </a:endParaRPr>
            </a:p>
          </p:txBody>
        </p:sp>
        <p:cxnSp>
          <p:nvCxnSpPr>
            <p:cNvPr id="14" name="Straight Connector 13">
              <a:extLst>
                <a:ext uri="{FF2B5EF4-FFF2-40B4-BE49-F238E27FC236}">
                  <a16:creationId xmlns:a16="http://schemas.microsoft.com/office/drawing/2014/main" id="{6B9A8EF7-81DE-4C19-93B5-11F109A33A55}"/>
                </a:ext>
              </a:extLst>
            </p:cNvPr>
            <p:cNvCxnSpPr>
              <a:cxnSpLocks/>
            </p:cNvCxnSpPr>
            <p:nvPr/>
          </p:nvCxnSpPr>
          <p:spPr>
            <a:xfrm flipH="1">
              <a:off x="6244684" y="2230244"/>
              <a:ext cx="1115121" cy="66907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8C14FA-166F-4762-AEAD-7C3B6DF12DBE}"/>
                </a:ext>
              </a:extLst>
            </p:cNvPr>
            <p:cNvSpPr txBox="1"/>
            <p:nvPr/>
          </p:nvSpPr>
          <p:spPr>
            <a:xfrm>
              <a:off x="7359806" y="1706137"/>
              <a:ext cx="1248936" cy="738664"/>
            </a:xfrm>
            <a:prstGeom prst="rect">
              <a:avLst/>
            </a:prstGeom>
            <a:noFill/>
          </p:spPr>
          <p:txBody>
            <a:bodyPr wrap="square" rtlCol="0">
              <a:spAutoFit/>
            </a:bodyPr>
            <a:lstStyle/>
            <a:p>
              <a:r>
                <a:rPr lang="en-US" sz="1400" kern="0" dirty="0">
                  <a:solidFill>
                    <a:srgbClr val="FFFFFF"/>
                  </a:solidFill>
                  <a:latin typeface="Arial"/>
                  <a:cs typeface="Arial"/>
                  <a:sym typeface="Arial"/>
                </a:rPr>
                <a:t>South: softwood (Pine Barrens)</a:t>
              </a:r>
            </a:p>
          </p:txBody>
        </p:sp>
      </p:grpSp>
    </p:spTree>
    <p:extLst>
      <p:ext uri="{BB962C8B-B14F-4D97-AF65-F5344CB8AC3E}">
        <p14:creationId xmlns:p14="http://schemas.microsoft.com/office/powerpoint/2010/main" val="18701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3230</Words>
  <Application>Microsoft Office PowerPoint</Application>
  <PresentationFormat>Widescreen</PresentationFormat>
  <Paragraphs>458</Paragraphs>
  <Slides>25</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Simple Light</vt:lpstr>
      <vt:lpstr>Office Theme</vt:lpstr>
      <vt:lpstr>NMDS to Study Dead Wood Fungi Communities in Parks of New Jersey</vt:lpstr>
      <vt:lpstr>Dead Wood</vt:lpstr>
      <vt:lpstr>Tree and Log Decomposition</vt:lpstr>
      <vt:lpstr>Dead wood and Ecosystem</vt:lpstr>
      <vt:lpstr>Dead wood, Biomass and Species Richness</vt:lpstr>
      <vt:lpstr>Dead Wood Fungi</vt:lpstr>
      <vt:lpstr>PowerPoint Presentation</vt:lpstr>
      <vt:lpstr>Factors that affect dead wood fungi diversity</vt:lpstr>
      <vt:lpstr>Analysis of dead wood fungal community across New Jersey</vt:lpstr>
      <vt:lpstr>Full species list, updated monthly, at iNaturalist.org</vt:lpstr>
      <vt:lpstr>Dataset shared via Global Biodiversity Information Facility, GBIF.org  https://www.gbif.org/dataset/d1d59f9f-e130-4715-bc9b-8a25e7b62e89</vt:lpstr>
      <vt:lpstr>Hypothesis</vt:lpstr>
      <vt:lpstr>How to test the hypothesis?</vt:lpstr>
      <vt:lpstr>NMDS example</vt:lpstr>
      <vt:lpstr>Clinical example</vt:lpstr>
      <vt:lpstr>NMDS from clinical example</vt:lpstr>
      <vt:lpstr>PowerPoint Presentation</vt:lpstr>
      <vt:lpstr>Ecological Community Data </vt:lpstr>
      <vt:lpstr>PowerPoint Presentation</vt:lpstr>
      <vt:lpstr>CLASS EXERCISE: FREE HAND ORDINATION   FIRST TRY CALCULATING JACCARD INDEX </vt:lpstr>
      <vt:lpstr>PowerPoint Presentation</vt:lpstr>
      <vt:lpstr>PowerPoint Presentation</vt:lpstr>
      <vt:lpstr>PowerPoint Presentation</vt:lpstr>
      <vt:lpstr>PowerPoint Presentation</vt:lpstr>
      <vt:lpstr>Time to work with the dataset in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NMDS to Study Dead Wood Fungi Communities in Parks of New Jersey</dc:title>
  <dc:creator>Maria Shumskaya</dc:creator>
  <cp:lastModifiedBy>Maria Shumskaya</cp:lastModifiedBy>
  <cp:revision>43</cp:revision>
  <dcterms:created xsi:type="dcterms:W3CDTF">2019-04-19T23:35:41Z</dcterms:created>
  <dcterms:modified xsi:type="dcterms:W3CDTF">2019-07-29T17:32:25Z</dcterms:modified>
</cp:coreProperties>
</file>