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9" autoAdjust="0"/>
    <p:restoredTop sz="88172" autoAdjust="0"/>
  </p:normalViewPr>
  <p:slideViewPr>
    <p:cSldViewPr snapToGrid="0">
      <p:cViewPr varScale="1">
        <p:scale>
          <a:sx n="43" d="100"/>
          <a:sy n="43" d="100"/>
        </p:scale>
        <p:origin x="60"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62F3BF-BDCA-4EC6-8630-2978F9276E0B}" type="datetimeFigureOut">
              <a:rPr lang="en-US" smtClean="0"/>
              <a:t>7/15/2019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FE9438-FE09-44D0-B2FA-A888590D5726}" type="slidenum">
              <a:rPr lang="en-US" smtClean="0"/>
              <a:t>‹#›</a:t>
            </a:fld>
            <a:endParaRPr lang="en-US"/>
          </a:p>
        </p:txBody>
      </p:sp>
    </p:spTree>
    <p:extLst>
      <p:ext uri="{BB962C8B-B14F-4D97-AF65-F5344CB8AC3E}">
        <p14:creationId xmlns:p14="http://schemas.microsoft.com/office/powerpoint/2010/main" val="10458724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Specifically from the Code of Conduct: </a:t>
            </a:r>
            <a:r>
              <a:rPr lang="en-US" sz="1200" b="0" i="0" kern="1200" dirty="0">
                <a:solidFill>
                  <a:schemeClr val="tx1"/>
                </a:solidFill>
                <a:effectLst/>
                <a:latin typeface="+mn-lt"/>
                <a:ea typeface="+mn-ea"/>
                <a:cs typeface="+mn-cs"/>
              </a:rPr>
              <a:t>Communicate openly, with respect for others, critiquing ideas rather than individuals.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Communication: turn taking especially, awareness that your rules might be different from someone else’s</a:t>
            </a:r>
          </a:p>
          <a:p>
            <a:endParaRPr lang="en-US" dirty="0"/>
          </a:p>
        </p:txBody>
      </p:sp>
      <p:sp>
        <p:nvSpPr>
          <p:cNvPr id="4" name="Slide Number Placeholder 3"/>
          <p:cNvSpPr>
            <a:spLocks noGrp="1"/>
          </p:cNvSpPr>
          <p:nvPr>
            <p:ph type="sldNum" sz="quarter" idx="5"/>
          </p:nvPr>
        </p:nvSpPr>
        <p:spPr/>
        <p:txBody>
          <a:bodyPr/>
          <a:lstStyle/>
          <a:p>
            <a:fld id="{C6FE9438-FE09-44D0-B2FA-A888590D5726}" type="slidenum">
              <a:rPr lang="en-US" smtClean="0"/>
              <a:t>2</a:t>
            </a:fld>
            <a:endParaRPr lang="en-US"/>
          </a:p>
        </p:txBody>
      </p:sp>
    </p:spTree>
    <p:extLst>
      <p:ext uri="{BB962C8B-B14F-4D97-AF65-F5344CB8AC3E}">
        <p14:creationId xmlns:p14="http://schemas.microsoft.com/office/powerpoint/2010/main" val="20068331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Definition from Reach Everyone Teach Everyone:</a:t>
            </a:r>
          </a:p>
          <a:p>
            <a:r>
              <a:rPr lang="en-US" dirty="0"/>
              <a:t>UDL is a way of thinking about creating the interactions that we have with our learners so that they do not have to ask for special treatment, regardless of the types of barriers they may face – time, connectivity, or disability. </a:t>
            </a:r>
          </a:p>
          <a:p>
            <a:endParaRPr lang="en-US" dirty="0"/>
          </a:p>
        </p:txBody>
      </p:sp>
      <p:sp>
        <p:nvSpPr>
          <p:cNvPr id="4" name="Slide Number Placeholder 3"/>
          <p:cNvSpPr>
            <a:spLocks noGrp="1"/>
          </p:cNvSpPr>
          <p:nvPr>
            <p:ph type="sldNum" sz="quarter" idx="5"/>
          </p:nvPr>
        </p:nvSpPr>
        <p:spPr/>
        <p:txBody>
          <a:bodyPr/>
          <a:lstStyle/>
          <a:p>
            <a:fld id="{C6FE9438-FE09-44D0-B2FA-A888590D5726}" type="slidenum">
              <a:rPr lang="en-US" smtClean="0"/>
              <a:t>4</a:t>
            </a:fld>
            <a:endParaRPr lang="en-US"/>
          </a:p>
        </p:txBody>
      </p:sp>
    </p:spTree>
    <p:extLst>
      <p:ext uri="{BB962C8B-B14F-4D97-AF65-F5344CB8AC3E}">
        <p14:creationId xmlns:p14="http://schemas.microsoft.com/office/powerpoint/2010/main" val="28832152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Definition from Reach Everyone Teach Everyone</a:t>
            </a:r>
          </a:p>
          <a:p>
            <a:r>
              <a:rPr lang="en-US" dirty="0"/>
              <a:t>UDL is a way of thinking about creating the interactions that we have with our learners so that they do not have to ask for special treatment, regardless of the types of barriers they may face – time, connectivity, or disability. </a:t>
            </a:r>
          </a:p>
          <a:p>
            <a:endParaRPr lang="en-US" dirty="0"/>
          </a:p>
        </p:txBody>
      </p:sp>
      <p:sp>
        <p:nvSpPr>
          <p:cNvPr id="4" name="Slide Number Placeholder 3"/>
          <p:cNvSpPr>
            <a:spLocks noGrp="1"/>
          </p:cNvSpPr>
          <p:nvPr>
            <p:ph type="sldNum" sz="quarter" idx="5"/>
          </p:nvPr>
        </p:nvSpPr>
        <p:spPr/>
        <p:txBody>
          <a:bodyPr/>
          <a:lstStyle/>
          <a:p>
            <a:fld id="{C6FE9438-FE09-44D0-B2FA-A888590D5726}" type="slidenum">
              <a:rPr lang="en-US" smtClean="0"/>
              <a:t>7</a:t>
            </a:fld>
            <a:endParaRPr lang="en-US"/>
          </a:p>
        </p:txBody>
      </p:sp>
    </p:spTree>
    <p:extLst>
      <p:ext uri="{BB962C8B-B14F-4D97-AF65-F5344CB8AC3E}">
        <p14:creationId xmlns:p14="http://schemas.microsoft.com/office/powerpoint/2010/main" val="2968493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Pinch points are places where students:</a:t>
            </a:r>
          </a:p>
          <a:p>
            <a:r>
              <a:rPr lang="en-US" dirty="0"/>
              <a:t>Always have questions</a:t>
            </a:r>
          </a:p>
          <a:p>
            <a:r>
              <a:rPr lang="en-US" dirty="0"/>
              <a:t>Always get things wrong on tests or assignments</a:t>
            </a:r>
          </a:p>
          <a:p>
            <a:r>
              <a:rPr lang="en-US" dirty="0"/>
              <a:t>Ask for explanations in a different way from the one you provide</a:t>
            </a:r>
          </a:p>
        </p:txBody>
      </p:sp>
      <p:sp>
        <p:nvSpPr>
          <p:cNvPr id="4" name="Slide Number Placeholder 3"/>
          <p:cNvSpPr>
            <a:spLocks noGrp="1"/>
          </p:cNvSpPr>
          <p:nvPr>
            <p:ph type="sldNum" sz="quarter" idx="5"/>
          </p:nvPr>
        </p:nvSpPr>
        <p:spPr/>
        <p:txBody>
          <a:bodyPr/>
          <a:lstStyle/>
          <a:p>
            <a:fld id="{C6FE9438-FE09-44D0-B2FA-A888590D5726}" type="slidenum">
              <a:rPr lang="en-US" smtClean="0"/>
              <a:t>15</a:t>
            </a:fld>
            <a:endParaRPr lang="en-US"/>
          </a:p>
        </p:txBody>
      </p:sp>
    </p:spTree>
    <p:extLst>
      <p:ext uri="{BB962C8B-B14F-4D97-AF65-F5344CB8AC3E}">
        <p14:creationId xmlns:p14="http://schemas.microsoft.com/office/powerpoint/2010/main" val="32046237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Plus-One approach: Don’t focus on all UDL, but rather add one more way students can access materials, or one more way to engage learners that exists now</a:t>
            </a:r>
          </a:p>
          <a:p>
            <a:endParaRPr lang="en-US" dirty="0"/>
          </a:p>
          <a:p>
            <a:r>
              <a:rPr lang="en-US" dirty="0"/>
              <a:t>Engagement: Scheduling breaks to take in information, check in about student’s feelings about the content in the course and their sense of their own progress and accomplishment</a:t>
            </a:r>
          </a:p>
        </p:txBody>
      </p:sp>
      <p:sp>
        <p:nvSpPr>
          <p:cNvPr id="4" name="Slide Number Placeholder 3"/>
          <p:cNvSpPr>
            <a:spLocks noGrp="1"/>
          </p:cNvSpPr>
          <p:nvPr>
            <p:ph type="sldNum" sz="quarter" idx="5"/>
          </p:nvPr>
        </p:nvSpPr>
        <p:spPr/>
        <p:txBody>
          <a:bodyPr/>
          <a:lstStyle/>
          <a:p>
            <a:fld id="{C6FE9438-FE09-44D0-B2FA-A888590D5726}" type="slidenum">
              <a:rPr lang="en-US" smtClean="0"/>
              <a:t>16</a:t>
            </a:fld>
            <a:endParaRPr lang="en-US"/>
          </a:p>
        </p:txBody>
      </p:sp>
    </p:spTree>
    <p:extLst>
      <p:ext uri="{BB962C8B-B14F-4D97-AF65-F5344CB8AC3E}">
        <p14:creationId xmlns:p14="http://schemas.microsoft.com/office/powerpoint/2010/main" val="456475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AC97BE8-19F0-4ED5-B7D8-3FC352F6B8E1}" type="datetimeFigureOut">
              <a:rPr lang="en-US" smtClean="0"/>
              <a:t>7/15/2019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19FE06-1F86-4F72-B368-A8B6ECAF793A}" type="slidenum">
              <a:rPr lang="en-US" smtClean="0"/>
              <a:t>‹#›</a:t>
            </a:fld>
            <a:endParaRPr lang="en-US"/>
          </a:p>
        </p:txBody>
      </p:sp>
    </p:spTree>
    <p:extLst>
      <p:ext uri="{BB962C8B-B14F-4D97-AF65-F5344CB8AC3E}">
        <p14:creationId xmlns:p14="http://schemas.microsoft.com/office/powerpoint/2010/main" val="462954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C97BE8-19F0-4ED5-B7D8-3FC352F6B8E1}" type="datetimeFigureOut">
              <a:rPr lang="en-US" smtClean="0"/>
              <a:t>7/15/2019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19FE06-1F86-4F72-B368-A8B6ECAF793A}" type="slidenum">
              <a:rPr lang="en-US" smtClean="0"/>
              <a:t>‹#›</a:t>
            </a:fld>
            <a:endParaRPr lang="en-US"/>
          </a:p>
        </p:txBody>
      </p:sp>
    </p:spTree>
    <p:extLst>
      <p:ext uri="{BB962C8B-B14F-4D97-AF65-F5344CB8AC3E}">
        <p14:creationId xmlns:p14="http://schemas.microsoft.com/office/powerpoint/2010/main" val="2854209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C97BE8-19F0-4ED5-B7D8-3FC352F6B8E1}" type="datetimeFigureOut">
              <a:rPr lang="en-US" smtClean="0"/>
              <a:t>7/15/2019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19FE06-1F86-4F72-B368-A8B6ECAF793A}" type="slidenum">
              <a:rPr lang="en-US" smtClean="0"/>
              <a:t>‹#›</a:t>
            </a:fld>
            <a:endParaRPr lang="en-US"/>
          </a:p>
        </p:txBody>
      </p:sp>
    </p:spTree>
    <p:extLst>
      <p:ext uri="{BB962C8B-B14F-4D97-AF65-F5344CB8AC3E}">
        <p14:creationId xmlns:p14="http://schemas.microsoft.com/office/powerpoint/2010/main" val="2615009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C97BE8-19F0-4ED5-B7D8-3FC352F6B8E1}" type="datetimeFigureOut">
              <a:rPr lang="en-US" smtClean="0"/>
              <a:t>7/15/2019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19FE06-1F86-4F72-B368-A8B6ECAF793A}" type="slidenum">
              <a:rPr lang="en-US" smtClean="0"/>
              <a:t>‹#›</a:t>
            </a:fld>
            <a:endParaRPr lang="en-US"/>
          </a:p>
        </p:txBody>
      </p:sp>
    </p:spTree>
    <p:extLst>
      <p:ext uri="{BB962C8B-B14F-4D97-AF65-F5344CB8AC3E}">
        <p14:creationId xmlns:p14="http://schemas.microsoft.com/office/powerpoint/2010/main" val="1521711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AC97BE8-19F0-4ED5-B7D8-3FC352F6B8E1}" type="datetimeFigureOut">
              <a:rPr lang="en-US" smtClean="0"/>
              <a:t>7/15/2019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19FE06-1F86-4F72-B368-A8B6ECAF793A}" type="slidenum">
              <a:rPr lang="en-US" smtClean="0"/>
              <a:t>‹#›</a:t>
            </a:fld>
            <a:endParaRPr lang="en-US"/>
          </a:p>
        </p:txBody>
      </p:sp>
    </p:spTree>
    <p:extLst>
      <p:ext uri="{BB962C8B-B14F-4D97-AF65-F5344CB8AC3E}">
        <p14:creationId xmlns:p14="http://schemas.microsoft.com/office/powerpoint/2010/main" val="14639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AC97BE8-19F0-4ED5-B7D8-3FC352F6B8E1}" type="datetimeFigureOut">
              <a:rPr lang="en-US" smtClean="0"/>
              <a:t>7/15/2019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19FE06-1F86-4F72-B368-A8B6ECAF793A}" type="slidenum">
              <a:rPr lang="en-US" smtClean="0"/>
              <a:t>‹#›</a:t>
            </a:fld>
            <a:endParaRPr lang="en-US"/>
          </a:p>
        </p:txBody>
      </p:sp>
    </p:spTree>
    <p:extLst>
      <p:ext uri="{BB962C8B-B14F-4D97-AF65-F5344CB8AC3E}">
        <p14:creationId xmlns:p14="http://schemas.microsoft.com/office/powerpoint/2010/main" val="1499786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AC97BE8-19F0-4ED5-B7D8-3FC352F6B8E1}" type="datetimeFigureOut">
              <a:rPr lang="en-US" smtClean="0"/>
              <a:t>7/15/2019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19FE06-1F86-4F72-B368-A8B6ECAF793A}" type="slidenum">
              <a:rPr lang="en-US" smtClean="0"/>
              <a:t>‹#›</a:t>
            </a:fld>
            <a:endParaRPr lang="en-US"/>
          </a:p>
        </p:txBody>
      </p:sp>
    </p:spTree>
    <p:extLst>
      <p:ext uri="{BB962C8B-B14F-4D97-AF65-F5344CB8AC3E}">
        <p14:creationId xmlns:p14="http://schemas.microsoft.com/office/powerpoint/2010/main" val="3854987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AC97BE8-19F0-4ED5-B7D8-3FC352F6B8E1}" type="datetimeFigureOut">
              <a:rPr lang="en-US" smtClean="0"/>
              <a:t>7/15/2019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19FE06-1F86-4F72-B368-A8B6ECAF793A}" type="slidenum">
              <a:rPr lang="en-US" smtClean="0"/>
              <a:t>‹#›</a:t>
            </a:fld>
            <a:endParaRPr lang="en-US"/>
          </a:p>
        </p:txBody>
      </p:sp>
    </p:spTree>
    <p:extLst>
      <p:ext uri="{BB962C8B-B14F-4D97-AF65-F5344CB8AC3E}">
        <p14:creationId xmlns:p14="http://schemas.microsoft.com/office/powerpoint/2010/main" val="3867219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C97BE8-19F0-4ED5-B7D8-3FC352F6B8E1}" type="datetimeFigureOut">
              <a:rPr lang="en-US" smtClean="0"/>
              <a:t>7/15/2019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19FE06-1F86-4F72-B368-A8B6ECAF793A}" type="slidenum">
              <a:rPr lang="en-US" smtClean="0"/>
              <a:t>‹#›</a:t>
            </a:fld>
            <a:endParaRPr lang="en-US"/>
          </a:p>
        </p:txBody>
      </p:sp>
    </p:spTree>
    <p:extLst>
      <p:ext uri="{BB962C8B-B14F-4D97-AF65-F5344CB8AC3E}">
        <p14:creationId xmlns:p14="http://schemas.microsoft.com/office/powerpoint/2010/main" val="663598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AC97BE8-19F0-4ED5-B7D8-3FC352F6B8E1}" type="datetimeFigureOut">
              <a:rPr lang="en-US" smtClean="0"/>
              <a:t>7/15/2019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19FE06-1F86-4F72-B368-A8B6ECAF793A}" type="slidenum">
              <a:rPr lang="en-US" smtClean="0"/>
              <a:t>‹#›</a:t>
            </a:fld>
            <a:endParaRPr lang="en-US"/>
          </a:p>
        </p:txBody>
      </p:sp>
    </p:spTree>
    <p:extLst>
      <p:ext uri="{BB962C8B-B14F-4D97-AF65-F5344CB8AC3E}">
        <p14:creationId xmlns:p14="http://schemas.microsoft.com/office/powerpoint/2010/main" val="2737355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AC97BE8-19F0-4ED5-B7D8-3FC352F6B8E1}" type="datetimeFigureOut">
              <a:rPr lang="en-US" smtClean="0"/>
              <a:t>7/15/2019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19FE06-1F86-4F72-B368-A8B6ECAF793A}" type="slidenum">
              <a:rPr lang="en-US" smtClean="0"/>
              <a:t>‹#›</a:t>
            </a:fld>
            <a:endParaRPr lang="en-US"/>
          </a:p>
        </p:txBody>
      </p:sp>
    </p:spTree>
    <p:extLst>
      <p:ext uri="{BB962C8B-B14F-4D97-AF65-F5344CB8AC3E}">
        <p14:creationId xmlns:p14="http://schemas.microsoft.com/office/powerpoint/2010/main" val="1360416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C97BE8-19F0-4ED5-B7D8-3FC352F6B8E1}" type="datetimeFigureOut">
              <a:rPr lang="en-US" smtClean="0"/>
              <a:t>7/15/2019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19FE06-1F86-4F72-B368-A8B6ECAF793A}" type="slidenum">
              <a:rPr lang="en-US" smtClean="0"/>
              <a:t>‹#›</a:t>
            </a:fld>
            <a:endParaRPr lang="en-US"/>
          </a:p>
        </p:txBody>
      </p:sp>
    </p:spTree>
    <p:extLst>
      <p:ext uri="{BB962C8B-B14F-4D97-AF65-F5344CB8AC3E}">
        <p14:creationId xmlns:p14="http://schemas.microsoft.com/office/powerpoint/2010/main" val="39807490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nvaccess.org/download/"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DF6E0-E777-42F0-B381-E7685D9F30EB}"/>
              </a:ext>
            </a:extLst>
          </p:cNvPr>
          <p:cNvSpPr>
            <a:spLocks noGrp="1"/>
          </p:cNvSpPr>
          <p:nvPr>
            <p:ph type="ctrTitle"/>
          </p:nvPr>
        </p:nvSpPr>
        <p:spPr>
          <a:xfrm>
            <a:off x="1158240" y="1239519"/>
            <a:ext cx="10119360" cy="2016443"/>
          </a:xfrm>
        </p:spPr>
        <p:txBody>
          <a:bodyPr>
            <a:normAutofit/>
          </a:bodyPr>
          <a:lstStyle/>
          <a:p>
            <a:r>
              <a:rPr lang="en-US" b="1" dirty="0">
                <a:solidFill>
                  <a:schemeClr val="accent4">
                    <a:lumMod val="50000"/>
                  </a:schemeClr>
                </a:solidFill>
              </a:rPr>
              <a:t>Making Universal Design for Learning Accessible to Faculty</a:t>
            </a:r>
          </a:p>
        </p:txBody>
      </p:sp>
      <p:sp>
        <p:nvSpPr>
          <p:cNvPr id="3" name="Subtitle 2">
            <a:extLst>
              <a:ext uri="{FF2B5EF4-FFF2-40B4-BE49-F238E27FC236}">
                <a16:creationId xmlns:a16="http://schemas.microsoft.com/office/drawing/2014/main" id="{A936A105-E2C9-4722-97EF-930D34871225}"/>
              </a:ext>
            </a:extLst>
          </p:cNvPr>
          <p:cNvSpPr>
            <a:spLocks noGrp="1"/>
          </p:cNvSpPr>
          <p:nvPr>
            <p:ph type="subTitle" idx="1"/>
          </p:nvPr>
        </p:nvSpPr>
        <p:spPr/>
        <p:txBody>
          <a:bodyPr>
            <a:normAutofit/>
          </a:bodyPr>
          <a:lstStyle/>
          <a:p>
            <a:r>
              <a:rPr lang="en-US" sz="2800" dirty="0">
                <a:solidFill>
                  <a:schemeClr val="accent4">
                    <a:lumMod val="50000"/>
                  </a:schemeClr>
                </a:solidFill>
              </a:rPr>
              <a:t>Drew </a:t>
            </a:r>
            <a:r>
              <a:rPr lang="en-US" sz="2800" dirty="0" err="1">
                <a:solidFill>
                  <a:schemeClr val="accent4">
                    <a:lumMod val="50000"/>
                  </a:schemeClr>
                </a:solidFill>
              </a:rPr>
              <a:t>Hasley</a:t>
            </a:r>
            <a:endParaRPr lang="en-US" sz="2800" dirty="0">
              <a:solidFill>
                <a:schemeClr val="accent4">
                  <a:lumMod val="50000"/>
                </a:schemeClr>
              </a:solidFill>
            </a:endParaRPr>
          </a:p>
          <a:p>
            <a:r>
              <a:rPr lang="en-US" sz="2800" dirty="0">
                <a:solidFill>
                  <a:schemeClr val="accent4">
                    <a:lumMod val="50000"/>
                  </a:schemeClr>
                </a:solidFill>
              </a:rPr>
              <a:t>Hayley </a:t>
            </a:r>
            <a:r>
              <a:rPr lang="en-US" sz="2800" dirty="0" err="1">
                <a:solidFill>
                  <a:schemeClr val="accent4">
                    <a:lumMod val="50000"/>
                  </a:schemeClr>
                </a:solidFill>
              </a:rPr>
              <a:t>Orndorf</a:t>
            </a:r>
            <a:endParaRPr lang="en-US" sz="2800" dirty="0">
              <a:solidFill>
                <a:schemeClr val="accent4">
                  <a:lumMod val="50000"/>
                </a:schemeClr>
              </a:solidFill>
            </a:endParaRPr>
          </a:p>
        </p:txBody>
      </p:sp>
    </p:spTree>
    <p:extLst>
      <p:ext uri="{BB962C8B-B14F-4D97-AF65-F5344CB8AC3E}">
        <p14:creationId xmlns:p14="http://schemas.microsoft.com/office/powerpoint/2010/main" val="2379587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DF6E0-E777-42F0-B381-E7685D9F30EB}"/>
              </a:ext>
            </a:extLst>
          </p:cNvPr>
          <p:cNvSpPr>
            <a:spLocks noGrp="1"/>
          </p:cNvSpPr>
          <p:nvPr>
            <p:ph type="title"/>
          </p:nvPr>
        </p:nvSpPr>
        <p:spPr>
          <a:xfrm>
            <a:off x="838200" y="287901"/>
            <a:ext cx="10515600" cy="1325563"/>
          </a:xfrm>
        </p:spPr>
        <p:txBody>
          <a:bodyPr>
            <a:normAutofit/>
          </a:bodyPr>
          <a:lstStyle/>
          <a:p>
            <a:r>
              <a:rPr lang="en-US" b="1" dirty="0">
                <a:solidFill>
                  <a:schemeClr val="accent4">
                    <a:lumMod val="50000"/>
                  </a:schemeClr>
                </a:solidFill>
              </a:rPr>
              <a:t>Using Screen Readers</a:t>
            </a:r>
          </a:p>
        </p:txBody>
      </p:sp>
      <p:sp>
        <p:nvSpPr>
          <p:cNvPr id="3" name="Subtitle 2">
            <a:extLst>
              <a:ext uri="{FF2B5EF4-FFF2-40B4-BE49-F238E27FC236}">
                <a16:creationId xmlns:a16="http://schemas.microsoft.com/office/drawing/2014/main" id="{A936A105-E2C9-4722-97EF-930D34871225}"/>
              </a:ext>
            </a:extLst>
          </p:cNvPr>
          <p:cNvSpPr>
            <a:spLocks noGrp="1"/>
          </p:cNvSpPr>
          <p:nvPr>
            <p:ph idx="1"/>
          </p:nvPr>
        </p:nvSpPr>
        <p:spPr>
          <a:xfrm>
            <a:off x="838200" y="1485901"/>
            <a:ext cx="10515600" cy="4462616"/>
          </a:xfrm>
        </p:spPr>
        <p:txBody>
          <a:bodyPr>
            <a:normAutofit/>
          </a:bodyPr>
          <a:lstStyle/>
          <a:p>
            <a:pPr lvl="1"/>
            <a:r>
              <a:rPr lang="en-US" sz="3200" dirty="0">
                <a:solidFill>
                  <a:schemeClr val="accent4">
                    <a:lumMod val="50000"/>
                  </a:schemeClr>
                </a:solidFill>
              </a:rPr>
              <a:t>PC Users: Download NVDA [</a:t>
            </a:r>
            <a:r>
              <a:rPr lang="en-US" sz="3200" dirty="0">
                <a:hlinkClick r:id="rId2"/>
              </a:rPr>
              <a:t>https://www.nvaccess.org/download/</a:t>
            </a:r>
            <a:r>
              <a:rPr lang="en-US" sz="3200" dirty="0"/>
              <a:t>]</a:t>
            </a:r>
            <a:endParaRPr lang="en-US" sz="3200" dirty="0">
              <a:solidFill>
                <a:schemeClr val="accent4">
                  <a:lumMod val="50000"/>
                </a:schemeClr>
              </a:solidFill>
            </a:endParaRPr>
          </a:p>
          <a:p>
            <a:pPr lvl="1"/>
            <a:endParaRPr lang="en-US" sz="3200" dirty="0">
              <a:solidFill>
                <a:schemeClr val="accent4">
                  <a:lumMod val="50000"/>
                </a:schemeClr>
              </a:solidFill>
            </a:endParaRPr>
          </a:p>
          <a:p>
            <a:pPr lvl="1"/>
            <a:r>
              <a:rPr lang="en-US" sz="3200" dirty="0">
                <a:solidFill>
                  <a:schemeClr val="accent4">
                    <a:lumMod val="50000"/>
                  </a:schemeClr>
                </a:solidFill>
              </a:rPr>
              <a:t>Mac Users: Turn on </a:t>
            </a:r>
            <a:r>
              <a:rPr lang="en-US" sz="3200" dirty="0" err="1">
                <a:solidFill>
                  <a:schemeClr val="accent4">
                    <a:lumMod val="50000"/>
                  </a:schemeClr>
                </a:solidFill>
              </a:rPr>
              <a:t>VoiceOver</a:t>
            </a:r>
            <a:endParaRPr lang="en-US" sz="3200" dirty="0">
              <a:solidFill>
                <a:schemeClr val="accent4">
                  <a:lumMod val="50000"/>
                </a:schemeClr>
              </a:solidFill>
            </a:endParaRPr>
          </a:p>
          <a:p>
            <a:pPr lvl="2"/>
            <a:r>
              <a:rPr lang="en-US" sz="2800" dirty="0">
                <a:solidFill>
                  <a:schemeClr val="accent4">
                    <a:lumMod val="50000"/>
                  </a:schemeClr>
                </a:solidFill>
              </a:rPr>
              <a:t>Command+F5, then ctrl+Option+F8</a:t>
            </a:r>
          </a:p>
          <a:p>
            <a:pPr lvl="2"/>
            <a:r>
              <a:rPr lang="en-US" sz="2800" dirty="0">
                <a:solidFill>
                  <a:schemeClr val="accent4">
                    <a:lumMod val="50000"/>
                  </a:schemeClr>
                </a:solidFill>
              </a:rPr>
              <a:t>Or, Apple menu-&gt;System Preferences-&gt;Universal Access-&gt; </a:t>
            </a:r>
            <a:r>
              <a:rPr lang="en-US" sz="2800" dirty="0" err="1">
                <a:solidFill>
                  <a:schemeClr val="accent4">
                    <a:lumMod val="50000"/>
                  </a:schemeClr>
                </a:solidFill>
              </a:rPr>
              <a:t>VoiceOver</a:t>
            </a:r>
            <a:r>
              <a:rPr lang="en-US" sz="2800" dirty="0">
                <a:solidFill>
                  <a:schemeClr val="accent4">
                    <a:lumMod val="50000"/>
                  </a:schemeClr>
                </a:solidFill>
              </a:rPr>
              <a:t> Utility</a:t>
            </a:r>
          </a:p>
          <a:p>
            <a:pPr marL="457200" lvl="1" indent="0">
              <a:buNone/>
            </a:pPr>
            <a:endParaRPr lang="en-US" sz="3200" dirty="0">
              <a:solidFill>
                <a:schemeClr val="accent4">
                  <a:lumMod val="50000"/>
                </a:schemeClr>
              </a:solidFill>
            </a:endParaRPr>
          </a:p>
          <a:p>
            <a:pPr lvl="1"/>
            <a:endParaRPr lang="en-US" sz="3200" dirty="0">
              <a:solidFill>
                <a:schemeClr val="accent4">
                  <a:lumMod val="50000"/>
                </a:schemeClr>
              </a:solidFill>
            </a:endParaRPr>
          </a:p>
        </p:txBody>
      </p:sp>
    </p:spTree>
    <p:extLst>
      <p:ext uri="{BB962C8B-B14F-4D97-AF65-F5344CB8AC3E}">
        <p14:creationId xmlns:p14="http://schemas.microsoft.com/office/powerpoint/2010/main" val="2955635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DF6E0-E777-42F0-B381-E7685D9F30EB}"/>
              </a:ext>
            </a:extLst>
          </p:cNvPr>
          <p:cNvSpPr>
            <a:spLocks noGrp="1"/>
          </p:cNvSpPr>
          <p:nvPr>
            <p:ph type="title"/>
          </p:nvPr>
        </p:nvSpPr>
        <p:spPr>
          <a:xfrm>
            <a:off x="838200" y="287901"/>
            <a:ext cx="10515600" cy="1325563"/>
          </a:xfrm>
        </p:spPr>
        <p:txBody>
          <a:bodyPr>
            <a:normAutofit/>
          </a:bodyPr>
          <a:lstStyle/>
          <a:p>
            <a:r>
              <a:rPr lang="en-US" b="1" dirty="0">
                <a:solidFill>
                  <a:schemeClr val="accent4">
                    <a:lumMod val="50000"/>
                  </a:schemeClr>
                </a:solidFill>
              </a:rPr>
              <a:t>Using Screen Readers</a:t>
            </a:r>
          </a:p>
        </p:txBody>
      </p:sp>
      <p:sp>
        <p:nvSpPr>
          <p:cNvPr id="3" name="Subtitle 2">
            <a:extLst>
              <a:ext uri="{FF2B5EF4-FFF2-40B4-BE49-F238E27FC236}">
                <a16:creationId xmlns:a16="http://schemas.microsoft.com/office/drawing/2014/main" id="{A936A105-E2C9-4722-97EF-930D34871225}"/>
              </a:ext>
            </a:extLst>
          </p:cNvPr>
          <p:cNvSpPr>
            <a:spLocks noGrp="1"/>
          </p:cNvSpPr>
          <p:nvPr>
            <p:ph idx="1"/>
          </p:nvPr>
        </p:nvSpPr>
        <p:spPr>
          <a:xfrm>
            <a:off x="838200" y="1485901"/>
            <a:ext cx="10515600" cy="4462616"/>
          </a:xfrm>
        </p:spPr>
        <p:txBody>
          <a:bodyPr>
            <a:normAutofit/>
          </a:bodyPr>
          <a:lstStyle/>
          <a:p>
            <a:pPr lvl="1"/>
            <a:r>
              <a:rPr lang="en-US" sz="3200" dirty="0">
                <a:solidFill>
                  <a:schemeClr val="accent4">
                    <a:lumMod val="50000"/>
                  </a:schemeClr>
                </a:solidFill>
              </a:rPr>
              <a:t>Navigate to sites where you often send students</a:t>
            </a:r>
          </a:p>
          <a:p>
            <a:pPr lvl="1"/>
            <a:endParaRPr lang="en-US" sz="3200" dirty="0">
              <a:solidFill>
                <a:schemeClr val="accent4">
                  <a:lumMod val="50000"/>
                </a:schemeClr>
              </a:solidFill>
            </a:endParaRPr>
          </a:p>
          <a:p>
            <a:pPr lvl="1"/>
            <a:r>
              <a:rPr lang="en-US" sz="3200" dirty="0">
                <a:solidFill>
                  <a:schemeClr val="accent4">
                    <a:lumMod val="50000"/>
                  </a:schemeClr>
                </a:solidFill>
              </a:rPr>
              <a:t>Is the material accessible?</a:t>
            </a:r>
          </a:p>
          <a:p>
            <a:pPr lvl="2"/>
            <a:r>
              <a:rPr lang="en-US" sz="2800" dirty="0">
                <a:solidFill>
                  <a:schemeClr val="accent4">
                    <a:lumMod val="50000"/>
                  </a:schemeClr>
                </a:solidFill>
              </a:rPr>
              <a:t>If it is not, are there other ways to provide access to the content?</a:t>
            </a:r>
          </a:p>
          <a:p>
            <a:pPr lvl="1"/>
            <a:endParaRPr lang="en-US" sz="3200" dirty="0">
              <a:solidFill>
                <a:schemeClr val="accent4">
                  <a:lumMod val="50000"/>
                </a:schemeClr>
              </a:solidFill>
            </a:endParaRPr>
          </a:p>
          <a:p>
            <a:pPr lvl="1"/>
            <a:endParaRPr lang="en-US" sz="3200" dirty="0">
              <a:solidFill>
                <a:schemeClr val="accent4">
                  <a:lumMod val="50000"/>
                </a:schemeClr>
              </a:solidFill>
            </a:endParaRPr>
          </a:p>
        </p:txBody>
      </p:sp>
    </p:spTree>
    <p:extLst>
      <p:ext uri="{BB962C8B-B14F-4D97-AF65-F5344CB8AC3E}">
        <p14:creationId xmlns:p14="http://schemas.microsoft.com/office/powerpoint/2010/main" val="4705488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DF6E0-E777-42F0-B381-E7685D9F30EB}"/>
              </a:ext>
            </a:extLst>
          </p:cNvPr>
          <p:cNvSpPr>
            <a:spLocks noGrp="1"/>
          </p:cNvSpPr>
          <p:nvPr>
            <p:ph type="title"/>
          </p:nvPr>
        </p:nvSpPr>
        <p:spPr>
          <a:xfrm>
            <a:off x="838200" y="287901"/>
            <a:ext cx="10515600" cy="1325563"/>
          </a:xfrm>
        </p:spPr>
        <p:txBody>
          <a:bodyPr>
            <a:normAutofit/>
          </a:bodyPr>
          <a:lstStyle/>
          <a:p>
            <a:r>
              <a:rPr lang="en-US" b="1" dirty="0">
                <a:solidFill>
                  <a:schemeClr val="accent4">
                    <a:lumMod val="50000"/>
                  </a:schemeClr>
                </a:solidFill>
              </a:rPr>
              <a:t>Coding and Screen Readers</a:t>
            </a:r>
          </a:p>
        </p:txBody>
      </p:sp>
      <p:sp>
        <p:nvSpPr>
          <p:cNvPr id="3" name="Subtitle 2">
            <a:extLst>
              <a:ext uri="{FF2B5EF4-FFF2-40B4-BE49-F238E27FC236}">
                <a16:creationId xmlns:a16="http://schemas.microsoft.com/office/drawing/2014/main" id="{A936A105-E2C9-4722-97EF-930D34871225}"/>
              </a:ext>
            </a:extLst>
          </p:cNvPr>
          <p:cNvSpPr>
            <a:spLocks noGrp="1"/>
          </p:cNvSpPr>
          <p:nvPr>
            <p:ph idx="1"/>
          </p:nvPr>
        </p:nvSpPr>
        <p:spPr>
          <a:xfrm>
            <a:off x="838200" y="1485901"/>
            <a:ext cx="10515600" cy="4462616"/>
          </a:xfrm>
        </p:spPr>
        <p:txBody>
          <a:bodyPr>
            <a:normAutofit/>
          </a:bodyPr>
          <a:lstStyle/>
          <a:p>
            <a:pPr lvl="1"/>
            <a:r>
              <a:rPr lang="en-US" sz="3200" dirty="0">
                <a:solidFill>
                  <a:schemeClr val="accent4">
                    <a:lumMod val="50000"/>
                  </a:schemeClr>
                </a:solidFill>
              </a:rPr>
              <a:t>Example unexpected benefit of testing with a screen reader: Screen reader use highlights a barrier to learning coding for all students</a:t>
            </a:r>
          </a:p>
          <a:p>
            <a:pPr lvl="2"/>
            <a:r>
              <a:rPr lang="en-US" sz="2800" dirty="0">
                <a:solidFill>
                  <a:schemeClr val="accent4">
                    <a:lumMod val="50000"/>
                  </a:schemeClr>
                </a:solidFill>
              </a:rPr>
              <a:t>Adventures in white space</a:t>
            </a:r>
          </a:p>
          <a:p>
            <a:pPr lvl="1"/>
            <a:endParaRPr lang="en-US" sz="3200" dirty="0">
              <a:solidFill>
                <a:schemeClr val="accent4">
                  <a:lumMod val="50000"/>
                </a:schemeClr>
              </a:solidFill>
            </a:endParaRPr>
          </a:p>
          <a:p>
            <a:pPr lvl="1"/>
            <a:r>
              <a:rPr lang="en-US" sz="3200" dirty="0">
                <a:solidFill>
                  <a:schemeClr val="accent4">
                    <a:lumMod val="50000"/>
                  </a:schemeClr>
                </a:solidFill>
              </a:rPr>
              <a:t>Code is a language</a:t>
            </a:r>
          </a:p>
          <a:p>
            <a:pPr lvl="2"/>
            <a:r>
              <a:rPr lang="en-US" sz="2400" dirty="0">
                <a:solidFill>
                  <a:schemeClr val="accent4">
                    <a:lumMod val="50000"/>
                  </a:schemeClr>
                </a:solidFill>
              </a:rPr>
              <a:t>Considering cognitive access</a:t>
            </a:r>
          </a:p>
          <a:p>
            <a:pPr lvl="2"/>
            <a:r>
              <a:rPr lang="en-US" sz="2400" dirty="0">
                <a:solidFill>
                  <a:schemeClr val="accent4">
                    <a:lumMod val="50000"/>
                  </a:schemeClr>
                </a:solidFill>
              </a:rPr>
              <a:t>Generating data visualizations</a:t>
            </a:r>
          </a:p>
          <a:p>
            <a:pPr lvl="1"/>
            <a:endParaRPr lang="en-US" sz="3200" dirty="0">
              <a:solidFill>
                <a:schemeClr val="accent4">
                  <a:lumMod val="50000"/>
                </a:schemeClr>
              </a:solidFill>
            </a:endParaRPr>
          </a:p>
          <a:p>
            <a:pPr lvl="1"/>
            <a:endParaRPr lang="en-US" sz="3200" dirty="0">
              <a:solidFill>
                <a:schemeClr val="accent4">
                  <a:lumMod val="50000"/>
                </a:schemeClr>
              </a:solidFill>
            </a:endParaRPr>
          </a:p>
        </p:txBody>
      </p:sp>
    </p:spTree>
    <p:extLst>
      <p:ext uri="{BB962C8B-B14F-4D97-AF65-F5344CB8AC3E}">
        <p14:creationId xmlns:p14="http://schemas.microsoft.com/office/powerpoint/2010/main" val="18369803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DF6E0-E777-42F0-B381-E7685D9F30EB}"/>
              </a:ext>
            </a:extLst>
          </p:cNvPr>
          <p:cNvSpPr>
            <a:spLocks noGrp="1"/>
          </p:cNvSpPr>
          <p:nvPr>
            <p:ph type="title"/>
          </p:nvPr>
        </p:nvSpPr>
        <p:spPr>
          <a:xfrm>
            <a:off x="838200" y="287901"/>
            <a:ext cx="10515600" cy="1325563"/>
          </a:xfrm>
        </p:spPr>
        <p:txBody>
          <a:bodyPr>
            <a:normAutofit/>
          </a:bodyPr>
          <a:lstStyle/>
          <a:p>
            <a:r>
              <a:rPr lang="en-US" b="1" dirty="0">
                <a:solidFill>
                  <a:schemeClr val="accent4">
                    <a:lumMod val="50000"/>
                  </a:schemeClr>
                </a:solidFill>
              </a:rPr>
              <a:t>Applying UDL Guidelines</a:t>
            </a:r>
          </a:p>
        </p:txBody>
      </p:sp>
      <p:sp>
        <p:nvSpPr>
          <p:cNvPr id="3" name="Subtitle 2">
            <a:extLst>
              <a:ext uri="{FF2B5EF4-FFF2-40B4-BE49-F238E27FC236}">
                <a16:creationId xmlns:a16="http://schemas.microsoft.com/office/drawing/2014/main" id="{A936A105-E2C9-4722-97EF-930D34871225}"/>
              </a:ext>
            </a:extLst>
          </p:cNvPr>
          <p:cNvSpPr>
            <a:spLocks noGrp="1"/>
          </p:cNvSpPr>
          <p:nvPr>
            <p:ph idx="1"/>
          </p:nvPr>
        </p:nvSpPr>
        <p:spPr>
          <a:xfrm>
            <a:off x="838200" y="1485901"/>
            <a:ext cx="10515600" cy="4462616"/>
          </a:xfrm>
        </p:spPr>
        <p:txBody>
          <a:bodyPr>
            <a:normAutofit/>
          </a:bodyPr>
          <a:lstStyle/>
          <a:p>
            <a:pPr lvl="1"/>
            <a:r>
              <a:rPr lang="en-US" sz="3200" dirty="0">
                <a:solidFill>
                  <a:schemeClr val="accent4">
                    <a:lumMod val="50000"/>
                  </a:schemeClr>
                </a:solidFill>
              </a:rPr>
              <a:t>Not every activity can or should be “full UDL”</a:t>
            </a:r>
          </a:p>
          <a:p>
            <a:pPr lvl="1"/>
            <a:endParaRPr lang="en-US" sz="3200" dirty="0">
              <a:solidFill>
                <a:schemeClr val="accent4">
                  <a:lumMod val="50000"/>
                </a:schemeClr>
              </a:solidFill>
            </a:endParaRPr>
          </a:p>
          <a:p>
            <a:pPr lvl="1"/>
            <a:r>
              <a:rPr lang="en-US" sz="3200" dirty="0">
                <a:solidFill>
                  <a:schemeClr val="accent4">
                    <a:lumMod val="50000"/>
                  </a:schemeClr>
                </a:solidFill>
              </a:rPr>
              <a:t>UDL is meant to support students </a:t>
            </a:r>
            <a:r>
              <a:rPr lang="en-US" sz="3200" u="sng" dirty="0">
                <a:solidFill>
                  <a:schemeClr val="accent4">
                    <a:lumMod val="50000"/>
                  </a:schemeClr>
                </a:solidFill>
              </a:rPr>
              <a:t>AND</a:t>
            </a:r>
            <a:r>
              <a:rPr lang="en-US" sz="3200" dirty="0">
                <a:solidFill>
                  <a:schemeClr val="accent4">
                    <a:lumMod val="50000"/>
                  </a:schemeClr>
                </a:solidFill>
              </a:rPr>
              <a:t> instructors</a:t>
            </a:r>
          </a:p>
          <a:p>
            <a:pPr lvl="2"/>
            <a:r>
              <a:rPr lang="en-US" sz="2800" dirty="0">
                <a:solidFill>
                  <a:schemeClr val="accent4">
                    <a:lumMod val="50000"/>
                  </a:schemeClr>
                </a:solidFill>
              </a:rPr>
              <a:t>One flexible design for many rather than many designs for many</a:t>
            </a:r>
          </a:p>
          <a:p>
            <a:pPr lvl="1"/>
            <a:endParaRPr lang="en-US" sz="3200" dirty="0">
              <a:solidFill>
                <a:schemeClr val="accent4">
                  <a:lumMod val="50000"/>
                </a:schemeClr>
              </a:solidFill>
            </a:endParaRPr>
          </a:p>
          <a:p>
            <a:pPr lvl="1"/>
            <a:r>
              <a:rPr lang="en-US" sz="3200" dirty="0">
                <a:solidFill>
                  <a:schemeClr val="accent4">
                    <a:lumMod val="50000"/>
                  </a:schemeClr>
                </a:solidFill>
              </a:rPr>
              <a:t>Starting small and practical</a:t>
            </a:r>
          </a:p>
          <a:p>
            <a:pPr lvl="1"/>
            <a:endParaRPr lang="en-US" sz="3200" dirty="0">
              <a:solidFill>
                <a:schemeClr val="accent4">
                  <a:lumMod val="50000"/>
                </a:schemeClr>
              </a:solidFill>
            </a:endParaRPr>
          </a:p>
        </p:txBody>
      </p:sp>
    </p:spTree>
    <p:extLst>
      <p:ext uri="{BB962C8B-B14F-4D97-AF65-F5344CB8AC3E}">
        <p14:creationId xmlns:p14="http://schemas.microsoft.com/office/powerpoint/2010/main" val="805287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DF6E0-E777-42F0-B381-E7685D9F30EB}"/>
              </a:ext>
            </a:extLst>
          </p:cNvPr>
          <p:cNvSpPr>
            <a:spLocks noGrp="1"/>
          </p:cNvSpPr>
          <p:nvPr>
            <p:ph type="title"/>
          </p:nvPr>
        </p:nvSpPr>
        <p:spPr>
          <a:xfrm>
            <a:off x="838200" y="287901"/>
            <a:ext cx="10515600" cy="1325563"/>
          </a:xfrm>
        </p:spPr>
        <p:txBody>
          <a:bodyPr>
            <a:normAutofit/>
          </a:bodyPr>
          <a:lstStyle/>
          <a:p>
            <a:r>
              <a:rPr lang="en-US" b="1" dirty="0">
                <a:solidFill>
                  <a:schemeClr val="accent4">
                    <a:lumMod val="50000"/>
                  </a:schemeClr>
                </a:solidFill>
              </a:rPr>
              <a:t>Applying UDL Guidelines</a:t>
            </a:r>
          </a:p>
        </p:txBody>
      </p:sp>
      <p:sp>
        <p:nvSpPr>
          <p:cNvPr id="3" name="Subtitle 2">
            <a:extLst>
              <a:ext uri="{FF2B5EF4-FFF2-40B4-BE49-F238E27FC236}">
                <a16:creationId xmlns:a16="http://schemas.microsoft.com/office/drawing/2014/main" id="{A936A105-E2C9-4722-97EF-930D34871225}"/>
              </a:ext>
            </a:extLst>
          </p:cNvPr>
          <p:cNvSpPr>
            <a:spLocks noGrp="1"/>
          </p:cNvSpPr>
          <p:nvPr>
            <p:ph idx="1"/>
          </p:nvPr>
        </p:nvSpPr>
        <p:spPr>
          <a:xfrm>
            <a:off x="838200" y="1485901"/>
            <a:ext cx="10515600" cy="4639596"/>
          </a:xfrm>
        </p:spPr>
        <p:txBody>
          <a:bodyPr>
            <a:normAutofit/>
          </a:bodyPr>
          <a:lstStyle/>
          <a:p>
            <a:pPr lvl="1"/>
            <a:r>
              <a:rPr lang="en-US" sz="3200" dirty="0">
                <a:solidFill>
                  <a:schemeClr val="accent4">
                    <a:lumMod val="50000"/>
                  </a:schemeClr>
                </a:solidFill>
              </a:rPr>
              <a:t>Form groups of 3</a:t>
            </a:r>
          </a:p>
          <a:p>
            <a:pPr lvl="1"/>
            <a:endParaRPr lang="en-US" sz="3200" dirty="0">
              <a:solidFill>
                <a:schemeClr val="accent4">
                  <a:lumMod val="50000"/>
                </a:schemeClr>
              </a:solidFill>
            </a:endParaRPr>
          </a:p>
          <a:p>
            <a:pPr lvl="1"/>
            <a:r>
              <a:rPr lang="en-US" sz="3200" dirty="0">
                <a:solidFill>
                  <a:schemeClr val="accent4">
                    <a:lumMod val="50000"/>
                  </a:schemeClr>
                </a:solidFill>
              </a:rPr>
              <a:t>Ensure you have an activity (your own or a sample)</a:t>
            </a:r>
            <a:endParaRPr lang="en-US" sz="2800" dirty="0">
              <a:solidFill>
                <a:schemeClr val="accent4">
                  <a:lumMod val="50000"/>
                </a:schemeClr>
              </a:solidFill>
            </a:endParaRPr>
          </a:p>
          <a:p>
            <a:pPr lvl="1"/>
            <a:endParaRPr lang="en-US" sz="3200" dirty="0">
              <a:solidFill>
                <a:schemeClr val="accent4">
                  <a:lumMod val="50000"/>
                </a:schemeClr>
              </a:solidFill>
            </a:endParaRPr>
          </a:p>
          <a:p>
            <a:pPr lvl="1"/>
            <a:r>
              <a:rPr lang="en-US" sz="3200" dirty="0">
                <a:solidFill>
                  <a:schemeClr val="accent4">
                    <a:lumMod val="50000"/>
                  </a:schemeClr>
                </a:solidFill>
              </a:rPr>
              <a:t>Share:</a:t>
            </a:r>
          </a:p>
          <a:p>
            <a:pPr lvl="2"/>
            <a:r>
              <a:rPr lang="en-US" sz="2800" dirty="0">
                <a:solidFill>
                  <a:schemeClr val="accent4">
                    <a:lumMod val="50000"/>
                  </a:schemeClr>
                </a:solidFill>
              </a:rPr>
              <a:t>The learning goal</a:t>
            </a:r>
          </a:p>
          <a:p>
            <a:pPr lvl="2"/>
            <a:r>
              <a:rPr lang="en-US" sz="2800" dirty="0">
                <a:solidFill>
                  <a:schemeClr val="accent4">
                    <a:lumMod val="50000"/>
                  </a:schemeClr>
                </a:solidFill>
              </a:rPr>
              <a:t>Delivery method</a:t>
            </a:r>
          </a:p>
          <a:p>
            <a:pPr lvl="2"/>
            <a:r>
              <a:rPr lang="en-US" sz="2800" dirty="0">
                <a:solidFill>
                  <a:schemeClr val="accent4">
                    <a:lumMod val="50000"/>
                  </a:schemeClr>
                </a:solidFill>
              </a:rPr>
              <a:t>How goal achievement is assessed</a:t>
            </a:r>
          </a:p>
          <a:p>
            <a:pPr lvl="2"/>
            <a:r>
              <a:rPr lang="en-US" sz="2800" dirty="0">
                <a:solidFill>
                  <a:schemeClr val="accent4">
                    <a:lumMod val="50000"/>
                  </a:schemeClr>
                </a:solidFill>
              </a:rPr>
              <a:t>Recurring points of difficulty or frustration for students</a:t>
            </a:r>
          </a:p>
          <a:p>
            <a:pPr lvl="1"/>
            <a:endParaRPr lang="en-US" sz="3200" dirty="0">
              <a:solidFill>
                <a:schemeClr val="accent4">
                  <a:lumMod val="50000"/>
                </a:schemeClr>
              </a:solidFill>
            </a:endParaRPr>
          </a:p>
        </p:txBody>
      </p:sp>
    </p:spTree>
    <p:extLst>
      <p:ext uri="{BB962C8B-B14F-4D97-AF65-F5344CB8AC3E}">
        <p14:creationId xmlns:p14="http://schemas.microsoft.com/office/powerpoint/2010/main" val="27475557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DF6E0-E777-42F0-B381-E7685D9F30EB}"/>
              </a:ext>
            </a:extLst>
          </p:cNvPr>
          <p:cNvSpPr>
            <a:spLocks noGrp="1"/>
          </p:cNvSpPr>
          <p:nvPr>
            <p:ph type="title"/>
          </p:nvPr>
        </p:nvSpPr>
        <p:spPr>
          <a:xfrm>
            <a:off x="838200" y="287901"/>
            <a:ext cx="10515600" cy="1325563"/>
          </a:xfrm>
        </p:spPr>
        <p:txBody>
          <a:bodyPr>
            <a:normAutofit/>
          </a:bodyPr>
          <a:lstStyle/>
          <a:p>
            <a:r>
              <a:rPr lang="en-US" b="1" dirty="0">
                <a:solidFill>
                  <a:schemeClr val="accent4">
                    <a:lumMod val="50000"/>
                  </a:schemeClr>
                </a:solidFill>
              </a:rPr>
              <a:t>Applying UDL Guidelines</a:t>
            </a:r>
          </a:p>
        </p:txBody>
      </p:sp>
      <p:sp>
        <p:nvSpPr>
          <p:cNvPr id="3" name="Subtitle 2">
            <a:extLst>
              <a:ext uri="{FF2B5EF4-FFF2-40B4-BE49-F238E27FC236}">
                <a16:creationId xmlns:a16="http://schemas.microsoft.com/office/drawing/2014/main" id="{A936A105-E2C9-4722-97EF-930D34871225}"/>
              </a:ext>
            </a:extLst>
          </p:cNvPr>
          <p:cNvSpPr>
            <a:spLocks noGrp="1"/>
          </p:cNvSpPr>
          <p:nvPr>
            <p:ph idx="1"/>
          </p:nvPr>
        </p:nvSpPr>
        <p:spPr>
          <a:xfrm>
            <a:off x="838200" y="1485901"/>
            <a:ext cx="10515600" cy="4639596"/>
          </a:xfrm>
        </p:spPr>
        <p:txBody>
          <a:bodyPr>
            <a:normAutofit/>
          </a:bodyPr>
          <a:lstStyle/>
          <a:p>
            <a:pPr lvl="1"/>
            <a:r>
              <a:rPr lang="en-US" sz="3200" dirty="0">
                <a:solidFill>
                  <a:schemeClr val="accent4">
                    <a:lumMod val="50000"/>
                  </a:schemeClr>
                </a:solidFill>
              </a:rPr>
              <a:t>Identify UDL approaches already incorporated</a:t>
            </a:r>
          </a:p>
          <a:p>
            <a:pPr lvl="1"/>
            <a:endParaRPr lang="en-US" sz="3200" dirty="0">
              <a:solidFill>
                <a:schemeClr val="accent4">
                  <a:lumMod val="50000"/>
                </a:schemeClr>
              </a:solidFill>
            </a:endParaRPr>
          </a:p>
          <a:p>
            <a:pPr lvl="1"/>
            <a:r>
              <a:rPr lang="en-US" sz="3200" dirty="0">
                <a:solidFill>
                  <a:schemeClr val="accent4">
                    <a:lumMod val="50000"/>
                  </a:schemeClr>
                </a:solidFill>
              </a:rPr>
              <a:t>Identify “pinch points” where application of UDL principals could have highest impact</a:t>
            </a:r>
            <a:endParaRPr lang="en-US" sz="2800" dirty="0">
              <a:solidFill>
                <a:schemeClr val="accent4">
                  <a:lumMod val="50000"/>
                </a:schemeClr>
              </a:solidFill>
            </a:endParaRPr>
          </a:p>
          <a:p>
            <a:pPr lvl="1"/>
            <a:endParaRPr lang="en-US" sz="3200" dirty="0">
              <a:solidFill>
                <a:schemeClr val="accent4">
                  <a:lumMod val="50000"/>
                </a:schemeClr>
              </a:solidFill>
            </a:endParaRPr>
          </a:p>
          <a:p>
            <a:pPr lvl="1"/>
            <a:r>
              <a:rPr lang="en-US" sz="3200" dirty="0">
                <a:solidFill>
                  <a:schemeClr val="accent4">
                    <a:lumMod val="50000"/>
                  </a:schemeClr>
                </a:solidFill>
              </a:rPr>
              <a:t>Apply an alteration that requires less than one hour of your time</a:t>
            </a:r>
          </a:p>
          <a:p>
            <a:pPr lvl="2"/>
            <a:r>
              <a:rPr lang="en-US" sz="2800" dirty="0">
                <a:solidFill>
                  <a:schemeClr val="accent4">
                    <a:lumMod val="50000"/>
                  </a:schemeClr>
                </a:solidFill>
              </a:rPr>
              <a:t>Share the alteration and justification</a:t>
            </a:r>
          </a:p>
        </p:txBody>
      </p:sp>
    </p:spTree>
    <p:extLst>
      <p:ext uri="{BB962C8B-B14F-4D97-AF65-F5344CB8AC3E}">
        <p14:creationId xmlns:p14="http://schemas.microsoft.com/office/powerpoint/2010/main" val="32319965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DF6E0-E777-42F0-B381-E7685D9F30EB}"/>
              </a:ext>
            </a:extLst>
          </p:cNvPr>
          <p:cNvSpPr>
            <a:spLocks noGrp="1"/>
          </p:cNvSpPr>
          <p:nvPr>
            <p:ph type="title"/>
          </p:nvPr>
        </p:nvSpPr>
        <p:spPr>
          <a:xfrm>
            <a:off x="838200" y="287901"/>
            <a:ext cx="10515600" cy="1325563"/>
          </a:xfrm>
        </p:spPr>
        <p:txBody>
          <a:bodyPr>
            <a:normAutofit/>
          </a:bodyPr>
          <a:lstStyle/>
          <a:p>
            <a:r>
              <a:rPr lang="en-US" b="1" dirty="0">
                <a:solidFill>
                  <a:schemeClr val="accent4">
                    <a:lumMod val="50000"/>
                  </a:schemeClr>
                </a:solidFill>
              </a:rPr>
              <a:t>Applying UDL Guidelines</a:t>
            </a:r>
          </a:p>
        </p:txBody>
      </p:sp>
      <p:sp>
        <p:nvSpPr>
          <p:cNvPr id="3" name="Subtitle 2">
            <a:extLst>
              <a:ext uri="{FF2B5EF4-FFF2-40B4-BE49-F238E27FC236}">
                <a16:creationId xmlns:a16="http://schemas.microsoft.com/office/drawing/2014/main" id="{A936A105-E2C9-4722-97EF-930D34871225}"/>
              </a:ext>
            </a:extLst>
          </p:cNvPr>
          <p:cNvSpPr>
            <a:spLocks noGrp="1"/>
          </p:cNvSpPr>
          <p:nvPr>
            <p:ph idx="1"/>
          </p:nvPr>
        </p:nvSpPr>
        <p:spPr>
          <a:xfrm>
            <a:off x="838200" y="1485901"/>
            <a:ext cx="10515600" cy="4639596"/>
          </a:xfrm>
        </p:spPr>
        <p:txBody>
          <a:bodyPr>
            <a:normAutofit/>
          </a:bodyPr>
          <a:lstStyle/>
          <a:p>
            <a:pPr lvl="1"/>
            <a:r>
              <a:rPr lang="en-US" sz="3200" dirty="0">
                <a:solidFill>
                  <a:schemeClr val="accent4">
                    <a:lumMod val="50000"/>
                  </a:schemeClr>
                </a:solidFill>
              </a:rPr>
              <a:t>Consider a broad design change you would like to make</a:t>
            </a:r>
          </a:p>
          <a:p>
            <a:pPr lvl="1"/>
            <a:endParaRPr lang="en-US" sz="3200" dirty="0">
              <a:solidFill>
                <a:schemeClr val="accent4">
                  <a:lumMod val="50000"/>
                </a:schemeClr>
              </a:solidFill>
            </a:endParaRPr>
          </a:p>
          <a:p>
            <a:pPr lvl="1"/>
            <a:r>
              <a:rPr lang="en-US" sz="3200" dirty="0">
                <a:solidFill>
                  <a:schemeClr val="accent4">
                    <a:lumMod val="50000"/>
                  </a:schemeClr>
                </a:solidFill>
              </a:rPr>
              <a:t>What practical steps will you take to begin?</a:t>
            </a:r>
            <a:endParaRPr lang="en-US" sz="2800" dirty="0">
              <a:solidFill>
                <a:schemeClr val="accent4">
                  <a:lumMod val="50000"/>
                </a:schemeClr>
              </a:solidFill>
            </a:endParaRPr>
          </a:p>
          <a:p>
            <a:pPr lvl="1"/>
            <a:endParaRPr lang="en-US" sz="3200" dirty="0">
              <a:solidFill>
                <a:schemeClr val="accent4">
                  <a:lumMod val="50000"/>
                </a:schemeClr>
              </a:solidFill>
            </a:endParaRPr>
          </a:p>
        </p:txBody>
      </p:sp>
    </p:spTree>
    <p:extLst>
      <p:ext uri="{BB962C8B-B14F-4D97-AF65-F5344CB8AC3E}">
        <p14:creationId xmlns:p14="http://schemas.microsoft.com/office/powerpoint/2010/main" val="23376947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DF6E0-E777-42F0-B381-E7685D9F30EB}"/>
              </a:ext>
            </a:extLst>
          </p:cNvPr>
          <p:cNvSpPr>
            <a:spLocks noGrp="1"/>
          </p:cNvSpPr>
          <p:nvPr>
            <p:ph type="title"/>
          </p:nvPr>
        </p:nvSpPr>
        <p:spPr>
          <a:xfrm>
            <a:off x="838200" y="287901"/>
            <a:ext cx="10515600" cy="1325563"/>
          </a:xfrm>
        </p:spPr>
        <p:txBody>
          <a:bodyPr>
            <a:normAutofit/>
          </a:bodyPr>
          <a:lstStyle/>
          <a:p>
            <a:r>
              <a:rPr lang="en-US" b="1" dirty="0">
                <a:solidFill>
                  <a:schemeClr val="accent4">
                    <a:lumMod val="50000"/>
                  </a:schemeClr>
                </a:solidFill>
              </a:rPr>
              <a:t>Comments, Feedback, Questions</a:t>
            </a:r>
          </a:p>
        </p:txBody>
      </p:sp>
      <p:sp>
        <p:nvSpPr>
          <p:cNvPr id="3" name="Subtitle 2">
            <a:extLst>
              <a:ext uri="{FF2B5EF4-FFF2-40B4-BE49-F238E27FC236}">
                <a16:creationId xmlns:a16="http://schemas.microsoft.com/office/drawing/2014/main" id="{A936A105-E2C9-4722-97EF-930D34871225}"/>
              </a:ext>
            </a:extLst>
          </p:cNvPr>
          <p:cNvSpPr>
            <a:spLocks noGrp="1"/>
          </p:cNvSpPr>
          <p:nvPr>
            <p:ph idx="1"/>
          </p:nvPr>
        </p:nvSpPr>
        <p:spPr>
          <a:xfrm>
            <a:off x="838200" y="1485901"/>
            <a:ext cx="10515600" cy="4639596"/>
          </a:xfrm>
        </p:spPr>
        <p:txBody>
          <a:bodyPr>
            <a:normAutofit/>
          </a:bodyPr>
          <a:lstStyle/>
          <a:p>
            <a:pPr lvl="1"/>
            <a:r>
              <a:rPr lang="en-US" sz="3200" dirty="0">
                <a:solidFill>
                  <a:schemeClr val="accent4">
                    <a:lumMod val="50000"/>
                  </a:schemeClr>
                </a:solidFill>
              </a:rPr>
              <a:t>We want to know what you think!</a:t>
            </a:r>
            <a:endParaRPr lang="en-US" sz="2800" dirty="0">
              <a:solidFill>
                <a:schemeClr val="accent4">
                  <a:lumMod val="50000"/>
                </a:schemeClr>
              </a:solidFill>
            </a:endParaRPr>
          </a:p>
          <a:p>
            <a:pPr lvl="1"/>
            <a:endParaRPr lang="en-US" sz="3200" dirty="0">
              <a:solidFill>
                <a:schemeClr val="accent4">
                  <a:lumMod val="50000"/>
                </a:schemeClr>
              </a:solidFill>
            </a:endParaRPr>
          </a:p>
        </p:txBody>
      </p:sp>
    </p:spTree>
    <p:extLst>
      <p:ext uri="{BB962C8B-B14F-4D97-AF65-F5344CB8AC3E}">
        <p14:creationId xmlns:p14="http://schemas.microsoft.com/office/powerpoint/2010/main" val="2949318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DF6E0-E777-42F0-B381-E7685D9F30EB}"/>
              </a:ext>
            </a:extLst>
          </p:cNvPr>
          <p:cNvSpPr>
            <a:spLocks noGrp="1"/>
          </p:cNvSpPr>
          <p:nvPr>
            <p:ph type="title"/>
          </p:nvPr>
        </p:nvSpPr>
        <p:spPr/>
        <p:txBody>
          <a:bodyPr>
            <a:normAutofit/>
          </a:bodyPr>
          <a:lstStyle/>
          <a:p>
            <a:r>
              <a:rPr lang="en-US" b="1" dirty="0">
                <a:solidFill>
                  <a:schemeClr val="accent4">
                    <a:lumMod val="50000"/>
                  </a:schemeClr>
                </a:solidFill>
              </a:rPr>
              <a:t>Welcome!</a:t>
            </a:r>
          </a:p>
        </p:txBody>
      </p:sp>
      <p:sp>
        <p:nvSpPr>
          <p:cNvPr id="3" name="Subtitle 2">
            <a:extLst>
              <a:ext uri="{FF2B5EF4-FFF2-40B4-BE49-F238E27FC236}">
                <a16:creationId xmlns:a16="http://schemas.microsoft.com/office/drawing/2014/main" id="{A936A105-E2C9-4722-97EF-930D34871225}"/>
              </a:ext>
            </a:extLst>
          </p:cNvPr>
          <p:cNvSpPr>
            <a:spLocks noGrp="1"/>
          </p:cNvSpPr>
          <p:nvPr>
            <p:ph idx="1"/>
          </p:nvPr>
        </p:nvSpPr>
        <p:spPr/>
        <p:txBody>
          <a:bodyPr>
            <a:normAutofit/>
          </a:bodyPr>
          <a:lstStyle/>
          <a:p>
            <a:r>
              <a:rPr lang="en-US" sz="3200" dirty="0">
                <a:solidFill>
                  <a:schemeClr val="accent4">
                    <a:lumMod val="50000"/>
                  </a:schemeClr>
                </a:solidFill>
              </a:rPr>
              <a:t>Session Overview</a:t>
            </a:r>
          </a:p>
          <a:p>
            <a:pPr lvl="1"/>
            <a:r>
              <a:rPr lang="en-US" sz="2800" dirty="0">
                <a:solidFill>
                  <a:schemeClr val="accent4">
                    <a:lumMod val="50000"/>
                  </a:schemeClr>
                </a:solidFill>
              </a:rPr>
              <a:t>Schedule Handout</a:t>
            </a:r>
          </a:p>
          <a:p>
            <a:pPr lvl="1"/>
            <a:r>
              <a:rPr lang="en-US" sz="2800" dirty="0">
                <a:solidFill>
                  <a:schemeClr val="accent4">
                    <a:lumMod val="50000"/>
                  </a:schemeClr>
                </a:solidFill>
              </a:rPr>
              <a:t>Schedule Google Doc [bit.ly/UDL_SW19]</a:t>
            </a:r>
          </a:p>
          <a:p>
            <a:endParaRPr lang="en-US" sz="3200" dirty="0">
              <a:solidFill>
                <a:schemeClr val="accent4">
                  <a:lumMod val="50000"/>
                </a:schemeClr>
              </a:solidFill>
            </a:endParaRPr>
          </a:p>
          <a:p>
            <a:r>
              <a:rPr lang="en-US" sz="3200" dirty="0">
                <a:solidFill>
                  <a:schemeClr val="accent4">
                    <a:lumMod val="50000"/>
                  </a:schemeClr>
                </a:solidFill>
              </a:rPr>
              <a:t>Group Norms</a:t>
            </a:r>
          </a:p>
          <a:p>
            <a:pPr lvl="1"/>
            <a:r>
              <a:rPr lang="en-US" sz="2800" dirty="0">
                <a:solidFill>
                  <a:schemeClr val="accent4">
                    <a:lumMod val="50000"/>
                  </a:schemeClr>
                </a:solidFill>
              </a:rPr>
              <a:t>Workshop Code of Conduct</a:t>
            </a:r>
          </a:p>
          <a:p>
            <a:pPr lvl="1"/>
            <a:r>
              <a:rPr lang="en-US" sz="2800" dirty="0">
                <a:solidFill>
                  <a:schemeClr val="accent4">
                    <a:lumMod val="50000"/>
                  </a:schemeClr>
                </a:solidFill>
              </a:rPr>
              <a:t>Communication</a:t>
            </a:r>
          </a:p>
          <a:p>
            <a:pPr lvl="1"/>
            <a:endParaRPr lang="en-US" sz="2800" dirty="0">
              <a:solidFill>
                <a:schemeClr val="accent4">
                  <a:lumMod val="50000"/>
                </a:schemeClr>
              </a:solidFill>
            </a:endParaRPr>
          </a:p>
          <a:p>
            <a:pPr lvl="1"/>
            <a:endParaRPr lang="en-US" sz="2800" dirty="0">
              <a:solidFill>
                <a:schemeClr val="accent4">
                  <a:lumMod val="50000"/>
                </a:schemeClr>
              </a:solidFill>
            </a:endParaRPr>
          </a:p>
          <a:p>
            <a:pPr lvl="1"/>
            <a:endParaRPr lang="en-US" sz="2800" dirty="0">
              <a:solidFill>
                <a:schemeClr val="accent4">
                  <a:lumMod val="50000"/>
                </a:schemeClr>
              </a:solidFill>
            </a:endParaRPr>
          </a:p>
        </p:txBody>
      </p:sp>
    </p:spTree>
    <p:extLst>
      <p:ext uri="{BB962C8B-B14F-4D97-AF65-F5344CB8AC3E}">
        <p14:creationId xmlns:p14="http://schemas.microsoft.com/office/powerpoint/2010/main" val="2631818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DF6E0-E777-42F0-B381-E7685D9F30EB}"/>
              </a:ext>
            </a:extLst>
          </p:cNvPr>
          <p:cNvSpPr>
            <a:spLocks noGrp="1"/>
          </p:cNvSpPr>
          <p:nvPr>
            <p:ph type="title"/>
          </p:nvPr>
        </p:nvSpPr>
        <p:spPr/>
        <p:txBody>
          <a:bodyPr>
            <a:normAutofit/>
          </a:bodyPr>
          <a:lstStyle/>
          <a:p>
            <a:r>
              <a:rPr lang="en-US" b="1" dirty="0">
                <a:solidFill>
                  <a:schemeClr val="accent4">
                    <a:lumMod val="50000"/>
                  </a:schemeClr>
                </a:solidFill>
              </a:rPr>
              <a:t>Introductions</a:t>
            </a:r>
          </a:p>
        </p:txBody>
      </p:sp>
      <p:sp>
        <p:nvSpPr>
          <p:cNvPr id="3" name="Subtitle 2">
            <a:extLst>
              <a:ext uri="{FF2B5EF4-FFF2-40B4-BE49-F238E27FC236}">
                <a16:creationId xmlns:a16="http://schemas.microsoft.com/office/drawing/2014/main" id="{A936A105-E2C9-4722-97EF-930D34871225}"/>
              </a:ext>
            </a:extLst>
          </p:cNvPr>
          <p:cNvSpPr>
            <a:spLocks noGrp="1"/>
          </p:cNvSpPr>
          <p:nvPr>
            <p:ph idx="1"/>
          </p:nvPr>
        </p:nvSpPr>
        <p:spPr/>
        <p:txBody>
          <a:bodyPr>
            <a:normAutofit/>
          </a:bodyPr>
          <a:lstStyle/>
          <a:p>
            <a:r>
              <a:rPr lang="en-US" sz="3200" dirty="0">
                <a:solidFill>
                  <a:schemeClr val="accent4">
                    <a:lumMod val="50000"/>
                  </a:schemeClr>
                </a:solidFill>
              </a:rPr>
              <a:t>Please share:</a:t>
            </a:r>
          </a:p>
          <a:p>
            <a:pPr lvl="1"/>
            <a:r>
              <a:rPr lang="en-US" sz="2800" dirty="0">
                <a:solidFill>
                  <a:schemeClr val="accent4">
                    <a:lumMod val="50000"/>
                  </a:schemeClr>
                </a:solidFill>
              </a:rPr>
              <a:t>Your Name</a:t>
            </a:r>
          </a:p>
          <a:p>
            <a:pPr lvl="1"/>
            <a:r>
              <a:rPr lang="en-US" sz="2800" dirty="0">
                <a:solidFill>
                  <a:schemeClr val="accent4">
                    <a:lumMod val="50000"/>
                  </a:schemeClr>
                </a:solidFill>
              </a:rPr>
              <a:t>Your Institution</a:t>
            </a:r>
          </a:p>
          <a:p>
            <a:pPr lvl="1"/>
            <a:r>
              <a:rPr lang="en-US" sz="2800" dirty="0">
                <a:solidFill>
                  <a:schemeClr val="accent4">
                    <a:lumMod val="50000"/>
                  </a:schemeClr>
                </a:solidFill>
              </a:rPr>
              <a:t>Your answer to at least one of the following:</a:t>
            </a:r>
          </a:p>
          <a:p>
            <a:pPr lvl="2"/>
            <a:r>
              <a:rPr lang="en-US" sz="2400" dirty="0">
                <a:solidFill>
                  <a:schemeClr val="accent4">
                    <a:lumMod val="50000"/>
                  </a:schemeClr>
                </a:solidFill>
              </a:rPr>
              <a:t>How you define Universal Design for Learning</a:t>
            </a:r>
          </a:p>
          <a:p>
            <a:pPr lvl="2"/>
            <a:r>
              <a:rPr lang="en-US" sz="2400" dirty="0">
                <a:solidFill>
                  <a:schemeClr val="accent4">
                    <a:lumMod val="50000"/>
                  </a:schemeClr>
                </a:solidFill>
              </a:rPr>
              <a:t>Why you choose this session</a:t>
            </a:r>
          </a:p>
          <a:p>
            <a:pPr lvl="2"/>
            <a:r>
              <a:rPr lang="en-US" sz="2400" dirty="0">
                <a:solidFill>
                  <a:schemeClr val="accent4">
                    <a:lumMod val="50000"/>
                  </a:schemeClr>
                </a:solidFill>
              </a:rPr>
              <a:t>What you hope to get from this session</a:t>
            </a:r>
          </a:p>
          <a:p>
            <a:pPr marL="457200" lvl="1" indent="0">
              <a:buNone/>
            </a:pPr>
            <a:endParaRPr lang="en-US" sz="2800" dirty="0">
              <a:solidFill>
                <a:schemeClr val="accent4">
                  <a:lumMod val="50000"/>
                </a:schemeClr>
              </a:solidFill>
            </a:endParaRPr>
          </a:p>
          <a:p>
            <a:pPr lvl="1"/>
            <a:endParaRPr lang="en-US" sz="2800" dirty="0">
              <a:solidFill>
                <a:schemeClr val="accent4">
                  <a:lumMod val="50000"/>
                </a:schemeClr>
              </a:solidFill>
            </a:endParaRPr>
          </a:p>
          <a:p>
            <a:pPr lvl="1"/>
            <a:endParaRPr lang="en-US" sz="2800" dirty="0">
              <a:solidFill>
                <a:schemeClr val="accent4">
                  <a:lumMod val="50000"/>
                </a:schemeClr>
              </a:solidFill>
            </a:endParaRPr>
          </a:p>
        </p:txBody>
      </p:sp>
    </p:spTree>
    <p:extLst>
      <p:ext uri="{BB962C8B-B14F-4D97-AF65-F5344CB8AC3E}">
        <p14:creationId xmlns:p14="http://schemas.microsoft.com/office/powerpoint/2010/main" val="3143097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DF6E0-E777-42F0-B381-E7685D9F30EB}"/>
              </a:ext>
            </a:extLst>
          </p:cNvPr>
          <p:cNvSpPr>
            <a:spLocks noGrp="1"/>
          </p:cNvSpPr>
          <p:nvPr>
            <p:ph type="title"/>
          </p:nvPr>
        </p:nvSpPr>
        <p:spPr/>
        <p:txBody>
          <a:bodyPr>
            <a:normAutofit/>
          </a:bodyPr>
          <a:lstStyle/>
          <a:p>
            <a:r>
              <a:rPr lang="en-US" b="1" dirty="0">
                <a:solidFill>
                  <a:schemeClr val="accent4">
                    <a:lumMod val="50000"/>
                  </a:schemeClr>
                </a:solidFill>
              </a:rPr>
              <a:t>Universal Design for Learning</a:t>
            </a:r>
          </a:p>
        </p:txBody>
      </p:sp>
      <p:sp>
        <p:nvSpPr>
          <p:cNvPr id="3" name="Subtitle 2">
            <a:extLst>
              <a:ext uri="{FF2B5EF4-FFF2-40B4-BE49-F238E27FC236}">
                <a16:creationId xmlns:a16="http://schemas.microsoft.com/office/drawing/2014/main" id="{A936A105-E2C9-4722-97EF-930D34871225}"/>
              </a:ext>
            </a:extLst>
          </p:cNvPr>
          <p:cNvSpPr>
            <a:spLocks noGrp="1"/>
          </p:cNvSpPr>
          <p:nvPr>
            <p:ph idx="1"/>
          </p:nvPr>
        </p:nvSpPr>
        <p:spPr/>
        <p:txBody>
          <a:bodyPr>
            <a:normAutofit/>
          </a:bodyPr>
          <a:lstStyle/>
          <a:p>
            <a:r>
              <a:rPr lang="en-US" sz="3200" dirty="0">
                <a:solidFill>
                  <a:schemeClr val="accent4">
                    <a:lumMod val="50000"/>
                  </a:schemeClr>
                </a:solidFill>
              </a:rPr>
              <a:t>Definition from CAST</a:t>
            </a:r>
          </a:p>
          <a:p>
            <a:pPr lvl="1"/>
            <a:r>
              <a:rPr lang="en-US" dirty="0">
                <a:solidFill>
                  <a:schemeClr val="accent4">
                    <a:lumMod val="50000"/>
                  </a:schemeClr>
                </a:solidFill>
              </a:rPr>
              <a:t>Universal design for learning (UDL) is a framework to improve and optimize teaching and learning for all people based on scientific insights into how humans learn.</a:t>
            </a:r>
          </a:p>
          <a:p>
            <a:pPr marL="457200" lvl="1" indent="0">
              <a:buNone/>
            </a:pPr>
            <a:endParaRPr lang="en-US" sz="2800" dirty="0">
              <a:solidFill>
                <a:schemeClr val="accent4">
                  <a:lumMod val="50000"/>
                </a:schemeClr>
              </a:solidFill>
            </a:endParaRPr>
          </a:p>
          <a:p>
            <a:pPr lvl="1"/>
            <a:endParaRPr lang="en-US" sz="2800" dirty="0">
              <a:solidFill>
                <a:schemeClr val="accent4">
                  <a:lumMod val="50000"/>
                </a:schemeClr>
              </a:solidFill>
            </a:endParaRPr>
          </a:p>
          <a:p>
            <a:pPr lvl="1"/>
            <a:r>
              <a:rPr lang="en-US" sz="2800" dirty="0">
                <a:solidFill>
                  <a:schemeClr val="accent4">
                    <a:lumMod val="50000"/>
                  </a:schemeClr>
                </a:solidFill>
              </a:rPr>
              <a:t>We interpret this broadly</a:t>
            </a:r>
          </a:p>
        </p:txBody>
      </p:sp>
    </p:spTree>
    <p:extLst>
      <p:ext uri="{BB962C8B-B14F-4D97-AF65-F5344CB8AC3E}">
        <p14:creationId xmlns:p14="http://schemas.microsoft.com/office/powerpoint/2010/main" val="447274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936A105-E2C9-4722-97EF-930D34871225}"/>
              </a:ext>
            </a:extLst>
          </p:cNvPr>
          <p:cNvSpPr>
            <a:spLocks noGrp="1"/>
          </p:cNvSpPr>
          <p:nvPr>
            <p:ph idx="1"/>
          </p:nvPr>
        </p:nvSpPr>
        <p:spPr/>
        <p:txBody>
          <a:bodyPr>
            <a:normAutofit/>
          </a:bodyPr>
          <a:lstStyle/>
          <a:p>
            <a:pPr marL="457200" lvl="1" indent="0">
              <a:buNone/>
            </a:pPr>
            <a:endParaRPr lang="en-US" sz="2800" dirty="0">
              <a:solidFill>
                <a:schemeClr val="accent4">
                  <a:lumMod val="50000"/>
                </a:schemeClr>
              </a:solidFill>
            </a:endParaRPr>
          </a:p>
          <a:p>
            <a:pPr lvl="1"/>
            <a:endParaRPr lang="en-US" sz="2800" dirty="0">
              <a:solidFill>
                <a:schemeClr val="accent4">
                  <a:lumMod val="50000"/>
                </a:schemeClr>
              </a:solidFill>
            </a:endParaRPr>
          </a:p>
          <a:p>
            <a:pPr lvl="1"/>
            <a:endParaRPr lang="en-US" sz="2800" dirty="0">
              <a:solidFill>
                <a:schemeClr val="accent4">
                  <a:lumMod val="50000"/>
                </a:schemeClr>
              </a:solidFill>
            </a:endParaRPr>
          </a:p>
        </p:txBody>
      </p:sp>
      <p:pic>
        <p:nvPicPr>
          <p:cNvPr id="4" name="Picture 3" descr="Universal Design for Learning guidelines, organized vertically by: Engagement, Representation, Action &amp; Expression. Organized horizontally by Access, Build, Internalize, Goal. For full guidelines visit: http://udlguidelines.cast.org/?utm_medium=web&amp;utm_campaign=none&amp;utm_source=cast-about-udl">
            <a:extLst>
              <a:ext uri="{FF2B5EF4-FFF2-40B4-BE49-F238E27FC236}">
                <a16:creationId xmlns:a16="http://schemas.microsoft.com/office/drawing/2014/main" id="{E86C1EE4-DB0D-4D27-B4A2-6DDF9194BC60}"/>
              </a:ext>
            </a:extLst>
          </p:cNvPr>
          <p:cNvPicPr>
            <a:picLocks noChangeAspect="1"/>
          </p:cNvPicPr>
          <p:nvPr/>
        </p:nvPicPr>
        <p:blipFill rotWithShape="1">
          <a:blip r:embed="rId2">
            <a:extLst>
              <a:ext uri="{28A0092B-C50C-407E-A947-70E740481C1C}">
                <a14:useLocalDpi xmlns:a14="http://schemas.microsoft.com/office/drawing/2010/main" val="0"/>
              </a:ext>
            </a:extLst>
          </a:blip>
          <a:srcRect l="2534" r="3230"/>
          <a:stretch/>
        </p:blipFill>
        <p:spPr>
          <a:xfrm>
            <a:off x="28576" y="27152"/>
            <a:ext cx="8386763" cy="6359126"/>
          </a:xfrm>
          <a:prstGeom prst="rect">
            <a:avLst/>
          </a:prstGeom>
        </p:spPr>
      </p:pic>
      <p:sp>
        <p:nvSpPr>
          <p:cNvPr id="5" name="TextBox 4">
            <a:extLst>
              <a:ext uri="{FF2B5EF4-FFF2-40B4-BE49-F238E27FC236}">
                <a16:creationId xmlns:a16="http://schemas.microsoft.com/office/drawing/2014/main" id="{8A5F3494-F6BD-48A3-B3BA-95C36DFF38B6}"/>
              </a:ext>
            </a:extLst>
          </p:cNvPr>
          <p:cNvSpPr txBox="1"/>
          <p:nvPr/>
        </p:nvSpPr>
        <p:spPr>
          <a:xfrm>
            <a:off x="28576" y="6412422"/>
            <a:ext cx="10451690" cy="369332"/>
          </a:xfrm>
          <a:prstGeom prst="rect">
            <a:avLst/>
          </a:prstGeom>
          <a:noFill/>
        </p:spPr>
        <p:txBody>
          <a:bodyPr wrap="square" rtlCol="0">
            <a:spAutoFit/>
          </a:bodyPr>
          <a:lstStyle/>
          <a:p>
            <a:r>
              <a:rPr lang="en-US" dirty="0">
                <a:solidFill>
                  <a:schemeClr val="accent4">
                    <a:lumMod val="50000"/>
                  </a:schemeClr>
                </a:solidFill>
              </a:rPr>
              <a:t>CAST (2018). Universal Design for Learning Guidelines version 2.2. Retrieved from http://udlguidelines.cast.org</a:t>
            </a:r>
          </a:p>
        </p:txBody>
      </p:sp>
      <p:sp>
        <p:nvSpPr>
          <p:cNvPr id="6" name="TextBox 5">
            <a:extLst>
              <a:ext uri="{FF2B5EF4-FFF2-40B4-BE49-F238E27FC236}">
                <a16:creationId xmlns:a16="http://schemas.microsoft.com/office/drawing/2014/main" id="{FBA54FC4-5398-432C-BB0F-2AD1C25428E8}"/>
              </a:ext>
            </a:extLst>
          </p:cNvPr>
          <p:cNvSpPr txBox="1"/>
          <p:nvPr/>
        </p:nvSpPr>
        <p:spPr>
          <a:xfrm>
            <a:off x="8415339" y="1413063"/>
            <a:ext cx="3527948" cy="954107"/>
          </a:xfrm>
          <a:prstGeom prst="rect">
            <a:avLst/>
          </a:prstGeom>
          <a:noFill/>
        </p:spPr>
        <p:txBody>
          <a:bodyPr wrap="square" rtlCol="0">
            <a:spAutoFit/>
          </a:bodyPr>
          <a:lstStyle/>
          <a:p>
            <a:r>
              <a:rPr lang="en-US" sz="2800" dirty="0">
                <a:solidFill>
                  <a:schemeClr val="accent4">
                    <a:lumMod val="50000"/>
                  </a:schemeClr>
                </a:solidFill>
              </a:rPr>
              <a:t>Removing unnecessary barriers</a:t>
            </a:r>
          </a:p>
        </p:txBody>
      </p:sp>
      <p:sp>
        <p:nvSpPr>
          <p:cNvPr id="7" name="TextBox 6">
            <a:extLst>
              <a:ext uri="{FF2B5EF4-FFF2-40B4-BE49-F238E27FC236}">
                <a16:creationId xmlns:a16="http://schemas.microsoft.com/office/drawing/2014/main" id="{54E4EC49-51F1-444A-A304-1748FEB71D2B}"/>
              </a:ext>
            </a:extLst>
          </p:cNvPr>
          <p:cNvSpPr txBox="1"/>
          <p:nvPr/>
        </p:nvSpPr>
        <p:spPr>
          <a:xfrm>
            <a:off x="8415339" y="2905780"/>
            <a:ext cx="3901550" cy="523220"/>
          </a:xfrm>
          <a:prstGeom prst="rect">
            <a:avLst/>
          </a:prstGeom>
          <a:noFill/>
        </p:spPr>
        <p:txBody>
          <a:bodyPr wrap="square" rtlCol="0">
            <a:spAutoFit/>
          </a:bodyPr>
          <a:lstStyle/>
          <a:p>
            <a:r>
              <a:rPr lang="en-US" sz="2800" dirty="0">
                <a:solidFill>
                  <a:schemeClr val="accent4">
                    <a:lumMod val="50000"/>
                  </a:schemeClr>
                </a:solidFill>
              </a:rPr>
              <a:t>Strategy building</a:t>
            </a:r>
          </a:p>
        </p:txBody>
      </p:sp>
      <p:sp>
        <p:nvSpPr>
          <p:cNvPr id="8" name="TextBox 7">
            <a:extLst>
              <a:ext uri="{FF2B5EF4-FFF2-40B4-BE49-F238E27FC236}">
                <a16:creationId xmlns:a16="http://schemas.microsoft.com/office/drawing/2014/main" id="{EF28E827-14FD-46F4-B103-54B3D4658438}"/>
              </a:ext>
            </a:extLst>
          </p:cNvPr>
          <p:cNvSpPr txBox="1"/>
          <p:nvPr/>
        </p:nvSpPr>
        <p:spPr>
          <a:xfrm>
            <a:off x="8415339" y="4345945"/>
            <a:ext cx="3248819" cy="954107"/>
          </a:xfrm>
          <a:prstGeom prst="rect">
            <a:avLst/>
          </a:prstGeom>
          <a:noFill/>
        </p:spPr>
        <p:txBody>
          <a:bodyPr wrap="square" rtlCol="0">
            <a:spAutoFit/>
          </a:bodyPr>
          <a:lstStyle/>
          <a:p>
            <a:r>
              <a:rPr lang="en-US" sz="2800" dirty="0">
                <a:solidFill>
                  <a:schemeClr val="accent4">
                    <a:lumMod val="50000"/>
                  </a:schemeClr>
                </a:solidFill>
              </a:rPr>
              <a:t>High level learning goals for all learners</a:t>
            </a:r>
          </a:p>
        </p:txBody>
      </p:sp>
    </p:spTree>
    <p:extLst>
      <p:ext uri="{BB962C8B-B14F-4D97-AF65-F5344CB8AC3E}">
        <p14:creationId xmlns:p14="http://schemas.microsoft.com/office/powerpoint/2010/main" val="3228926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DF6E0-E777-42F0-B381-E7685D9F30EB}"/>
              </a:ext>
            </a:extLst>
          </p:cNvPr>
          <p:cNvSpPr>
            <a:spLocks noGrp="1"/>
          </p:cNvSpPr>
          <p:nvPr>
            <p:ph type="title"/>
          </p:nvPr>
        </p:nvSpPr>
        <p:spPr>
          <a:xfrm>
            <a:off x="838200" y="285750"/>
            <a:ext cx="10515600" cy="1325563"/>
          </a:xfrm>
        </p:spPr>
        <p:txBody>
          <a:bodyPr>
            <a:normAutofit/>
          </a:bodyPr>
          <a:lstStyle/>
          <a:p>
            <a:r>
              <a:rPr lang="en-US" b="1" dirty="0">
                <a:solidFill>
                  <a:schemeClr val="accent4">
                    <a:lumMod val="50000"/>
                  </a:schemeClr>
                </a:solidFill>
              </a:rPr>
              <a:t>UDL is Not:</a:t>
            </a:r>
          </a:p>
        </p:txBody>
      </p:sp>
      <p:sp>
        <p:nvSpPr>
          <p:cNvPr id="3" name="Subtitle 2">
            <a:extLst>
              <a:ext uri="{FF2B5EF4-FFF2-40B4-BE49-F238E27FC236}">
                <a16:creationId xmlns:a16="http://schemas.microsoft.com/office/drawing/2014/main" id="{A936A105-E2C9-4722-97EF-930D34871225}"/>
              </a:ext>
            </a:extLst>
          </p:cNvPr>
          <p:cNvSpPr>
            <a:spLocks noGrp="1"/>
          </p:cNvSpPr>
          <p:nvPr>
            <p:ph idx="1"/>
          </p:nvPr>
        </p:nvSpPr>
        <p:spPr>
          <a:xfrm>
            <a:off x="838200" y="1620644"/>
            <a:ext cx="10515600" cy="5114925"/>
          </a:xfrm>
        </p:spPr>
        <p:txBody>
          <a:bodyPr>
            <a:normAutofit/>
          </a:bodyPr>
          <a:lstStyle/>
          <a:p>
            <a:r>
              <a:rPr lang="en-US" sz="3000" dirty="0">
                <a:solidFill>
                  <a:schemeClr val="accent4">
                    <a:lumMod val="50000"/>
                  </a:schemeClr>
                </a:solidFill>
              </a:rPr>
              <a:t>Accommodating each student on an individual basis</a:t>
            </a:r>
          </a:p>
          <a:p>
            <a:endParaRPr lang="en-US" sz="3000" dirty="0">
              <a:solidFill>
                <a:schemeClr val="accent4">
                  <a:lumMod val="50000"/>
                </a:schemeClr>
              </a:solidFill>
            </a:endParaRPr>
          </a:p>
          <a:p>
            <a:r>
              <a:rPr lang="en-US" sz="3000" dirty="0">
                <a:solidFill>
                  <a:schemeClr val="accent4">
                    <a:lumMod val="50000"/>
                  </a:schemeClr>
                </a:solidFill>
              </a:rPr>
              <a:t>A solution to end the need for individual accommodations</a:t>
            </a:r>
          </a:p>
          <a:p>
            <a:endParaRPr lang="en-US" sz="3000" dirty="0">
              <a:solidFill>
                <a:schemeClr val="accent4">
                  <a:lumMod val="50000"/>
                </a:schemeClr>
              </a:solidFill>
            </a:endParaRPr>
          </a:p>
          <a:p>
            <a:r>
              <a:rPr lang="en-US" sz="3000" dirty="0">
                <a:solidFill>
                  <a:schemeClr val="accent4">
                    <a:lumMod val="50000"/>
                  </a:schemeClr>
                </a:solidFill>
              </a:rPr>
              <a:t>Just for students with disabilities</a:t>
            </a:r>
          </a:p>
          <a:p>
            <a:endParaRPr lang="en-US" sz="3000" dirty="0">
              <a:solidFill>
                <a:schemeClr val="accent4">
                  <a:lumMod val="50000"/>
                </a:schemeClr>
              </a:solidFill>
            </a:endParaRPr>
          </a:p>
          <a:p>
            <a:r>
              <a:rPr lang="en-US" sz="3000" dirty="0">
                <a:solidFill>
                  <a:schemeClr val="accent4">
                    <a:lumMod val="50000"/>
                  </a:schemeClr>
                </a:solidFill>
              </a:rPr>
              <a:t>Lowering expectations for students</a:t>
            </a:r>
          </a:p>
          <a:p>
            <a:endParaRPr lang="en-US" sz="3000" dirty="0">
              <a:solidFill>
                <a:schemeClr val="accent4">
                  <a:lumMod val="50000"/>
                </a:schemeClr>
              </a:solidFill>
            </a:endParaRPr>
          </a:p>
          <a:p>
            <a:r>
              <a:rPr lang="en-US" sz="3000" dirty="0">
                <a:solidFill>
                  <a:schemeClr val="accent4">
                    <a:lumMod val="50000"/>
                  </a:schemeClr>
                </a:solidFill>
              </a:rPr>
              <a:t>Removing all barriers and challenges</a:t>
            </a:r>
          </a:p>
          <a:p>
            <a:pPr marL="457200" lvl="1" indent="0">
              <a:buNone/>
            </a:pPr>
            <a:endParaRPr lang="en-US" sz="2800" dirty="0">
              <a:solidFill>
                <a:schemeClr val="accent4">
                  <a:lumMod val="50000"/>
                </a:schemeClr>
              </a:solidFill>
            </a:endParaRPr>
          </a:p>
          <a:p>
            <a:pPr lvl="1"/>
            <a:endParaRPr lang="en-US" sz="2800" dirty="0">
              <a:solidFill>
                <a:schemeClr val="accent4">
                  <a:lumMod val="50000"/>
                </a:schemeClr>
              </a:solidFill>
            </a:endParaRPr>
          </a:p>
          <a:p>
            <a:pPr lvl="1"/>
            <a:endParaRPr lang="en-US" sz="2800" dirty="0">
              <a:solidFill>
                <a:schemeClr val="accent4">
                  <a:lumMod val="50000"/>
                </a:schemeClr>
              </a:solidFill>
            </a:endParaRPr>
          </a:p>
        </p:txBody>
      </p:sp>
    </p:spTree>
    <p:extLst>
      <p:ext uri="{BB962C8B-B14F-4D97-AF65-F5344CB8AC3E}">
        <p14:creationId xmlns:p14="http://schemas.microsoft.com/office/powerpoint/2010/main" val="3395593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DF6E0-E777-42F0-B381-E7685D9F30EB}"/>
              </a:ext>
            </a:extLst>
          </p:cNvPr>
          <p:cNvSpPr>
            <a:spLocks noGrp="1"/>
          </p:cNvSpPr>
          <p:nvPr>
            <p:ph type="title"/>
          </p:nvPr>
        </p:nvSpPr>
        <p:spPr>
          <a:xfrm>
            <a:off x="838200" y="285750"/>
            <a:ext cx="10515600" cy="1325563"/>
          </a:xfrm>
        </p:spPr>
        <p:txBody>
          <a:bodyPr>
            <a:normAutofit/>
          </a:bodyPr>
          <a:lstStyle/>
          <a:p>
            <a:r>
              <a:rPr lang="en-US" b="1" dirty="0">
                <a:solidFill>
                  <a:schemeClr val="accent4">
                    <a:lumMod val="50000"/>
                  </a:schemeClr>
                </a:solidFill>
              </a:rPr>
              <a:t>What UDL Means in this Session</a:t>
            </a:r>
          </a:p>
        </p:txBody>
      </p:sp>
      <p:sp>
        <p:nvSpPr>
          <p:cNvPr id="3" name="Subtitle 2">
            <a:extLst>
              <a:ext uri="{FF2B5EF4-FFF2-40B4-BE49-F238E27FC236}">
                <a16:creationId xmlns:a16="http://schemas.microsoft.com/office/drawing/2014/main" id="{A936A105-E2C9-4722-97EF-930D34871225}"/>
              </a:ext>
            </a:extLst>
          </p:cNvPr>
          <p:cNvSpPr>
            <a:spLocks noGrp="1"/>
          </p:cNvSpPr>
          <p:nvPr>
            <p:ph idx="1"/>
          </p:nvPr>
        </p:nvSpPr>
        <p:spPr>
          <a:xfrm>
            <a:off x="838200" y="1611314"/>
            <a:ext cx="10515600" cy="3973410"/>
          </a:xfrm>
        </p:spPr>
        <p:txBody>
          <a:bodyPr>
            <a:normAutofit/>
          </a:bodyPr>
          <a:lstStyle/>
          <a:p>
            <a:r>
              <a:rPr lang="en-US" sz="3000" dirty="0">
                <a:solidFill>
                  <a:schemeClr val="accent4">
                    <a:lumMod val="50000"/>
                  </a:schemeClr>
                </a:solidFill>
              </a:rPr>
              <a:t>A broad interpretation of the CAST definition: A practice of designing learning environments and materials that are accessible, usable, understandable, equitable and inclusive for as many of our students as possible.</a:t>
            </a:r>
          </a:p>
          <a:p>
            <a:pPr lvl="1"/>
            <a:r>
              <a:rPr lang="en-US" sz="2600" dirty="0">
                <a:solidFill>
                  <a:schemeClr val="accent4">
                    <a:lumMod val="50000"/>
                  </a:schemeClr>
                </a:solidFill>
              </a:rPr>
              <a:t>Don’t worry: everything doesn’t have to be all UDL or none, and it doesn’t have to be instantaneous.</a:t>
            </a:r>
          </a:p>
          <a:p>
            <a:pPr marL="457200" lvl="1" indent="0">
              <a:buNone/>
            </a:pPr>
            <a:endParaRPr lang="en-US" sz="2800" dirty="0">
              <a:solidFill>
                <a:schemeClr val="accent4">
                  <a:lumMod val="50000"/>
                </a:schemeClr>
              </a:solidFill>
            </a:endParaRPr>
          </a:p>
        </p:txBody>
      </p:sp>
    </p:spTree>
    <p:extLst>
      <p:ext uri="{BB962C8B-B14F-4D97-AF65-F5344CB8AC3E}">
        <p14:creationId xmlns:p14="http://schemas.microsoft.com/office/powerpoint/2010/main" val="1002786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DF6E0-E777-42F0-B381-E7685D9F30EB}"/>
              </a:ext>
            </a:extLst>
          </p:cNvPr>
          <p:cNvSpPr>
            <a:spLocks noGrp="1"/>
          </p:cNvSpPr>
          <p:nvPr>
            <p:ph type="title"/>
          </p:nvPr>
        </p:nvSpPr>
        <p:spPr>
          <a:xfrm>
            <a:off x="838200" y="287901"/>
            <a:ext cx="10515600" cy="1325563"/>
          </a:xfrm>
        </p:spPr>
        <p:txBody>
          <a:bodyPr>
            <a:normAutofit/>
          </a:bodyPr>
          <a:lstStyle/>
          <a:p>
            <a:r>
              <a:rPr lang="en-US" b="1" dirty="0">
                <a:solidFill>
                  <a:schemeClr val="accent4">
                    <a:lumMod val="50000"/>
                  </a:schemeClr>
                </a:solidFill>
              </a:rPr>
              <a:t>UDL and…</a:t>
            </a:r>
          </a:p>
        </p:txBody>
      </p:sp>
      <p:sp>
        <p:nvSpPr>
          <p:cNvPr id="3" name="Subtitle 2">
            <a:extLst>
              <a:ext uri="{FF2B5EF4-FFF2-40B4-BE49-F238E27FC236}">
                <a16:creationId xmlns:a16="http://schemas.microsoft.com/office/drawing/2014/main" id="{A936A105-E2C9-4722-97EF-930D34871225}"/>
              </a:ext>
            </a:extLst>
          </p:cNvPr>
          <p:cNvSpPr>
            <a:spLocks noGrp="1"/>
          </p:cNvSpPr>
          <p:nvPr>
            <p:ph idx="1"/>
          </p:nvPr>
        </p:nvSpPr>
        <p:spPr>
          <a:xfrm>
            <a:off x="838200" y="1485901"/>
            <a:ext cx="10515600" cy="4462616"/>
          </a:xfrm>
        </p:spPr>
        <p:txBody>
          <a:bodyPr>
            <a:normAutofit/>
          </a:bodyPr>
          <a:lstStyle/>
          <a:p>
            <a:pPr lvl="1"/>
            <a:r>
              <a:rPr lang="en-US" sz="3200" dirty="0">
                <a:solidFill>
                  <a:schemeClr val="accent4">
                    <a:lumMod val="50000"/>
                  </a:schemeClr>
                </a:solidFill>
              </a:rPr>
              <a:t>Equity, Diversity, and Inclusivity</a:t>
            </a:r>
          </a:p>
          <a:p>
            <a:pPr lvl="1"/>
            <a:endParaRPr lang="en-US" sz="3200" dirty="0">
              <a:solidFill>
                <a:schemeClr val="accent4">
                  <a:lumMod val="50000"/>
                </a:schemeClr>
              </a:solidFill>
            </a:endParaRPr>
          </a:p>
          <a:p>
            <a:pPr lvl="1"/>
            <a:r>
              <a:rPr lang="en-US" sz="3200" dirty="0">
                <a:solidFill>
                  <a:schemeClr val="accent4">
                    <a:lumMod val="50000"/>
                  </a:schemeClr>
                </a:solidFill>
              </a:rPr>
              <a:t>Good Pedagogy</a:t>
            </a:r>
          </a:p>
          <a:p>
            <a:pPr lvl="1"/>
            <a:endParaRPr lang="en-US" sz="3200" dirty="0">
              <a:solidFill>
                <a:schemeClr val="accent4">
                  <a:lumMod val="50000"/>
                </a:schemeClr>
              </a:solidFill>
            </a:endParaRPr>
          </a:p>
          <a:p>
            <a:pPr lvl="1"/>
            <a:r>
              <a:rPr lang="en-US" sz="3200" dirty="0">
                <a:solidFill>
                  <a:schemeClr val="accent4">
                    <a:lumMod val="50000"/>
                  </a:schemeClr>
                </a:solidFill>
              </a:rPr>
              <a:t>Accommodations and Accessibility</a:t>
            </a:r>
          </a:p>
        </p:txBody>
      </p:sp>
    </p:spTree>
    <p:extLst>
      <p:ext uri="{BB962C8B-B14F-4D97-AF65-F5344CB8AC3E}">
        <p14:creationId xmlns:p14="http://schemas.microsoft.com/office/powerpoint/2010/main" val="3450550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DF6E0-E777-42F0-B381-E7685D9F30EB}"/>
              </a:ext>
            </a:extLst>
          </p:cNvPr>
          <p:cNvSpPr>
            <a:spLocks noGrp="1"/>
          </p:cNvSpPr>
          <p:nvPr>
            <p:ph type="title"/>
          </p:nvPr>
        </p:nvSpPr>
        <p:spPr>
          <a:xfrm>
            <a:off x="838200" y="287901"/>
            <a:ext cx="10515600" cy="1325563"/>
          </a:xfrm>
        </p:spPr>
        <p:txBody>
          <a:bodyPr>
            <a:normAutofit/>
          </a:bodyPr>
          <a:lstStyle/>
          <a:p>
            <a:r>
              <a:rPr lang="en-US" b="1" dirty="0">
                <a:solidFill>
                  <a:schemeClr val="accent4">
                    <a:lumMod val="50000"/>
                  </a:schemeClr>
                </a:solidFill>
              </a:rPr>
              <a:t>Accessibility and UDL</a:t>
            </a:r>
          </a:p>
        </p:txBody>
      </p:sp>
      <p:sp>
        <p:nvSpPr>
          <p:cNvPr id="3" name="Subtitle 2">
            <a:extLst>
              <a:ext uri="{FF2B5EF4-FFF2-40B4-BE49-F238E27FC236}">
                <a16:creationId xmlns:a16="http://schemas.microsoft.com/office/drawing/2014/main" id="{A936A105-E2C9-4722-97EF-930D34871225}"/>
              </a:ext>
            </a:extLst>
          </p:cNvPr>
          <p:cNvSpPr>
            <a:spLocks noGrp="1"/>
          </p:cNvSpPr>
          <p:nvPr>
            <p:ph idx="1"/>
          </p:nvPr>
        </p:nvSpPr>
        <p:spPr>
          <a:xfrm>
            <a:off x="838200" y="1485901"/>
            <a:ext cx="10515600" cy="4462616"/>
          </a:xfrm>
        </p:spPr>
        <p:txBody>
          <a:bodyPr>
            <a:normAutofit/>
          </a:bodyPr>
          <a:lstStyle/>
          <a:p>
            <a:pPr lvl="1"/>
            <a:r>
              <a:rPr lang="en-US" sz="3200" dirty="0">
                <a:solidFill>
                  <a:schemeClr val="accent4">
                    <a:lumMod val="50000"/>
                  </a:schemeClr>
                </a:solidFill>
              </a:rPr>
              <a:t>Screen readers as a tool to assess accessibility</a:t>
            </a:r>
          </a:p>
          <a:p>
            <a:pPr lvl="1"/>
            <a:endParaRPr lang="en-US" sz="3200" dirty="0">
              <a:solidFill>
                <a:schemeClr val="accent4">
                  <a:lumMod val="50000"/>
                </a:schemeClr>
              </a:solidFill>
            </a:endParaRPr>
          </a:p>
          <a:p>
            <a:pPr lvl="1"/>
            <a:r>
              <a:rPr lang="en-US" sz="3200" dirty="0">
                <a:solidFill>
                  <a:schemeClr val="accent4">
                    <a:lumMod val="50000"/>
                  </a:schemeClr>
                </a:solidFill>
              </a:rPr>
              <a:t>Lots of people use text-to-speech (not just people who are blind)</a:t>
            </a:r>
          </a:p>
          <a:p>
            <a:pPr lvl="1"/>
            <a:endParaRPr lang="en-US" sz="3200" dirty="0">
              <a:solidFill>
                <a:schemeClr val="accent4">
                  <a:lumMod val="50000"/>
                </a:schemeClr>
              </a:solidFill>
            </a:endParaRPr>
          </a:p>
          <a:p>
            <a:pPr lvl="1"/>
            <a:r>
              <a:rPr lang="en-US" sz="3200" dirty="0">
                <a:solidFill>
                  <a:schemeClr val="accent4">
                    <a:lumMod val="50000"/>
                  </a:schemeClr>
                </a:solidFill>
              </a:rPr>
              <a:t>Content that works well with screen readers works better for everyone</a:t>
            </a:r>
          </a:p>
          <a:p>
            <a:pPr lvl="1"/>
            <a:endParaRPr lang="en-US" sz="3200" dirty="0">
              <a:solidFill>
                <a:schemeClr val="accent4">
                  <a:lumMod val="50000"/>
                </a:schemeClr>
              </a:solidFill>
            </a:endParaRPr>
          </a:p>
          <a:p>
            <a:pPr lvl="1"/>
            <a:endParaRPr lang="en-US" sz="3200" dirty="0">
              <a:solidFill>
                <a:schemeClr val="accent4">
                  <a:lumMod val="50000"/>
                </a:schemeClr>
              </a:solidFill>
            </a:endParaRPr>
          </a:p>
        </p:txBody>
      </p:sp>
    </p:spTree>
    <p:extLst>
      <p:ext uri="{BB962C8B-B14F-4D97-AF65-F5344CB8AC3E}">
        <p14:creationId xmlns:p14="http://schemas.microsoft.com/office/powerpoint/2010/main" val="287791356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114</TotalTime>
  <Words>781</Words>
  <Application>Microsoft Office PowerPoint</Application>
  <PresentationFormat>Widescreen</PresentationFormat>
  <Paragraphs>125</Paragraphs>
  <Slides>17</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Making Universal Design for Learning Accessible to Faculty</vt:lpstr>
      <vt:lpstr>Welcome!</vt:lpstr>
      <vt:lpstr>Introductions</vt:lpstr>
      <vt:lpstr>Universal Design for Learning</vt:lpstr>
      <vt:lpstr>PowerPoint Presentation</vt:lpstr>
      <vt:lpstr>UDL is Not:</vt:lpstr>
      <vt:lpstr>What UDL Means in this Session</vt:lpstr>
      <vt:lpstr>UDL and…</vt:lpstr>
      <vt:lpstr>Accessibility and UDL</vt:lpstr>
      <vt:lpstr>Using Screen Readers</vt:lpstr>
      <vt:lpstr>Using Screen Readers</vt:lpstr>
      <vt:lpstr>Coding and Screen Readers</vt:lpstr>
      <vt:lpstr>Applying UDL Guidelines</vt:lpstr>
      <vt:lpstr>Applying UDL Guidelines</vt:lpstr>
      <vt:lpstr>Applying UDL Guidelines</vt:lpstr>
      <vt:lpstr>Applying UDL Guidelines</vt:lpstr>
      <vt:lpstr>Comments, Feedback,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Universal Design for Learning Accessible to Faculty</dc:title>
  <dc:creator> </dc:creator>
  <cp:lastModifiedBy> </cp:lastModifiedBy>
  <cp:revision>19</cp:revision>
  <dcterms:created xsi:type="dcterms:W3CDTF">2019-07-10T22:44:19Z</dcterms:created>
  <dcterms:modified xsi:type="dcterms:W3CDTF">2019-07-15T11:39:51Z</dcterms:modified>
</cp:coreProperties>
</file>