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302020204030203" pitchFamily="34" charset="77"/>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Slab"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6"/>
    <p:restoredTop sz="94694"/>
  </p:normalViewPr>
  <p:slideViewPr>
    <p:cSldViewPr snapToGrid="0">
      <p:cViewPr varScale="1">
        <p:scale>
          <a:sx n="159" d="100"/>
          <a:sy n="159" d="100"/>
        </p:scale>
        <p:origin x="184" y="2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bc6dc392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bc6dc39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30 minute activity was presented at the 2019 BioQUEST / QUBES Summer Workshop titled, “Evolution of Data in the Classroom: From Data to Data Science”.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bc6dc3928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bc6dc392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NAS report goes on to identify key concepts involved in developing data acumen. This list was shared as part of the introduction to this biobyte to show the intimidating breadth of concepts addressed and remind participants that we are not going to be able to do everything.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bc6dc3928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bc6dc392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this slide was to resolve the tension generated by the comprehensive list of concepts on the previous slide. As biology educators our focus is on the exploration of the intersection shown here.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bc6dc3928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bc6dc3928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would be a disservice to our students if we did not expose them to some data science principles and practices from a biology perspective. Moreover, we need to actively define the intersection of undergraduate biology education and data science or it is going to be defined for us.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bc6dc3928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bc6dc392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beginning of the instructions for the activity. For each of those key concepts identified in the NAS report we are going to think about how we connect with it along several dimensions. The first consideration involves deciding if we know what they mean with that concept label. So, if you are not sure what they mean by a concept (e.g., mathematical foundations) put an X on that line and you are done with that concept. If you feel like you have a sense of what they mean with the concept label then consider the next option. Is that concept relevant to you as an undergraduate biology educator? If not, mark and X and you are done with that concept. If you both have a sense for what the concept means, and you think it is relevant, then proceed to place the letter for that concept somewhere along the scale (in this case - confidence in my skills) from low to high.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bc6dc3928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bc6dc3928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the activity sheet for this biobyte you will see that there are actually four scales along which you will place each concept. So in this case you should place the letter A to capture where you feel it belongs across the two dimensions - confidence and interest in building skills. </a:t>
            </a:r>
            <a:endParaRPr/>
          </a:p>
          <a:p>
            <a:pPr marL="0" lvl="0" indent="0" algn="l" rtl="0">
              <a:spcBef>
                <a:spcPts val="0"/>
              </a:spcBef>
              <a:spcAft>
                <a:spcPts val="0"/>
              </a:spcAft>
              <a:buNone/>
            </a:pPr>
            <a:endParaRPr/>
          </a:p>
          <a:p>
            <a:pPr marL="0" lvl="0" indent="0" algn="l" rtl="0">
              <a:spcBef>
                <a:spcPts val="0"/>
              </a:spcBef>
              <a:spcAft>
                <a:spcPts val="0"/>
              </a:spcAft>
              <a:buNone/>
            </a:pPr>
            <a:r>
              <a:rPr lang="en"/>
              <a:t>The slide shows two As but in presentation mode there is an animation and one A disappears as the other is added to indicate how each scale is considered.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bc6dc3928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bc6dc3928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I hand out the activity sheet and take questions to clarify the task. </a:t>
            </a:r>
            <a:endParaRPr/>
          </a:p>
          <a:p>
            <a:pPr marL="0" lvl="0" indent="0" algn="l" rtl="0">
              <a:spcBef>
                <a:spcPts val="0"/>
              </a:spcBef>
              <a:spcAft>
                <a:spcPts val="0"/>
              </a:spcAft>
              <a:buNone/>
            </a:pPr>
            <a:endParaRPr/>
          </a:p>
          <a:p>
            <a:pPr marL="0" lvl="0" indent="0" algn="l" rtl="0">
              <a:spcBef>
                <a:spcPts val="0"/>
              </a:spcBef>
              <a:spcAft>
                <a:spcPts val="0"/>
              </a:spcAft>
              <a:buNone/>
            </a:pPr>
            <a:r>
              <a:rPr lang="en"/>
              <a:t>The goal with this structure is to allow everyone to record their data individually and then compare and contrast their mapping of the landscape with their peers. There is no right answer and participants may interpret the task or the concepts differently.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bc6dc3928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bc6dc3928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used this slide to address some of the inevitable questions about what we are supposed to be doing during the activity and why.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bc6dc3928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bc6dc392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bring closure to the activity I wanted to put everyone at ease that noone has all of these skills and that as biology educators our disciplinary expertise can play and important role in teaching and learning data science principles and practices. </a:t>
            </a:r>
            <a:endParaRPr/>
          </a:p>
          <a:p>
            <a:pPr marL="0" lvl="0" indent="0" algn="l" rtl="0">
              <a:spcBef>
                <a:spcPts val="0"/>
              </a:spcBef>
              <a:spcAft>
                <a:spcPts val="0"/>
              </a:spcAft>
              <a:buNone/>
            </a:pPr>
            <a:endParaRPr/>
          </a:p>
          <a:p>
            <a:pPr marL="0" lvl="0" indent="0" algn="l" rtl="0">
              <a:spcBef>
                <a:spcPts val="0"/>
              </a:spcBef>
              <a:spcAft>
                <a:spcPts val="0"/>
              </a:spcAft>
              <a:buNone/>
            </a:pPr>
            <a:r>
              <a:rPr lang="en"/>
              <a:t>We collected the activity sheets to get a sense of where we were as a community.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bc6dc3928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bc6dc3928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bc6dc392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bc6dc392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text was taken from the workshop description [https://qubeshub.org/community/groups/summer2019/overview] and shared here to remind participants that the goals of the workshop included exploring the ways that data science practices and principles can be integrated into undergraduate biology education.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bc6dc3928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bc6dc392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adapted from [https://www.bbc.co.uk/programmes/b00796cy]</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f6af9d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5f6af9d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introductory activity designed to help undergraduate biology faculty connect with data science topics. The emphasis on the word currently reflects the expectation that we are all in the process of learning new ways to connect with data science.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a6f1c3eb4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a6f1c3eb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Six years ago, the Harvard Business Review named data scientist the "sexiest job of the 21st century.” Since then, data scientist has become one of the US's fastest-growing professions, with graduates achieving six-digit starting salaries and employer demand continuing to outstrip supply.</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currently a lot of hype around data science but it is difficult to define.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a6f1c3eb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a6f1c3eb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approach to describing data science is to place it at the intersection of several disciplines. This strategy for defining data science allows us to invoke set theory and visualize these relationships with Venn diagrams.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d9c67055b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d9c67055b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2010 Drew Conway developed his characterization of data science and shared it in a 2013 blog post which included this Venn diagram.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This begat an outpouring of different (and often humorous) Venn diagrams trying to characterized data science. The battle of the data science Venn diagrams is a humorous tour through some of these representations.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a6f1c3eb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a6f1c3eb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2014, responding to Conway’s diagram, Geringer shared this representation. Note that data science has moved from the intersection of several areas to a much more inclusive superset that spans those areas. The joke here is that noone has the perfect intersection of these diverse skills, thus the data science unicorn is born.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bc6dc3928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bc6dc392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2018 the National Academies of Science produced a consensus study report that directly addressed data science in undergraduate educational contexts. Among the findings #2.3 is highlighted here because it features the notion of building decision making skills (acumen) as a key educational target. The full report and a wide range of ancillary materials are available online.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idx="4294967295"/>
          </p:nvPr>
        </p:nvSpPr>
        <p:spPr>
          <a:xfrm>
            <a:off x="435877" y="713250"/>
            <a:ext cx="5783400" cy="14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600"/>
              <a:t>Biobytes</a:t>
            </a:r>
            <a:endParaRPr sz="4600"/>
          </a:p>
        </p:txBody>
      </p:sp>
      <p:sp>
        <p:nvSpPr>
          <p:cNvPr id="64" name="Google Shape;64;p13"/>
          <p:cNvSpPr txBox="1">
            <a:spLocks noGrp="1"/>
          </p:cNvSpPr>
          <p:nvPr>
            <p:ph type="body" idx="1"/>
          </p:nvPr>
        </p:nvSpPr>
        <p:spPr>
          <a:xfrm>
            <a:off x="286775" y="2343150"/>
            <a:ext cx="3508200" cy="133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FFFFFF"/>
                </a:solidFill>
              </a:rPr>
              <a:t>Exploring the intersection of data science and undergraduate biology education</a:t>
            </a:r>
            <a:endParaRPr sz="2000">
              <a:solidFill>
                <a:srgbClr val="FFFFF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000">
                <a:solidFill>
                  <a:srgbClr val="FFFFFF"/>
                </a:solidFill>
              </a:rPr>
              <a:t>Monday @ W&amp;M, July 2019</a:t>
            </a:r>
            <a:endParaRPr sz="2000">
              <a:solidFill>
                <a:srgbClr val="FFFFFF"/>
              </a:solidFill>
            </a:endParaRPr>
          </a:p>
        </p:txBody>
      </p:sp>
      <p:pic>
        <p:nvPicPr>
          <p:cNvPr id="65" name="Google Shape;65;p13"/>
          <p:cNvPicPr preferRelativeResize="0"/>
          <p:nvPr/>
        </p:nvPicPr>
        <p:blipFill>
          <a:blip r:embed="rId3">
            <a:alphaModFix/>
          </a:blip>
          <a:stretch>
            <a:fillRect/>
          </a:stretch>
        </p:blipFill>
        <p:spPr>
          <a:xfrm>
            <a:off x="6789325" y="379375"/>
            <a:ext cx="2076475" cy="2069650"/>
          </a:xfrm>
          <a:prstGeom prst="rect">
            <a:avLst/>
          </a:prstGeom>
          <a:noFill/>
          <a:ln>
            <a:noFill/>
          </a:ln>
        </p:spPr>
      </p:pic>
      <p:pic>
        <p:nvPicPr>
          <p:cNvPr id="66" name="Google Shape;66;p13"/>
          <p:cNvPicPr preferRelativeResize="0"/>
          <p:nvPr/>
        </p:nvPicPr>
        <p:blipFill>
          <a:blip r:embed="rId4">
            <a:alphaModFix/>
          </a:blip>
          <a:stretch>
            <a:fillRect/>
          </a:stretch>
        </p:blipFill>
        <p:spPr>
          <a:xfrm>
            <a:off x="228597" y="4014052"/>
            <a:ext cx="4663700" cy="874450"/>
          </a:xfrm>
          <a:prstGeom prst="rect">
            <a:avLst/>
          </a:prstGeom>
          <a:noFill/>
          <a:ln>
            <a:noFill/>
          </a:ln>
        </p:spPr>
      </p:pic>
      <p:pic>
        <p:nvPicPr>
          <p:cNvPr id="67" name="Google Shape;67;p13"/>
          <p:cNvPicPr preferRelativeResize="0"/>
          <p:nvPr/>
        </p:nvPicPr>
        <p:blipFill>
          <a:blip r:embed="rId5">
            <a:alphaModFix/>
          </a:blip>
          <a:stretch>
            <a:fillRect/>
          </a:stretch>
        </p:blipFill>
        <p:spPr>
          <a:xfrm>
            <a:off x="286775" y="228600"/>
            <a:ext cx="3933952" cy="1188925"/>
          </a:xfrm>
          <a:prstGeom prst="rect">
            <a:avLst/>
          </a:prstGeom>
          <a:noFill/>
          <a:ln>
            <a:noFill/>
          </a:ln>
        </p:spPr>
      </p:pic>
      <p:pic>
        <p:nvPicPr>
          <p:cNvPr id="68" name="Google Shape;68;p13"/>
          <p:cNvPicPr preferRelativeResize="0"/>
          <p:nvPr/>
        </p:nvPicPr>
        <p:blipFill>
          <a:blip r:embed="rId6">
            <a:alphaModFix/>
          </a:blip>
          <a:stretch>
            <a:fillRect/>
          </a:stretch>
        </p:blipFill>
        <p:spPr>
          <a:xfrm>
            <a:off x="6789325" y="2672190"/>
            <a:ext cx="2076475" cy="2086910"/>
          </a:xfrm>
          <a:prstGeom prst="rect">
            <a:avLst/>
          </a:prstGeom>
          <a:noFill/>
          <a:ln>
            <a:noFill/>
          </a:ln>
        </p:spPr>
      </p:pic>
      <p:grpSp>
        <p:nvGrpSpPr>
          <p:cNvPr id="69" name="Google Shape;69;p13"/>
          <p:cNvGrpSpPr/>
          <p:nvPr/>
        </p:nvGrpSpPr>
        <p:grpSpPr>
          <a:xfrm>
            <a:off x="3795089" y="1846688"/>
            <a:ext cx="2752631" cy="1330854"/>
            <a:chOff x="3947400" y="1694250"/>
            <a:chExt cx="4923325" cy="2380350"/>
          </a:xfrm>
        </p:grpSpPr>
        <p:pic>
          <p:nvPicPr>
            <p:cNvPr id="70" name="Google Shape;70;p13"/>
            <p:cNvPicPr preferRelativeResize="0"/>
            <p:nvPr/>
          </p:nvPicPr>
          <p:blipFill rotWithShape="1">
            <a:blip r:embed="rId7">
              <a:alphaModFix/>
            </a:blip>
            <a:srcRect t="14945" r="19237" b="15639"/>
            <a:stretch/>
          </p:blipFill>
          <p:spPr>
            <a:xfrm>
              <a:off x="3947400" y="1694250"/>
              <a:ext cx="4923325" cy="2380350"/>
            </a:xfrm>
            <a:prstGeom prst="rect">
              <a:avLst/>
            </a:prstGeom>
            <a:noFill/>
            <a:ln>
              <a:noFill/>
            </a:ln>
          </p:spPr>
        </p:pic>
        <p:pic>
          <p:nvPicPr>
            <p:cNvPr id="71" name="Google Shape;71;p13"/>
            <p:cNvPicPr preferRelativeResize="0"/>
            <p:nvPr/>
          </p:nvPicPr>
          <p:blipFill rotWithShape="1">
            <a:blip r:embed="rId8">
              <a:alphaModFix/>
            </a:blip>
            <a:srcRect l="23504" t="32550" r="22795" b="45124"/>
            <a:stretch/>
          </p:blipFill>
          <p:spPr>
            <a:xfrm>
              <a:off x="4038600" y="2714938"/>
              <a:ext cx="3318100" cy="47627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body" idx="1"/>
          </p:nvPr>
        </p:nvSpPr>
        <p:spPr>
          <a:xfrm>
            <a:off x="319500" y="4341375"/>
            <a:ext cx="86847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500">
                <a:latin typeface="Roboto"/>
                <a:ea typeface="Roboto"/>
                <a:cs typeface="Roboto"/>
                <a:sym typeface="Roboto"/>
              </a:rPr>
              <a:t>National Academies of Sciences, Engineering, and Medicine. 2018. Data Science for Undergraduates: Opportunities and Options. Washington, DC: The National Academies Press. https://doi.org/10.17226/25104.</a:t>
            </a:r>
            <a:endParaRPr sz="1500">
              <a:latin typeface="Roboto"/>
              <a:ea typeface="Roboto"/>
              <a:cs typeface="Roboto"/>
              <a:sym typeface="Roboto"/>
            </a:endParaRPr>
          </a:p>
        </p:txBody>
      </p:sp>
      <p:sp>
        <p:nvSpPr>
          <p:cNvPr id="138" name="Google Shape;138;p22"/>
          <p:cNvSpPr txBox="1">
            <a:spLocks noGrp="1"/>
          </p:cNvSpPr>
          <p:nvPr>
            <p:ph type="body" idx="1"/>
          </p:nvPr>
        </p:nvSpPr>
        <p:spPr>
          <a:xfrm>
            <a:off x="319500" y="191825"/>
            <a:ext cx="8684700" cy="393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latin typeface="Roboto"/>
                <a:ea typeface="Roboto"/>
                <a:cs typeface="Roboto"/>
                <a:sym typeface="Roboto"/>
              </a:rPr>
              <a:t>Key concepts involved in developing </a:t>
            </a:r>
            <a:r>
              <a:rPr lang="en" sz="2000" b="1">
                <a:latin typeface="Roboto"/>
                <a:ea typeface="Roboto"/>
                <a:cs typeface="Roboto"/>
                <a:sym typeface="Roboto"/>
              </a:rPr>
              <a:t>data acumen</a:t>
            </a:r>
            <a:r>
              <a:rPr lang="en" sz="2000">
                <a:latin typeface="Roboto"/>
                <a:ea typeface="Roboto"/>
                <a:cs typeface="Roboto"/>
                <a:sym typeface="Roboto"/>
              </a:rPr>
              <a:t> include the following:</a:t>
            </a:r>
            <a:endParaRPr sz="2000">
              <a:latin typeface="Roboto"/>
              <a:ea typeface="Roboto"/>
              <a:cs typeface="Roboto"/>
              <a:sym typeface="Roboto"/>
            </a:endParaRPr>
          </a:p>
          <a:p>
            <a:pPr marL="0" lvl="0" indent="0" algn="l" rtl="0">
              <a:spcBef>
                <a:spcPts val="0"/>
              </a:spcBef>
              <a:spcAft>
                <a:spcPts val="0"/>
              </a:spcAft>
              <a:buNone/>
            </a:pPr>
            <a:endParaRPr sz="2000">
              <a:latin typeface="Roboto"/>
              <a:ea typeface="Roboto"/>
              <a:cs typeface="Roboto"/>
              <a:sym typeface="Roboto"/>
            </a:endParaRPr>
          </a:p>
          <a:p>
            <a:pPr marL="457200" lvl="0" indent="-355600" algn="l" rtl="0">
              <a:spcBef>
                <a:spcPts val="0"/>
              </a:spcBef>
              <a:spcAft>
                <a:spcPts val="0"/>
              </a:spcAft>
              <a:buSzPts val="2000"/>
              <a:buFont typeface="Roboto"/>
              <a:buAutoNum type="alphaUcPeriod"/>
            </a:pPr>
            <a:r>
              <a:rPr lang="en" sz="2000">
                <a:latin typeface="Roboto"/>
                <a:ea typeface="Roboto"/>
                <a:cs typeface="Roboto"/>
                <a:sym typeface="Roboto"/>
              </a:rPr>
              <a:t>Mathematical foundations,</a:t>
            </a:r>
            <a:endParaRPr sz="2000">
              <a:latin typeface="Roboto"/>
              <a:ea typeface="Roboto"/>
              <a:cs typeface="Roboto"/>
              <a:sym typeface="Roboto"/>
            </a:endParaRPr>
          </a:p>
          <a:p>
            <a:pPr marL="457200" lvl="0" indent="-355600" algn="l" rtl="0">
              <a:spcBef>
                <a:spcPts val="0"/>
              </a:spcBef>
              <a:spcAft>
                <a:spcPts val="0"/>
              </a:spcAft>
              <a:buSzPts val="2000"/>
              <a:buFont typeface="Roboto"/>
              <a:buAutoNum type="alphaUcPeriod"/>
            </a:pPr>
            <a:r>
              <a:rPr lang="en" sz="2000">
                <a:latin typeface="Roboto"/>
                <a:ea typeface="Roboto"/>
                <a:cs typeface="Roboto"/>
                <a:sym typeface="Roboto"/>
              </a:rPr>
              <a:t>Computational foundations,</a:t>
            </a:r>
            <a:endParaRPr sz="2000">
              <a:latin typeface="Roboto"/>
              <a:ea typeface="Roboto"/>
              <a:cs typeface="Roboto"/>
              <a:sym typeface="Roboto"/>
            </a:endParaRPr>
          </a:p>
          <a:p>
            <a:pPr marL="457200" lvl="0" indent="-355600" algn="l" rtl="0">
              <a:spcBef>
                <a:spcPts val="0"/>
              </a:spcBef>
              <a:spcAft>
                <a:spcPts val="0"/>
              </a:spcAft>
              <a:buSzPts val="2000"/>
              <a:buFont typeface="Roboto"/>
              <a:buAutoNum type="alphaUcPeriod"/>
            </a:pPr>
            <a:r>
              <a:rPr lang="en" sz="2000">
                <a:latin typeface="Roboto"/>
                <a:ea typeface="Roboto"/>
                <a:cs typeface="Roboto"/>
                <a:sym typeface="Roboto"/>
              </a:rPr>
              <a:t>Statistical foundations,</a:t>
            </a:r>
            <a:endParaRPr sz="2000">
              <a:latin typeface="Roboto"/>
              <a:ea typeface="Roboto"/>
              <a:cs typeface="Roboto"/>
              <a:sym typeface="Roboto"/>
            </a:endParaRPr>
          </a:p>
          <a:p>
            <a:pPr marL="457200" lvl="0" indent="-355600" algn="l" rtl="0">
              <a:spcBef>
                <a:spcPts val="0"/>
              </a:spcBef>
              <a:spcAft>
                <a:spcPts val="0"/>
              </a:spcAft>
              <a:buSzPts val="2000"/>
              <a:buFont typeface="Roboto"/>
              <a:buAutoNum type="alphaUcPeriod"/>
            </a:pPr>
            <a:r>
              <a:rPr lang="en" sz="2000">
                <a:latin typeface="Roboto"/>
                <a:ea typeface="Roboto"/>
                <a:cs typeface="Roboto"/>
                <a:sym typeface="Roboto"/>
              </a:rPr>
              <a:t>Data management and curation,</a:t>
            </a:r>
            <a:endParaRPr sz="2000">
              <a:latin typeface="Roboto"/>
              <a:ea typeface="Roboto"/>
              <a:cs typeface="Roboto"/>
              <a:sym typeface="Roboto"/>
            </a:endParaRPr>
          </a:p>
          <a:p>
            <a:pPr marL="457200" lvl="0" indent="-355600" algn="l" rtl="0">
              <a:spcBef>
                <a:spcPts val="0"/>
              </a:spcBef>
              <a:spcAft>
                <a:spcPts val="0"/>
              </a:spcAft>
              <a:buSzPts val="2000"/>
              <a:buFont typeface="Roboto"/>
              <a:buAutoNum type="alphaUcPeriod"/>
            </a:pPr>
            <a:r>
              <a:rPr lang="en" sz="2000">
                <a:latin typeface="Roboto"/>
                <a:ea typeface="Roboto"/>
                <a:cs typeface="Roboto"/>
                <a:sym typeface="Roboto"/>
              </a:rPr>
              <a:t>Data description and visualization,</a:t>
            </a:r>
            <a:endParaRPr sz="2000">
              <a:latin typeface="Roboto"/>
              <a:ea typeface="Roboto"/>
              <a:cs typeface="Roboto"/>
              <a:sym typeface="Roboto"/>
            </a:endParaRPr>
          </a:p>
          <a:p>
            <a:pPr marL="457200" lvl="0" indent="-355600" algn="l" rtl="0">
              <a:spcBef>
                <a:spcPts val="0"/>
              </a:spcBef>
              <a:spcAft>
                <a:spcPts val="0"/>
              </a:spcAft>
              <a:buSzPts val="2000"/>
              <a:buFont typeface="Roboto"/>
              <a:buAutoNum type="alphaUcPeriod"/>
            </a:pPr>
            <a:r>
              <a:rPr lang="en" sz="2000">
                <a:latin typeface="Roboto"/>
                <a:ea typeface="Roboto"/>
                <a:cs typeface="Roboto"/>
                <a:sym typeface="Roboto"/>
              </a:rPr>
              <a:t>Data modeling and assessment,</a:t>
            </a:r>
            <a:endParaRPr sz="2000">
              <a:latin typeface="Roboto"/>
              <a:ea typeface="Roboto"/>
              <a:cs typeface="Roboto"/>
              <a:sym typeface="Roboto"/>
            </a:endParaRPr>
          </a:p>
          <a:p>
            <a:pPr marL="457200" lvl="0" indent="-355600" algn="l" rtl="0">
              <a:spcBef>
                <a:spcPts val="0"/>
              </a:spcBef>
              <a:spcAft>
                <a:spcPts val="0"/>
              </a:spcAft>
              <a:buSzPts val="2000"/>
              <a:buFont typeface="Roboto"/>
              <a:buAutoNum type="alphaUcPeriod"/>
            </a:pPr>
            <a:r>
              <a:rPr lang="en" sz="2000">
                <a:latin typeface="Roboto"/>
                <a:ea typeface="Roboto"/>
                <a:cs typeface="Roboto"/>
                <a:sym typeface="Roboto"/>
              </a:rPr>
              <a:t>Workflow and reproducibility,</a:t>
            </a:r>
            <a:endParaRPr sz="2000">
              <a:latin typeface="Roboto"/>
              <a:ea typeface="Roboto"/>
              <a:cs typeface="Roboto"/>
              <a:sym typeface="Roboto"/>
            </a:endParaRPr>
          </a:p>
          <a:p>
            <a:pPr marL="457200" lvl="0" indent="-355600" algn="l" rtl="0">
              <a:spcBef>
                <a:spcPts val="0"/>
              </a:spcBef>
              <a:spcAft>
                <a:spcPts val="0"/>
              </a:spcAft>
              <a:buSzPts val="2000"/>
              <a:buFont typeface="Roboto"/>
              <a:buAutoNum type="alphaUcPeriod"/>
            </a:pPr>
            <a:r>
              <a:rPr lang="en" sz="2000">
                <a:latin typeface="Roboto"/>
                <a:ea typeface="Roboto"/>
                <a:cs typeface="Roboto"/>
                <a:sym typeface="Roboto"/>
              </a:rPr>
              <a:t>Communication and teamwork,</a:t>
            </a:r>
            <a:endParaRPr sz="2000">
              <a:latin typeface="Roboto"/>
              <a:ea typeface="Roboto"/>
              <a:cs typeface="Roboto"/>
              <a:sym typeface="Roboto"/>
            </a:endParaRPr>
          </a:p>
          <a:p>
            <a:pPr marL="457200" lvl="0" indent="-355600" algn="l" rtl="0">
              <a:spcBef>
                <a:spcPts val="0"/>
              </a:spcBef>
              <a:spcAft>
                <a:spcPts val="0"/>
              </a:spcAft>
              <a:buSzPts val="2000"/>
              <a:buFont typeface="Roboto"/>
              <a:buAutoNum type="alphaUcPeriod"/>
            </a:pPr>
            <a:r>
              <a:rPr lang="en" sz="2000">
                <a:latin typeface="Roboto"/>
                <a:ea typeface="Roboto"/>
                <a:cs typeface="Roboto"/>
                <a:sym typeface="Roboto"/>
              </a:rPr>
              <a:t>Domain-specific considerations, and</a:t>
            </a:r>
            <a:endParaRPr sz="2000">
              <a:latin typeface="Roboto"/>
              <a:ea typeface="Roboto"/>
              <a:cs typeface="Roboto"/>
              <a:sym typeface="Roboto"/>
            </a:endParaRPr>
          </a:p>
          <a:p>
            <a:pPr marL="457200" lvl="0" indent="-355600" algn="l" rtl="0">
              <a:spcBef>
                <a:spcPts val="0"/>
              </a:spcBef>
              <a:spcAft>
                <a:spcPts val="0"/>
              </a:spcAft>
              <a:buSzPts val="2000"/>
              <a:buFont typeface="Roboto"/>
              <a:buAutoNum type="alphaUcPeriod"/>
            </a:pPr>
            <a:r>
              <a:rPr lang="en" sz="2000">
                <a:latin typeface="Roboto"/>
                <a:ea typeface="Roboto"/>
                <a:cs typeface="Roboto"/>
                <a:sym typeface="Roboto"/>
              </a:rPr>
              <a:t>Ethical problem solving.</a:t>
            </a:r>
            <a:endParaRPr sz="20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Take a deep breath ...</a:t>
            </a:r>
            <a:endParaRPr>
              <a:latin typeface="Roboto"/>
              <a:ea typeface="Roboto"/>
              <a:cs typeface="Roboto"/>
              <a:sym typeface="Roboto"/>
            </a:endParaRPr>
          </a:p>
        </p:txBody>
      </p:sp>
      <p:sp>
        <p:nvSpPr>
          <p:cNvPr id="144" name="Google Shape;144;p23"/>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That was a lot of stuff!</a:t>
            </a:r>
            <a:endParaRPr sz="2300"/>
          </a:p>
          <a:p>
            <a:pPr marL="0" lvl="0" indent="0" algn="l" rtl="0">
              <a:spcBef>
                <a:spcPts val="1600"/>
              </a:spcBef>
              <a:spcAft>
                <a:spcPts val="0"/>
              </a:spcAft>
              <a:buNone/>
            </a:pPr>
            <a:r>
              <a:rPr lang="en" sz="2300"/>
              <a:t>Do I have to know all of that?</a:t>
            </a:r>
            <a:endParaRPr sz="2300"/>
          </a:p>
          <a:p>
            <a:pPr marL="0" lvl="0" indent="0" algn="l" rtl="0">
              <a:spcBef>
                <a:spcPts val="1600"/>
              </a:spcBef>
              <a:spcAft>
                <a:spcPts val="0"/>
              </a:spcAft>
              <a:buNone/>
            </a:pPr>
            <a:r>
              <a:rPr lang="en" sz="2300"/>
              <a:t>Do I have to teach all of that?</a:t>
            </a:r>
            <a:endParaRPr sz="2300"/>
          </a:p>
          <a:p>
            <a:pPr marL="0" lvl="0" indent="0" algn="l" rtl="0">
              <a:spcBef>
                <a:spcPts val="1600"/>
              </a:spcBef>
              <a:spcAft>
                <a:spcPts val="1600"/>
              </a:spcAft>
              <a:buNone/>
            </a:pPr>
            <a:r>
              <a:rPr lang="en" sz="2300"/>
              <a:t>No. </a:t>
            </a:r>
            <a:endParaRPr sz="2300"/>
          </a:p>
        </p:txBody>
      </p:sp>
      <p:pic>
        <p:nvPicPr>
          <p:cNvPr id="145" name="Google Shape;145;p23"/>
          <p:cNvPicPr preferRelativeResize="0"/>
          <p:nvPr/>
        </p:nvPicPr>
        <p:blipFill>
          <a:blip r:embed="rId3">
            <a:alphaModFix/>
          </a:blip>
          <a:stretch>
            <a:fillRect/>
          </a:stretch>
        </p:blipFill>
        <p:spPr>
          <a:xfrm>
            <a:off x="4387797" y="652300"/>
            <a:ext cx="4669151" cy="3838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10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10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10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1000"/>
                                        <p:tgtEl>
                                          <p:spTgt spid="1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87900" y="458025"/>
            <a:ext cx="8368200" cy="44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We don’t need to train our students to be data scientists.</a:t>
            </a:r>
            <a:endParaRPr/>
          </a:p>
          <a:p>
            <a:pPr marL="0" lvl="0" indent="0" algn="l" rtl="0">
              <a:spcBef>
                <a:spcPts val="0"/>
              </a:spcBef>
              <a:spcAft>
                <a:spcPts val="0"/>
              </a:spcAft>
              <a:buNone/>
            </a:pPr>
            <a:endParaRPr/>
          </a:p>
          <a:p>
            <a:pPr marL="0" lvl="0" indent="0" algn="l" rtl="0">
              <a:spcBef>
                <a:spcPts val="0"/>
              </a:spcBef>
              <a:spcAft>
                <a:spcPts val="0"/>
              </a:spcAft>
              <a:buNone/>
            </a:pPr>
            <a:r>
              <a:rPr lang="en"/>
              <a:t>However, it would probably be a good idea to explore the ways that data science is used in biology and think about how our teaching can help prepare students to engage with data science principles and practices.</a:t>
            </a:r>
            <a:endParaRPr/>
          </a:p>
        </p:txBody>
      </p:sp>
      <p:sp>
        <p:nvSpPr>
          <p:cNvPr id="151" name="Google Shape;151;p24"/>
          <p:cNvSpPr txBox="1"/>
          <p:nvPr/>
        </p:nvSpPr>
        <p:spPr>
          <a:xfrm>
            <a:off x="387900" y="266175"/>
            <a:ext cx="73404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Roboto Slab"/>
                <a:ea typeface="Roboto Slab"/>
                <a:cs typeface="Roboto Slab"/>
                <a:sym typeface="Roboto Slab"/>
              </a:rPr>
              <a:t>We don’t need to be data scientists.</a:t>
            </a:r>
            <a:endParaRPr sz="3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0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1000"/>
                                        <p:tgtEl>
                                          <p:spTgt spid="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Effect transition="in" filter="fade">
                                      <p:cBhvr>
                                        <p:cTn id="17" dur="1000"/>
                                        <p:tgtEl>
                                          <p:spTgt spid="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pRg st="3" end="3"/>
                                            </p:txEl>
                                          </p:spTgt>
                                        </p:tgtEl>
                                        <p:attrNameLst>
                                          <p:attrName>style.visibility</p:attrName>
                                        </p:attrNameLst>
                                      </p:cBhvr>
                                      <p:to>
                                        <p:strVal val="visible"/>
                                      </p:to>
                                    </p:set>
                                    <p:animEffect transition="in" filter="fade">
                                      <p:cBhvr>
                                        <p:cTn id="22" dur="1000"/>
                                        <p:tgtEl>
                                          <p:spTgt spid="1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Mapping your data science landscape</a:t>
            </a:r>
            <a:endParaRPr/>
          </a:p>
        </p:txBody>
      </p:sp>
      <p:sp>
        <p:nvSpPr>
          <p:cNvPr id="157" name="Google Shape;157;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3657600" lvl="0" indent="457200" algn="l" rtl="0">
              <a:spcBef>
                <a:spcPts val="0"/>
              </a:spcBef>
              <a:spcAft>
                <a:spcPts val="0"/>
              </a:spcAft>
              <a:buNone/>
            </a:pPr>
            <a:r>
              <a:rPr lang="en" dirty="0"/>
              <a:t>Not sure what	Not relevant </a:t>
            </a:r>
            <a:br>
              <a:rPr lang="en" dirty="0"/>
            </a:br>
            <a:r>
              <a:rPr lang="en" dirty="0"/>
              <a:t>        this means		to me</a:t>
            </a:r>
            <a:endParaRPr dirty="0"/>
          </a:p>
          <a:p>
            <a:pPr marL="457200" lvl="0" indent="0" algn="l" rtl="0">
              <a:spcBef>
                <a:spcPts val="1600"/>
              </a:spcBef>
              <a:spcAft>
                <a:spcPts val="0"/>
              </a:spcAft>
              <a:buNone/>
            </a:pPr>
            <a:r>
              <a:rPr lang="en" dirty="0"/>
              <a:t>				        ____			____</a:t>
            </a:r>
            <a:endParaRPr dirty="0"/>
          </a:p>
          <a:p>
            <a:pPr marL="457200" lvl="0" indent="0" algn="l" rtl="0">
              <a:spcBef>
                <a:spcPts val="1600"/>
              </a:spcBef>
              <a:spcAft>
                <a:spcPts val="0"/>
              </a:spcAft>
              <a:buNone/>
            </a:pPr>
            <a:r>
              <a:rPr lang="en" dirty="0"/>
              <a:t> </a:t>
            </a:r>
            <a:endParaRPr dirty="0"/>
          </a:p>
          <a:p>
            <a:pPr marL="457200" lvl="0" indent="0" algn="l" rtl="0">
              <a:spcBef>
                <a:spcPts val="1600"/>
              </a:spcBef>
              <a:spcAft>
                <a:spcPts val="0"/>
              </a:spcAft>
              <a:buNone/>
            </a:pPr>
            <a:endParaRPr dirty="0"/>
          </a:p>
          <a:p>
            <a:pPr marL="457200" lvl="0" indent="0" algn="l" rtl="0">
              <a:spcBef>
                <a:spcPts val="1600"/>
              </a:spcBef>
              <a:spcAft>
                <a:spcPts val="0"/>
              </a:spcAft>
              <a:buNone/>
            </a:pPr>
            <a:endParaRPr dirty="0"/>
          </a:p>
          <a:p>
            <a:pPr marL="0" lvl="0" indent="0" algn="l" rtl="0">
              <a:spcBef>
                <a:spcPts val="1600"/>
              </a:spcBef>
              <a:spcAft>
                <a:spcPts val="1600"/>
              </a:spcAft>
              <a:buNone/>
            </a:pPr>
            <a:endParaRPr dirty="0"/>
          </a:p>
        </p:txBody>
      </p:sp>
      <p:cxnSp>
        <p:nvCxnSpPr>
          <p:cNvPr id="158" name="Google Shape;158;p25"/>
          <p:cNvCxnSpPr/>
          <p:nvPr/>
        </p:nvCxnSpPr>
        <p:spPr>
          <a:xfrm rot="5400000">
            <a:off x="5755350" y="2107125"/>
            <a:ext cx="71700" cy="3420900"/>
          </a:xfrm>
          <a:prstGeom prst="straightConnector1">
            <a:avLst/>
          </a:prstGeom>
          <a:noFill/>
          <a:ln w="38100" cap="flat" cmpd="sng">
            <a:solidFill>
              <a:srgbClr val="FFFFFF"/>
            </a:solidFill>
            <a:prstDash val="solid"/>
            <a:round/>
            <a:headEnd type="stealth" w="med" len="med"/>
            <a:tailEnd type="stealth" w="med" len="med"/>
          </a:ln>
        </p:spPr>
      </p:cxnSp>
      <p:sp>
        <p:nvSpPr>
          <p:cNvPr id="159" name="Google Shape;159;p25"/>
          <p:cNvSpPr txBox="1"/>
          <p:nvPr/>
        </p:nvSpPr>
        <p:spPr>
          <a:xfrm>
            <a:off x="1372225" y="3424425"/>
            <a:ext cx="1705800" cy="7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FFFFF"/>
                </a:solidFill>
                <a:latin typeface="Roboto"/>
                <a:ea typeface="Roboto"/>
                <a:cs typeface="Roboto"/>
                <a:sym typeface="Roboto"/>
              </a:rPr>
              <a:t>Confidence in my skills</a:t>
            </a:r>
            <a:endParaRPr sz="2200">
              <a:solidFill>
                <a:srgbClr val="FFFFFF"/>
              </a:solidFill>
              <a:latin typeface="Roboto"/>
              <a:ea typeface="Roboto"/>
              <a:cs typeface="Roboto"/>
              <a:sym typeface="Roboto"/>
            </a:endParaRPr>
          </a:p>
        </p:txBody>
      </p:sp>
      <p:sp>
        <p:nvSpPr>
          <p:cNvPr id="160" name="Google Shape;160;p25"/>
          <p:cNvSpPr txBox="1"/>
          <p:nvPr/>
        </p:nvSpPr>
        <p:spPr>
          <a:xfrm>
            <a:off x="7747225" y="3488025"/>
            <a:ext cx="10014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Roboto"/>
                <a:ea typeface="Roboto"/>
                <a:cs typeface="Roboto"/>
                <a:sym typeface="Roboto"/>
              </a:rPr>
              <a:t>High</a:t>
            </a:r>
            <a:endParaRPr sz="2600">
              <a:solidFill>
                <a:srgbClr val="FFFFFF"/>
              </a:solidFill>
              <a:latin typeface="Roboto"/>
              <a:ea typeface="Roboto"/>
              <a:cs typeface="Roboto"/>
              <a:sym typeface="Roboto"/>
            </a:endParaRPr>
          </a:p>
        </p:txBody>
      </p:sp>
      <p:sp>
        <p:nvSpPr>
          <p:cNvPr id="161" name="Google Shape;161;p25"/>
          <p:cNvSpPr txBox="1"/>
          <p:nvPr/>
        </p:nvSpPr>
        <p:spPr>
          <a:xfrm>
            <a:off x="3236700" y="3564225"/>
            <a:ext cx="8118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Roboto"/>
                <a:ea typeface="Roboto"/>
                <a:cs typeface="Roboto"/>
                <a:sym typeface="Roboto"/>
              </a:rPr>
              <a:t>Low</a:t>
            </a:r>
            <a:endParaRPr sz="2600">
              <a:solidFill>
                <a:srgbClr val="FFFFFF"/>
              </a:solidFill>
              <a:latin typeface="Roboto"/>
              <a:ea typeface="Roboto"/>
              <a:cs typeface="Roboto"/>
              <a:sym typeface="Roboto"/>
            </a:endParaRPr>
          </a:p>
        </p:txBody>
      </p:sp>
      <p:sp>
        <p:nvSpPr>
          <p:cNvPr id="162" name="Google Shape;162;p25"/>
          <p:cNvSpPr txBox="1"/>
          <p:nvPr/>
        </p:nvSpPr>
        <p:spPr>
          <a:xfrm>
            <a:off x="6153138" y="3335625"/>
            <a:ext cx="5502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Roboto"/>
                <a:ea typeface="Roboto"/>
                <a:cs typeface="Roboto"/>
                <a:sym typeface="Roboto"/>
              </a:rPr>
              <a:t>A</a:t>
            </a:r>
            <a:endParaRPr sz="2600">
              <a:solidFill>
                <a:srgbClr val="FFFFFF"/>
              </a:solidFill>
              <a:latin typeface="Roboto"/>
              <a:ea typeface="Roboto"/>
              <a:cs typeface="Roboto"/>
              <a:sym typeface="Roboto"/>
            </a:endParaRPr>
          </a:p>
        </p:txBody>
      </p:sp>
      <p:sp>
        <p:nvSpPr>
          <p:cNvPr id="163" name="Google Shape;163;p25"/>
          <p:cNvSpPr txBox="1"/>
          <p:nvPr/>
        </p:nvSpPr>
        <p:spPr>
          <a:xfrm>
            <a:off x="51425" y="2187175"/>
            <a:ext cx="6906000" cy="8058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1"/>
              </a:buClr>
              <a:buSzPts val="2200"/>
              <a:buFont typeface="Roboto"/>
              <a:buAutoNum type="alphaUcPeriod"/>
            </a:pPr>
            <a:r>
              <a:rPr lang="en" sz="2200">
                <a:solidFill>
                  <a:schemeClr val="dk1"/>
                </a:solidFill>
                <a:latin typeface="Roboto"/>
                <a:ea typeface="Roboto"/>
                <a:cs typeface="Roboto"/>
                <a:sym typeface="Roboto"/>
              </a:rPr>
              <a:t>Mathematical foundations</a:t>
            </a:r>
            <a:endParaRPr sz="18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1000"/>
                                        <p:tgtEl>
                                          <p:spTgt spid="158"/>
                                        </p:tgtEl>
                                      </p:cBhvr>
                                    </p:animEffect>
                                  </p:childTnLst>
                                </p:cTn>
                              </p:par>
                              <p:par>
                                <p:cTn id="18" presetID="10" presetClass="entr" presetSubtype="0" fill="hold" nodeType="with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fade">
                                      <p:cBhvr>
                                        <p:cTn id="20" dur="1000"/>
                                        <p:tgtEl>
                                          <p:spTgt spid="159"/>
                                        </p:tgtEl>
                                      </p:cBhvr>
                                    </p:animEffect>
                                  </p:childTnLst>
                                </p:cTn>
                              </p:par>
                              <p:par>
                                <p:cTn id="21" presetID="10" presetClass="entr" presetSubtype="0" fill="hold" nodeType="with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fade">
                                      <p:cBhvr>
                                        <p:cTn id="23" dur="1000"/>
                                        <p:tgtEl>
                                          <p:spTgt spid="161"/>
                                        </p:tgtEl>
                                      </p:cBhvr>
                                    </p:animEffect>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1000"/>
                                        <p:tgtEl>
                                          <p:spTgt spid="1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2"/>
                                        </p:tgtEl>
                                        <p:attrNameLst>
                                          <p:attrName>style.visibility</p:attrName>
                                        </p:attrNameLst>
                                      </p:cBhvr>
                                      <p:to>
                                        <p:strVal val="visible"/>
                                      </p:to>
                                    </p:set>
                                    <p:animEffect transition="in" filter="fade">
                                      <p:cBhvr>
                                        <p:cTn id="3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87900" y="1709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Mapping your data science landscape</a:t>
            </a:r>
            <a:endParaRPr/>
          </a:p>
        </p:txBody>
      </p:sp>
      <p:cxnSp>
        <p:nvCxnSpPr>
          <p:cNvPr id="169" name="Google Shape;169;p26"/>
          <p:cNvCxnSpPr/>
          <p:nvPr/>
        </p:nvCxnSpPr>
        <p:spPr>
          <a:xfrm rot="5400000">
            <a:off x="5755350" y="1573725"/>
            <a:ext cx="71700" cy="3420900"/>
          </a:xfrm>
          <a:prstGeom prst="straightConnector1">
            <a:avLst/>
          </a:prstGeom>
          <a:noFill/>
          <a:ln w="38100" cap="flat" cmpd="sng">
            <a:solidFill>
              <a:srgbClr val="FFFFFF"/>
            </a:solidFill>
            <a:prstDash val="solid"/>
            <a:round/>
            <a:headEnd type="stealth" w="med" len="med"/>
            <a:tailEnd type="stealth" w="med" len="med"/>
          </a:ln>
        </p:spPr>
      </p:cxnSp>
      <p:sp>
        <p:nvSpPr>
          <p:cNvPr id="170" name="Google Shape;170;p26"/>
          <p:cNvSpPr txBox="1"/>
          <p:nvPr/>
        </p:nvSpPr>
        <p:spPr>
          <a:xfrm>
            <a:off x="1372225" y="2891025"/>
            <a:ext cx="1705800" cy="7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FFFFF"/>
                </a:solidFill>
                <a:latin typeface="Roboto"/>
                <a:ea typeface="Roboto"/>
                <a:cs typeface="Roboto"/>
                <a:sym typeface="Roboto"/>
              </a:rPr>
              <a:t>Confidence in my skills</a:t>
            </a:r>
            <a:endParaRPr sz="2200">
              <a:solidFill>
                <a:srgbClr val="FFFFFF"/>
              </a:solidFill>
              <a:latin typeface="Roboto"/>
              <a:ea typeface="Roboto"/>
              <a:cs typeface="Roboto"/>
              <a:sym typeface="Roboto"/>
            </a:endParaRPr>
          </a:p>
        </p:txBody>
      </p:sp>
      <p:sp>
        <p:nvSpPr>
          <p:cNvPr id="171" name="Google Shape;171;p26"/>
          <p:cNvSpPr txBox="1"/>
          <p:nvPr/>
        </p:nvSpPr>
        <p:spPr>
          <a:xfrm>
            <a:off x="7747225" y="2954625"/>
            <a:ext cx="10014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Roboto"/>
                <a:ea typeface="Roboto"/>
                <a:cs typeface="Roboto"/>
                <a:sym typeface="Roboto"/>
              </a:rPr>
              <a:t>High</a:t>
            </a:r>
            <a:endParaRPr sz="2600">
              <a:solidFill>
                <a:srgbClr val="FFFFFF"/>
              </a:solidFill>
              <a:latin typeface="Roboto"/>
              <a:ea typeface="Roboto"/>
              <a:cs typeface="Roboto"/>
              <a:sym typeface="Roboto"/>
            </a:endParaRPr>
          </a:p>
        </p:txBody>
      </p:sp>
      <p:sp>
        <p:nvSpPr>
          <p:cNvPr id="172" name="Google Shape;172;p26"/>
          <p:cNvSpPr txBox="1"/>
          <p:nvPr/>
        </p:nvSpPr>
        <p:spPr>
          <a:xfrm>
            <a:off x="3236700" y="3030825"/>
            <a:ext cx="8118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Roboto"/>
                <a:ea typeface="Roboto"/>
                <a:cs typeface="Roboto"/>
                <a:sym typeface="Roboto"/>
              </a:rPr>
              <a:t>Low</a:t>
            </a:r>
            <a:endParaRPr sz="2600">
              <a:solidFill>
                <a:srgbClr val="FFFFFF"/>
              </a:solidFill>
              <a:latin typeface="Roboto"/>
              <a:ea typeface="Roboto"/>
              <a:cs typeface="Roboto"/>
              <a:sym typeface="Roboto"/>
            </a:endParaRPr>
          </a:p>
        </p:txBody>
      </p:sp>
      <p:sp>
        <p:nvSpPr>
          <p:cNvPr id="173" name="Google Shape;173;p26"/>
          <p:cNvSpPr txBox="1"/>
          <p:nvPr/>
        </p:nvSpPr>
        <p:spPr>
          <a:xfrm>
            <a:off x="6153138" y="2802225"/>
            <a:ext cx="5502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Roboto"/>
                <a:ea typeface="Roboto"/>
                <a:cs typeface="Roboto"/>
                <a:sym typeface="Roboto"/>
              </a:rPr>
              <a:t>A</a:t>
            </a:r>
            <a:endParaRPr sz="2600">
              <a:solidFill>
                <a:srgbClr val="FFFFFF"/>
              </a:solidFill>
              <a:latin typeface="Roboto"/>
              <a:ea typeface="Roboto"/>
              <a:cs typeface="Roboto"/>
              <a:sym typeface="Roboto"/>
            </a:endParaRPr>
          </a:p>
        </p:txBody>
      </p:sp>
      <p:sp>
        <p:nvSpPr>
          <p:cNvPr id="174" name="Google Shape;174;p26"/>
          <p:cNvSpPr txBox="1"/>
          <p:nvPr/>
        </p:nvSpPr>
        <p:spPr>
          <a:xfrm>
            <a:off x="63400" y="1397700"/>
            <a:ext cx="6906000" cy="8058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1"/>
              </a:buClr>
              <a:buSzPts val="2200"/>
              <a:buFont typeface="Roboto"/>
              <a:buAutoNum type="alphaUcPeriod"/>
            </a:pPr>
            <a:r>
              <a:rPr lang="en" sz="2200">
                <a:solidFill>
                  <a:schemeClr val="dk1"/>
                </a:solidFill>
                <a:latin typeface="Roboto"/>
                <a:ea typeface="Roboto"/>
                <a:cs typeface="Roboto"/>
                <a:sym typeface="Roboto"/>
              </a:rPr>
              <a:t>Mathematical foundations</a:t>
            </a:r>
            <a:endParaRPr sz="1800">
              <a:latin typeface="Roboto"/>
              <a:ea typeface="Roboto"/>
              <a:cs typeface="Roboto"/>
              <a:sym typeface="Roboto"/>
            </a:endParaRPr>
          </a:p>
        </p:txBody>
      </p:sp>
      <p:cxnSp>
        <p:nvCxnSpPr>
          <p:cNvPr id="175" name="Google Shape;175;p26"/>
          <p:cNvCxnSpPr/>
          <p:nvPr/>
        </p:nvCxnSpPr>
        <p:spPr>
          <a:xfrm>
            <a:off x="5785975" y="2070975"/>
            <a:ext cx="41100" cy="2621100"/>
          </a:xfrm>
          <a:prstGeom prst="straightConnector1">
            <a:avLst/>
          </a:prstGeom>
          <a:noFill/>
          <a:ln w="38100" cap="flat" cmpd="sng">
            <a:solidFill>
              <a:srgbClr val="FFFFFF"/>
            </a:solidFill>
            <a:prstDash val="solid"/>
            <a:round/>
            <a:headEnd type="stealth" w="med" len="med"/>
            <a:tailEnd type="stealth" w="med" len="med"/>
          </a:ln>
        </p:spPr>
      </p:cxnSp>
      <p:sp>
        <p:nvSpPr>
          <p:cNvPr id="176" name="Google Shape;176;p26"/>
          <p:cNvSpPr txBox="1"/>
          <p:nvPr/>
        </p:nvSpPr>
        <p:spPr>
          <a:xfrm>
            <a:off x="4651050" y="907850"/>
            <a:ext cx="2395500" cy="7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FFFFFF"/>
                </a:solidFill>
                <a:latin typeface="Roboto"/>
                <a:ea typeface="Roboto"/>
                <a:cs typeface="Roboto"/>
                <a:sym typeface="Roboto"/>
              </a:rPr>
              <a:t>Interest in building my skills</a:t>
            </a:r>
            <a:endParaRPr sz="2200">
              <a:solidFill>
                <a:srgbClr val="FFFFFF"/>
              </a:solidFill>
              <a:latin typeface="Roboto"/>
              <a:ea typeface="Roboto"/>
              <a:cs typeface="Roboto"/>
              <a:sym typeface="Roboto"/>
            </a:endParaRPr>
          </a:p>
        </p:txBody>
      </p:sp>
      <p:sp>
        <p:nvSpPr>
          <p:cNvPr id="177" name="Google Shape;177;p26"/>
          <p:cNvSpPr txBox="1"/>
          <p:nvPr/>
        </p:nvSpPr>
        <p:spPr>
          <a:xfrm>
            <a:off x="5348100" y="1613400"/>
            <a:ext cx="10014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Roboto"/>
                <a:ea typeface="Roboto"/>
                <a:cs typeface="Roboto"/>
                <a:sym typeface="Roboto"/>
              </a:rPr>
              <a:t>High</a:t>
            </a:r>
            <a:endParaRPr sz="2600">
              <a:solidFill>
                <a:srgbClr val="FFFFFF"/>
              </a:solidFill>
              <a:latin typeface="Roboto"/>
              <a:ea typeface="Roboto"/>
              <a:cs typeface="Roboto"/>
              <a:sym typeface="Roboto"/>
            </a:endParaRPr>
          </a:p>
        </p:txBody>
      </p:sp>
      <p:sp>
        <p:nvSpPr>
          <p:cNvPr id="178" name="Google Shape;178;p26"/>
          <p:cNvSpPr txBox="1"/>
          <p:nvPr/>
        </p:nvSpPr>
        <p:spPr>
          <a:xfrm>
            <a:off x="5537700" y="4600650"/>
            <a:ext cx="8118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Roboto"/>
                <a:ea typeface="Roboto"/>
                <a:cs typeface="Roboto"/>
                <a:sym typeface="Roboto"/>
              </a:rPr>
              <a:t>Low</a:t>
            </a:r>
            <a:endParaRPr sz="2600">
              <a:solidFill>
                <a:srgbClr val="FFFFFF"/>
              </a:solidFill>
              <a:latin typeface="Roboto"/>
              <a:ea typeface="Roboto"/>
              <a:cs typeface="Roboto"/>
              <a:sym typeface="Roboto"/>
            </a:endParaRPr>
          </a:p>
        </p:txBody>
      </p:sp>
      <p:sp>
        <p:nvSpPr>
          <p:cNvPr id="179" name="Google Shape;179;p26"/>
          <p:cNvSpPr txBox="1"/>
          <p:nvPr/>
        </p:nvSpPr>
        <p:spPr>
          <a:xfrm>
            <a:off x="6153138" y="4021425"/>
            <a:ext cx="5502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Roboto"/>
                <a:ea typeface="Roboto"/>
                <a:cs typeface="Roboto"/>
                <a:sym typeface="Roboto"/>
              </a:rPr>
              <a:t>A</a:t>
            </a:r>
            <a:endParaRPr sz="26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par>
                                <p:cTn id="8" presetID="10" presetClass="entr" presetSubtype="0" fill="hold"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fade">
                                      <p:cBhvr>
                                        <p:cTn id="10" dur="1000"/>
                                        <p:tgtEl>
                                          <p:spTgt spid="176"/>
                                        </p:tgtEl>
                                      </p:cBhvr>
                                    </p:animEffect>
                                  </p:childTnLst>
                                </p:cTn>
                              </p:par>
                              <p:par>
                                <p:cTn id="11" presetID="10"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childTnLst>
                                </p:cTn>
                              </p:par>
                              <p:par>
                                <p:cTn id="14" presetID="10" presetClass="entr" presetSubtype="0" fill="hold" nodeType="withEffect">
                                  <p:stCondLst>
                                    <p:cond delay="0"/>
                                  </p:stCondLst>
                                  <p:childTnLst>
                                    <p:set>
                                      <p:cBhvr>
                                        <p:cTn id="15" dur="1" fill="hold">
                                          <p:stCondLst>
                                            <p:cond delay="0"/>
                                          </p:stCondLst>
                                        </p:cTn>
                                        <p:tgtEl>
                                          <p:spTgt spid="178"/>
                                        </p:tgtEl>
                                        <p:attrNameLst>
                                          <p:attrName>style.visibility</p:attrName>
                                        </p:attrNameLst>
                                      </p:cBhvr>
                                      <p:to>
                                        <p:strVal val="visible"/>
                                      </p:to>
                                    </p:set>
                                    <p:animEffect transition="in" filter="fade">
                                      <p:cBhvr>
                                        <p:cTn id="16" dur="1000"/>
                                        <p:tgtEl>
                                          <p:spTgt spid="17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173"/>
                                        </p:tgtEl>
                                      </p:cBhvr>
                                    </p:animEffect>
                                    <p:set>
                                      <p:cBhvr>
                                        <p:cTn id="21" dur="1" fill="hold">
                                          <p:stCondLst>
                                            <p:cond delay="1000"/>
                                          </p:stCondLst>
                                        </p:cTn>
                                        <p:tgtEl>
                                          <p:spTgt spid="17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fade">
                                      <p:cBhvr>
                                        <p:cTn id="26"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Mapping your data science landscape</a:t>
            </a:r>
            <a:endParaRPr/>
          </a:p>
        </p:txBody>
      </p:sp>
      <p:sp>
        <p:nvSpPr>
          <p:cNvPr id="185" name="Google Shape;185;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 on your maps individually. (5 - 7 min)</a:t>
            </a:r>
            <a:endParaRPr/>
          </a:p>
          <a:p>
            <a:pPr marL="0" lvl="0" indent="0" algn="l" rtl="0">
              <a:spcBef>
                <a:spcPts val="1600"/>
              </a:spcBef>
              <a:spcAft>
                <a:spcPts val="0"/>
              </a:spcAft>
              <a:buNone/>
            </a:pPr>
            <a:r>
              <a:rPr lang="en"/>
              <a:t>Share and discuss in small groups. (5 - 7 min)</a:t>
            </a:r>
            <a:endParaRPr/>
          </a:p>
          <a:p>
            <a:pPr marL="0" lvl="0" indent="0" algn="l" rtl="0">
              <a:spcBef>
                <a:spcPts val="1600"/>
              </a:spcBef>
              <a:spcAft>
                <a:spcPts val="1600"/>
              </a:spcAft>
              <a:buNone/>
            </a:pPr>
            <a:r>
              <a:rPr lang="en"/>
              <a:t>Quick large group debrief.</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387900" y="3056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Why are we doing this?</a:t>
            </a:r>
            <a:endParaRPr>
              <a:latin typeface="Roboto"/>
              <a:ea typeface="Roboto"/>
              <a:cs typeface="Roboto"/>
              <a:sym typeface="Roboto"/>
            </a:endParaRPr>
          </a:p>
        </p:txBody>
      </p:sp>
      <p:sp>
        <p:nvSpPr>
          <p:cNvPr id="191" name="Google Shape;191;p28"/>
          <p:cNvSpPr txBox="1">
            <a:spLocks noGrp="1"/>
          </p:cNvSpPr>
          <p:nvPr>
            <p:ph type="body" idx="1"/>
          </p:nvPr>
        </p:nvSpPr>
        <p:spPr>
          <a:xfrm>
            <a:off x="387900" y="1268525"/>
            <a:ext cx="5045400" cy="351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If we think that there is an intersection we need to explore where it might be. </a:t>
            </a:r>
            <a:endParaRPr sz="1800"/>
          </a:p>
          <a:p>
            <a:pPr marL="0" lvl="0" indent="0" algn="l" rtl="0">
              <a:spcBef>
                <a:spcPts val="1600"/>
              </a:spcBef>
              <a:spcAft>
                <a:spcPts val="0"/>
              </a:spcAft>
              <a:buNone/>
            </a:pPr>
            <a:r>
              <a:rPr lang="en" sz="1800"/>
              <a:t>Celebrate the diversity of backgrounds and interests in this community.</a:t>
            </a:r>
            <a:endParaRPr sz="1800"/>
          </a:p>
          <a:p>
            <a:pPr marL="0" lvl="0" indent="0" algn="l" rtl="0">
              <a:spcBef>
                <a:spcPts val="1600"/>
              </a:spcBef>
              <a:spcAft>
                <a:spcPts val="0"/>
              </a:spcAft>
              <a:buNone/>
            </a:pPr>
            <a:r>
              <a:rPr lang="en" sz="1800"/>
              <a:t>Help us reflect on areas where we hope to collaborate and learn.</a:t>
            </a:r>
            <a:endParaRPr sz="1800"/>
          </a:p>
          <a:p>
            <a:pPr marL="0" lvl="0" indent="0" algn="l" rtl="0">
              <a:spcBef>
                <a:spcPts val="1600"/>
              </a:spcBef>
              <a:spcAft>
                <a:spcPts val="1600"/>
              </a:spcAft>
              <a:buNone/>
            </a:pPr>
            <a:r>
              <a:rPr lang="en" sz="1800"/>
              <a:t>Recognize that there are no unicorns; science is interdisciplinary; and, disciplinary expertise is an important resource. </a:t>
            </a:r>
            <a:endParaRPr sz="1800"/>
          </a:p>
        </p:txBody>
      </p:sp>
      <p:sp>
        <p:nvSpPr>
          <p:cNvPr id="192" name="Google Shape;192;p28"/>
          <p:cNvSpPr txBox="1">
            <a:spLocks noGrp="1"/>
          </p:cNvSpPr>
          <p:nvPr>
            <p:ph type="body" idx="2"/>
          </p:nvPr>
        </p:nvSpPr>
        <p:spPr>
          <a:xfrm>
            <a:off x="5918550" y="813600"/>
            <a:ext cx="2978400" cy="351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Activity goals:</a:t>
            </a:r>
            <a:endParaRPr sz="2100"/>
          </a:p>
          <a:p>
            <a:pPr marL="0" lvl="0" indent="0" algn="l" rtl="0">
              <a:spcBef>
                <a:spcPts val="1600"/>
              </a:spcBef>
              <a:spcAft>
                <a:spcPts val="0"/>
              </a:spcAft>
              <a:buNone/>
            </a:pPr>
            <a:r>
              <a:rPr lang="en" sz="2100"/>
              <a:t>Become familiar with how data science is defined.</a:t>
            </a:r>
            <a:endParaRPr sz="2100"/>
          </a:p>
          <a:p>
            <a:pPr marL="0" lvl="0" indent="0" algn="l" rtl="0">
              <a:spcBef>
                <a:spcPts val="1600"/>
              </a:spcBef>
              <a:spcAft>
                <a:spcPts val="1600"/>
              </a:spcAft>
              <a:buNone/>
            </a:pPr>
            <a:r>
              <a:rPr lang="en" sz="2100"/>
              <a:t>Explore where your interests and teaching might intersect with data science principles and practices.</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Remember - there are no unicorns</a:t>
            </a:r>
            <a:endParaRPr sz="2000"/>
          </a:p>
          <a:p>
            <a:pPr marL="1428750" lvl="0" indent="-1428750" algn="l" rtl="0">
              <a:spcBef>
                <a:spcPts val="1600"/>
              </a:spcBef>
              <a:spcAft>
                <a:spcPts val="0"/>
              </a:spcAft>
              <a:buNone/>
            </a:pPr>
            <a:r>
              <a:rPr lang="en" sz="2000"/>
              <a:t>Remember - disciplinary expertise is an important component of data acumen</a:t>
            </a:r>
            <a:endParaRPr sz="2000"/>
          </a:p>
          <a:p>
            <a:pPr marL="0" lvl="0" indent="0" algn="l" rtl="0">
              <a:spcBef>
                <a:spcPts val="1600"/>
              </a:spcBef>
              <a:spcAft>
                <a:spcPts val="0"/>
              </a:spcAft>
              <a:buNone/>
            </a:pPr>
            <a:r>
              <a:rPr lang="en" sz="2000"/>
              <a:t>If you are comfortable sharing your maps we would love to see them. </a:t>
            </a:r>
            <a:endParaRPr sz="2000"/>
          </a:p>
          <a:p>
            <a:pPr marL="0" lvl="0" indent="0" algn="l" rtl="0">
              <a:spcBef>
                <a:spcPts val="1600"/>
              </a:spcBef>
              <a:spcAft>
                <a:spcPts val="1600"/>
              </a:spcAft>
              <a:buNone/>
            </a:pPr>
            <a:r>
              <a:rPr lang="en" sz="2000"/>
              <a:t>If you are comfortable putting your name on it we would be interested in that too. </a:t>
            </a:r>
            <a:endParaRPr sz="2000"/>
          </a:p>
        </p:txBody>
      </p:sp>
      <p:sp>
        <p:nvSpPr>
          <p:cNvPr id="198" name="Google Shape;198;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Debrief</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1000"/>
                                        <p:tgtEl>
                                          <p:spTgt spid="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xEl>
                                              <p:pRg st="1" end="1"/>
                                            </p:txEl>
                                          </p:spTgt>
                                        </p:tgtEl>
                                        <p:attrNameLst>
                                          <p:attrName>style.visibility</p:attrName>
                                        </p:attrNameLst>
                                      </p:cBhvr>
                                      <p:to>
                                        <p:strVal val="visible"/>
                                      </p:to>
                                    </p:set>
                                    <p:animEffect transition="in" filter="fade">
                                      <p:cBhvr>
                                        <p:cTn id="12" dur="1000"/>
                                        <p:tgtEl>
                                          <p:spTgt spid="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xEl>
                                              <p:pRg st="2" end="2"/>
                                            </p:txEl>
                                          </p:spTgt>
                                        </p:tgtEl>
                                        <p:attrNameLst>
                                          <p:attrName>style.visibility</p:attrName>
                                        </p:attrNameLst>
                                      </p:cBhvr>
                                      <p:to>
                                        <p:strVal val="visible"/>
                                      </p:to>
                                    </p:set>
                                    <p:animEffect transition="in" filter="fade">
                                      <p:cBhvr>
                                        <p:cTn id="17" dur="1000"/>
                                        <p:tgtEl>
                                          <p:spTgt spid="1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xEl>
                                              <p:pRg st="3" end="3"/>
                                            </p:txEl>
                                          </p:spTgt>
                                        </p:tgtEl>
                                        <p:attrNameLst>
                                          <p:attrName>style.visibility</p:attrName>
                                        </p:attrNameLst>
                                      </p:cBhvr>
                                      <p:to>
                                        <p:strVal val="visible"/>
                                      </p:to>
                                    </p:set>
                                    <p:animEffect transition="in" filter="fade">
                                      <p:cBhvr>
                                        <p:cTn id="22" dur="1000"/>
                                        <p:tgtEl>
                                          <p:spTgt spid="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Additional comments, questions, discussion</a:t>
            </a:r>
            <a:endParaRPr/>
          </a:p>
        </p:txBody>
      </p:sp>
      <p:sp>
        <p:nvSpPr>
          <p:cNvPr id="204" name="Google Shape;204;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are we here for?</a:t>
            </a:r>
            <a:endParaRPr/>
          </a:p>
        </p:txBody>
      </p:sp>
      <p:sp>
        <p:nvSpPr>
          <p:cNvPr id="77" name="Google Shape;77;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workshop will focus on </a:t>
            </a:r>
            <a:r>
              <a:rPr lang="en" b="1"/>
              <a:t>how data science practices can enhance biology education</a:t>
            </a:r>
            <a:r>
              <a:rPr lang="en"/>
              <a:t>. Participants will work with colleagues to develop and adapt teaching materials that use data and quantitative skills to engage students with meaningful biological problems. We will </a:t>
            </a:r>
            <a:r>
              <a:rPr lang="en" b="1"/>
              <a:t>consider which aspects of data science are most relevant to biology education</a:t>
            </a:r>
            <a:r>
              <a:rPr lang="en"/>
              <a:t>, and how to incorporate these ideas in the existing curriculum. We will </a:t>
            </a:r>
            <a:r>
              <a:rPr lang="en" b="1"/>
              <a:t>explore effective pedagogical approaches for incorporating data science in the classroom</a:t>
            </a:r>
            <a:r>
              <a:rPr lang="en"/>
              <a:t>.</a:t>
            </a:r>
            <a:endParaRPr/>
          </a:p>
          <a:p>
            <a:pPr marL="0" lvl="0" indent="0" algn="l" rtl="0">
              <a:spcBef>
                <a:spcPts val="1600"/>
              </a:spcBef>
              <a:spcAft>
                <a:spcPts val="1600"/>
              </a:spcAft>
              <a:buNone/>
            </a:pPr>
            <a:endParaRPr/>
          </a:p>
        </p:txBody>
      </p:sp>
      <p:pic>
        <p:nvPicPr>
          <p:cNvPr id="78" name="Google Shape;78;p14"/>
          <p:cNvPicPr preferRelativeResize="0"/>
          <p:nvPr/>
        </p:nvPicPr>
        <p:blipFill>
          <a:blip r:embed="rId3">
            <a:alphaModFix/>
          </a:blip>
          <a:stretch>
            <a:fillRect/>
          </a:stretch>
        </p:blipFill>
        <p:spPr>
          <a:xfrm>
            <a:off x="3724525" y="3997600"/>
            <a:ext cx="5227626" cy="939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87900" y="3818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a biobyte?</a:t>
            </a:r>
            <a:endParaRPr/>
          </a:p>
        </p:txBody>
      </p:sp>
      <p:sp>
        <p:nvSpPr>
          <p:cNvPr id="84" name="Google Shape;84;p15"/>
          <p:cNvSpPr txBox="1">
            <a:spLocks noGrp="1"/>
          </p:cNvSpPr>
          <p:nvPr>
            <p:ph type="body" idx="1"/>
          </p:nvPr>
        </p:nvSpPr>
        <p:spPr>
          <a:xfrm>
            <a:off x="387900" y="1566038"/>
            <a:ext cx="35595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A short, (relatively) low tech way to begin to engage with data science principles and practices. </a:t>
            </a:r>
            <a:endParaRPr sz="1900"/>
          </a:p>
          <a:p>
            <a:pPr marL="457200" lvl="0" indent="-349250" algn="l" rtl="0">
              <a:spcBef>
                <a:spcPts val="1600"/>
              </a:spcBef>
              <a:spcAft>
                <a:spcPts val="0"/>
              </a:spcAft>
              <a:buSzPts val="1900"/>
              <a:buChar char="●"/>
            </a:pPr>
            <a:r>
              <a:rPr lang="en" sz="1900"/>
              <a:t>Part of the daily workshop schedule</a:t>
            </a:r>
            <a:endParaRPr sz="1900"/>
          </a:p>
          <a:p>
            <a:pPr marL="457200" lvl="0" indent="-349250" algn="l" rtl="0">
              <a:spcBef>
                <a:spcPts val="0"/>
              </a:spcBef>
              <a:spcAft>
                <a:spcPts val="0"/>
              </a:spcAft>
              <a:buSzPts val="1900"/>
              <a:buChar char="●"/>
            </a:pPr>
            <a:r>
              <a:rPr lang="en" sz="1900"/>
              <a:t>Designed to spark reflection and discussion</a:t>
            </a:r>
            <a:endParaRPr sz="1900"/>
          </a:p>
          <a:p>
            <a:pPr marL="0" lvl="0" indent="0" algn="l" rtl="0">
              <a:spcBef>
                <a:spcPts val="1600"/>
              </a:spcBef>
              <a:spcAft>
                <a:spcPts val="1600"/>
              </a:spcAft>
              <a:buNone/>
            </a:pPr>
            <a:endParaRPr sz="1900"/>
          </a:p>
        </p:txBody>
      </p:sp>
      <p:pic>
        <p:nvPicPr>
          <p:cNvPr id="85" name="Google Shape;85;p15"/>
          <p:cNvPicPr preferRelativeResize="0"/>
          <p:nvPr/>
        </p:nvPicPr>
        <p:blipFill rotWithShape="1">
          <a:blip r:embed="rId3">
            <a:alphaModFix/>
          </a:blip>
          <a:srcRect t="14945" r="19237" b="15639"/>
          <a:stretch/>
        </p:blipFill>
        <p:spPr>
          <a:xfrm>
            <a:off x="3947400" y="1694250"/>
            <a:ext cx="4923325" cy="2380350"/>
          </a:xfrm>
          <a:prstGeom prst="rect">
            <a:avLst/>
          </a:prstGeom>
          <a:noFill/>
          <a:ln>
            <a:noFill/>
          </a:ln>
        </p:spPr>
      </p:pic>
      <p:pic>
        <p:nvPicPr>
          <p:cNvPr id="86" name="Google Shape;86;p15"/>
          <p:cNvPicPr preferRelativeResize="0"/>
          <p:nvPr/>
        </p:nvPicPr>
        <p:blipFill rotWithShape="1">
          <a:blip r:embed="rId4">
            <a:alphaModFix/>
          </a:blip>
          <a:srcRect l="23504" t="32550" r="22795" b="45124"/>
          <a:stretch/>
        </p:blipFill>
        <p:spPr>
          <a:xfrm>
            <a:off x="4038600" y="2714938"/>
            <a:ext cx="3318100" cy="47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265500" y="550225"/>
            <a:ext cx="4045200" cy="181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Where are we in the data science landscape?</a:t>
            </a:r>
            <a:endParaRPr/>
          </a:p>
        </p:txBody>
      </p:sp>
      <p:sp>
        <p:nvSpPr>
          <p:cNvPr id="92" name="Google Shape;92;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b="1"/>
              <a:t>Biobyte 1 goals: </a:t>
            </a:r>
            <a:endParaRPr sz="2200" b="1"/>
          </a:p>
          <a:p>
            <a:pPr marL="0" lvl="0" indent="0" algn="l" rtl="0">
              <a:spcBef>
                <a:spcPts val="1600"/>
              </a:spcBef>
              <a:spcAft>
                <a:spcPts val="0"/>
              </a:spcAft>
              <a:buNone/>
            </a:pPr>
            <a:r>
              <a:rPr lang="en" sz="2200"/>
              <a:t>Become familiar with how data science is defined.</a:t>
            </a:r>
            <a:endParaRPr sz="2200"/>
          </a:p>
          <a:p>
            <a:pPr marL="0" lvl="0" indent="0" algn="l" rtl="0">
              <a:spcBef>
                <a:spcPts val="1600"/>
              </a:spcBef>
              <a:spcAft>
                <a:spcPts val="1600"/>
              </a:spcAft>
              <a:buNone/>
            </a:pPr>
            <a:r>
              <a:rPr lang="en" sz="2200"/>
              <a:t>Explore where your interests and teaching might intersect with data science principles and practices.</a:t>
            </a:r>
            <a:endParaRPr sz="2200"/>
          </a:p>
        </p:txBody>
      </p:sp>
      <p:sp>
        <p:nvSpPr>
          <p:cNvPr id="93" name="Google Shape;93;p16"/>
          <p:cNvSpPr txBox="1">
            <a:spLocks noGrp="1"/>
          </p:cNvSpPr>
          <p:nvPr>
            <p:ph type="subTitle" idx="1"/>
          </p:nvPr>
        </p:nvSpPr>
        <p:spPr>
          <a:xfrm>
            <a:off x="265500" y="2571750"/>
            <a:ext cx="4045200" cy="166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An opportunity to think about where you </a:t>
            </a:r>
            <a:r>
              <a:rPr lang="en" sz="2400" b="1" i="1">
                <a:solidFill>
                  <a:srgbClr val="FFFFFF"/>
                </a:solidFill>
              </a:rPr>
              <a:t>currently</a:t>
            </a:r>
            <a:r>
              <a:rPr lang="en" sz="2400">
                <a:solidFill>
                  <a:srgbClr val="FFFFFF"/>
                </a:solidFill>
              </a:rPr>
              <a:t> connect with data science.</a:t>
            </a:r>
            <a:endParaRPr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7"/>
          <p:cNvPicPr preferRelativeResize="0"/>
          <p:nvPr/>
        </p:nvPicPr>
        <p:blipFill>
          <a:blip r:embed="rId3">
            <a:alphaModFix/>
          </a:blip>
          <a:stretch>
            <a:fillRect/>
          </a:stretch>
        </p:blipFill>
        <p:spPr>
          <a:xfrm>
            <a:off x="0" y="0"/>
            <a:ext cx="5169475" cy="4782000"/>
          </a:xfrm>
          <a:prstGeom prst="rect">
            <a:avLst/>
          </a:prstGeom>
          <a:noFill/>
          <a:ln>
            <a:noFill/>
          </a:ln>
        </p:spPr>
      </p:pic>
      <p:sp>
        <p:nvSpPr>
          <p:cNvPr id="99" name="Google Shape;99;p17"/>
          <p:cNvSpPr txBox="1"/>
          <p:nvPr/>
        </p:nvSpPr>
        <p:spPr>
          <a:xfrm>
            <a:off x="56950" y="4782000"/>
            <a:ext cx="51126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Lato"/>
                <a:ea typeface="Lato"/>
                <a:cs typeface="Lato"/>
                <a:sym typeface="Lato"/>
              </a:rPr>
              <a:t>https://hbr.org/2012/10/data-scientist-the-sexiest-job-of-the-21st-century</a:t>
            </a:r>
            <a:endParaRPr sz="1100">
              <a:solidFill>
                <a:srgbClr val="FFFFFF"/>
              </a:solidFill>
              <a:latin typeface="Lato"/>
              <a:ea typeface="Lato"/>
              <a:cs typeface="Lato"/>
              <a:sym typeface="Lato"/>
            </a:endParaRPr>
          </a:p>
        </p:txBody>
      </p:sp>
      <p:sp>
        <p:nvSpPr>
          <p:cNvPr id="100" name="Google Shape;100;p17"/>
          <p:cNvSpPr txBox="1">
            <a:spLocks noGrp="1"/>
          </p:cNvSpPr>
          <p:nvPr>
            <p:ph type="body" idx="4294967295"/>
          </p:nvPr>
        </p:nvSpPr>
        <p:spPr>
          <a:xfrm>
            <a:off x="5507175" y="724200"/>
            <a:ext cx="3402900" cy="369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latin typeface="Roboto Slab"/>
                <a:ea typeface="Roboto Slab"/>
                <a:cs typeface="Roboto Slab"/>
                <a:sym typeface="Roboto Slab"/>
              </a:rPr>
              <a:t>?</a:t>
            </a:r>
            <a:endParaRPr sz="4000" b="1">
              <a:latin typeface="Roboto Slab"/>
              <a:ea typeface="Roboto Slab"/>
              <a:cs typeface="Roboto Slab"/>
              <a:sym typeface="Roboto Slab"/>
            </a:endParaRPr>
          </a:p>
          <a:p>
            <a:pPr marL="0" lvl="0" indent="0" algn="ctr" rtl="0">
              <a:spcBef>
                <a:spcPts val="1600"/>
              </a:spcBef>
              <a:spcAft>
                <a:spcPts val="0"/>
              </a:spcAft>
              <a:buNone/>
            </a:pPr>
            <a:r>
              <a:rPr lang="en" sz="3500">
                <a:latin typeface="Roboto Slab"/>
                <a:ea typeface="Roboto Slab"/>
                <a:cs typeface="Roboto Slab"/>
                <a:sym typeface="Roboto Slab"/>
              </a:rPr>
              <a:t>But what is </a:t>
            </a:r>
            <a:br>
              <a:rPr lang="en" sz="3500">
                <a:latin typeface="Roboto Slab"/>
                <a:ea typeface="Roboto Slab"/>
                <a:cs typeface="Roboto Slab"/>
                <a:sym typeface="Roboto Slab"/>
              </a:rPr>
            </a:br>
            <a:r>
              <a:rPr lang="en" sz="3500">
                <a:latin typeface="Roboto Slab"/>
                <a:ea typeface="Roboto Slab"/>
                <a:cs typeface="Roboto Slab"/>
                <a:sym typeface="Roboto Slab"/>
              </a:rPr>
              <a:t>data science</a:t>
            </a:r>
            <a:endParaRPr sz="3500">
              <a:latin typeface="Roboto Slab"/>
              <a:ea typeface="Roboto Slab"/>
              <a:cs typeface="Roboto Slab"/>
              <a:sym typeface="Roboto Slab"/>
            </a:endParaRPr>
          </a:p>
          <a:p>
            <a:pPr marL="0" lvl="0" indent="0" algn="ctr" rtl="0">
              <a:spcBef>
                <a:spcPts val="1600"/>
              </a:spcBef>
              <a:spcAft>
                <a:spcPts val="1600"/>
              </a:spcAft>
              <a:buNone/>
            </a:pPr>
            <a:r>
              <a:rPr lang="en" sz="4000" b="1">
                <a:latin typeface="Roboto Slab"/>
                <a:ea typeface="Roboto Slab"/>
                <a:cs typeface="Roboto Slab"/>
                <a:sym typeface="Roboto Slab"/>
              </a:rPr>
              <a:t>?</a:t>
            </a:r>
            <a:endParaRPr sz="4000" b="1">
              <a:latin typeface="Roboto Slab"/>
              <a:ea typeface="Roboto Slab"/>
              <a:cs typeface="Roboto Slab"/>
              <a:sym typeface="Roboto Sla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000"/>
              </a:spcAft>
              <a:buNone/>
            </a:pPr>
            <a:r>
              <a:rPr lang="en" sz="700" b="1">
                <a:solidFill>
                  <a:schemeClr val="lt1"/>
                </a:solidFill>
              </a:rPr>
              <a:t>1</a:t>
            </a:r>
            <a:endParaRPr sz="700" b="1">
              <a:solidFill>
                <a:schemeClr val="lt1"/>
              </a:solidFill>
            </a:endParaRPr>
          </a:p>
        </p:txBody>
      </p:sp>
      <p:sp>
        <p:nvSpPr>
          <p:cNvPr id="106" name="Google Shape;106;p18"/>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Supporting information</a:t>
            </a:r>
            <a:endParaRPr/>
          </a:p>
          <a:p>
            <a:pPr marL="0" lvl="0" indent="0" algn="ctr" rtl="0">
              <a:spcBef>
                <a:spcPts val="0"/>
              </a:spcBef>
              <a:spcAft>
                <a:spcPts val="0"/>
              </a:spcAft>
              <a:buNone/>
            </a:pPr>
            <a:r>
              <a:rPr lang="en" b="0"/>
              <a:t>01</a:t>
            </a:r>
            <a:endParaRPr b="0"/>
          </a:p>
        </p:txBody>
      </p:sp>
      <p:sp>
        <p:nvSpPr>
          <p:cNvPr id="107" name="Google Shape;107;p18"/>
          <p:cNvSpPr txBox="1">
            <a:spLocks noGrp="1"/>
          </p:cNvSpPr>
          <p:nvPr>
            <p:ph type="subTitle" idx="1"/>
          </p:nvPr>
        </p:nvSpPr>
        <p:spPr>
          <a:xfrm>
            <a:off x="724950" y="3313925"/>
            <a:ext cx="3300900" cy="759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 sz="1300"/>
              <a:t>List any research or data you have to support the need for a solution.</a:t>
            </a:r>
            <a:endParaRPr sz="1300"/>
          </a:p>
        </p:txBody>
      </p:sp>
      <p:pic>
        <p:nvPicPr>
          <p:cNvPr id="108" name="Google Shape;108;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sz="700" b="1">
                <a:solidFill>
                  <a:schemeClr val="lt1"/>
                </a:solidFill>
              </a:rPr>
              <a:t>1</a:t>
            </a:r>
            <a:endParaRPr sz="700" b="1">
              <a:solidFill>
                <a:schemeClr val="lt1"/>
              </a:solidFill>
            </a:endParaRPr>
          </a:p>
        </p:txBody>
      </p:sp>
      <p:sp>
        <p:nvSpPr>
          <p:cNvPr id="114" name="Google Shape;114;p19"/>
          <p:cNvSpPr txBox="1">
            <a:spLocks noGrp="1"/>
          </p:cNvSpPr>
          <p:nvPr>
            <p:ph type="subTitle" idx="4294967295"/>
          </p:nvPr>
        </p:nvSpPr>
        <p:spPr>
          <a:xfrm>
            <a:off x="0" y="1594025"/>
            <a:ext cx="3300900" cy="2478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His goal was to define data science at a high level to avoid discussing particular tools or platforms.</a:t>
            </a:r>
            <a:endParaRPr sz="1300"/>
          </a:p>
          <a:p>
            <a:pPr marL="0" lvl="0" indent="0" algn="l" rtl="0">
              <a:lnSpc>
                <a:spcPct val="115000"/>
              </a:lnSpc>
              <a:spcBef>
                <a:spcPts val="1000"/>
              </a:spcBef>
              <a:spcAft>
                <a:spcPts val="0"/>
              </a:spcAft>
              <a:buNone/>
            </a:pPr>
            <a:r>
              <a:rPr lang="en" sz="1400"/>
              <a:t>http://drewconway.com/zia/2013/3/26/the-data-science-venn-diagram</a:t>
            </a:r>
            <a:endParaRPr sz="1400"/>
          </a:p>
          <a:p>
            <a:pPr marL="0" lvl="0" indent="0" algn="l" rtl="0">
              <a:lnSpc>
                <a:spcPct val="115000"/>
              </a:lnSpc>
              <a:spcBef>
                <a:spcPts val="1000"/>
              </a:spcBef>
              <a:spcAft>
                <a:spcPts val="0"/>
              </a:spcAft>
              <a:buNone/>
            </a:pPr>
            <a:endParaRPr sz="1400"/>
          </a:p>
          <a:p>
            <a:pPr marL="0" lvl="0" indent="0" algn="l" rtl="0">
              <a:lnSpc>
                <a:spcPct val="115000"/>
              </a:lnSpc>
              <a:spcBef>
                <a:spcPts val="1000"/>
              </a:spcBef>
              <a:spcAft>
                <a:spcPts val="0"/>
              </a:spcAft>
              <a:buNone/>
            </a:pPr>
            <a:r>
              <a:rPr lang="en" sz="1400"/>
              <a:t>Battle of the Data Science Venn Diagrams</a:t>
            </a:r>
            <a:endParaRPr sz="1400"/>
          </a:p>
          <a:p>
            <a:pPr marL="0" lvl="0" indent="0" algn="l" rtl="0">
              <a:lnSpc>
                <a:spcPct val="115000"/>
              </a:lnSpc>
              <a:spcBef>
                <a:spcPts val="1000"/>
              </a:spcBef>
              <a:spcAft>
                <a:spcPts val="1000"/>
              </a:spcAft>
              <a:buNone/>
            </a:pPr>
            <a:r>
              <a:rPr lang="en" sz="1400"/>
              <a:t>https://www.kdnuggets.com/2016/10/battle-data-science-venn-diagrams.html</a:t>
            </a:r>
            <a:endParaRPr sz="1400"/>
          </a:p>
        </p:txBody>
      </p:sp>
      <p:pic>
        <p:nvPicPr>
          <p:cNvPr id="115" name="Google Shape;115;p19"/>
          <p:cNvPicPr preferRelativeResize="0"/>
          <p:nvPr/>
        </p:nvPicPr>
        <p:blipFill>
          <a:blip r:embed="rId3">
            <a:alphaModFix/>
          </a:blip>
          <a:stretch>
            <a:fillRect/>
          </a:stretch>
        </p:blipFill>
        <p:spPr>
          <a:xfrm>
            <a:off x="3443847" y="6450"/>
            <a:ext cx="5700155" cy="5143499"/>
          </a:xfrm>
          <a:prstGeom prst="rect">
            <a:avLst/>
          </a:prstGeom>
          <a:noFill/>
          <a:ln>
            <a:noFill/>
          </a:ln>
        </p:spPr>
      </p:pic>
      <p:sp>
        <p:nvSpPr>
          <p:cNvPr id="116" name="Google Shape;116;p19"/>
          <p:cNvSpPr txBox="1">
            <a:spLocks noGrp="1"/>
          </p:cNvSpPr>
          <p:nvPr>
            <p:ph type="title"/>
          </p:nvPr>
        </p:nvSpPr>
        <p:spPr>
          <a:xfrm>
            <a:off x="387900" y="335700"/>
            <a:ext cx="2808000" cy="97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Drew Conway</a:t>
            </a:r>
            <a:endParaRPr/>
          </a:p>
          <a:p>
            <a:pPr marL="0" lvl="0" indent="0" algn="l" rtl="0">
              <a:spcBef>
                <a:spcPts val="0"/>
              </a:spcBef>
              <a:spcAft>
                <a:spcPts val="0"/>
              </a:spcAft>
              <a:buNone/>
            </a:pPr>
            <a:r>
              <a:rPr lang="en"/>
              <a:t>2010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593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Steven Geringer</a:t>
            </a:r>
            <a:endParaRPr/>
          </a:p>
          <a:p>
            <a:pPr marL="0" lvl="0" indent="0" algn="l" rtl="0">
              <a:spcBef>
                <a:spcPts val="0"/>
              </a:spcBef>
              <a:spcAft>
                <a:spcPts val="0"/>
              </a:spcAft>
              <a:buNone/>
            </a:pPr>
            <a:r>
              <a:rPr lang="en"/>
              <a:t>2014</a:t>
            </a:r>
            <a:endParaRPr/>
          </a:p>
        </p:txBody>
      </p:sp>
      <p:pic>
        <p:nvPicPr>
          <p:cNvPr id="122" name="Google Shape;122;p20"/>
          <p:cNvPicPr preferRelativeResize="0"/>
          <p:nvPr/>
        </p:nvPicPr>
        <p:blipFill>
          <a:blip r:embed="rId3">
            <a:alphaModFix/>
          </a:blip>
          <a:stretch>
            <a:fillRect/>
          </a:stretch>
        </p:blipFill>
        <p:spPr>
          <a:xfrm>
            <a:off x="3048000" y="236888"/>
            <a:ext cx="6096000" cy="4562475"/>
          </a:xfrm>
          <a:prstGeom prst="rect">
            <a:avLst/>
          </a:prstGeom>
          <a:noFill/>
          <a:ln>
            <a:noFill/>
          </a:ln>
        </p:spPr>
      </p:pic>
      <p:sp>
        <p:nvSpPr>
          <p:cNvPr id="123" name="Google Shape;123;p20"/>
          <p:cNvSpPr txBox="1">
            <a:spLocks noGrp="1"/>
          </p:cNvSpPr>
          <p:nvPr>
            <p:ph type="body" idx="1"/>
          </p:nvPr>
        </p:nvSpPr>
        <p:spPr>
          <a:xfrm>
            <a:off x="159300" y="1594025"/>
            <a:ext cx="2808000" cy="26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 intersection is described as a </a:t>
            </a:r>
            <a:r>
              <a:rPr lang="en" sz="1800" b="1"/>
              <a:t>Unicorn</a:t>
            </a:r>
            <a:r>
              <a:rPr lang="en" sz="1800"/>
              <a:t> </a:t>
            </a:r>
            <a:endParaRPr sz="1800"/>
          </a:p>
          <a:p>
            <a:pPr marL="0" lvl="0" indent="0" algn="l" rtl="0">
              <a:spcBef>
                <a:spcPts val="1600"/>
              </a:spcBef>
              <a:spcAft>
                <a:spcPts val="1600"/>
              </a:spcAft>
              <a:buNone/>
            </a:pPr>
            <a:r>
              <a:rPr lang="en" sz="1800"/>
              <a:t>(a mythical beast with magical powers who's rumored to exist but is never actually seen in the wild).</a:t>
            </a:r>
            <a:endParaRPr sz="1800"/>
          </a:p>
        </p:txBody>
      </p:sp>
      <p:sp>
        <p:nvSpPr>
          <p:cNvPr id="124" name="Google Shape;124;p20"/>
          <p:cNvSpPr txBox="1"/>
          <p:nvPr/>
        </p:nvSpPr>
        <p:spPr>
          <a:xfrm>
            <a:off x="3048000" y="4748700"/>
            <a:ext cx="6096000" cy="39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Roboto"/>
                <a:ea typeface="Roboto"/>
                <a:cs typeface="Roboto"/>
                <a:sym typeface="Roboto"/>
              </a:rPr>
              <a:t>http://www.anlytcs.com/2014/01/data-science-venn-diagram-v20.html</a:t>
            </a:r>
            <a:endParaRPr>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body" idx="1"/>
          </p:nvPr>
        </p:nvSpPr>
        <p:spPr>
          <a:xfrm>
            <a:off x="0" y="4484900"/>
            <a:ext cx="88755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a:latin typeface="Roboto"/>
                <a:ea typeface="Roboto"/>
                <a:cs typeface="Roboto"/>
                <a:sym typeface="Roboto"/>
              </a:rPr>
              <a:t>https://www8.nationalacademies.org/pa/projectview.aspx?key=49822</a:t>
            </a:r>
            <a:endParaRPr sz="1400">
              <a:latin typeface="Roboto"/>
              <a:ea typeface="Roboto"/>
              <a:cs typeface="Roboto"/>
              <a:sym typeface="Roboto"/>
            </a:endParaRPr>
          </a:p>
          <a:p>
            <a:pPr marL="0" lvl="0" indent="0" algn="l" rtl="0">
              <a:spcBef>
                <a:spcPts val="0"/>
              </a:spcBef>
              <a:spcAft>
                <a:spcPts val="0"/>
              </a:spcAft>
              <a:buNone/>
            </a:pPr>
            <a:r>
              <a:rPr lang="en" sz="1400">
                <a:latin typeface="Roboto"/>
                <a:ea typeface="Roboto"/>
                <a:cs typeface="Roboto"/>
                <a:sym typeface="Roboto"/>
              </a:rPr>
              <a:t>https://www.nap.edu/catalog/25104/data-science-for-undergraduates-opportunities-and-options</a:t>
            </a:r>
            <a:endParaRPr sz="1400">
              <a:latin typeface="Roboto"/>
              <a:ea typeface="Roboto"/>
              <a:cs typeface="Roboto"/>
              <a:sym typeface="Roboto"/>
            </a:endParaRPr>
          </a:p>
        </p:txBody>
      </p:sp>
      <p:pic>
        <p:nvPicPr>
          <p:cNvPr id="130" name="Google Shape;130;p21"/>
          <p:cNvPicPr preferRelativeResize="0"/>
          <p:nvPr/>
        </p:nvPicPr>
        <p:blipFill>
          <a:blip r:embed="rId3">
            <a:alphaModFix/>
          </a:blip>
          <a:stretch>
            <a:fillRect/>
          </a:stretch>
        </p:blipFill>
        <p:spPr>
          <a:xfrm>
            <a:off x="0" y="0"/>
            <a:ext cx="2985355" cy="4484899"/>
          </a:xfrm>
          <a:prstGeom prst="rect">
            <a:avLst/>
          </a:prstGeom>
          <a:noFill/>
          <a:ln>
            <a:noFill/>
          </a:ln>
        </p:spPr>
      </p:pic>
      <p:sp>
        <p:nvSpPr>
          <p:cNvPr id="131" name="Google Shape;131;p21"/>
          <p:cNvSpPr txBox="1">
            <a:spLocks noGrp="1"/>
          </p:cNvSpPr>
          <p:nvPr>
            <p:ph type="body" idx="1"/>
          </p:nvPr>
        </p:nvSpPr>
        <p:spPr>
          <a:xfrm>
            <a:off x="3261150" y="1855825"/>
            <a:ext cx="5818800" cy="238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Roboto"/>
                <a:ea typeface="Roboto"/>
                <a:cs typeface="Roboto"/>
                <a:sym typeface="Roboto"/>
              </a:rPr>
              <a:t>a·cu·men</a:t>
            </a:r>
            <a:endParaRPr sz="28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/əˈkyo͞omən,ˈakyəmən/</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 sz="2000">
                <a:latin typeface="Roboto"/>
                <a:ea typeface="Roboto"/>
                <a:cs typeface="Roboto"/>
                <a:sym typeface="Roboto"/>
              </a:rPr>
              <a:t>The ability to make good judgments and quick decisions, typically in a particular domain.</a:t>
            </a:r>
            <a:endParaRPr sz="2000">
              <a:latin typeface="Roboto"/>
              <a:ea typeface="Roboto"/>
              <a:cs typeface="Roboto"/>
              <a:sym typeface="Roboto"/>
            </a:endParaRPr>
          </a:p>
        </p:txBody>
      </p:sp>
      <p:sp>
        <p:nvSpPr>
          <p:cNvPr id="132" name="Google Shape;132;p21"/>
          <p:cNvSpPr txBox="1">
            <a:spLocks noGrp="1"/>
          </p:cNvSpPr>
          <p:nvPr>
            <p:ph type="body" idx="1"/>
          </p:nvPr>
        </p:nvSpPr>
        <p:spPr>
          <a:xfrm>
            <a:off x="2985350" y="28225"/>
            <a:ext cx="6158700" cy="182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ea typeface="Roboto"/>
                <a:cs typeface="Roboto"/>
                <a:sym typeface="Roboto"/>
              </a:rPr>
              <a:t>Finding 2.3: A critical task in the education of future data scientists is to instill </a:t>
            </a:r>
            <a:r>
              <a:rPr lang="en" b="1">
                <a:latin typeface="Roboto"/>
                <a:ea typeface="Roboto"/>
                <a:cs typeface="Roboto"/>
                <a:sym typeface="Roboto"/>
              </a:rPr>
              <a:t>data acumen</a:t>
            </a:r>
            <a:r>
              <a:rPr lang="en">
                <a:latin typeface="Roboto"/>
                <a:ea typeface="Roboto"/>
                <a:cs typeface="Roboto"/>
                <a:sym typeface="Roboto"/>
              </a:rPr>
              <a:t>. This requires exposure to key concepts in data science, real-world data and problems that can reinforce the limitations of tools, and ethical considerations that permeate many applications.</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1816</Words>
  <Application>Microsoft Macintosh PowerPoint</Application>
  <PresentationFormat>On-screen Show (16:9)</PresentationFormat>
  <Paragraphs>131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Roboto</vt:lpstr>
      <vt:lpstr>Arial</vt:lpstr>
      <vt:lpstr>Roboto Slab</vt:lpstr>
      <vt:lpstr>Lato</vt:lpstr>
      <vt:lpstr>Marina</vt:lpstr>
      <vt:lpstr>Biobytes</vt:lpstr>
      <vt:lpstr>What are we here for?</vt:lpstr>
      <vt:lpstr>What is a biobyte?</vt:lpstr>
      <vt:lpstr>Where are we in the data science landscape?</vt:lpstr>
      <vt:lpstr>PowerPoint Presentation</vt:lpstr>
      <vt:lpstr>Supporting information 01</vt:lpstr>
      <vt:lpstr>Drew Conway 2010</vt:lpstr>
      <vt:lpstr>Steven Geringer 2014</vt:lpstr>
      <vt:lpstr>PowerPoint Presentation</vt:lpstr>
      <vt:lpstr>PowerPoint Presentation</vt:lpstr>
      <vt:lpstr>Take a deep breath ...</vt:lpstr>
      <vt:lpstr> We don’t need to train our students to be data scientists.  However, it would probably be a good idea to explore the ways that data science is used in biology and think about how our teaching can help prepare students to engage with data science principles and practices.</vt:lpstr>
      <vt:lpstr>Mapping your data science landscape</vt:lpstr>
      <vt:lpstr>Mapping your data science landscape</vt:lpstr>
      <vt:lpstr>Mapping your data science landscape</vt:lpstr>
      <vt:lpstr>Why are we doing this?</vt:lpstr>
      <vt:lpstr>Debrief</vt:lpstr>
      <vt:lpstr>Additional comments, questions,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Biobytes</dc:title>
  <cp:lastModifiedBy>Donovan, Samuel S</cp:lastModifiedBy>
  <cp:revision>1</cp:revision>
  <dcterms:modified xsi:type="dcterms:W3CDTF">2019-08-01T16:44:11Z</dcterms:modified>
</cp:coreProperties>
</file>