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22" r:id="rId3"/>
    <p:sldId id="325" r:id="rId4"/>
    <p:sldId id="326" r:id="rId5"/>
    <p:sldId id="313" r:id="rId6"/>
    <p:sldId id="257" r:id="rId7"/>
    <p:sldId id="258" r:id="rId8"/>
    <p:sldId id="319" r:id="rId9"/>
    <p:sldId id="323" r:id="rId10"/>
    <p:sldId id="259" r:id="rId11"/>
    <p:sldId id="260" r:id="rId12"/>
    <p:sldId id="330" r:id="rId13"/>
    <p:sldId id="327" r:id="rId14"/>
    <p:sldId id="321" r:id="rId15"/>
    <p:sldId id="329" r:id="rId16"/>
    <p:sldId id="303" r:id="rId17"/>
    <p:sldId id="297" r:id="rId18"/>
    <p:sldId id="328" r:id="rId19"/>
    <p:sldId id="298" r:id="rId20"/>
    <p:sldId id="310" r:id="rId21"/>
    <p:sldId id="312" r:id="rId22"/>
    <p:sldId id="304" r:id="rId23"/>
    <p:sldId id="311" r:id="rId24"/>
    <p:sldId id="309" r:id="rId25"/>
    <p:sldId id="30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43"/>
    <p:restoredTop sz="88435"/>
  </p:normalViewPr>
  <p:slideViewPr>
    <p:cSldViewPr snapToGrid="0" snapToObjects="1">
      <p:cViewPr varScale="1">
        <p:scale>
          <a:sx n="81" d="100"/>
          <a:sy n="81" d="100"/>
        </p:scale>
        <p:origin x="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C3756F-E7BB-475B-BB62-A954192981B2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F036AFD-E00F-47F4-9641-80C0325F2D3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Notes only</a:t>
          </a:r>
        </a:p>
      </dgm:t>
    </dgm:pt>
    <dgm:pt modelId="{4278ABEC-1BA7-44A5-8050-ABBBEBFE1DE8}" type="parTrans" cxnId="{BBBB2FB5-8E3C-494E-9AE9-59BEC83B9500}">
      <dgm:prSet/>
      <dgm:spPr/>
      <dgm:t>
        <a:bodyPr/>
        <a:lstStyle/>
        <a:p>
          <a:endParaRPr lang="en-US"/>
        </a:p>
      </dgm:t>
    </dgm:pt>
    <dgm:pt modelId="{B68958E4-E398-49E0-A362-1862913815B0}" type="sibTrans" cxnId="{BBBB2FB5-8E3C-494E-9AE9-59BEC83B9500}">
      <dgm:prSet/>
      <dgm:spPr/>
      <dgm:t>
        <a:bodyPr/>
        <a:lstStyle/>
        <a:p>
          <a:endParaRPr lang="en-US"/>
        </a:p>
      </dgm:t>
    </dgm:pt>
    <dgm:pt modelId="{6ED9DBD0-B04A-47A8-82BE-91A2F6FA287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Lab notebook </a:t>
          </a:r>
        </a:p>
      </dgm:t>
    </dgm:pt>
    <dgm:pt modelId="{EB15E285-0E4D-45FA-A55D-B98535ECEB3C}" type="parTrans" cxnId="{408C8BD2-3FB7-4E76-8AE8-20AC9240D33A}">
      <dgm:prSet/>
      <dgm:spPr/>
      <dgm:t>
        <a:bodyPr/>
        <a:lstStyle/>
        <a:p>
          <a:endParaRPr lang="en-US"/>
        </a:p>
      </dgm:t>
    </dgm:pt>
    <dgm:pt modelId="{F808959C-9824-4E48-A33C-6F0ADBCA3591}" type="sibTrans" cxnId="{408C8BD2-3FB7-4E76-8AE8-20AC9240D33A}">
      <dgm:prSet/>
      <dgm:spPr/>
      <dgm:t>
        <a:bodyPr/>
        <a:lstStyle/>
        <a:p>
          <a:endParaRPr lang="en-US"/>
        </a:p>
      </dgm:t>
    </dgm:pt>
    <dgm:pt modelId="{280AC86A-8F9F-491F-A49E-BCA92CDDB9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Discipline specific</a:t>
          </a:r>
        </a:p>
      </dgm:t>
    </dgm:pt>
    <dgm:pt modelId="{7E5DB394-A4AB-4B13-AD0F-B837B989D723}" type="parTrans" cxnId="{E3E6ACD1-4A28-46DD-90DD-85D944A97C4E}">
      <dgm:prSet/>
      <dgm:spPr/>
      <dgm:t>
        <a:bodyPr/>
        <a:lstStyle/>
        <a:p>
          <a:endParaRPr lang="en-US"/>
        </a:p>
      </dgm:t>
    </dgm:pt>
    <dgm:pt modelId="{E2638802-F740-48D8-975D-91D63ABDF3CD}" type="sibTrans" cxnId="{E3E6ACD1-4A28-46DD-90DD-85D944A97C4E}">
      <dgm:prSet/>
      <dgm:spPr/>
      <dgm:t>
        <a:bodyPr/>
        <a:lstStyle/>
        <a:p>
          <a:endParaRPr lang="en-US"/>
        </a:p>
      </dgm:t>
    </dgm:pt>
    <dgm:pt modelId="{6B49D3AB-038F-46AC-8E3D-D08AE8839C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Discipline agnostic </a:t>
          </a:r>
        </a:p>
      </dgm:t>
    </dgm:pt>
    <dgm:pt modelId="{24BAFD76-0347-42D9-B056-0BFA54DA8C12}" type="parTrans" cxnId="{5CB58B7C-2728-4238-AA7B-B6D1B8364E05}">
      <dgm:prSet/>
      <dgm:spPr/>
      <dgm:t>
        <a:bodyPr/>
        <a:lstStyle/>
        <a:p>
          <a:endParaRPr lang="en-US"/>
        </a:p>
      </dgm:t>
    </dgm:pt>
    <dgm:pt modelId="{A9B55B60-2770-4960-8795-45B32B548895}" type="sibTrans" cxnId="{5CB58B7C-2728-4238-AA7B-B6D1B8364E05}">
      <dgm:prSet/>
      <dgm:spPr/>
      <dgm:t>
        <a:bodyPr/>
        <a:lstStyle/>
        <a:p>
          <a:endParaRPr lang="en-US"/>
        </a:p>
      </dgm:t>
    </dgm:pt>
    <dgm:pt modelId="{C6443AED-9674-410F-B05E-FEDFE1147C02}" type="pres">
      <dgm:prSet presAssocID="{3EC3756F-E7BB-475B-BB62-A954192981B2}" presName="root" presStyleCnt="0">
        <dgm:presLayoutVars>
          <dgm:dir/>
          <dgm:resizeHandles val="exact"/>
        </dgm:presLayoutVars>
      </dgm:prSet>
      <dgm:spPr/>
    </dgm:pt>
    <dgm:pt modelId="{57EA4D81-5C1E-491C-83FE-1354FB9294EE}" type="pres">
      <dgm:prSet presAssocID="{6ED9DBD0-B04A-47A8-82BE-91A2F6FA2878}" presName="compNode" presStyleCnt="0"/>
      <dgm:spPr/>
    </dgm:pt>
    <dgm:pt modelId="{0C4F84A9-30A9-425F-BA74-FE04DB0FC7A9}" type="pres">
      <dgm:prSet presAssocID="{6ED9DBD0-B04A-47A8-82BE-91A2F6FA287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D34455FD-8350-4A12-85BF-8CA9A1A267AC}" type="pres">
      <dgm:prSet presAssocID="{6ED9DBD0-B04A-47A8-82BE-91A2F6FA2878}" presName="iconSpace" presStyleCnt="0"/>
      <dgm:spPr/>
    </dgm:pt>
    <dgm:pt modelId="{01DF3E7D-B0FE-4FD3-A5A3-CBC2E9D5F89E}" type="pres">
      <dgm:prSet presAssocID="{6ED9DBD0-B04A-47A8-82BE-91A2F6FA2878}" presName="parTx" presStyleLbl="revTx" presStyleIdx="0" presStyleCnt="4">
        <dgm:presLayoutVars>
          <dgm:chMax val="0"/>
          <dgm:chPref val="0"/>
        </dgm:presLayoutVars>
      </dgm:prSet>
      <dgm:spPr/>
    </dgm:pt>
    <dgm:pt modelId="{BBA1AFFE-BE81-4935-9D39-746524FCD26E}" type="pres">
      <dgm:prSet presAssocID="{6ED9DBD0-B04A-47A8-82BE-91A2F6FA2878}" presName="txSpace" presStyleCnt="0"/>
      <dgm:spPr/>
    </dgm:pt>
    <dgm:pt modelId="{F8252A26-FA02-456A-AE6E-36B27CC7E6B8}" type="pres">
      <dgm:prSet presAssocID="{6ED9DBD0-B04A-47A8-82BE-91A2F6FA2878}" presName="desTx" presStyleLbl="revTx" presStyleIdx="1" presStyleCnt="4">
        <dgm:presLayoutVars/>
      </dgm:prSet>
      <dgm:spPr/>
    </dgm:pt>
    <dgm:pt modelId="{AB4AB775-57C6-CA44-99E9-939D500E7C63}" type="pres">
      <dgm:prSet presAssocID="{F808959C-9824-4E48-A33C-6F0ADBCA3591}" presName="sibTrans" presStyleCnt="0"/>
      <dgm:spPr/>
    </dgm:pt>
    <dgm:pt modelId="{DC07D9B7-7FB7-41B6-8DAD-E8B2B23205BD}" type="pres">
      <dgm:prSet presAssocID="{2F036AFD-E00F-47F4-9641-80C0325F2D3F}" presName="compNode" presStyleCnt="0"/>
      <dgm:spPr/>
    </dgm:pt>
    <dgm:pt modelId="{4484C4B7-76A5-442B-8C1C-6EFCDDF15C83}" type="pres">
      <dgm:prSet presAssocID="{2F036AFD-E00F-47F4-9641-80C0325F2D3F}" presName="iconRect" presStyleLbl="node1" presStyleIdx="1" presStyleCnt="2"/>
      <dgm:spPr>
        <a:blipFill>
          <a:blip xmlns:r="http://schemas.openxmlformats.org/officeDocument/2006/relationships"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8FEC451-5911-4067-9EE9-A0C4BD59A640}" type="pres">
      <dgm:prSet presAssocID="{2F036AFD-E00F-47F4-9641-80C0325F2D3F}" presName="iconSpace" presStyleCnt="0"/>
      <dgm:spPr/>
    </dgm:pt>
    <dgm:pt modelId="{3BB6C0FB-76C8-446D-895E-E15876538BD7}" type="pres">
      <dgm:prSet presAssocID="{2F036AFD-E00F-47F4-9641-80C0325F2D3F}" presName="parTx" presStyleLbl="revTx" presStyleIdx="2" presStyleCnt="4">
        <dgm:presLayoutVars>
          <dgm:chMax val="0"/>
          <dgm:chPref val="0"/>
        </dgm:presLayoutVars>
      </dgm:prSet>
      <dgm:spPr/>
    </dgm:pt>
    <dgm:pt modelId="{AC084A76-90CF-4744-9C14-96331B1A4C31}" type="pres">
      <dgm:prSet presAssocID="{2F036AFD-E00F-47F4-9641-80C0325F2D3F}" presName="txSpace" presStyleCnt="0"/>
      <dgm:spPr/>
    </dgm:pt>
    <dgm:pt modelId="{E2227993-56BA-49C8-85B0-788B459DD5A8}" type="pres">
      <dgm:prSet presAssocID="{2F036AFD-E00F-47F4-9641-80C0325F2D3F}" presName="desTx" presStyleLbl="revTx" presStyleIdx="3" presStyleCnt="4">
        <dgm:presLayoutVars/>
      </dgm:prSet>
      <dgm:spPr/>
    </dgm:pt>
  </dgm:ptLst>
  <dgm:cxnLst>
    <dgm:cxn modelId="{177E302B-0208-8041-8BCB-18C6D4405B92}" type="presOf" srcId="{280AC86A-8F9F-491F-A49E-BCA92CDDB9BC}" destId="{F8252A26-FA02-456A-AE6E-36B27CC7E6B8}" srcOrd="0" destOrd="0" presId="urn:microsoft.com/office/officeart/2018/2/layout/IconLabelDescriptionList"/>
    <dgm:cxn modelId="{04299062-2CF3-F54A-81BF-5262DA5FB87C}" type="presOf" srcId="{2F036AFD-E00F-47F4-9641-80C0325F2D3F}" destId="{3BB6C0FB-76C8-446D-895E-E15876538BD7}" srcOrd="0" destOrd="0" presId="urn:microsoft.com/office/officeart/2018/2/layout/IconLabelDescriptionList"/>
    <dgm:cxn modelId="{5CB58B7C-2728-4238-AA7B-B6D1B8364E05}" srcId="{6ED9DBD0-B04A-47A8-82BE-91A2F6FA2878}" destId="{6B49D3AB-038F-46AC-8E3D-D08AE8839CE7}" srcOrd="1" destOrd="0" parTransId="{24BAFD76-0347-42D9-B056-0BFA54DA8C12}" sibTransId="{A9B55B60-2770-4960-8795-45B32B548895}"/>
    <dgm:cxn modelId="{3766888A-4C63-1E46-81AD-BC4EC1CFB834}" type="presOf" srcId="{6B49D3AB-038F-46AC-8E3D-D08AE8839CE7}" destId="{F8252A26-FA02-456A-AE6E-36B27CC7E6B8}" srcOrd="0" destOrd="1" presId="urn:microsoft.com/office/officeart/2018/2/layout/IconLabelDescriptionList"/>
    <dgm:cxn modelId="{BBBB2FB5-8E3C-494E-9AE9-59BEC83B9500}" srcId="{3EC3756F-E7BB-475B-BB62-A954192981B2}" destId="{2F036AFD-E00F-47F4-9641-80C0325F2D3F}" srcOrd="1" destOrd="0" parTransId="{4278ABEC-1BA7-44A5-8050-ABBBEBFE1DE8}" sibTransId="{B68958E4-E398-49E0-A362-1862913815B0}"/>
    <dgm:cxn modelId="{AA95C6C5-B461-B542-9985-F79E5EC678EF}" type="presOf" srcId="{6ED9DBD0-B04A-47A8-82BE-91A2F6FA2878}" destId="{01DF3E7D-B0FE-4FD3-A5A3-CBC2E9D5F89E}" srcOrd="0" destOrd="0" presId="urn:microsoft.com/office/officeart/2018/2/layout/IconLabelDescriptionList"/>
    <dgm:cxn modelId="{DCF197C7-F267-4641-98CB-F903ED9DFBEA}" type="presOf" srcId="{3EC3756F-E7BB-475B-BB62-A954192981B2}" destId="{C6443AED-9674-410F-B05E-FEDFE1147C02}" srcOrd="0" destOrd="0" presId="urn:microsoft.com/office/officeart/2018/2/layout/IconLabelDescriptionList"/>
    <dgm:cxn modelId="{E3E6ACD1-4A28-46DD-90DD-85D944A97C4E}" srcId="{6ED9DBD0-B04A-47A8-82BE-91A2F6FA2878}" destId="{280AC86A-8F9F-491F-A49E-BCA92CDDB9BC}" srcOrd="0" destOrd="0" parTransId="{7E5DB394-A4AB-4B13-AD0F-B837B989D723}" sibTransId="{E2638802-F740-48D8-975D-91D63ABDF3CD}"/>
    <dgm:cxn modelId="{408C8BD2-3FB7-4E76-8AE8-20AC9240D33A}" srcId="{3EC3756F-E7BB-475B-BB62-A954192981B2}" destId="{6ED9DBD0-B04A-47A8-82BE-91A2F6FA2878}" srcOrd="0" destOrd="0" parTransId="{EB15E285-0E4D-45FA-A55D-B98535ECEB3C}" sibTransId="{F808959C-9824-4E48-A33C-6F0ADBCA3591}"/>
    <dgm:cxn modelId="{86ECEE73-50C9-4E45-BA7D-0ECB7A15AB93}" type="presParOf" srcId="{C6443AED-9674-410F-B05E-FEDFE1147C02}" destId="{57EA4D81-5C1E-491C-83FE-1354FB9294EE}" srcOrd="0" destOrd="0" presId="urn:microsoft.com/office/officeart/2018/2/layout/IconLabelDescriptionList"/>
    <dgm:cxn modelId="{EA4B4B7F-C218-B241-9437-93048AA09F36}" type="presParOf" srcId="{57EA4D81-5C1E-491C-83FE-1354FB9294EE}" destId="{0C4F84A9-30A9-425F-BA74-FE04DB0FC7A9}" srcOrd="0" destOrd="0" presId="urn:microsoft.com/office/officeart/2018/2/layout/IconLabelDescriptionList"/>
    <dgm:cxn modelId="{B5F7ED8D-1BD4-A44D-96F8-056983063831}" type="presParOf" srcId="{57EA4D81-5C1E-491C-83FE-1354FB9294EE}" destId="{D34455FD-8350-4A12-85BF-8CA9A1A267AC}" srcOrd="1" destOrd="0" presId="urn:microsoft.com/office/officeart/2018/2/layout/IconLabelDescriptionList"/>
    <dgm:cxn modelId="{1F48CC9D-00FA-3A40-8A26-E700837CCB10}" type="presParOf" srcId="{57EA4D81-5C1E-491C-83FE-1354FB9294EE}" destId="{01DF3E7D-B0FE-4FD3-A5A3-CBC2E9D5F89E}" srcOrd="2" destOrd="0" presId="urn:microsoft.com/office/officeart/2018/2/layout/IconLabelDescriptionList"/>
    <dgm:cxn modelId="{A5503D02-315C-4F44-B6AF-43A0F188A896}" type="presParOf" srcId="{57EA4D81-5C1E-491C-83FE-1354FB9294EE}" destId="{BBA1AFFE-BE81-4935-9D39-746524FCD26E}" srcOrd="3" destOrd="0" presId="urn:microsoft.com/office/officeart/2018/2/layout/IconLabelDescriptionList"/>
    <dgm:cxn modelId="{B954F7F7-6557-C542-9EE7-8542018795F1}" type="presParOf" srcId="{57EA4D81-5C1E-491C-83FE-1354FB9294EE}" destId="{F8252A26-FA02-456A-AE6E-36B27CC7E6B8}" srcOrd="4" destOrd="0" presId="urn:microsoft.com/office/officeart/2018/2/layout/IconLabelDescriptionList"/>
    <dgm:cxn modelId="{7C1AD2C0-8559-1C4D-B016-FB0D001638AA}" type="presParOf" srcId="{C6443AED-9674-410F-B05E-FEDFE1147C02}" destId="{AB4AB775-57C6-CA44-99E9-939D500E7C63}" srcOrd="1" destOrd="0" presId="urn:microsoft.com/office/officeart/2018/2/layout/IconLabelDescriptionList"/>
    <dgm:cxn modelId="{184B0C97-8DCF-104E-97AA-A2F842FF9C45}" type="presParOf" srcId="{C6443AED-9674-410F-B05E-FEDFE1147C02}" destId="{DC07D9B7-7FB7-41B6-8DAD-E8B2B23205BD}" srcOrd="2" destOrd="0" presId="urn:microsoft.com/office/officeart/2018/2/layout/IconLabelDescriptionList"/>
    <dgm:cxn modelId="{190A23D5-FAC6-474D-B270-CF75E93C5C4A}" type="presParOf" srcId="{DC07D9B7-7FB7-41B6-8DAD-E8B2B23205BD}" destId="{4484C4B7-76A5-442B-8C1C-6EFCDDF15C83}" srcOrd="0" destOrd="0" presId="urn:microsoft.com/office/officeart/2018/2/layout/IconLabelDescriptionList"/>
    <dgm:cxn modelId="{D3DFCE6C-5F91-5144-BC28-8DF883D32370}" type="presParOf" srcId="{DC07D9B7-7FB7-41B6-8DAD-E8B2B23205BD}" destId="{68FEC451-5911-4067-9EE9-A0C4BD59A640}" srcOrd="1" destOrd="0" presId="urn:microsoft.com/office/officeart/2018/2/layout/IconLabelDescriptionList"/>
    <dgm:cxn modelId="{9EC250D0-A4F7-034A-A375-B362D9B717DB}" type="presParOf" srcId="{DC07D9B7-7FB7-41B6-8DAD-E8B2B23205BD}" destId="{3BB6C0FB-76C8-446D-895E-E15876538BD7}" srcOrd="2" destOrd="0" presId="urn:microsoft.com/office/officeart/2018/2/layout/IconLabelDescriptionList"/>
    <dgm:cxn modelId="{A9DD7F4A-B130-494C-8B3A-37B73B9357C8}" type="presParOf" srcId="{DC07D9B7-7FB7-41B6-8DAD-E8B2B23205BD}" destId="{AC084A76-90CF-4744-9C14-96331B1A4C31}" srcOrd="3" destOrd="0" presId="urn:microsoft.com/office/officeart/2018/2/layout/IconLabelDescriptionList"/>
    <dgm:cxn modelId="{0CADA9F3-FEE8-B241-86B8-69F270A786E2}" type="presParOf" srcId="{DC07D9B7-7FB7-41B6-8DAD-E8B2B23205BD}" destId="{E2227993-56BA-49C8-85B0-788B459DD5A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ADBFB0-43B6-496A-9416-4D04CE239AA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C3474FC-04EB-488F-AE1F-618F4D2765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Support for Digital</a:t>
          </a:r>
        </a:p>
      </dgm:t>
    </dgm:pt>
    <dgm:pt modelId="{16D4ECC9-5DB1-47B5-ACFA-73FC5AF28E2E}" type="parTrans" cxnId="{FBEFAE8E-97B5-4150-AB1A-F4B216DCD90D}">
      <dgm:prSet/>
      <dgm:spPr/>
      <dgm:t>
        <a:bodyPr/>
        <a:lstStyle/>
        <a:p>
          <a:endParaRPr lang="en-US"/>
        </a:p>
      </dgm:t>
    </dgm:pt>
    <dgm:pt modelId="{76CAE52C-F2D3-40F6-BBE0-3F42F47DFF99}" type="sibTrans" cxnId="{FBEFAE8E-97B5-4150-AB1A-F4B216DCD90D}">
      <dgm:prSet/>
      <dgm:spPr/>
      <dgm:t>
        <a:bodyPr/>
        <a:lstStyle/>
        <a:p>
          <a:endParaRPr lang="en-US"/>
        </a:p>
      </dgm:t>
    </dgm:pt>
    <dgm:pt modelId="{97306B28-D264-4BCA-8866-8287B1D9A2B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ELN options</a:t>
          </a:r>
        </a:p>
      </dgm:t>
    </dgm:pt>
    <dgm:pt modelId="{E97F2DC2-3787-425D-883E-0457166CE1CB}" type="parTrans" cxnId="{DD423CF6-3CD0-4DB4-A287-AD7A90617D13}">
      <dgm:prSet/>
      <dgm:spPr/>
      <dgm:t>
        <a:bodyPr/>
        <a:lstStyle/>
        <a:p>
          <a:endParaRPr lang="en-US"/>
        </a:p>
      </dgm:t>
    </dgm:pt>
    <dgm:pt modelId="{954AF6A5-1D39-486A-B0FE-CE2BB73E752A}" type="sibTrans" cxnId="{DD423CF6-3CD0-4DB4-A287-AD7A90617D13}">
      <dgm:prSet/>
      <dgm:spPr/>
      <dgm:t>
        <a:bodyPr/>
        <a:lstStyle/>
        <a:p>
          <a:endParaRPr lang="en-US"/>
        </a:p>
      </dgm:t>
    </dgm:pt>
    <dgm:pt modelId="{2DF1D000-730E-4AF6-A83F-77F607704F3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Best practices</a:t>
          </a:r>
        </a:p>
      </dgm:t>
    </dgm:pt>
    <dgm:pt modelId="{CC25376A-3704-4A1D-945C-6637350AC011}" type="parTrans" cxnId="{FD136725-9540-4035-9974-BB43DA008932}">
      <dgm:prSet/>
      <dgm:spPr/>
      <dgm:t>
        <a:bodyPr/>
        <a:lstStyle/>
        <a:p>
          <a:endParaRPr lang="en-US"/>
        </a:p>
      </dgm:t>
    </dgm:pt>
    <dgm:pt modelId="{965AB882-77D5-44FF-AD04-F9DE46A9954E}" type="sibTrans" cxnId="{FD136725-9540-4035-9974-BB43DA008932}">
      <dgm:prSet/>
      <dgm:spPr/>
      <dgm:t>
        <a:bodyPr/>
        <a:lstStyle/>
        <a:p>
          <a:endParaRPr lang="en-US"/>
        </a:p>
      </dgm:t>
    </dgm:pt>
    <dgm:pt modelId="{5F2D4FAC-2096-4CA4-A6BE-224A52A981C2}" type="pres">
      <dgm:prSet presAssocID="{30ADBFB0-43B6-496A-9416-4D04CE239AA1}" presName="root" presStyleCnt="0">
        <dgm:presLayoutVars>
          <dgm:dir/>
          <dgm:resizeHandles val="exact"/>
        </dgm:presLayoutVars>
      </dgm:prSet>
      <dgm:spPr/>
    </dgm:pt>
    <dgm:pt modelId="{31ED1318-258E-4CB2-96BF-27D7A543B915}" type="pres">
      <dgm:prSet presAssocID="{4C3474FC-04EB-488F-AE1F-618F4D2765AE}" presName="compNode" presStyleCnt="0"/>
      <dgm:spPr/>
    </dgm:pt>
    <dgm:pt modelId="{DBA106B0-6BF3-4583-8499-B464A4E7F8C3}" type="pres">
      <dgm:prSet presAssocID="{4C3474FC-04EB-488F-AE1F-618F4D2765AE}" presName="iconBgRect" presStyleLbl="bgShp" presStyleIdx="0" presStyleCnt="3"/>
      <dgm:spPr/>
    </dgm:pt>
    <dgm:pt modelId="{306F0ADD-0B73-455D-A045-BB3854757E53}" type="pres">
      <dgm:prSet presAssocID="{4C3474FC-04EB-488F-AE1F-618F4D2765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A6AA3304-B0CC-4BEA-9907-1C5523DB6188}" type="pres">
      <dgm:prSet presAssocID="{4C3474FC-04EB-488F-AE1F-618F4D2765AE}" presName="spaceRect" presStyleCnt="0"/>
      <dgm:spPr/>
    </dgm:pt>
    <dgm:pt modelId="{D061CBC0-8FEF-4620-8AA4-C4D7B51A48B4}" type="pres">
      <dgm:prSet presAssocID="{4C3474FC-04EB-488F-AE1F-618F4D2765AE}" presName="textRect" presStyleLbl="revTx" presStyleIdx="0" presStyleCnt="3">
        <dgm:presLayoutVars>
          <dgm:chMax val="1"/>
          <dgm:chPref val="1"/>
        </dgm:presLayoutVars>
      </dgm:prSet>
      <dgm:spPr/>
    </dgm:pt>
    <dgm:pt modelId="{AF7873E5-77DC-4380-B5EB-A24A9D3A6BCC}" type="pres">
      <dgm:prSet presAssocID="{76CAE52C-F2D3-40F6-BBE0-3F42F47DFF99}" presName="sibTrans" presStyleCnt="0"/>
      <dgm:spPr/>
    </dgm:pt>
    <dgm:pt modelId="{4D35CC21-A7F8-494F-9665-6B08BC36480B}" type="pres">
      <dgm:prSet presAssocID="{97306B28-D264-4BCA-8866-8287B1D9A2BA}" presName="compNode" presStyleCnt="0"/>
      <dgm:spPr/>
    </dgm:pt>
    <dgm:pt modelId="{47B798B8-6EEE-4B4F-9E9E-AF92C11047E1}" type="pres">
      <dgm:prSet presAssocID="{97306B28-D264-4BCA-8866-8287B1D9A2BA}" presName="iconBgRect" presStyleLbl="bgShp" presStyleIdx="1" presStyleCnt="3"/>
      <dgm:spPr/>
    </dgm:pt>
    <dgm:pt modelId="{872C24DA-C20B-425B-B7E3-0D9A52A43AD0}" type="pres">
      <dgm:prSet presAssocID="{97306B28-D264-4BCA-8866-8287B1D9A2B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CA5ECE2B-AE6F-4485-BD6B-5313EE3963D1}" type="pres">
      <dgm:prSet presAssocID="{97306B28-D264-4BCA-8866-8287B1D9A2BA}" presName="spaceRect" presStyleCnt="0"/>
      <dgm:spPr/>
    </dgm:pt>
    <dgm:pt modelId="{B7B48BCE-8E56-4853-A9F1-F98573EDEB53}" type="pres">
      <dgm:prSet presAssocID="{97306B28-D264-4BCA-8866-8287B1D9A2BA}" presName="textRect" presStyleLbl="revTx" presStyleIdx="1" presStyleCnt="3">
        <dgm:presLayoutVars>
          <dgm:chMax val="1"/>
          <dgm:chPref val="1"/>
        </dgm:presLayoutVars>
      </dgm:prSet>
      <dgm:spPr/>
    </dgm:pt>
    <dgm:pt modelId="{1BDBC995-9601-4E16-851E-B49FE94B2F3D}" type="pres">
      <dgm:prSet presAssocID="{954AF6A5-1D39-486A-B0FE-CE2BB73E752A}" presName="sibTrans" presStyleCnt="0"/>
      <dgm:spPr/>
    </dgm:pt>
    <dgm:pt modelId="{3C15E48E-CEAF-4294-80B6-C7A0E40A141C}" type="pres">
      <dgm:prSet presAssocID="{2DF1D000-730E-4AF6-A83F-77F607704F3F}" presName="compNode" presStyleCnt="0"/>
      <dgm:spPr/>
    </dgm:pt>
    <dgm:pt modelId="{2980D35A-ED2B-482E-B70C-00F0AC9375B8}" type="pres">
      <dgm:prSet presAssocID="{2DF1D000-730E-4AF6-A83F-77F607704F3F}" presName="iconBgRect" presStyleLbl="bgShp" presStyleIdx="2" presStyleCnt="3"/>
      <dgm:spPr/>
    </dgm:pt>
    <dgm:pt modelId="{1ED869E6-A47E-4D0C-8BAC-755562A61CE4}" type="pres">
      <dgm:prSet presAssocID="{2DF1D000-730E-4AF6-A83F-77F607704F3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9866C078-38FE-45DD-9BD8-0396EF2D0B1F}" type="pres">
      <dgm:prSet presAssocID="{2DF1D000-730E-4AF6-A83F-77F607704F3F}" presName="spaceRect" presStyleCnt="0"/>
      <dgm:spPr/>
    </dgm:pt>
    <dgm:pt modelId="{191F6EF3-57FC-46BF-BE6D-54C0CBA4539B}" type="pres">
      <dgm:prSet presAssocID="{2DF1D000-730E-4AF6-A83F-77F607704F3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D136725-9540-4035-9974-BB43DA008932}" srcId="{30ADBFB0-43B6-496A-9416-4D04CE239AA1}" destId="{2DF1D000-730E-4AF6-A83F-77F607704F3F}" srcOrd="2" destOrd="0" parTransId="{CC25376A-3704-4A1D-945C-6637350AC011}" sibTransId="{965AB882-77D5-44FF-AD04-F9DE46A9954E}"/>
    <dgm:cxn modelId="{1F714A2B-CB6F-264D-9CDF-1219392D188F}" type="presOf" srcId="{30ADBFB0-43B6-496A-9416-4D04CE239AA1}" destId="{5F2D4FAC-2096-4CA4-A6BE-224A52A981C2}" srcOrd="0" destOrd="0" presId="urn:microsoft.com/office/officeart/2018/5/layout/IconCircleLabelList"/>
    <dgm:cxn modelId="{422E4D65-7117-AB4A-86F4-371B623B1A7A}" type="presOf" srcId="{4C3474FC-04EB-488F-AE1F-618F4D2765AE}" destId="{D061CBC0-8FEF-4620-8AA4-C4D7B51A48B4}" srcOrd="0" destOrd="0" presId="urn:microsoft.com/office/officeart/2018/5/layout/IconCircleLabelList"/>
    <dgm:cxn modelId="{FBEFAE8E-97B5-4150-AB1A-F4B216DCD90D}" srcId="{30ADBFB0-43B6-496A-9416-4D04CE239AA1}" destId="{4C3474FC-04EB-488F-AE1F-618F4D2765AE}" srcOrd="0" destOrd="0" parTransId="{16D4ECC9-5DB1-47B5-ACFA-73FC5AF28E2E}" sibTransId="{76CAE52C-F2D3-40F6-BBE0-3F42F47DFF99}"/>
    <dgm:cxn modelId="{254906A7-E464-694F-8D6D-9346743CC10B}" type="presOf" srcId="{97306B28-D264-4BCA-8866-8287B1D9A2BA}" destId="{B7B48BCE-8E56-4853-A9F1-F98573EDEB53}" srcOrd="0" destOrd="0" presId="urn:microsoft.com/office/officeart/2018/5/layout/IconCircleLabelList"/>
    <dgm:cxn modelId="{FE7EBCB4-D027-C24C-A498-C0FDAEB380B8}" type="presOf" srcId="{2DF1D000-730E-4AF6-A83F-77F607704F3F}" destId="{191F6EF3-57FC-46BF-BE6D-54C0CBA4539B}" srcOrd="0" destOrd="0" presId="urn:microsoft.com/office/officeart/2018/5/layout/IconCircleLabelList"/>
    <dgm:cxn modelId="{DD423CF6-3CD0-4DB4-A287-AD7A90617D13}" srcId="{30ADBFB0-43B6-496A-9416-4D04CE239AA1}" destId="{97306B28-D264-4BCA-8866-8287B1D9A2BA}" srcOrd="1" destOrd="0" parTransId="{E97F2DC2-3787-425D-883E-0457166CE1CB}" sibTransId="{954AF6A5-1D39-486A-B0FE-CE2BB73E752A}"/>
    <dgm:cxn modelId="{4864E65A-00B3-7340-9ECF-2B6FB3B052CB}" type="presParOf" srcId="{5F2D4FAC-2096-4CA4-A6BE-224A52A981C2}" destId="{31ED1318-258E-4CB2-96BF-27D7A543B915}" srcOrd="0" destOrd="0" presId="urn:microsoft.com/office/officeart/2018/5/layout/IconCircleLabelList"/>
    <dgm:cxn modelId="{68114A82-AE61-2544-9DA8-A05679A8FEB4}" type="presParOf" srcId="{31ED1318-258E-4CB2-96BF-27D7A543B915}" destId="{DBA106B0-6BF3-4583-8499-B464A4E7F8C3}" srcOrd="0" destOrd="0" presId="urn:microsoft.com/office/officeart/2018/5/layout/IconCircleLabelList"/>
    <dgm:cxn modelId="{BDDA6069-21F5-3949-9D63-5A656676DCBE}" type="presParOf" srcId="{31ED1318-258E-4CB2-96BF-27D7A543B915}" destId="{306F0ADD-0B73-455D-A045-BB3854757E53}" srcOrd="1" destOrd="0" presId="urn:microsoft.com/office/officeart/2018/5/layout/IconCircleLabelList"/>
    <dgm:cxn modelId="{DBFA26BF-163F-4C47-BF8E-CC515740FFE0}" type="presParOf" srcId="{31ED1318-258E-4CB2-96BF-27D7A543B915}" destId="{A6AA3304-B0CC-4BEA-9907-1C5523DB6188}" srcOrd="2" destOrd="0" presId="urn:microsoft.com/office/officeart/2018/5/layout/IconCircleLabelList"/>
    <dgm:cxn modelId="{928C48C4-70E1-284F-AC78-C16E84D9CEE1}" type="presParOf" srcId="{31ED1318-258E-4CB2-96BF-27D7A543B915}" destId="{D061CBC0-8FEF-4620-8AA4-C4D7B51A48B4}" srcOrd="3" destOrd="0" presId="urn:microsoft.com/office/officeart/2018/5/layout/IconCircleLabelList"/>
    <dgm:cxn modelId="{968A3D40-18F3-924A-B2F3-19ED6C5879DB}" type="presParOf" srcId="{5F2D4FAC-2096-4CA4-A6BE-224A52A981C2}" destId="{AF7873E5-77DC-4380-B5EB-A24A9D3A6BCC}" srcOrd="1" destOrd="0" presId="urn:microsoft.com/office/officeart/2018/5/layout/IconCircleLabelList"/>
    <dgm:cxn modelId="{46D12D8D-C9E6-774A-B370-1C8DA68F2485}" type="presParOf" srcId="{5F2D4FAC-2096-4CA4-A6BE-224A52A981C2}" destId="{4D35CC21-A7F8-494F-9665-6B08BC36480B}" srcOrd="2" destOrd="0" presId="urn:microsoft.com/office/officeart/2018/5/layout/IconCircleLabelList"/>
    <dgm:cxn modelId="{816A68C2-E8AA-3446-A276-22916481147A}" type="presParOf" srcId="{4D35CC21-A7F8-494F-9665-6B08BC36480B}" destId="{47B798B8-6EEE-4B4F-9E9E-AF92C11047E1}" srcOrd="0" destOrd="0" presId="urn:microsoft.com/office/officeart/2018/5/layout/IconCircleLabelList"/>
    <dgm:cxn modelId="{C78BA616-F580-3949-8640-A6E7F3FFCC4D}" type="presParOf" srcId="{4D35CC21-A7F8-494F-9665-6B08BC36480B}" destId="{872C24DA-C20B-425B-B7E3-0D9A52A43AD0}" srcOrd="1" destOrd="0" presId="urn:microsoft.com/office/officeart/2018/5/layout/IconCircleLabelList"/>
    <dgm:cxn modelId="{E1FA31D6-4935-D146-BD56-5013D9912F03}" type="presParOf" srcId="{4D35CC21-A7F8-494F-9665-6B08BC36480B}" destId="{CA5ECE2B-AE6F-4485-BD6B-5313EE3963D1}" srcOrd="2" destOrd="0" presId="urn:microsoft.com/office/officeart/2018/5/layout/IconCircleLabelList"/>
    <dgm:cxn modelId="{07BFA585-33A8-2341-A71F-2F948532EB10}" type="presParOf" srcId="{4D35CC21-A7F8-494F-9665-6B08BC36480B}" destId="{B7B48BCE-8E56-4853-A9F1-F98573EDEB53}" srcOrd="3" destOrd="0" presId="urn:microsoft.com/office/officeart/2018/5/layout/IconCircleLabelList"/>
    <dgm:cxn modelId="{B8F3F372-90B3-7047-A1A3-88668ED707C2}" type="presParOf" srcId="{5F2D4FAC-2096-4CA4-A6BE-224A52A981C2}" destId="{1BDBC995-9601-4E16-851E-B49FE94B2F3D}" srcOrd="3" destOrd="0" presId="urn:microsoft.com/office/officeart/2018/5/layout/IconCircleLabelList"/>
    <dgm:cxn modelId="{F62B4379-1054-F445-B82F-5148CB0B922B}" type="presParOf" srcId="{5F2D4FAC-2096-4CA4-A6BE-224A52A981C2}" destId="{3C15E48E-CEAF-4294-80B6-C7A0E40A141C}" srcOrd="4" destOrd="0" presId="urn:microsoft.com/office/officeart/2018/5/layout/IconCircleLabelList"/>
    <dgm:cxn modelId="{B21C9349-350F-8347-AC6A-3E3AD7907851}" type="presParOf" srcId="{3C15E48E-CEAF-4294-80B6-C7A0E40A141C}" destId="{2980D35A-ED2B-482E-B70C-00F0AC9375B8}" srcOrd="0" destOrd="0" presId="urn:microsoft.com/office/officeart/2018/5/layout/IconCircleLabelList"/>
    <dgm:cxn modelId="{75D4F854-763C-5D41-8E3B-1ED3FCCCF350}" type="presParOf" srcId="{3C15E48E-CEAF-4294-80B6-C7A0E40A141C}" destId="{1ED869E6-A47E-4D0C-8BAC-755562A61CE4}" srcOrd="1" destOrd="0" presId="urn:microsoft.com/office/officeart/2018/5/layout/IconCircleLabelList"/>
    <dgm:cxn modelId="{88920D54-1A44-3547-A5BF-60F99ABFE08D}" type="presParOf" srcId="{3C15E48E-CEAF-4294-80B6-C7A0E40A141C}" destId="{9866C078-38FE-45DD-9BD8-0396EF2D0B1F}" srcOrd="2" destOrd="0" presId="urn:microsoft.com/office/officeart/2018/5/layout/IconCircleLabelList"/>
    <dgm:cxn modelId="{43C0E411-DB0C-A34D-9EA7-E3820269CB46}" type="presParOf" srcId="{3C15E48E-CEAF-4294-80B6-C7A0E40A141C}" destId="{191F6EF3-57FC-46BF-BE6D-54C0CBA4539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ADBFB0-43B6-496A-9416-4D04CE239AA1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C3474FC-04EB-488F-AE1F-618F4D2765AE}">
      <dgm:prSet/>
      <dgm:spPr/>
      <dgm:t>
        <a:bodyPr/>
        <a:lstStyle/>
        <a:p>
          <a:pPr>
            <a:defRPr cap="all"/>
          </a:pPr>
          <a:r>
            <a:rPr lang="en-US" dirty="0"/>
            <a:t>Go Digital</a:t>
          </a:r>
        </a:p>
      </dgm:t>
    </dgm:pt>
    <dgm:pt modelId="{16D4ECC9-5DB1-47B5-ACFA-73FC5AF28E2E}" type="parTrans" cxnId="{FBEFAE8E-97B5-4150-AB1A-F4B216DCD90D}">
      <dgm:prSet/>
      <dgm:spPr/>
      <dgm:t>
        <a:bodyPr/>
        <a:lstStyle/>
        <a:p>
          <a:endParaRPr lang="en-US"/>
        </a:p>
      </dgm:t>
    </dgm:pt>
    <dgm:pt modelId="{76CAE52C-F2D3-40F6-BBE0-3F42F47DFF99}" type="sibTrans" cxnId="{FBEFAE8E-97B5-4150-AB1A-F4B216DCD90D}">
      <dgm:prSet/>
      <dgm:spPr/>
      <dgm:t>
        <a:bodyPr/>
        <a:lstStyle/>
        <a:p>
          <a:endParaRPr lang="en-US"/>
        </a:p>
      </dgm:t>
    </dgm:pt>
    <dgm:pt modelId="{97306B28-D264-4BCA-8866-8287B1D9A2BA}">
      <dgm:prSet/>
      <dgm:spPr/>
      <dgm:t>
        <a:bodyPr/>
        <a:lstStyle/>
        <a:p>
          <a:pPr>
            <a:defRPr cap="all"/>
          </a:pPr>
          <a:r>
            <a:rPr lang="en-US" dirty="0"/>
            <a:t>Lots of options</a:t>
          </a:r>
        </a:p>
      </dgm:t>
    </dgm:pt>
    <dgm:pt modelId="{E97F2DC2-3787-425D-883E-0457166CE1CB}" type="parTrans" cxnId="{DD423CF6-3CD0-4DB4-A287-AD7A90617D13}">
      <dgm:prSet/>
      <dgm:spPr/>
      <dgm:t>
        <a:bodyPr/>
        <a:lstStyle/>
        <a:p>
          <a:endParaRPr lang="en-US"/>
        </a:p>
      </dgm:t>
    </dgm:pt>
    <dgm:pt modelId="{954AF6A5-1D39-486A-B0FE-CE2BB73E752A}" type="sibTrans" cxnId="{DD423CF6-3CD0-4DB4-A287-AD7A90617D13}">
      <dgm:prSet/>
      <dgm:spPr/>
      <dgm:t>
        <a:bodyPr/>
        <a:lstStyle/>
        <a:p>
          <a:endParaRPr lang="en-US"/>
        </a:p>
      </dgm:t>
    </dgm:pt>
    <dgm:pt modelId="{2DF1D000-730E-4AF6-A83F-77F607704F3F}">
      <dgm:prSet/>
      <dgm:spPr/>
      <dgm:t>
        <a:bodyPr/>
        <a:lstStyle/>
        <a:p>
          <a:pPr>
            <a:defRPr cap="all"/>
          </a:pPr>
          <a:r>
            <a:rPr lang="en-US" dirty="0"/>
            <a:t>Make it work for you</a:t>
          </a:r>
        </a:p>
      </dgm:t>
    </dgm:pt>
    <dgm:pt modelId="{CC25376A-3704-4A1D-945C-6637350AC011}" type="parTrans" cxnId="{FD136725-9540-4035-9974-BB43DA008932}">
      <dgm:prSet/>
      <dgm:spPr/>
      <dgm:t>
        <a:bodyPr/>
        <a:lstStyle/>
        <a:p>
          <a:endParaRPr lang="en-US"/>
        </a:p>
      </dgm:t>
    </dgm:pt>
    <dgm:pt modelId="{965AB882-77D5-44FF-AD04-F9DE46A9954E}" type="sibTrans" cxnId="{FD136725-9540-4035-9974-BB43DA008932}">
      <dgm:prSet/>
      <dgm:spPr/>
      <dgm:t>
        <a:bodyPr/>
        <a:lstStyle/>
        <a:p>
          <a:endParaRPr lang="en-US"/>
        </a:p>
      </dgm:t>
    </dgm:pt>
    <dgm:pt modelId="{E72F9DF2-C520-4942-877C-E9FC6990057A}" type="pres">
      <dgm:prSet presAssocID="{30ADBFB0-43B6-496A-9416-4D04CE239AA1}" presName="vert0" presStyleCnt="0">
        <dgm:presLayoutVars>
          <dgm:dir/>
          <dgm:animOne val="branch"/>
          <dgm:animLvl val="lvl"/>
        </dgm:presLayoutVars>
      </dgm:prSet>
      <dgm:spPr/>
    </dgm:pt>
    <dgm:pt modelId="{BEEDB09E-6684-514F-8899-24E24138B5EF}" type="pres">
      <dgm:prSet presAssocID="{4C3474FC-04EB-488F-AE1F-618F4D2765AE}" presName="thickLine" presStyleLbl="alignNode1" presStyleIdx="0" presStyleCnt="3"/>
      <dgm:spPr/>
    </dgm:pt>
    <dgm:pt modelId="{215BCD15-4D7A-324D-9461-13383FFC81EB}" type="pres">
      <dgm:prSet presAssocID="{4C3474FC-04EB-488F-AE1F-618F4D2765AE}" presName="horz1" presStyleCnt="0"/>
      <dgm:spPr/>
    </dgm:pt>
    <dgm:pt modelId="{E66C7BB0-C7EF-2F4F-B57B-5E0F1B724CAF}" type="pres">
      <dgm:prSet presAssocID="{4C3474FC-04EB-488F-AE1F-618F4D2765AE}" presName="tx1" presStyleLbl="revTx" presStyleIdx="0" presStyleCnt="3"/>
      <dgm:spPr/>
    </dgm:pt>
    <dgm:pt modelId="{8AB4A917-7030-3E49-AD41-FAFEB1F1FB19}" type="pres">
      <dgm:prSet presAssocID="{4C3474FC-04EB-488F-AE1F-618F4D2765AE}" presName="vert1" presStyleCnt="0"/>
      <dgm:spPr/>
    </dgm:pt>
    <dgm:pt modelId="{FE98B1E1-DF6A-D543-8979-B783F369D170}" type="pres">
      <dgm:prSet presAssocID="{97306B28-D264-4BCA-8866-8287B1D9A2BA}" presName="thickLine" presStyleLbl="alignNode1" presStyleIdx="1" presStyleCnt="3"/>
      <dgm:spPr/>
    </dgm:pt>
    <dgm:pt modelId="{E6F31197-3A17-6746-83C0-7900B4C03112}" type="pres">
      <dgm:prSet presAssocID="{97306B28-D264-4BCA-8866-8287B1D9A2BA}" presName="horz1" presStyleCnt="0"/>
      <dgm:spPr/>
    </dgm:pt>
    <dgm:pt modelId="{543F4C03-8BD7-D142-BFD3-813FA7E27361}" type="pres">
      <dgm:prSet presAssocID="{97306B28-D264-4BCA-8866-8287B1D9A2BA}" presName="tx1" presStyleLbl="revTx" presStyleIdx="1" presStyleCnt="3"/>
      <dgm:spPr/>
    </dgm:pt>
    <dgm:pt modelId="{6ED8A9D1-7B20-BF42-AF5C-6085C18B3B8F}" type="pres">
      <dgm:prSet presAssocID="{97306B28-D264-4BCA-8866-8287B1D9A2BA}" presName="vert1" presStyleCnt="0"/>
      <dgm:spPr/>
    </dgm:pt>
    <dgm:pt modelId="{4C66F324-16EB-4645-9DF8-9EC134AA6CED}" type="pres">
      <dgm:prSet presAssocID="{2DF1D000-730E-4AF6-A83F-77F607704F3F}" presName="thickLine" presStyleLbl="alignNode1" presStyleIdx="2" presStyleCnt="3"/>
      <dgm:spPr/>
    </dgm:pt>
    <dgm:pt modelId="{09CCC20F-78E1-AA4F-83A6-FCED64AB1417}" type="pres">
      <dgm:prSet presAssocID="{2DF1D000-730E-4AF6-A83F-77F607704F3F}" presName="horz1" presStyleCnt="0"/>
      <dgm:spPr/>
    </dgm:pt>
    <dgm:pt modelId="{392B0CD4-035C-2449-9CEE-B1C8632295DB}" type="pres">
      <dgm:prSet presAssocID="{2DF1D000-730E-4AF6-A83F-77F607704F3F}" presName="tx1" presStyleLbl="revTx" presStyleIdx="2" presStyleCnt="3"/>
      <dgm:spPr/>
    </dgm:pt>
    <dgm:pt modelId="{2AAB50FC-745E-624F-833A-415F66FC7C34}" type="pres">
      <dgm:prSet presAssocID="{2DF1D000-730E-4AF6-A83F-77F607704F3F}" presName="vert1" presStyleCnt="0"/>
      <dgm:spPr/>
    </dgm:pt>
  </dgm:ptLst>
  <dgm:cxnLst>
    <dgm:cxn modelId="{FD136725-9540-4035-9974-BB43DA008932}" srcId="{30ADBFB0-43B6-496A-9416-4D04CE239AA1}" destId="{2DF1D000-730E-4AF6-A83F-77F607704F3F}" srcOrd="2" destOrd="0" parTransId="{CC25376A-3704-4A1D-945C-6637350AC011}" sibTransId="{965AB882-77D5-44FF-AD04-F9DE46A9954E}"/>
    <dgm:cxn modelId="{80CA1E30-2BFF-174D-A8F7-5D5F5ED740AC}" type="presOf" srcId="{4C3474FC-04EB-488F-AE1F-618F4D2765AE}" destId="{E66C7BB0-C7EF-2F4F-B57B-5E0F1B724CAF}" srcOrd="0" destOrd="0" presId="urn:microsoft.com/office/officeart/2008/layout/LinedList"/>
    <dgm:cxn modelId="{6F033E75-B30D-0A4D-B63B-6FC2FD29D938}" type="presOf" srcId="{2DF1D000-730E-4AF6-A83F-77F607704F3F}" destId="{392B0CD4-035C-2449-9CEE-B1C8632295DB}" srcOrd="0" destOrd="0" presId="urn:microsoft.com/office/officeart/2008/layout/LinedList"/>
    <dgm:cxn modelId="{FBEFAE8E-97B5-4150-AB1A-F4B216DCD90D}" srcId="{30ADBFB0-43B6-496A-9416-4D04CE239AA1}" destId="{4C3474FC-04EB-488F-AE1F-618F4D2765AE}" srcOrd="0" destOrd="0" parTransId="{16D4ECC9-5DB1-47B5-ACFA-73FC5AF28E2E}" sibTransId="{76CAE52C-F2D3-40F6-BBE0-3F42F47DFF99}"/>
    <dgm:cxn modelId="{80A75790-6F9A-EA4B-A5AA-7275B64D2848}" type="presOf" srcId="{30ADBFB0-43B6-496A-9416-4D04CE239AA1}" destId="{E72F9DF2-C520-4942-877C-E9FC6990057A}" srcOrd="0" destOrd="0" presId="urn:microsoft.com/office/officeart/2008/layout/LinedList"/>
    <dgm:cxn modelId="{13E2FEEC-D808-9E43-9E4C-DD7E73EDCDB1}" type="presOf" srcId="{97306B28-D264-4BCA-8866-8287B1D9A2BA}" destId="{543F4C03-8BD7-D142-BFD3-813FA7E27361}" srcOrd="0" destOrd="0" presId="urn:microsoft.com/office/officeart/2008/layout/LinedList"/>
    <dgm:cxn modelId="{DD423CF6-3CD0-4DB4-A287-AD7A90617D13}" srcId="{30ADBFB0-43B6-496A-9416-4D04CE239AA1}" destId="{97306B28-D264-4BCA-8866-8287B1D9A2BA}" srcOrd="1" destOrd="0" parTransId="{E97F2DC2-3787-425D-883E-0457166CE1CB}" sibTransId="{954AF6A5-1D39-486A-B0FE-CE2BB73E752A}"/>
    <dgm:cxn modelId="{E6749100-1B4D-6D42-9E8D-18581D81474A}" type="presParOf" srcId="{E72F9DF2-C520-4942-877C-E9FC6990057A}" destId="{BEEDB09E-6684-514F-8899-24E24138B5EF}" srcOrd="0" destOrd="0" presId="urn:microsoft.com/office/officeart/2008/layout/LinedList"/>
    <dgm:cxn modelId="{32158BF8-E5A0-4445-A547-41D8CDD2F1D2}" type="presParOf" srcId="{E72F9DF2-C520-4942-877C-E9FC6990057A}" destId="{215BCD15-4D7A-324D-9461-13383FFC81EB}" srcOrd="1" destOrd="0" presId="urn:microsoft.com/office/officeart/2008/layout/LinedList"/>
    <dgm:cxn modelId="{FF28FC2B-FAF2-F04A-B293-91DC3F851D28}" type="presParOf" srcId="{215BCD15-4D7A-324D-9461-13383FFC81EB}" destId="{E66C7BB0-C7EF-2F4F-B57B-5E0F1B724CAF}" srcOrd="0" destOrd="0" presId="urn:microsoft.com/office/officeart/2008/layout/LinedList"/>
    <dgm:cxn modelId="{B1A51FEF-6146-794B-93B0-A9C38D370C11}" type="presParOf" srcId="{215BCD15-4D7A-324D-9461-13383FFC81EB}" destId="{8AB4A917-7030-3E49-AD41-FAFEB1F1FB19}" srcOrd="1" destOrd="0" presId="urn:microsoft.com/office/officeart/2008/layout/LinedList"/>
    <dgm:cxn modelId="{ED62809C-18D6-1B48-9FFB-8C9B5A256BE0}" type="presParOf" srcId="{E72F9DF2-C520-4942-877C-E9FC6990057A}" destId="{FE98B1E1-DF6A-D543-8979-B783F369D170}" srcOrd="2" destOrd="0" presId="urn:microsoft.com/office/officeart/2008/layout/LinedList"/>
    <dgm:cxn modelId="{9ED88818-66EC-244C-8ABD-7D858325AC85}" type="presParOf" srcId="{E72F9DF2-C520-4942-877C-E9FC6990057A}" destId="{E6F31197-3A17-6746-83C0-7900B4C03112}" srcOrd="3" destOrd="0" presId="urn:microsoft.com/office/officeart/2008/layout/LinedList"/>
    <dgm:cxn modelId="{25842BAA-EF99-6644-A1ED-DB5472A29F86}" type="presParOf" srcId="{E6F31197-3A17-6746-83C0-7900B4C03112}" destId="{543F4C03-8BD7-D142-BFD3-813FA7E27361}" srcOrd="0" destOrd="0" presId="urn:microsoft.com/office/officeart/2008/layout/LinedList"/>
    <dgm:cxn modelId="{CC6A7152-6F30-3640-81CF-950D4ECF81B7}" type="presParOf" srcId="{E6F31197-3A17-6746-83C0-7900B4C03112}" destId="{6ED8A9D1-7B20-BF42-AF5C-6085C18B3B8F}" srcOrd="1" destOrd="0" presId="urn:microsoft.com/office/officeart/2008/layout/LinedList"/>
    <dgm:cxn modelId="{EEABD326-7CC2-1449-B4F2-B99E8680023E}" type="presParOf" srcId="{E72F9DF2-C520-4942-877C-E9FC6990057A}" destId="{4C66F324-16EB-4645-9DF8-9EC134AA6CED}" srcOrd="4" destOrd="0" presId="urn:microsoft.com/office/officeart/2008/layout/LinedList"/>
    <dgm:cxn modelId="{79B52C69-8DFF-B949-9A87-1C4B384AB326}" type="presParOf" srcId="{E72F9DF2-C520-4942-877C-E9FC6990057A}" destId="{09CCC20F-78E1-AA4F-83A6-FCED64AB1417}" srcOrd="5" destOrd="0" presId="urn:microsoft.com/office/officeart/2008/layout/LinedList"/>
    <dgm:cxn modelId="{6DB511FB-CCBA-A44E-BEAD-5127626C2F65}" type="presParOf" srcId="{09CCC20F-78E1-AA4F-83A6-FCED64AB1417}" destId="{392B0CD4-035C-2449-9CEE-B1C8632295DB}" srcOrd="0" destOrd="0" presId="urn:microsoft.com/office/officeart/2008/layout/LinedList"/>
    <dgm:cxn modelId="{5246E6C8-FA06-634B-AF52-B26372C261F5}" type="presParOf" srcId="{09CCC20F-78E1-AA4F-83A6-FCED64AB1417}" destId="{2AAB50FC-745E-624F-833A-415F66FC7C3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F84A9-30A9-425F-BA74-FE04DB0FC7A9}">
      <dsp:nvSpPr>
        <dsp:cNvPr id="0" name=""/>
        <dsp:cNvSpPr/>
      </dsp:nvSpPr>
      <dsp:spPr>
        <a:xfrm>
          <a:off x="559800" y="691794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F3E7D-B0FE-4FD3-A5A3-CBC2E9D5F89E}">
      <dsp:nvSpPr>
        <dsp:cNvPr id="0" name=""/>
        <dsp:cNvSpPr/>
      </dsp:nvSpPr>
      <dsp:spPr>
        <a:xfrm>
          <a:off x="559800" y="233140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Lab notebook </a:t>
          </a:r>
        </a:p>
      </dsp:txBody>
      <dsp:txXfrm>
        <a:off x="559800" y="2331407"/>
        <a:ext cx="4320000" cy="648000"/>
      </dsp:txXfrm>
    </dsp:sp>
    <dsp:sp modelId="{F8252A26-FA02-456A-AE6E-36B27CC7E6B8}">
      <dsp:nvSpPr>
        <dsp:cNvPr id="0" name=""/>
        <dsp:cNvSpPr/>
      </dsp:nvSpPr>
      <dsp:spPr>
        <a:xfrm>
          <a:off x="559800" y="3038762"/>
          <a:ext cx="4320000" cy="620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Discipline specific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Discipline agnostic </a:t>
          </a:r>
        </a:p>
      </dsp:txBody>
      <dsp:txXfrm>
        <a:off x="559800" y="3038762"/>
        <a:ext cx="4320000" cy="620780"/>
      </dsp:txXfrm>
    </dsp:sp>
    <dsp:sp modelId="{4484C4B7-76A5-442B-8C1C-6EFCDDF15C83}">
      <dsp:nvSpPr>
        <dsp:cNvPr id="0" name=""/>
        <dsp:cNvSpPr/>
      </dsp:nvSpPr>
      <dsp:spPr>
        <a:xfrm>
          <a:off x="5635800" y="691794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6C0FB-76C8-446D-895E-E15876538BD7}">
      <dsp:nvSpPr>
        <dsp:cNvPr id="0" name=""/>
        <dsp:cNvSpPr/>
      </dsp:nvSpPr>
      <dsp:spPr>
        <a:xfrm>
          <a:off x="5635800" y="233140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Notes only</a:t>
          </a:r>
        </a:p>
      </dsp:txBody>
      <dsp:txXfrm>
        <a:off x="5635800" y="2331407"/>
        <a:ext cx="4320000" cy="648000"/>
      </dsp:txXfrm>
    </dsp:sp>
    <dsp:sp modelId="{E2227993-56BA-49C8-85B0-788B459DD5A8}">
      <dsp:nvSpPr>
        <dsp:cNvPr id="0" name=""/>
        <dsp:cNvSpPr/>
      </dsp:nvSpPr>
      <dsp:spPr>
        <a:xfrm>
          <a:off x="5635800" y="3038762"/>
          <a:ext cx="4320000" cy="620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106B0-6BF3-4583-8499-B464A4E7F8C3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F0ADD-0B73-455D-A045-BB3854757E53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1CBC0-8FEF-4620-8AA4-C4D7B51A48B4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Support for Digital</a:t>
          </a:r>
        </a:p>
      </dsp:txBody>
      <dsp:txXfrm>
        <a:off x="75768" y="3053169"/>
        <a:ext cx="3093750" cy="720000"/>
      </dsp:txXfrm>
    </dsp:sp>
    <dsp:sp modelId="{47B798B8-6EEE-4B4F-9E9E-AF92C11047E1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C24DA-C20B-425B-B7E3-0D9A52A43AD0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48BCE-8E56-4853-A9F1-F98573EDEB53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ELN options</a:t>
          </a:r>
        </a:p>
      </dsp:txBody>
      <dsp:txXfrm>
        <a:off x="3710925" y="3053169"/>
        <a:ext cx="3093750" cy="720000"/>
      </dsp:txXfrm>
    </dsp:sp>
    <dsp:sp modelId="{2980D35A-ED2B-482E-B70C-00F0AC9375B8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D869E6-A47E-4D0C-8BAC-755562A61CE4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F6EF3-57FC-46BF-BE6D-54C0CBA4539B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Best practices</a:t>
          </a:r>
        </a:p>
      </dsp:txBody>
      <dsp:txXfrm>
        <a:off x="7346081" y="3053169"/>
        <a:ext cx="30937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DB09E-6684-514F-8899-24E24138B5EF}">
      <dsp:nvSpPr>
        <dsp:cNvPr id="0" name=""/>
        <dsp:cNvSpPr/>
      </dsp:nvSpPr>
      <dsp:spPr>
        <a:xfrm>
          <a:off x="0" y="1625"/>
          <a:ext cx="950912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6C7BB0-C7EF-2F4F-B57B-5E0F1B724CAF}">
      <dsp:nvSpPr>
        <dsp:cNvPr id="0" name=""/>
        <dsp:cNvSpPr/>
      </dsp:nvSpPr>
      <dsp:spPr>
        <a:xfrm>
          <a:off x="0" y="1625"/>
          <a:ext cx="9509124" cy="1108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5100" kern="1200" dirty="0"/>
            <a:t>Go Digital</a:t>
          </a:r>
        </a:p>
      </dsp:txBody>
      <dsp:txXfrm>
        <a:off x="0" y="1625"/>
        <a:ext cx="9509124" cy="1108579"/>
      </dsp:txXfrm>
    </dsp:sp>
    <dsp:sp modelId="{FE98B1E1-DF6A-D543-8979-B783F369D170}">
      <dsp:nvSpPr>
        <dsp:cNvPr id="0" name=""/>
        <dsp:cNvSpPr/>
      </dsp:nvSpPr>
      <dsp:spPr>
        <a:xfrm>
          <a:off x="0" y="1110204"/>
          <a:ext cx="9509124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F4C03-8BD7-D142-BFD3-813FA7E27361}">
      <dsp:nvSpPr>
        <dsp:cNvPr id="0" name=""/>
        <dsp:cNvSpPr/>
      </dsp:nvSpPr>
      <dsp:spPr>
        <a:xfrm>
          <a:off x="0" y="1110204"/>
          <a:ext cx="9509124" cy="1108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5100" kern="1200" dirty="0"/>
            <a:t>Lots of options</a:t>
          </a:r>
        </a:p>
      </dsp:txBody>
      <dsp:txXfrm>
        <a:off x="0" y="1110204"/>
        <a:ext cx="9509124" cy="1108579"/>
      </dsp:txXfrm>
    </dsp:sp>
    <dsp:sp modelId="{4C66F324-16EB-4645-9DF8-9EC134AA6CED}">
      <dsp:nvSpPr>
        <dsp:cNvPr id="0" name=""/>
        <dsp:cNvSpPr/>
      </dsp:nvSpPr>
      <dsp:spPr>
        <a:xfrm>
          <a:off x="0" y="2218783"/>
          <a:ext cx="9509124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B0CD4-035C-2449-9CEE-B1C8632295DB}">
      <dsp:nvSpPr>
        <dsp:cNvPr id="0" name=""/>
        <dsp:cNvSpPr/>
      </dsp:nvSpPr>
      <dsp:spPr>
        <a:xfrm>
          <a:off x="0" y="2218783"/>
          <a:ext cx="9509124" cy="1108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5100" kern="1200" dirty="0"/>
            <a:t>Make it work for you</a:t>
          </a:r>
        </a:p>
      </dsp:txBody>
      <dsp:txXfrm>
        <a:off x="0" y="2218783"/>
        <a:ext cx="9509124" cy="1108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BA203-05A7-AD48-88C4-09698A68F572}" type="datetimeFigureOut">
              <a:rPr lang="en-US" smtClean="0"/>
              <a:t>7/15/19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C8FDC-A441-7B4F-A1F2-CA415D539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37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1/acs.jchemed.6b00476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ks.bepress.com/mary_cardenas/14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“a system to create, store, retrieve and share fully electronic records in ways that meet all legal, regulatory, technical and scientific requirements."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 J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Cheminform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(2017) 9:31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 10.1186/s13321-017-0221-3 </a:t>
            </a:r>
            <a:endParaRPr lang="en-US" dirty="0"/>
          </a:p>
          <a:p>
            <a:r>
              <a:rPr lang="en-US" dirty="0"/>
              <a:t>Cc by4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C8FDC-A441-7B4F-A1F2-CA415D5395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66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24) Bringing technology to the First Year Design Experience through the use of Electronic Design Notebooks </a:t>
            </a:r>
            <a:r>
              <a:rPr lang="en-US" sz="11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Puccinelli</a:t>
            </a:r>
            <a:r>
              <a:rPr lang="en-US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Murphy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●"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●"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513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C8FDC-A441-7B4F-A1F2-CA415D5395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66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J. Chem. Educ.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201693121969-1971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Publication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Date:November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15, 2016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DOI URL"/>
              </a:rPr>
              <a:t>https://doi.org/10.1021/acs.jchemed.6b00476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C8FDC-A441-7B4F-A1F2-CA415D5395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73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22) DOI 10.1002/bmb.20769 (Hall Vardar-Ulu)</a:t>
            </a:r>
          </a:p>
          <a:p>
            <a:pPr>
              <a:buNone/>
            </a:pPr>
            <a:r>
              <a:rPr lang="en-US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23) Comparing Electronic and Traditional Lab Notebooks in the Advanced Lab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Melissa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Eblen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-Zayas*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 you </a:t>
            </a:r>
          </a:p>
        </p:txBody>
      </p:sp>
    </p:spTree>
    <p:extLst>
      <p:ext uri="{BB962C8B-B14F-4D97-AF65-F5344CB8AC3E}">
        <p14:creationId xmlns:p14="http://schemas.microsoft.com/office/powerpoint/2010/main" val="1528935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●"/>
              <a:tabLst/>
              <a:defRPr/>
            </a:pPr>
            <a:r>
              <a:rPr lang="en-US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 of a Sophomore BME Design Fundamentals Course on Student Out- come Performance and Professional Development . </a:t>
            </a:r>
            <a:r>
              <a:rPr lang="en-US" sz="11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23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●"/>
              <a:tabLst/>
              <a:defRPr/>
            </a:pPr>
            <a:r>
              <a:rPr lang="en-US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 of a Sophomore BME Design Fundamentals Course on Student Out- come Performance and Professional Development . </a:t>
            </a:r>
            <a:r>
              <a:rPr lang="en-US" sz="11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28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20) Working toward a Paperless Undergraduate Physical Chemistry Teaching Laboratory</a:t>
            </a:r>
            <a:b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Jason D. Weibel*</a:t>
            </a:r>
            <a:b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21)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Okon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MD and TM Nocera. 2017. </a:t>
            </a:r>
            <a:r>
              <a:rPr lang="en-US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Electronic Lab Notebooks Impact Biomedical Engineering Students’ Quality of Documentation and Technical Communication. ASEE.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02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Classroom is more flexible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C8FDC-A441-7B4F-A1F2-CA415D5395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7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C8FDC-A441-7B4F-A1F2-CA415D5395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03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Elliott, M. J.; Stewart, K. K.;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Lagowski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 J. The Role of the Laboratory in Chemistry Instruction. J. Chem. Educ. 2008, 85 (1), 145.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 Abraham, M. R. What Can Be Learned from Laboratory Activities? Revisiting 32 Years of Research. J. Chem. Educ. 2011, 88 (8), 1020−1025.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Bopegedera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 M. R. P. Putting the Laboratory at the Center of Teaching Chemistry. J. Chem. Educ. 2011, 88 (4), 443−448.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 Galloway, K. R.;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Bretz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 L. Measuring Meaningful Learning in the Undergraduate Chemistry Laboratory: A National, Cross- Sectional Study. J. Chem. Educ. 2015, 92 (12), 2006−2018.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Bretz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 L.; Fay, M.; Bruck, L. B.; Towns, M. H. What Faculty Interviews Reveal about Meaningful Learning in the Undergraduate Chemistry Laboratory. J. Chem. Educ. 2013, 90 (3), 281−288.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Naiker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Wakeling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L. Evaluation of Group Based Inquiry Oriented Learning in Undergraduate Chemistry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Practicals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Int. J.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Sci. Math. Educ. Former. CAL-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Int. 2015, 23 (5), 1−17.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(7) Bruck, L. B.;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Bretz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 L.; Towns, M. H. A Rubric To Guide Curriculum Development of Undergraduate Chemistry Laboratory: Focus on Inquiry. In Chemistry Education in the ICT Age; Springer: Dordrecht, 2009; pp 75−83.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(8) Bruck, L. B.; Towns, M. H. Preparing Students to Benefit from Inquiry-Based Activities in the Chemistry Laboratory: Guidelines and Suggestions. J. Chem. Educ. 2009, 86 (7), 820.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Garoutte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P. POGIL in the General, Organic, and Biological Chemistry Course. In Process Oriented Guided Inquiry Learning (POGIL); ACS Symposium Series; American Chemical Society, 2008; Vol. 994, pp 122−132.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(10) Rogers, J. Pre-Nursing Students Perceptions of Traditional and Inquiry Based Chemistry Laboratories; Lehigh University, 2010.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(11) Evans, H. G.;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Heyl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 L.;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Liggit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 Team-Based Learning, Faculty Research, and Grant Writing Bring Significant Learning Experiences to an Undergraduate Biochemistry Laboratory Course. J. Chem. Educ. 2016, 93 (6), 1027−1033.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(12) Kerr, M. A.; Yan, F. Incorporating Course-Based Under- graduate Research Experiences into Analytical Chemistry Laboratory Curricula. J. Chem. Educ. 2016, 93 (4), 658−662.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(13) Chase, A.; Clancy, H.; Lachance, R.; Mathison, B.; Chiu, M.; Weaver, G. Improving Critical Thinking via Authenticity: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CASPiE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Research Experience in a Military Academy Chemistry Course. Chem. Educ. Res.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2017, 18 (1), 55−63.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(14)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Tomasik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 H.;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Cottone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K. E.;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Heethuis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T.; Mueller, A. Development and Preliminary Impacts of the Implementation of an Authentic Research-Based Experiment in General Chemistry. J. Chem. Educ. 2013, 90 (9), 1155−1161.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C8FDC-A441-7B4F-A1F2-CA415D5395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76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●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Pearson, Harris Poll Mobile Device Study Reveals College Students Reliant on Laptops Even with Rise in Tablet Ownership;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2015. http://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www.pearsonlearningnews.com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press_release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/test-press- release/ (accessed Aug 29, 2018).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C8FDC-A441-7B4F-A1F2-CA415D5395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02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18) Chem. Soc. Rev.,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2013,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8157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https://works.bepress.com/mary_cardenas/14/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C8FDC-A441-7B4F-A1F2-CA415D5395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0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C8FDC-A441-7B4F-A1F2-CA415D5395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4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10.1021/acs.jchemed.6b00622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C8FDC-A441-7B4F-A1F2-CA415D5395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83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●"/>
              <a:tabLst/>
              <a:defRPr/>
            </a:pPr>
            <a:r>
              <a:rPr lang="en-US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Mobile Technology to Enhance Undergraduate Research</a:t>
            </a:r>
            <a:br>
              <a:rPr lang="en-US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Christine S. Anderson and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tracey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Arnold Murray,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23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5693A-14F3-1342-8902-43DE6E4AE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F753D3-9AC0-0A48-B6E1-C8823DFF9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315DB-BE7B-D54C-8D82-12C9390BC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1835-3498-7A4A-92C6-B17FDD16D797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DD740-2F94-3D45-9709-C61BD96AE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98015-9589-3F44-BDA0-978389CE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0BA4-2FD8-BC4E-A7E1-656857FC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5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B35B0-340E-514A-BAA4-CCA3BA85C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D47B30-4DDB-2942-9B97-A885A5DF1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3B1BD-E396-4F48-AD07-662D6511D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1835-3498-7A4A-92C6-B17FDD16D797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573EF-E93C-1742-AAD1-DB6565C03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E7629-1152-304B-83AC-E1F530C0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0BA4-2FD8-BC4E-A7E1-656857FC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2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FE9A3-514B-6548-9433-456DE43B97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B594AB-ECAF-D544-9AAC-6625C8662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BF2F-C36D-EC41-890E-793FD9B15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1835-3498-7A4A-92C6-B17FDD16D797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58D25-D1BE-894C-9914-353F4A73A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E14AD-BB1C-6141-9577-C993A89BA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0BA4-2FD8-BC4E-A7E1-656857FC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54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283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4332A-AEF2-B644-8C78-831EA297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279C5-85CF-BE41-9D06-67AF7EDC8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0FC91-2C8B-BA44-BF40-B1880F379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1835-3498-7A4A-92C6-B17FDD16D797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A7D55-3F8C-CA44-8A99-F247AB561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2F64F-2426-7144-9558-094974E0C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0BA4-2FD8-BC4E-A7E1-656857FC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6F93-A869-0B4F-9CCE-49E721588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1C97F-5311-AC42-A8E9-1164D0FA3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0806E-43D0-1641-9E0E-BE6952302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1835-3498-7A4A-92C6-B17FDD16D797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25E9B-5DE5-9543-97C2-1464019F3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53956-3493-4B47-9033-FB938C17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0BA4-2FD8-BC4E-A7E1-656857FC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6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5458-F0C5-A84E-92F3-0CD424019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3F9F7-7ABB-EE47-87B2-266572176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0241F-E7AA-0143-B5CC-AA8085EEF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6CECC-5EB4-BB4A-A7FA-05B8EF0E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1835-3498-7A4A-92C6-B17FDD16D797}" type="datetimeFigureOut">
              <a:rPr lang="en-US" smtClean="0"/>
              <a:t>7/15/19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77ED0-4A56-934C-AA99-8F46F02E7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88ED8-FA31-5C41-B5CC-C7A052DC4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0BA4-2FD8-BC4E-A7E1-656857FC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7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17D24-D47F-4142-9C71-9E40D48E5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13F9-55C0-ED41-981F-C46FF2E91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0C196-7222-F243-976A-859E95E5D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4F09BC-1AB2-664D-BB2C-3C5431936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C06A74-FD07-5B4E-85F3-8F35DEFA0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688C4-DE0F-A64A-817E-5802A8454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1835-3498-7A4A-92C6-B17FDD16D797}" type="datetimeFigureOut">
              <a:rPr lang="en-US" smtClean="0"/>
              <a:t>7/15/19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6EC403-576C-6D4E-B17C-AB79FE518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FD8031-0068-0A47-857C-EBEF5D5C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0BA4-2FD8-BC4E-A7E1-656857FC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2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99C25-1198-024B-8AB0-5101751C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2BD77B-0A53-BE4B-9A9A-AB700D38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1835-3498-7A4A-92C6-B17FDD16D797}" type="datetimeFigureOut">
              <a:rPr lang="en-US" smtClean="0"/>
              <a:t>7/15/19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974C11-E51A-C345-82B6-5B952B270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0BB17-5574-BB4A-A185-28FD34F1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0BA4-2FD8-BC4E-A7E1-656857FC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5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247E4A-6BEB-E148-9415-6D1C42DAA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1835-3498-7A4A-92C6-B17FDD16D797}" type="datetimeFigureOut">
              <a:rPr lang="en-US" smtClean="0"/>
              <a:t>7/15/19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D9067B-6DED-F841-990D-561246ED1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63786-A7D3-744E-8D20-326D977BA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0BA4-2FD8-BC4E-A7E1-656857FC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8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379CE-98D7-5947-B7D7-843C36229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ACA98-2254-AE42-891A-AE6E93F0B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B0A4A-D3A3-E24C-BF45-C0C98D2EF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50949-84FC-564C-AADD-CEAD795C7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1835-3498-7A4A-92C6-B17FDD16D797}" type="datetimeFigureOut">
              <a:rPr lang="en-US" smtClean="0"/>
              <a:t>7/15/19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4E47F-EECF-E941-89B3-8ED445D1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163D8-E9C7-9D40-816F-24BF6790C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0BA4-2FD8-BC4E-A7E1-656857FC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4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9B44A-45F0-FC47-A441-723F16B9D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11AD99-30FB-1344-AE9F-0A33D7B89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26629-93B8-2645-9AAA-948FA5A78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C471C-D126-F54D-9C9A-6AFA0E3C0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1835-3498-7A4A-92C6-B17FDD16D797}" type="datetimeFigureOut">
              <a:rPr lang="en-US" smtClean="0"/>
              <a:t>7/15/19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A668D-0470-8D4F-B6F4-43DD9C49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C2772-967E-C447-A089-1B60995F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0BA4-2FD8-BC4E-A7E1-656857FC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7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B21385-1D97-7449-8C5D-1907702AF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3618C-CC1D-3343-A196-5257645DF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E707A-837E-AA48-8081-6A87A7AB3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71835-3498-7A4A-92C6-B17FDD16D797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2D036-FA52-8442-B4F5-A407027B5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27BAF-8396-C04B-875B-FCB822B73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E0BA4-2FD8-BC4E-A7E1-656857FC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4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limsforum.com/electronic-laboratory-notebooks-in-a-public-private-partnership/69806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stats.stackexchange.com/questions/423/what-is-your-favorite-data-analysis-cartoo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bviewer.jupyter.org/github/waltherg/notebooks/blob/master/2013-12-03-Crank_Nicolson.ipynb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2011.igem.org/Team:TU-Delft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reatedigitalmusic.com/2013/06/windows-touch-and-music-demonstrated-with-surface-and-reaktor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86/s13036-017-0083-2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2612-7448-FE48-9981-8CAA0357CE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Electronic Lab Notebooks</a:t>
            </a:r>
            <a:r>
              <a:rPr lang="en-US" dirty="0"/>
              <a:t>: Building Data Management and Quantitative Reasoning Skills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E66E95-F47A-F64C-A456-CD4859F77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4800"/>
            <a:ext cx="9144000" cy="1143000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/>
              <a:t>Natalie Stringer, Ph.D.</a:t>
            </a:r>
          </a:p>
          <a:p>
            <a:r>
              <a:rPr lang="en-US" dirty="0"/>
              <a:t>Director of Content Development and Resident Professor</a:t>
            </a:r>
          </a:p>
          <a:p>
            <a:r>
              <a:rPr lang="en-US" dirty="0" err="1"/>
              <a:t>nstringer@labarchives.com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76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398B-1BFE-4D4D-867F-20CECD7DF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vs Digital</a:t>
            </a:r>
            <a:r>
              <a:rPr lang="en-US" baseline="30000" dirty="0"/>
              <a:t>17-19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07F21-6FFD-EB4B-BA4D-C874300FE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35133" cy="4351338"/>
          </a:xfrm>
        </p:spPr>
        <p:txBody>
          <a:bodyPr>
            <a:normAutofit/>
          </a:bodyPr>
          <a:lstStyle/>
          <a:p>
            <a:r>
              <a:rPr lang="en-US" dirty="0"/>
              <a:t>Easy grading</a:t>
            </a:r>
          </a:p>
          <a:p>
            <a:r>
              <a:rPr lang="en-US" dirty="0"/>
              <a:t>Grade disputes</a:t>
            </a:r>
          </a:p>
          <a:p>
            <a:r>
              <a:rPr lang="en-US" dirty="0"/>
              <a:t>Readability</a:t>
            </a:r>
          </a:p>
          <a:p>
            <a:r>
              <a:rPr lang="en-US" dirty="0"/>
              <a:t>Learner-centered/Open</a:t>
            </a:r>
          </a:p>
          <a:p>
            <a:r>
              <a:rPr lang="en-US" dirty="0"/>
              <a:t>Small and large course management</a:t>
            </a:r>
          </a:p>
          <a:p>
            <a:r>
              <a:rPr lang="en-US" dirty="0"/>
              <a:t>Undergraduate research projects</a:t>
            </a:r>
          </a:p>
          <a:p>
            <a:r>
              <a:rPr lang="en-US" dirty="0"/>
              <a:t>Digital data management experience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62A6D-5373-4142-B8C0-560B7C815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3" y="1688128"/>
            <a:ext cx="5025571" cy="272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9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EF949-2AFB-D44C-AF3C-398DDABF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it work in the classroom?</a:t>
            </a:r>
            <a:r>
              <a:rPr lang="en-US" baseline="30000" dirty="0"/>
              <a:t>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207E5-E4EB-ED4C-AE6C-07D8855FD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View at any time </a:t>
            </a:r>
          </a:p>
          <a:p>
            <a:r>
              <a:rPr lang="en-US" sz="2400" dirty="0"/>
              <a:t>Timely feedback</a:t>
            </a:r>
          </a:p>
          <a:p>
            <a:r>
              <a:rPr lang="en-US" sz="2400" dirty="0"/>
              <a:t>Share </a:t>
            </a:r>
          </a:p>
          <a:p>
            <a:r>
              <a:rPr lang="en-US" sz="2400" dirty="0"/>
              <a:t>Easy to capture images</a:t>
            </a:r>
          </a:p>
          <a:p>
            <a:r>
              <a:rPr lang="en-US" sz="2400" dirty="0"/>
              <a:t>Integration </a:t>
            </a:r>
          </a:p>
          <a:p>
            <a:pPr lvl="1"/>
            <a:r>
              <a:rPr lang="en-US" dirty="0"/>
              <a:t>Learning Management Systems</a:t>
            </a:r>
          </a:p>
          <a:p>
            <a:pPr lvl="1"/>
            <a:r>
              <a:rPr lang="en-US" dirty="0"/>
              <a:t>Instruments</a:t>
            </a:r>
          </a:p>
          <a:p>
            <a:pPr lvl="1"/>
            <a:r>
              <a:rPr lang="en-US" dirty="0"/>
              <a:t>Other software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9191497-6E3B-C842-9D78-1422CAD1F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86414" y="2140893"/>
            <a:ext cx="4389120" cy="2941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5302DC-A074-554E-B3F3-A473DD53C88A}"/>
              </a:ext>
            </a:extLst>
          </p:cNvPr>
          <p:cNvSpPr txBox="1"/>
          <p:nvPr/>
        </p:nvSpPr>
        <p:spPr>
          <a:xfrm>
            <a:off x="7506347" y="5514172"/>
            <a:ext cx="34509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limsforum.com/electronic-laboratory-notebooks-in-a-public-private-partnership/69806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97558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6A6DF-65F3-5B4E-A537-745DBACF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drawbacks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22F10-1DAD-EB40-94D4-2C09530E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Sketches</a:t>
            </a:r>
          </a:p>
          <a:p>
            <a:r>
              <a:rPr lang="en-US" dirty="0"/>
              <a:t>Chemical structures</a:t>
            </a:r>
          </a:p>
          <a:p>
            <a:r>
              <a:rPr lang="en-US" dirty="0"/>
              <a:t>Workflow</a:t>
            </a:r>
          </a:p>
          <a:p>
            <a:r>
              <a:rPr lang="en-US" dirty="0"/>
              <a:t>Access</a:t>
            </a:r>
          </a:p>
          <a:p>
            <a:r>
              <a:rPr lang="en-US" dirty="0"/>
              <a:t>Learning curve</a:t>
            </a:r>
          </a:p>
        </p:txBody>
      </p:sp>
      <p:pic>
        <p:nvPicPr>
          <p:cNvPr id="7" name="Picture 6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0F2AB5A5-EECD-EB48-B508-E1BA38408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4298188" cy="357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9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75787-7615-374E-B547-CE38154D8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Data Management and Quantitative Reasoning Skills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202DA-F9CA-4246-A3F8-5DDA936AC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/>
              <a:t>Importing data</a:t>
            </a:r>
          </a:p>
          <a:p>
            <a:r>
              <a:rPr lang="en-US"/>
              <a:t>Graphing</a:t>
            </a:r>
          </a:p>
          <a:p>
            <a:r>
              <a:rPr lang="en-US"/>
              <a:t>Data selection</a:t>
            </a:r>
          </a:p>
          <a:p>
            <a:r>
              <a:rPr lang="en-US"/>
              <a:t>Data manipulation</a:t>
            </a:r>
          </a:p>
          <a:p>
            <a:r>
              <a:rPr lang="en-US"/>
              <a:t>Analysis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0E5971-B739-CF42-9D4B-E90595C62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01267" y="1384300"/>
            <a:ext cx="5452533" cy="408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765752-7A50-3A42-A75C-248E5407BDC4}"/>
              </a:ext>
            </a:extLst>
          </p:cNvPr>
          <p:cNvSpPr txBox="1"/>
          <p:nvPr/>
        </p:nvSpPr>
        <p:spPr>
          <a:xfrm>
            <a:off x="7289800" y="5635153"/>
            <a:ext cx="406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stats.stackexchange.com/questions/423/what-is-your-favorite-data-analysis-cartoon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49010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7D9AA-1E71-CD45-805A-7A91C9069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100"/>
              <a:t>Data Management and Quantitative Reasoning Skills</a:t>
            </a:r>
          </a:p>
        </p:txBody>
      </p:sp>
      <p:pic>
        <p:nvPicPr>
          <p:cNvPr id="5" name="Picture 4" descr="A screenshot of a person&#10;&#10;Description automatically generated">
            <a:extLst>
              <a:ext uri="{FF2B5EF4-FFF2-40B4-BE49-F238E27FC236}">
                <a16:creationId xmlns:a16="http://schemas.microsoft.com/office/drawing/2014/main" id="{D03603A6-A46A-9B43-B15A-1CF55B594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83" r="892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2E8A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78274-4664-DD43-93D9-50075C44F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/>
              <a:t>Recreate experiments and figures from publications</a:t>
            </a:r>
          </a:p>
          <a:p>
            <a:pPr>
              <a:spcAft>
                <a:spcPts val="600"/>
              </a:spcAft>
            </a:pPr>
            <a:r>
              <a:rPr lang="en-US" sz="2000"/>
              <a:t>CURE</a:t>
            </a:r>
          </a:p>
          <a:p>
            <a:pPr>
              <a:spcAft>
                <a:spcPts val="600"/>
              </a:spcAft>
            </a:pPr>
            <a:r>
              <a:rPr lang="en-US" sz="2000"/>
              <a:t>SEA-Phage</a:t>
            </a:r>
          </a:p>
          <a:p>
            <a:pPr>
              <a:spcAft>
                <a:spcPts val="600"/>
              </a:spcAft>
            </a:pPr>
            <a:r>
              <a:rPr lang="en-US" sz="2000"/>
              <a:t>Citizen science</a:t>
            </a:r>
          </a:p>
          <a:p>
            <a:pPr>
              <a:spcAft>
                <a:spcPts val="600"/>
              </a:spcAft>
            </a:pPr>
            <a:r>
              <a:rPr lang="en-US" sz="2000">
                <a:hlinkClick r:id="rId3"/>
              </a:rPr>
              <a:t>iPython</a:t>
            </a:r>
            <a:endParaRPr lang="en-US" sz="2000"/>
          </a:p>
          <a:p>
            <a:pPr>
              <a:spcAft>
                <a:spcPts val="600"/>
              </a:spcAft>
            </a:pPr>
            <a:r>
              <a:rPr lang="en-US" sz="2000"/>
              <a:t>Jupyter/Jupyter Lab</a:t>
            </a:r>
          </a:p>
        </p:txBody>
      </p:sp>
    </p:spTree>
    <p:extLst>
      <p:ext uri="{BB962C8B-B14F-4D97-AF65-F5344CB8AC3E}">
        <p14:creationId xmlns:p14="http://schemas.microsoft.com/office/powerpoint/2010/main" val="321822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AAE71-A154-C244-B94B-C1A946C8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ELN on a Smart Phone</a:t>
            </a:r>
            <a:r>
              <a:rPr lang="en-US" baseline="30000" dirty="0"/>
              <a:t>27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AA303A-E447-B241-A8CE-585261CE1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807" y="1965737"/>
            <a:ext cx="6423403" cy="3683532"/>
          </a:xfrm>
          <a:prstGeom prst="rect">
            <a:avLst/>
          </a:prstGeom>
        </p:spPr>
      </p:pic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831A4F1-B7BE-224B-95CA-7C7FE22A3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830422"/>
            <a:ext cx="5350230" cy="38188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BE54AD-16A0-CA47-879A-9412AF11808B}"/>
              </a:ext>
            </a:extLst>
          </p:cNvPr>
          <p:cNvSpPr txBox="1"/>
          <p:nvPr/>
        </p:nvSpPr>
        <p:spPr>
          <a:xfrm>
            <a:off x="2128603" y="5696374"/>
            <a:ext cx="1337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Template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AD6776-357C-AE49-9950-83349EBF9E09}"/>
              </a:ext>
            </a:extLst>
          </p:cNvPr>
          <p:cNvSpPr txBox="1"/>
          <p:nvPr/>
        </p:nvSpPr>
        <p:spPr>
          <a:xfrm>
            <a:off x="7820484" y="5649269"/>
            <a:ext cx="1862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Student work</a:t>
            </a:r>
          </a:p>
        </p:txBody>
      </p:sp>
    </p:spTree>
    <p:extLst>
      <p:ext uri="{BB962C8B-B14F-4D97-AF65-F5344CB8AC3E}">
        <p14:creationId xmlns:p14="http://schemas.microsoft.com/office/powerpoint/2010/main" val="883241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B9374-121C-4446-BCCB-A9B60D353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Safety Concerns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174FAA3-8B79-8640-8623-DEFFB798B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14023" y="2811104"/>
            <a:ext cx="3366480" cy="262585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84D2D-EFA0-3645-8ADF-0918E8932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5354" y="2682433"/>
            <a:ext cx="6282169" cy="321574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dirty="0"/>
              <a:t>Plastic bags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dirty="0"/>
              <a:t>Saran wrap</a:t>
            </a:r>
            <a:r>
              <a:rPr lang="en-US" sz="2400" baseline="30000" dirty="0"/>
              <a:t>25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dirty="0"/>
              <a:t>“Laptop stations”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dirty="0"/>
              <a:t>70% Ethanol</a:t>
            </a:r>
          </a:p>
          <a:p>
            <a:pPr lvl="1">
              <a:spcAft>
                <a:spcPts val="600"/>
              </a:spcAft>
              <a:buClr>
                <a:schemeClr val="tx1"/>
              </a:buClr>
            </a:pPr>
            <a:r>
              <a:rPr lang="en-US" dirty="0" err="1"/>
              <a:t>Ramaydalis</a:t>
            </a:r>
            <a:r>
              <a:rPr lang="en-US" dirty="0"/>
              <a:t> </a:t>
            </a:r>
            <a:r>
              <a:rPr lang="en-US" dirty="0" err="1"/>
              <a:t>Keddis</a:t>
            </a:r>
            <a:r>
              <a:rPr lang="en-US" dirty="0"/>
              <a:t> and Ines </a:t>
            </a:r>
            <a:r>
              <a:rPr lang="en-US" dirty="0" err="1"/>
              <a:t>Rauschenbach</a:t>
            </a:r>
            <a:r>
              <a:rPr lang="en-US" dirty="0"/>
              <a:t>– Rutgers University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dirty="0" err="1"/>
              <a:t>Otterbox</a:t>
            </a:r>
            <a:r>
              <a:rPr lang="en-US" sz="2400" dirty="0"/>
              <a:t> </a:t>
            </a:r>
          </a:p>
          <a:p>
            <a:pPr lvl="1">
              <a:spcAft>
                <a:spcPts val="600"/>
              </a:spcAft>
              <a:buClr>
                <a:schemeClr val="tx1"/>
              </a:buClr>
            </a:pPr>
            <a:r>
              <a:rPr lang="en-US" dirty="0"/>
              <a:t>Fabio Agnelli - University of San Diego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44FCDD-928D-CC40-A132-8AE326556771}"/>
              </a:ext>
            </a:extLst>
          </p:cNvPr>
          <p:cNvSpPr txBox="1"/>
          <p:nvPr/>
        </p:nvSpPr>
        <p:spPr>
          <a:xfrm>
            <a:off x="2293686" y="5236903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://2011.igem.org/Team:TU-Delf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99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ECDCB3-46DE-B642-97F5-1E883632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Best practices</a:t>
            </a:r>
          </a:p>
        </p:txBody>
      </p:sp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A765A-A525-7E4C-9E0D-DC463DECC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6031" y="963876"/>
            <a:ext cx="6377769" cy="557408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dirty="0"/>
              <a:t>Use your tools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sz="2400" dirty="0"/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dirty="0"/>
              <a:t>Design so it fits </a:t>
            </a:r>
            <a:r>
              <a:rPr lang="en-US" sz="2400" b="1" dirty="0"/>
              <a:t>YOUR</a:t>
            </a:r>
            <a:r>
              <a:rPr lang="en-US" sz="2400" dirty="0"/>
              <a:t> class</a:t>
            </a:r>
            <a:r>
              <a:rPr lang="en-US" sz="2400" baseline="30000" dirty="0"/>
              <a:t>17</a:t>
            </a:r>
          </a:p>
          <a:p>
            <a:pPr lvl="1">
              <a:spcAft>
                <a:spcPts val="600"/>
              </a:spcAft>
              <a:buClr>
                <a:schemeClr val="tx1"/>
              </a:buClr>
            </a:pPr>
            <a:r>
              <a:rPr lang="en-US" dirty="0"/>
              <a:t>Consider your course and purpose</a:t>
            </a:r>
          </a:p>
          <a:p>
            <a:pPr lvl="2">
              <a:spcAft>
                <a:spcPts val="600"/>
              </a:spcAft>
              <a:buClr>
                <a:schemeClr val="tx1"/>
              </a:buClr>
            </a:pPr>
            <a:r>
              <a:rPr lang="en-US" sz="2400" dirty="0"/>
              <a:t>Are you collecting data for future publications?</a:t>
            </a:r>
          </a:p>
          <a:p>
            <a:pPr marL="914400" lvl="2" indent="0">
              <a:spcAft>
                <a:spcPts val="600"/>
              </a:spcAft>
              <a:buClr>
                <a:schemeClr val="tx1"/>
              </a:buClr>
              <a:buNone/>
            </a:pPr>
            <a:endParaRPr lang="en-US" sz="2400" dirty="0"/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dirty="0"/>
              <a:t>Report, notebook, manual, or protocol?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sz="2400" dirty="0"/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dirty="0"/>
              <a:t>Give explicit instructions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sz="2400" dirty="0"/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dirty="0"/>
              <a:t>Formal training for instructors and TAs</a:t>
            </a:r>
            <a:r>
              <a:rPr lang="en-US" sz="2400" baseline="30000" dirty="0"/>
              <a:t>27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sz="2400" baseline="30000" dirty="0"/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dirty="0"/>
              <a:t>One step at a time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47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3F0FE-099F-C740-B719-B2B2960A1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914737"/>
            <a:ext cx="7772400" cy="1012806"/>
          </a:xfrm>
          <a:solidFill>
            <a:srgbClr val="FFFFFF">
              <a:alpha val="10000"/>
            </a:srgb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4000"/>
              <a:t>Summary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02D985-9E73-4FF4-BB10-78CC35EB68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081071"/>
              </p:ext>
            </p:extLst>
          </p:nvPr>
        </p:nvGraphicFramePr>
        <p:xfrm>
          <a:off x="1341438" y="2477452"/>
          <a:ext cx="9509125" cy="3328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7594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F785-A9D1-224E-BFC4-8E2AEDB82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67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AB5F6-B54D-4646-9918-45B6901DD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298575"/>
            <a:ext cx="10972799" cy="4525963"/>
          </a:xfrm>
        </p:spPr>
        <p:txBody>
          <a:bodyPr/>
          <a:lstStyle/>
          <a:p>
            <a:endParaRPr lang="en-US" sz="1333" dirty="0"/>
          </a:p>
          <a:p>
            <a:r>
              <a:rPr lang="en-US" sz="1333" dirty="0"/>
              <a:t>(1) Elliott, M. J.; Stewart, K. K.; </a:t>
            </a:r>
            <a:r>
              <a:rPr lang="en-US" sz="1333" dirty="0" err="1"/>
              <a:t>Lagowski</a:t>
            </a:r>
            <a:r>
              <a:rPr lang="en-US" sz="1333" dirty="0"/>
              <a:t>, J. J. The Role of the Laboratory in Chemistry Instruction. J. Chem. Educ. 2008, 85 (1), 145. </a:t>
            </a:r>
          </a:p>
          <a:p>
            <a:r>
              <a:rPr lang="en-US" sz="1333" dirty="0"/>
              <a:t>(2) Abraham, M. R. What Can Be Learned from Laboratory Activities? Revisiting 32 Years of Research. J. Chem. Educ. 2011, 88 (8), 1020−1025. </a:t>
            </a:r>
          </a:p>
          <a:p>
            <a:r>
              <a:rPr lang="en-US" sz="1333" dirty="0"/>
              <a:t>(3) </a:t>
            </a:r>
            <a:r>
              <a:rPr lang="en-US" sz="1333" dirty="0" err="1"/>
              <a:t>Bopegedera</a:t>
            </a:r>
            <a:r>
              <a:rPr lang="en-US" sz="1333" dirty="0"/>
              <a:t>, A. M. R. P. Putting the Laboratory at the Center of Teaching Chemistry. J. Chem. Educ. 2011, 88 (4), 443−448. </a:t>
            </a:r>
          </a:p>
          <a:p>
            <a:r>
              <a:rPr lang="en-US" sz="1333" dirty="0"/>
              <a:t>(4) Galloway, K. R.; </a:t>
            </a:r>
            <a:r>
              <a:rPr lang="en-US" sz="1333" dirty="0" err="1"/>
              <a:t>Bretz</a:t>
            </a:r>
            <a:r>
              <a:rPr lang="en-US" sz="1333" dirty="0"/>
              <a:t>, S. L. Measuring Meaningful Learning in the Undergraduate Chemistry Laboratory: A National, Cross- Sectional Study. J. Chem. Educ. 2015, 92 (12), 2006−2018. </a:t>
            </a:r>
          </a:p>
          <a:p>
            <a:r>
              <a:rPr lang="en-US" sz="1333" dirty="0"/>
              <a:t>(5) </a:t>
            </a:r>
            <a:r>
              <a:rPr lang="en-US" sz="1333" dirty="0" err="1"/>
              <a:t>Bretz</a:t>
            </a:r>
            <a:r>
              <a:rPr lang="en-US" sz="1333" dirty="0"/>
              <a:t>, S. L.; Fay, M.; Bruck, L. B.; Towns, M. H. What Faculty Interviews Reveal about Meaningful Learning in the Undergraduate Chemistry Laboratory. J. Chem. Educ. 2013, 90 (3), 281−288. </a:t>
            </a:r>
          </a:p>
          <a:p>
            <a:r>
              <a:rPr lang="en-US" sz="1333" dirty="0"/>
              <a:t>(6) </a:t>
            </a:r>
            <a:r>
              <a:rPr lang="en-US" sz="1333" dirty="0" err="1"/>
              <a:t>Naiker</a:t>
            </a:r>
            <a:r>
              <a:rPr lang="en-US" sz="1333" dirty="0"/>
              <a:t>, M.; </a:t>
            </a:r>
            <a:r>
              <a:rPr lang="en-US" sz="1333" dirty="0" err="1"/>
              <a:t>Wakeling</a:t>
            </a:r>
            <a:r>
              <a:rPr lang="en-US" sz="1333" dirty="0"/>
              <a:t>, L. Evaluation of Group Based Inquiry Oriented Learning in Undergraduate Chemistry </a:t>
            </a:r>
            <a:r>
              <a:rPr lang="en-US" sz="1333" dirty="0" err="1"/>
              <a:t>Practicals</a:t>
            </a:r>
            <a:r>
              <a:rPr lang="en-US" sz="1333" dirty="0"/>
              <a:t>. Int. J. </a:t>
            </a:r>
            <a:r>
              <a:rPr lang="en-US" sz="1333" dirty="0" err="1"/>
              <a:t>Innov</a:t>
            </a:r>
            <a:r>
              <a:rPr lang="en-US" sz="1333" dirty="0"/>
              <a:t>. Sci. Math. Educ. Former. CAL-</a:t>
            </a:r>
            <a:r>
              <a:rPr lang="en-US" sz="1333" dirty="0" err="1"/>
              <a:t>Laborate</a:t>
            </a:r>
            <a:r>
              <a:rPr lang="en-US" sz="1333" dirty="0"/>
              <a:t> Int. 2015, 23 (5), 1−17. </a:t>
            </a:r>
          </a:p>
          <a:p>
            <a:r>
              <a:rPr lang="en-US" sz="1333" dirty="0"/>
              <a:t>(7) Bruck, L. B.; </a:t>
            </a:r>
            <a:r>
              <a:rPr lang="en-US" sz="1333" dirty="0" err="1"/>
              <a:t>Bretz</a:t>
            </a:r>
            <a:r>
              <a:rPr lang="en-US" sz="1333" dirty="0"/>
              <a:t>, S. L.; Towns, M. H. A Rubric To Guide Curriculum Development of Undergraduate Chemistry Laboratory: Focus on Inquiry. In Chemistry Education in the ICT Age; Springer: Dordrecht, 2009; pp 75−83. </a:t>
            </a:r>
          </a:p>
          <a:p>
            <a:r>
              <a:rPr lang="en-US" sz="1333" dirty="0"/>
              <a:t>(8) Bruck, L. B.; Towns, M. H. Preparing Students to Benefit from Inquiry-Based Activities in the Chemistry Laboratory: Guidelines and Suggestions. J. Chem. Educ. 2009, 86 (7), 820. </a:t>
            </a:r>
          </a:p>
          <a:p>
            <a:r>
              <a:rPr lang="en-US" sz="1333" dirty="0"/>
              <a:t>(9) </a:t>
            </a:r>
            <a:r>
              <a:rPr lang="en-US" sz="1333" dirty="0" err="1"/>
              <a:t>Garoutte</a:t>
            </a:r>
            <a:r>
              <a:rPr lang="en-US" sz="1333" dirty="0"/>
              <a:t>, M. P. POGIL in the General, Organic, and Biological Chemistry Course. In Process Oriented Guided Inquiry Learning (POGIL); ACS Symposium Series; American Chemical Society, 2008; Vol. 994, pp 122−132. </a:t>
            </a:r>
          </a:p>
          <a:p>
            <a:r>
              <a:rPr lang="en-US" sz="1333" dirty="0"/>
              <a:t>(10) Rogers, J. Pre-Nursing Students Perceptions of Traditional and Inquiry Based Chemistry Laboratories; Lehigh University, 2010. </a:t>
            </a:r>
          </a:p>
          <a:p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3817809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75188-805E-0248-BB2C-9064B759D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Electronic Lab Notebook?</a:t>
            </a:r>
            <a:r>
              <a:rPr lang="en-US" baseline="3000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950AE-49E5-434E-8DD8-27A0BB714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65686" cy="4351338"/>
          </a:xfrm>
        </p:spPr>
        <p:txBody>
          <a:bodyPr/>
          <a:lstStyle/>
          <a:p>
            <a:r>
              <a:rPr lang="en-US" dirty="0"/>
              <a:t>Digital record</a:t>
            </a:r>
          </a:p>
          <a:p>
            <a:r>
              <a:rPr lang="en-US" dirty="0"/>
              <a:t>Long-term storage</a:t>
            </a:r>
          </a:p>
          <a:p>
            <a:r>
              <a:rPr lang="en-US" dirty="0"/>
              <a:t>Reproducibility</a:t>
            </a:r>
          </a:p>
          <a:p>
            <a:r>
              <a:rPr lang="en-US" dirty="0"/>
              <a:t>Sharing </a:t>
            </a:r>
          </a:p>
          <a:p>
            <a:pPr lvl="1"/>
            <a:r>
              <a:rPr lang="en-US" dirty="0"/>
              <a:t>Promotes open science and collaboration</a:t>
            </a:r>
          </a:p>
          <a:p>
            <a:r>
              <a:rPr lang="en-US" dirty="0"/>
              <a:t>Protects IP</a:t>
            </a:r>
          </a:p>
          <a:p>
            <a:r>
              <a:rPr lang="en-US" dirty="0"/>
              <a:t>Ensures compliance</a:t>
            </a:r>
          </a:p>
          <a:p>
            <a:pPr lvl="1"/>
            <a:r>
              <a:rPr lang="en-US" dirty="0"/>
              <a:t>SOPs, FERPA, HIPPA</a:t>
            </a:r>
          </a:p>
          <a:p>
            <a:r>
              <a:rPr lang="en-US" dirty="0"/>
              <a:t>Searchable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computer&#10;&#10;Description automatically generated">
            <a:extLst>
              <a:ext uri="{FF2B5EF4-FFF2-40B4-BE49-F238E27FC236}">
                <a16:creationId xmlns:a16="http://schemas.microsoft.com/office/drawing/2014/main" id="{B6802CFA-9796-514C-8DBB-A818873AE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10942" y="2174094"/>
            <a:ext cx="3532044" cy="19823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3F05FF-A930-4644-AB20-50411A67C151}"/>
              </a:ext>
            </a:extLst>
          </p:cNvPr>
          <p:cNvSpPr txBox="1"/>
          <p:nvPr/>
        </p:nvSpPr>
        <p:spPr>
          <a:xfrm>
            <a:off x="6880485" y="8668351"/>
            <a:ext cx="4937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createdigitalmusic.com/2013/06/windows-touch-and-music-demonstrated-with-surface-and-reaktor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687232-915D-BF4F-8AF0-BC3598BE6A1D}"/>
              </a:ext>
            </a:extLst>
          </p:cNvPr>
          <p:cNvSpPr txBox="1"/>
          <p:nvPr/>
        </p:nvSpPr>
        <p:spPr>
          <a:xfrm>
            <a:off x="9349365" y="6627168"/>
            <a:ext cx="3043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createdigitalmusic.com/2013/06/windows-touch-and-music-demonstrated-with-surface-and-reaktor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48167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3C5A9-E5F5-754F-A247-98380ECD8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795688"/>
            <a:ext cx="10972799" cy="5330477"/>
          </a:xfrm>
        </p:spPr>
        <p:txBody>
          <a:bodyPr/>
          <a:lstStyle/>
          <a:p>
            <a:r>
              <a:rPr lang="en-US" sz="1333" dirty="0"/>
              <a:t>(11) Evans, H. G.; </a:t>
            </a:r>
            <a:r>
              <a:rPr lang="en-US" sz="1333" dirty="0" err="1"/>
              <a:t>Heyl</a:t>
            </a:r>
            <a:r>
              <a:rPr lang="en-US" sz="1333" dirty="0"/>
              <a:t>, D. L.; </a:t>
            </a:r>
            <a:r>
              <a:rPr lang="en-US" sz="1333" dirty="0" err="1"/>
              <a:t>Liggit</a:t>
            </a:r>
            <a:r>
              <a:rPr lang="en-US" sz="1333" dirty="0"/>
              <a:t>, P. Team-Based Learning, Faculty Research, and Grant Writing Bring Significant Learning Experiences to an Undergraduate Biochemistry Laboratory Course. J. Chem. Educ. 2016, 93 (6), 1027−1033. </a:t>
            </a:r>
          </a:p>
          <a:p>
            <a:r>
              <a:rPr lang="en-US" sz="1333" dirty="0"/>
              <a:t>(12) Kerr, M. A.; Yan, F. Incorporating Course-Based Under- graduate Research Experiences into Analytical Chemistry Laboratory Curricula. J. Chem. Educ. 2016, 93 (4), 658−662. </a:t>
            </a:r>
          </a:p>
          <a:p>
            <a:r>
              <a:rPr lang="en-US" sz="1333" dirty="0"/>
              <a:t>(13) Chase, A.; Clancy, H.; Lachance, R.; Mathison, B.; Chiu, M.; Weaver, G. Improving Critical Thinking via Authenticity: The </a:t>
            </a:r>
            <a:r>
              <a:rPr lang="en-US" sz="1333" dirty="0" err="1"/>
              <a:t>CASPiE</a:t>
            </a:r>
            <a:r>
              <a:rPr lang="en-US" sz="1333" dirty="0"/>
              <a:t> Research Experience in a Military Academy Chemistry Course. Chem. Educ. Res. </a:t>
            </a:r>
            <a:r>
              <a:rPr lang="en-US" sz="1333" dirty="0" err="1"/>
              <a:t>Pract</a:t>
            </a:r>
            <a:r>
              <a:rPr lang="en-US" sz="1333" dirty="0"/>
              <a:t>. 2017, 18 (1), 55−63. </a:t>
            </a:r>
          </a:p>
          <a:p>
            <a:r>
              <a:rPr lang="en-US" sz="1333" dirty="0"/>
              <a:t>(14) </a:t>
            </a:r>
            <a:r>
              <a:rPr lang="en-US" sz="1333" dirty="0" err="1"/>
              <a:t>Tomasik</a:t>
            </a:r>
            <a:r>
              <a:rPr lang="en-US" sz="1333" dirty="0"/>
              <a:t>, J. H.; </a:t>
            </a:r>
            <a:r>
              <a:rPr lang="en-US" sz="1333" dirty="0" err="1"/>
              <a:t>Cottone</a:t>
            </a:r>
            <a:r>
              <a:rPr lang="en-US" sz="1333" dirty="0"/>
              <a:t>, K. E.; </a:t>
            </a:r>
            <a:r>
              <a:rPr lang="en-US" sz="1333" dirty="0" err="1"/>
              <a:t>Heethuis</a:t>
            </a:r>
            <a:r>
              <a:rPr lang="en-US" sz="1333" dirty="0"/>
              <a:t>, M. T.; Mueller, A. Development and Preliminary Impacts of the Implementation of an Authentic Research-Based Experiment in General Chemistry. J. Chem. Educ. 2013, 90 (9), 1155−1161. </a:t>
            </a:r>
          </a:p>
          <a:p>
            <a:r>
              <a:rPr lang="en-US" sz="1333" dirty="0"/>
              <a:t>(15) Pearson, Harris Poll Mobile Device Study Reveals College Students Reliant on Laptops Even with Rise in Tablet Ownership; </a:t>
            </a:r>
            <a:r>
              <a:rPr lang="en-US" sz="1333" dirty="0" err="1"/>
              <a:t>LearnED</a:t>
            </a:r>
            <a:r>
              <a:rPr lang="en-US" sz="1333" dirty="0"/>
              <a:t>, 2015.</a:t>
            </a:r>
          </a:p>
          <a:p>
            <a:r>
              <a:rPr lang="en-US" sz="1333" dirty="0"/>
              <a:t>(16) Robb, S., Burnette III, J.M., </a:t>
            </a:r>
            <a:r>
              <a:rPr lang="en-US" sz="1333" dirty="0" err="1"/>
              <a:t>Chapovskya</a:t>
            </a:r>
            <a:r>
              <a:rPr lang="en-US" sz="1333" dirty="0"/>
              <a:t>, A., Palmer, K. and </a:t>
            </a:r>
            <a:r>
              <a:rPr lang="en-US" sz="1333" dirty="0" err="1"/>
              <a:t>Wessler</a:t>
            </a:r>
            <a:r>
              <a:rPr lang="en-US" sz="1333" dirty="0"/>
              <a:t>, S.R. 2015. An Open Source, Collaborative Electronic Notebook for Undergraduate Laboratory Classes. </a:t>
            </a:r>
            <a:r>
              <a:rPr lang="en-US" sz="1333" i="1" dirty="0" err="1"/>
              <a:t>CourseSource</a:t>
            </a:r>
            <a:r>
              <a:rPr lang="en-US" sz="1333" i="1" dirty="0"/>
              <a:t>. </a:t>
            </a:r>
            <a:endParaRPr lang="en-US" sz="1333" dirty="0"/>
          </a:p>
          <a:p>
            <a:r>
              <a:rPr lang="en-US" sz="1333" dirty="0"/>
              <a:t>(17) Johnston et al. 2013. Using an </a:t>
            </a:r>
            <a:r>
              <a:rPr lang="en-US" sz="1333" dirty="0" err="1"/>
              <a:t>ePortfolio</a:t>
            </a:r>
            <a:r>
              <a:rPr lang="en-US" sz="1333" dirty="0"/>
              <a:t> System as an Electronic Laboratory Notebook in Undergraduate Biochemistry and Molecular Biology Practical Classes. Biochemistry and Molecular Biology Education.</a:t>
            </a:r>
          </a:p>
          <a:p>
            <a:r>
              <a:rPr lang="en-US" sz="1333" dirty="0"/>
              <a:t>(18) </a:t>
            </a:r>
            <a:r>
              <a:rPr lang="en-US" sz="1333" i="1" dirty="0"/>
              <a:t>Chem. Soc. Rev., </a:t>
            </a:r>
            <a:r>
              <a:rPr lang="en-US" sz="1333" dirty="0"/>
              <a:t>2013, </a:t>
            </a:r>
            <a:r>
              <a:rPr lang="en-US" sz="1333" b="1" dirty="0"/>
              <a:t>42</a:t>
            </a:r>
            <a:r>
              <a:rPr lang="en-US" sz="1333" dirty="0"/>
              <a:t>, 8157 </a:t>
            </a:r>
          </a:p>
          <a:p>
            <a:r>
              <a:rPr lang="en-US" sz="1333" dirty="0"/>
              <a:t>(19) </a:t>
            </a:r>
            <a:r>
              <a:rPr lang="en-US" sz="1333" dirty="0" err="1"/>
              <a:t>Wille</a:t>
            </a:r>
            <a:r>
              <a:rPr lang="en-US" sz="1333" dirty="0"/>
              <a:t> et al. 2017. Impact of a Sophomore BME Design Fundamentals Course on Student Out- come Performance and Professional Development. American Society for Engineering Education. </a:t>
            </a:r>
          </a:p>
          <a:p>
            <a:r>
              <a:rPr lang="en-US" sz="1333" dirty="0"/>
              <a:t>(20) Weibel. 2016. Working toward a Paperless Undergraduate Physical Chemistry Teaching Laboratory. Journal of Chemical Education.</a:t>
            </a:r>
          </a:p>
          <a:p>
            <a:r>
              <a:rPr lang="en-US" sz="1333" dirty="0"/>
              <a:t>(21) ) </a:t>
            </a:r>
            <a:r>
              <a:rPr lang="en-US" sz="1333" dirty="0" err="1"/>
              <a:t>Okon</a:t>
            </a:r>
            <a:r>
              <a:rPr lang="en-US" sz="1333" dirty="0"/>
              <a:t>, MD and TM Nocera. 2017. Electronic Lab Notebooks Impact Biomedical Engineering Students’ Quality of Documentation and Technical Communication. ASEE.</a:t>
            </a:r>
          </a:p>
          <a:p>
            <a:pPr marL="135463" indent="0">
              <a:buNone/>
            </a:pPr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1354568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3C5A9-E5F5-754F-A247-98380ECD8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254000"/>
            <a:ext cx="10972799" cy="5872165"/>
          </a:xfrm>
        </p:spPr>
        <p:txBody>
          <a:bodyPr/>
          <a:lstStyle/>
          <a:p>
            <a:r>
              <a:rPr lang="en-US" sz="1333" dirty="0"/>
              <a:t>(22) DOI 10.1002/bmb.20769 </a:t>
            </a:r>
          </a:p>
          <a:p>
            <a:r>
              <a:rPr lang="en-US" sz="1333" dirty="0"/>
              <a:t>(23) Melissa </a:t>
            </a:r>
            <a:r>
              <a:rPr lang="en-US" sz="1333" dirty="0" err="1"/>
              <a:t>Eblen</a:t>
            </a:r>
            <a:r>
              <a:rPr lang="en-US" sz="1333" dirty="0"/>
              <a:t>-Zayas. 2015. Comparing Electronic and Traditional Lab Notebooks in the Advanced Lab. BFY Conference series</a:t>
            </a:r>
          </a:p>
          <a:p>
            <a:r>
              <a:rPr lang="en-US" sz="1333" dirty="0"/>
              <a:t>(24) Anderson, CS and TA Murray. 2013. Using Mobile Technology to Enhance Undergraduate Research. CURQ.</a:t>
            </a:r>
          </a:p>
          <a:p>
            <a:r>
              <a:rPr lang="en-US" sz="1333" dirty="0"/>
              <a:t>(25) DOI: 10.1021/acs.jchemed.8b00140 </a:t>
            </a:r>
          </a:p>
          <a:p>
            <a:r>
              <a:rPr lang="en-US" sz="1333" dirty="0"/>
              <a:t>(26) </a:t>
            </a:r>
            <a:r>
              <a:rPr lang="en-US" sz="1333" dirty="0" err="1"/>
              <a:t>Puccinelli</a:t>
            </a:r>
            <a:r>
              <a:rPr lang="en-US" sz="1333" dirty="0"/>
              <a:t> and Murphy. 2015. Bringing technology to the First Year Design Experience through the use of Electronic Design Notebooks.</a:t>
            </a:r>
          </a:p>
          <a:p>
            <a:r>
              <a:rPr lang="en-US" sz="1333" dirty="0"/>
              <a:t>(27) </a:t>
            </a:r>
            <a:r>
              <a:rPr lang="en-US" sz="1400" dirty="0"/>
              <a:t>10.1021/acs.jchemed.6b00622 </a:t>
            </a:r>
          </a:p>
          <a:p>
            <a:br>
              <a:rPr lang="en-US" sz="1333" dirty="0"/>
            </a:br>
            <a:endParaRPr lang="en-US" sz="1333" dirty="0"/>
          </a:p>
          <a:p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2200941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590B7-6484-3242-912D-41483717E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Engagement – Paper vs Digital</a:t>
            </a:r>
            <a:r>
              <a:rPr lang="en-US" baseline="30000" dirty="0"/>
              <a:t>22,23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1B25F-BAF8-5D43-834B-7C69D2EFA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918044"/>
            <a:ext cx="6260971" cy="4173789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400" dirty="0"/>
              <a:t>30% increase in lab course satisfaction 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Data management skills improve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Students spend more time in lab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Scientific writing improves</a:t>
            </a:r>
          </a:p>
          <a:p>
            <a:pPr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E46DD-5CCB-C349-9B7E-737BE6D86D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60" r="13825" b="27401"/>
          <a:stretch/>
        </p:blipFill>
        <p:spPr>
          <a:xfrm>
            <a:off x="7265450" y="1992691"/>
            <a:ext cx="4780281" cy="34033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114E2F-7057-2E41-97E8-D3ECAAC18515}"/>
              </a:ext>
            </a:extLst>
          </p:cNvPr>
          <p:cNvSpPr/>
          <p:nvPr/>
        </p:nvSpPr>
        <p:spPr>
          <a:xfrm>
            <a:off x="8477703" y="5396013"/>
            <a:ext cx="2297424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33" dirty="0">
                <a:latin typeface="Arial" panose="020B0604020202020204" pitchFamily="34" charset="0"/>
                <a:cs typeface="Arial" panose="020B0604020202020204" pitchFamily="34" charset="0"/>
              </a:rPr>
              <a:t>Carleton College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0F8340-B35D-F442-BF80-A9C1E329748D}"/>
              </a:ext>
            </a:extLst>
          </p:cNvPr>
          <p:cNvSpPr/>
          <p:nvPr/>
        </p:nvSpPr>
        <p:spPr>
          <a:xfrm>
            <a:off x="7281863" y="1787505"/>
            <a:ext cx="468269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33" dirty="0">
                <a:latin typeface="Arial" panose="020B0604020202020204" pitchFamily="34" charset="0"/>
                <a:cs typeface="Arial" panose="020B0604020202020204" pitchFamily="34" charset="0"/>
              </a:rPr>
              <a:t>Did your data management improve?</a:t>
            </a:r>
          </a:p>
        </p:txBody>
      </p:sp>
    </p:spTree>
    <p:extLst>
      <p:ext uri="{BB962C8B-B14F-4D97-AF65-F5344CB8AC3E}">
        <p14:creationId xmlns:p14="http://schemas.microsoft.com/office/powerpoint/2010/main" val="1522323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70855-F391-E448-8384-678932C0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Outcomes</a:t>
            </a:r>
            <a:r>
              <a:rPr lang="en-US" baseline="30000" dirty="0"/>
              <a:t>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2185E-AE01-294C-A120-CE2075991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24002"/>
            <a:ext cx="11360800" cy="156754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 Biomedical Engineering Program at UW-Madison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 Multi-year course – work collaboratively to design product for a real client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EBAE74-E727-DA4A-87BB-9D9DC3B22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886" y="3091543"/>
            <a:ext cx="7344228" cy="23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2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98FEE6-9F0F-8148-A3AE-08E4E07567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3" t="7997" r="1652"/>
          <a:stretch/>
        </p:blipFill>
        <p:spPr>
          <a:xfrm>
            <a:off x="4977696" y="1881969"/>
            <a:ext cx="7096245" cy="3456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D70855-F391-E448-8384-678932C0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Outcomes</a:t>
            </a:r>
            <a:r>
              <a:rPr lang="en-US" baseline="30000" dirty="0"/>
              <a:t>19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465CFD-A977-554A-B2EE-8EB4F0A867A9}"/>
              </a:ext>
            </a:extLst>
          </p:cNvPr>
          <p:cNvSpPr txBox="1">
            <a:spLocks/>
          </p:cNvSpPr>
          <p:nvPr/>
        </p:nvSpPr>
        <p:spPr>
          <a:xfrm>
            <a:off x="271394" y="1766596"/>
            <a:ext cx="5003844" cy="4217141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D) Diverse teams and leadership</a:t>
            </a:r>
          </a:p>
          <a:p>
            <a:pPr>
              <a:buFont typeface="Open Sans"/>
              <a:buNone/>
            </a:pPr>
            <a:r>
              <a:rPr lang="en-US" sz="2400" dirty="0">
                <a:solidFill>
                  <a:schemeClr val="tx1"/>
                </a:solidFill>
              </a:rPr>
              <a:t>I) Engage in lifelong learning</a:t>
            </a:r>
          </a:p>
          <a:p>
            <a:pPr>
              <a:buFont typeface="Open Sans"/>
              <a:buNone/>
            </a:pPr>
            <a:r>
              <a:rPr lang="en-US" sz="2400" dirty="0">
                <a:solidFill>
                  <a:schemeClr val="tx1"/>
                </a:solidFill>
              </a:rPr>
              <a:t>K) Use of engineering skills</a:t>
            </a:r>
          </a:p>
          <a:p>
            <a:pPr>
              <a:buFont typeface="Open Sans"/>
              <a:buNone/>
            </a:pPr>
            <a:r>
              <a:rPr lang="en-US" sz="2400" dirty="0">
                <a:solidFill>
                  <a:schemeClr val="tx1"/>
                </a:solidFill>
              </a:rPr>
              <a:t>L) Understand interdisciplinary relationships</a:t>
            </a:r>
          </a:p>
          <a:p>
            <a:pPr>
              <a:buFont typeface="Open Sans"/>
              <a:buNone/>
            </a:pPr>
            <a:r>
              <a:rPr lang="en-US" sz="2400" dirty="0">
                <a:solidFill>
                  <a:schemeClr val="tx1"/>
                </a:solidFill>
              </a:rPr>
              <a:t>*No decrease in any category</a:t>
            </a:r>
          </a:p>
        </p:txBody>
      </p:sp>
    </p:spTree>
    <p:extLst>
      <p:ext uri="{BB962C8B-B14F-4D97-AF65-F5344CB8AC3E}">
        <p14:creationId xmlns:p14="http://schemas.microsoft.com/office/powerpoint/2010/main" val="4210310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181BE2-E03E-F64E-85E4-21A950C3E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735" y="1356967"/>
            <a:ext cx="5829265" cy="24217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F07F2B-AE0F-CA49-8CF4-F3ADBB68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Improved Student Outcomes</a:t>
            </a:r>
            <a:r>
              <a:rPr lang="en-US" baseline="30000" dirty="0"/>
              <a:t>20,21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5AF01-58C2-624D-AC50-91D1F2E1F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44509"/>
            <a:ext cx="5462228" cy="461665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2/3 of students </a:t>
            </a:r>
            <a:r>
              <a:rPr lang="en-US" sz="2400" dirty="0"/>
              <a:t>preferred ELN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5D29835-A3A9-DE4D-9AEA-16189F137C04}"/>
              </a:ext>
            </a:extLst>
          </p:cNvPr>
          <p:cNvGraphicFramePr>
            <a:graphicFrameLocks noGrp="1"/>
          </p:cNvGraphicFramePr>
          <p:nvPr/>
        </p:nvGraphicFramePr>
        <p:xfrm>
          <a:off x="547022" y="4240378"/>
          <a:ext cx="6633526" cy="1809598"/>
        </p:xfrm>
        <a:graphic>
          <a:graphicData uri="http://schemas.openxmlformats.org/drawingml/2006/table">
            <a:tbl>
              <a:tblPr firstRow="1" bandRow="1"/>
              <a:tblGrid>
                <a:gridCol w="2090333">
                  <a:extLst>
                    <a:ext uri="{9D8B030D-6E8A-4147-A177-3AD203B41FA5}">
                      <a16:colId xmlns:a16="http://schemas.microsoft.com/office/drawing/2014/main" val="3329497900"/>
                    </a:ext>
                  </a:extLst>
                </a:gridCol>
                <a:gridCol w="2090333">
                  <a:extLst>
                    <a:ext uri="{9D8B030D-6E8A-4147-A177-3AD203B41FA5}">
                      <a16:colId xmlns:a16="http://schemas.microsoft.com/office/drawing/2014/main" val="460355507"/>
                    </a:ext>
                  </a:extLst>
                </a:gridCol>
                <a:gridCol w="2452860">
                  <a:extLst>
                    <a:ext uri="{9D8B030D-6E8A-4147-A177-3AD203B41FA5}">
                      <a16:colId xmlns:a16="http://schemas.microsoft.com/office/drawing/2014/main" val="3592447067"/>
                    </a:ext>
                  </a:extLst>
                </a:gridCol>
              </a:tblGrid>
              <a:tr h="60676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Average Increase </a:t>
                      </a: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244236"/>
                  </a:ext>
                </a:extLst>
              </a:tr>
              <a:tr h="6745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Lab Reports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Final Lab Exam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Overall Lab Grade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5749268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2%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4567851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54FF6B9-F5AD-884D-BE69-E72F7C781FA5}"/>
              </a:ext>
            </a:extLst>
          </p:cNvPr>
          <p:cNvSpPr txBox="1"/>
          <p:nvPr/>
        </p:nvSpPr>
        <p:spPr>
          <a:xfrm>
            <a:off x="2507170" y="3547880"/>
            <a:ext cx="2503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Physical Chemistry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AF0A7-7B3C-2047-970A-D62CF3E455AC}"/>
              </a:ext>
            </a:extLst>
          </p:cNvPr>
          <p:cNvSpPr txBox="1"/>
          <p:nvPr/>
        </p:nvSpPr>
        <p:spPr>
          <a:xfrm>
            <a:off x="7998361" y="3778713"/>
            <a:ext cx="3113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Biomedical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896330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3A149A-811A-C346-98F6-734176EBB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Flavors</a:t>
            </a:r>
            <a:endParaRPr lang="en-US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AA141A6E-5240-470A-AB3D-0F8940FCBD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731339"/>
              </p:ext>
            </p:extLst>
          </p:nvPr>
        </p:nvGraphicFramePr>
        <p:xfrm>
          <a:off x="1676400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616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3734316-9591-2742-81D9-011B8E765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using ELNs?</a:t>
            </a:r>
            <a:r>
              <a:rPr lang="en-US" baseline="30000" dirty="0"/>
              <a:t>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1A4074-DE6B-0A47-82F1-D2AF0C8D7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54517" cy="4351338"/>
          </a:xfrm>
        </p:spPr>
        <p:txBody>
          <a:bodyPr/>
          <a:lstStyle/>
          <a:p>
            <a:r>
              <a:rPr lang="en-US" dirty="0"/>
              <a:t>Pharma</a:t>
            </a:r>
          </a:p>
          <a:p>
            <a:r>
              <a:rPr lang="en-US" dirty="0"/>
              <a:t>Diagnostic </a:t>
            </a:r>
          </a:p>
          <a:p>
            <a:r>
              <a:rPr lang="en-US" dirty="0"/>
              <a:t>Government</a:t>
            </a:r>
          </a:p>
          <a:p>
            <a:r>
              <a:rPr lang="en-US" dirty="0"/>
              <a:t>Academic</a:t>
            </a:r>
          </a:p>
          <a:p>
            <a:r>
              <a:rPr lang="en-US" dirty="0"/>
              <a:t>Teaching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CA8BF8-BF65-544A-8DA7-20A000C9E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428" y="1690688"/>
            <a:ext cx="5739305" cy="44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6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3F0FE-099F-C740-B719-B2B2960A1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02D985-9E73-4FF4-BB10-78CC35EB68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0793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828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BD046-5DF3-8C40-8226-4428285ED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Digital: An Authentic Experience</a:t>
            </a:r>
            <a:r>
              <a:rPr lang="en-US" baseline="30000" dirty="0"/>
              <a:t>2-15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85FEE-B850-A749-953D-B35C1D60B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84576" cy="4351338"/>
          </a:xfrm>
        </p:spPr>
        <p:txBody>
          <a:bodyPr/>
          <a:lstStyle/>
          <a:p>
            <a:r>
              <a:rPr lang="en-US" dirty="0"/>
              <a:t>Inquiry based learning</a:t>
            </a:r>
          </a:p>
          <a:p>
            <a:r>
              <a:rPr lang="en-US" dirty="0"/>
              <a:t>Real data</a:t>
            </a:r>
          </a:p>
          <a:p>
            <a:r>
              <a:rPr lang="en-US" dirty="0"/>
              <a:t>Official documentation (time stamp, revision history, etc.)</a:t>
            </a:r>
          </a:p>
          <a:p>
            <a:r>
              <a:rPr lang="en-US" dirty="0"/>
              <a:t>Different types of data sets</a:t>
            </a:r>
          </a:p>
          <a:p>
            <a:r>
              <a:rPr lang="en-US" dirty="0"/>
              <a:t>Basic research labs and health professionals use digital records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DFF5E45-2238-1D4B-874D-5D972876C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385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79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4456B-FB44-8143-A31D-DDB46DE1A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Students Learn</a:t>
            </a:r>
            <a:r>
              <a:rPr lang="en-US" baseline="30000" dirty="0"/>
              <a:t>16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B8014-7296-D047-A006-49F3B3FB6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Those who have learned via technology their entire lives learn differently</a:t>
            </a:r>
          </a:p>
          <a:p>
            <a:endParaRPr lang="en-US" dirty="0"/>
          </a:p>
          <a:p>
            <a:r>
              <a:rPr lang="en-US" dirty="0"/>
              <a:t>~80% of current students prefer digital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DC0E629-7211-F94D-B665-66DEF240E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944" y="2400300"/>
            <a:ext cx="3289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58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70B2C-7A0B-634E-BB7B-F11620930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Options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5D7BC-E5A8-704F-B608-A5B8CD58DF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source/Free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D7E92F-CE50-9A4D-A8C3-23B0E1294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67263" cy="3684588"/>
          </a:xfrm>
        </p:spPr>
        <p:txBody>
          <a:bodyPr/>
          <a:lstStyle/>
          <a:p>
            <a:r>
              <a:rPr lang="en-US" dirty="0" err="1"/>
              <a:t>CyNote</a:t>
            </a:r>
            <a:endParaRPr lang="en-US" dirty="0"/>
          </a:p>
          <a:p>
            <a:r>
              <a:rPr lang="en-US" dirty="0" err="1"/>
              <a:t>Jupyter</a:t>
            </a:r>
            <a:endParaRPr lang="en-US" dirty="0"/>
          </a:p>
          <a:p>
            <a:r>
              <a:rPr lang="en-US" dirty="0" err="1"/>
              <a:t>GoogleDocs</a:t>
            </a:r>
            <a:endParaRPr lang="en-US" dirty="0"/>
          </a:p>
          <a:p>
            <a:r>
              <a:rPr lang="en-US" dirty="0" err="1"/>
              <a:t>MyLabNotebook</a:t>
            </a:r>
            <a:endParaRPr lang="en-US" dirty="0"/>
          </a:p>
          <a:p>
            <a:r>
              <a:rPr lang="en-US" dirty="0" err="1"/>
              <a:t>Chemotion</a:t>
            </a:r>
            <a:r>
              <a:rPr lang="en-US" dirty="0"/>
              <a:t> ELN</a:t>
            </a:r>
          </a:p>
          <a:p>
            <a:r>
              <a:rPr lang="en-US" dirty="0"/>
              <a:t>Wiki/Blog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0F5F59-DB94-6545-A286-277786ED53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071429" y="1681163"/>
            <a:ext cx="1331686" cy="823912"/>
          </a:xfrm>
        </p:spPr>
        <p:txBody>
          <a:bodyPr/>
          <a:lstStyle/>
          <a:p>
            <a:r>
              <a:rPr lang="en-US" dirty="0"/>
              <a:t>For Fee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BF1DD7-A140-AF46-ABA3-23909E908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71429" y="2505075"/>
            <a:ext cx="2280783" cy="1625491"/>
          </a:xfrm>
        </p:spPr>
        <p:txBody>
          <a:bodyPr/>
          <a:lstStyle/>
          <a:p>
            <a:r>
              <a:rPr lang="en-US" dirty="0" err="1"/>
              <a:t>PebblePad</a:t>
            </a:r>
            <a:endParaRPr lang="en-US" dirty="0"/>
          </a:p>
          <a:p>
            <a:r>
              <a:rPr lang="en-US" dirty="0"/>
              <a:t>OneNote</a:t>
            </a:r>
          </a:p>
          <a:p>
            <a:r>
              <a:rPr lang="en-US" dirty="0" err="1"/>
              <a:t>eLabJournal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C06E50D-393B-4C45-BA0C-14469FCD4DE6}"/>
              </a:ext>
            </a:extLst>
          </p:cNvPr>
          <p:cNvSpPr txBox="1">
            <a:spLocks/>
          </p:cNvSpPr>
          <p:nvPr/>
        </p:nvSpPr>
        <p:spPr>
          <a:xfrm>
            <a:off x="5331732" y="1681163"/>
            <a:ext cx="1331686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Hybrid*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5EBEC76A-3BA9-034E-AF96-80DB22571C73}"/>
              </a:ext>
            </a:extLst>
          </p:cNvPr>
          <p:cNvSpPr txBox="1">
            <a:spLocks/>
          </p:cNvSpPr>
          <p:nvPr/>
        </p:nvSpPr>
        <p:spPr>
          <a:xfrm>
            <a:off x="5331732" y="2505075"/>
            <a:ext cx="3010240" cy="3329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LabArchives</a:t>
            </a:r>
            <a:endParaRPr lang="en-US" dirty="0"/>
          </a:p>
          <a:p>
            <a:r>
              <a:rPr lang="en-US" dirty="0" err="1"/>
              <a:t>RSpace</a:t>
            </a:r>
            <a:endParaRPr lang="en-US" dirty="0"/>
          </a:p>
          <a:p>
            <a:r>
              <a:rPr lang="en-US" dirty="0" err="1"/>
              <a:t>Benchling</a:t>
            </a:r>
            <a:endParaRPr lang="en-US" dirty="0"/>
          </a:p>
          <a:p>
            <a:r>
              <a:rPr lang="en-US" dirty="0"/>
              <a:t>Evernote</a:t>
            </a:r>
          </a:p>
          <a:p>
            <a:r>
              <a:rPr lang="en-US" dirty="0" err="1"/>
              <a:t>Protocols.io</a:t>
            </a:r>
            <a:r>
              <a:rPr lang="en-US" dirty="0"/>
              <a:t>**</a:t>
            </a:r>
          </a:p>
          <a:p>
            <a:r>
              <a:rPr lang="en-US" dirty="0"/>
              <a:t>Learning Management Systems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2DF4F8AE-26AD-B349-8F53-2E472A3C19AF}"/>
              </a:ext>
            </a:extLst>
          </p:cNvPr>
          <p:cNvSpPr txBox="1">
            <a:spLocks/>
          </p:cNvSpPr>
          <p:nvPr/>
        </p:nvSpPr>
        <p:spPr>
          <a:xfrm>
            <a:off x="4602274" y="6189663"/>
            <a:ext cx="3739698" cy="544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*Free and paid versions</a:t>
            </a:r>
          </a:p>
        </p:txBody>
      </p:sp>
    </p:spTree>
    <p:extLst>
      <p:ext uri="{BB962C8B-B14F-4D97-AF65-F5344CB8AC3E}">
        <p14:creationId xmlns:p14="http://schemas.microsoft.com/office/powerpoint/2010/main" val="3154564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716CDBB3-CB11-6140-BC64-AE711D181418}"/>
              </a:ext>
            </a:extLst>
          </p:cNvPr>
          <p:cNvSpPr/>
          <p:nvPr/>
        </p:nvSpPr>
        <p:spPr>
          <a:xfrm>
            <a:off x="4424486" y="1370748"/>
            <a:ext cx="3343029" cy="34289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1AC25C7-7C30-074B-92C8-28F3C1F00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fit into the classroom?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07DC8E-DEF3-DC44-8094-6841C17A6C4B}"/>
              </a:ext>
            </a:extLst>
          </p:cNvPr>
          <p:cNvSpPr txBox="1"/>
          <p:nvPr/>
        </p:nvSpPr>
        <p:spPr>
          <a:xfrm>
            <a:off x="4683142" y="1911724"/>
            <a:ext cx="28257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Students:</a:t>
            </a:r>
            <a:br>
              <a:rPr lang="en-US" sz="2000" dirty="0"/>
            </a:br>
            <a:r>
              <a:rPr lang="en-US" sz="2000" dirty="0"/>
              <a:t>Collaboration</a:t>
            </a:r>
          </a:p>
          <a:p>
            <a:pPr algn="ctr"/>
            <a:r>
              <a:rPr lang="en-US" sz="2000" dirty="0"/>
              <a:t>Legible records</a:t>
            </a:r>
          </a:p>
          <a:p>
            <a:pPr algn="ctr"/>
            <a:r>
              <a:rPr lang="en-US" sz="2000" dirty="0"/>
              <a:t>Streamlined submission</a:t>
            </a:r>
          </a:p>
          <a:p>
            <a:pPr algn="ctr"/>
            <a:r>
              <a:rPr lang="en-US" sz="2000" dirty="0"/>
              <a:t>Engaging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8C916DB-5021-3F49-87F6-958A3D531241}"/>
              </a:ext>
            </a:extLst>
          </p:cNvPr>
          <p:cNvSpPr/>
          <p:nvPr/>
        </p:nvSpPr>
        <p:spPr>
          <a:xfrm>
            <a:off x="5991129" y="3250312"/>
            <a:ext cx="3569528" cy="3428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8CB18E3-C02F-3B46-8FC2-4586EE598019}"/>
              </a:ext>
            </a:extLst>
          </p:cNvPr>
          <p:cNvSpPr/>
          <p:nvPr/>
        </p:nvSpPr>
        <p:spPr>
          <a:xfrm>
            <a:off x="3011626" y="3475317"/>
            <a:ext cx="3569529" cy="325031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A970C9-CAF0-3C46-AE6B-4EF3D5167383}"/>
              </a:ext>
            </a:extLst>
          </p:cNvPr>
          <p:cNvSpPr txBox="1"/>
          <p:nvPr/>
        </p:nvSpPr>
        <p:spPr>
          <a:xfrm>
            <a:off x="5763037" y="3854285"/>
            <a:ext cx="40816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Instructors:</a:t>
            </a:r>
            <a:br>
              <a:rPr lang="en-US" sz="2000" dirty="0"/>
            </a:br>
            <a:r>
              <a:rPr lang="en-US" sz="2000" dirty="0"/>
              <a:t>Real-time monitoring</a:t>
            </a:r>
          </a:p>
          <a:p>
            <a:pPr algn="ctr"/>
            <a:r>
              <a:rPr lang="en-US" sz="2000" dirty="0"/>
              <a:t>Quick grading</a:t>
            </a:r>
          </a:p>
          <a:p>
            <a:pPr algn="ctr"/>
            <a:r>
              <a:rPr lang="en-US" sz="2000" dirty="0"/>
              <a:t>Easy info sharing</a:t>
            </a:r>
          </a:p>
          <a:p>
            <a:pPr algn="ctr"/>
            <a:r>
              <a:rPr lang="en-US" sz="2000" dirty="0"/>
              <a:t>Easy archiving</a:t>
            </a:r>
          </a:p>
          <a:p>
            <a:pPr algn="ctr"/>
            <a:r>
              <a:rPr lang="en-US" sz="2000" dirty="0"/>
              <a:t>Publishing options</a:t>
            </a:r>
          </a:p>
          <a:p>
            <a:pPr algn="ctr"/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75EBA6-D934-7C4D-930C-65C0783A603A}"/>
              </a:ext>
            </a:extLst>
          </p:cNvPr>
          <p:cNvSpPr txBox="1"/>
          <p:nvPr/>
        </p:nvSpPr>
        <p:spPr>
          <a:xfrm>
            <a:off x="2631343" y="3896408"/>
            <a:ext cx="42218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Pedagogical:</a:t>
            </a:r>
            <a:br>
              <a:rPr lang="en-US" sz="2000" dirty="0"/>
            </a:br>
            <a:r>
              <a:rPr lang="en-US" sz="2000" dirty="0"/>
              <a:t>Data integrity</a:t>
            </a:r>
          </a:p>
          <a:p>
            <a:pPr algn="ctr"/>
            <a:r>
              <a:rPr lang="en-US" sz="2000" dirty="0"/>
              <a:t>Science communication</a:t>
            </a:r>
          </a:p>
          <a:p>
            <a:pPr algn="ctr"/>
            <a:r>
              <a:rPr lang="en-US" sz="2000" dirty="0"/>
              <a:t>Critical thinking</a:t>
            </a:r>
          </a:p>
          <a:p>
            <a:pPr algn="ctr"/>
            <a:r>
              <a:rPr lang="en-US" sz="2000" dirty="0"/>
              <a:t>Open ended questions</a:t>
            </a:r>
          </a:p>
          <a:p>
            <a:pPr algn="ctr"/>
            <a:r>
              <a:rPr lang="en-US" sz="2000" dirty="0"/>
              <a:t>Learner centered</a:t>
            </a:r>
          </a:p>
          <a:p>
            <a:pPr algn="ctr"/>
            <a:r>
              <a:rPr lang="en-US" sz="2000" dirty="0"/>
              <a:t>Open</a:t>
            </a:r>
          </a:p>
          <a:p>
            <a:pPr algn="ctr"/>
            <a:r>
              <a:rPr lang="en-US" sz="2000" dirty="0"/>
              <a:t>Authentic</a:t>
            </a:r>
          </a:p>
          <a:p>
            <a:pPr algn="ctr"/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88356B-6B68-D24B-8213-ED62262B74DF}"/>
              </a:ext>
            </a:extLst>
          </p:cNvPr>
          <p:cNvSpPr/>
          <p:nvPr/>
        </p:nvSpPr>
        <p:spPr>
          <a:xfrm>
            <a:off x="0" y="6540811"/>
            <a:ext cx="32111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97EF"/>
                </a:solidFill>
                <a:latin typeface="Trebuchet MS" panose="020B0703020202090204" pitchFamily="34" charset="0"/>
                <a:hlinkClick r:id="rId2"/>
              </a:rPr>
              <a:t>https://doi.org/10.1186/s13036-017-0083-2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3318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2448</Words>
  <Application>Microsoft Macintosh PowerPoint</Application>
  <PresentationFormat>Widescreen</PresentationFormat>
  <Paragraphs>253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Open Sans</vt:lpstr>
      <vt:lpstr>Trebuchet MS</vt:lpstr>
      <vt:lpstr>Office Theme</vt:lpstr>
      <vt:lpstr>Electronic Lab Notebooks: Building Data Management and Quantitative Reasoning Skills</vt:lpstr>
      <vt:lpstr>What is an Electronic Lab Notebook?1</vt:lpstr>
      <vt:lpstr>Flavors</vt:lpstr>
      <vt:lpstr>Who’s using ELNs?1</vt:lpstr>
      <vt:lpstr>Outline</vt:lpstr>
      <vt:lpstr>Digital: An Authentic Experience2-15</vt:lpstr>
      <vt:lpstr>How Students Learn16</vt:lpstr>
      <vt:lpstr>Basic Options </vt:lpstr>
      <vt:lpstr>How does this fit into the classroom?</vt:lpstr>
      <vt:lpstr>Paper vs Digital17-19</vt:lpstr>
      <vt:lpstr>What makes it work in the classroom?20</vt:lpstr>
      <vt:lpstr>The drawbacks</vt:lpstr>
      <vt:lpstr>Data Management and Quantitative Reasoning Skills</vt:lpstr>
      <vt:lpstr>Data Management and Quantitative Reasoning Skills</vt:lpstr>
      <vt:lpstr>ELN on a Smart Phone27</vt:lpstr>
      <vt:lpstr>Safety Concerns</vt:lpstr>
      <vt:lpstr>Best practices</vt:lpstr>
      <vt:lpstr>Summary</vt:lpstr>
      <vt:lpstr>References</vt:lpstr>
      <vt:lpstr>PowerPoint Presentation</vt:lpstr>
      <vt:lpstr>PowerPoint Presentation</vt:lpstr>
      <vt:lpstr>Student Engagement – Paper vs Digital22,23</vt:lpstr>
      <vt:lpstr>Student Outcomes19</vt:lpstr>
      <vt:lpstr>Student Outcomes19</vt:lpstr>
      <vt:lpstr>Improved Student Outcomes20,21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We’ve all been there</dc:title>
  <dc:creator>Natalie Stringer</dc:creator>
  <cp:lastModifiedBy>Natalie Stringer</cp:lastModifiedBy>
  <cp:revision>7</cp:revision>
  <dcterms:created xsi:type="dcterms:W3CDTF">2019-07-15T20:42:10Z</dcterms:created>
  <dcterms:modified xsi:type="dcterms:W3CDTF">2019-07-16T01:39:52Z</dcterms:modified>
</cp:coreProperties>
</file>