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8" r:id="rId1"/>
  </p:sldMasterIdLst>
  <p:sldIdLst>
    <p:sldId id="256" r:id="rId2"/>
  </p:sldIdLst>
  <p:sldSz cx="43891200" cy="438912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A9C"/>
    <a:srgbClr val="0066B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9365"/>
    <p:restoredTop sz="94669"/>
  </p:normalViewPr>
  <p:slideViewPr>
    <p:cSldViewPr snapToGrid="0" snapToObjects="1">
      <p:cViewPr>
        <p:scale>
          <a:sx n="30" d="100"/>
          <a:sy n="30" d="100"/>
        </p:scale>
        <p:origin x="1064"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7183123"/>
            <a:ext cx="37307520" cy="15280640"/>
          </a:xfrm>
        </p:spPr>
        <p:txBody>
          <a:bodyPr anchor="b"/>
          <a:lstStyle>
            <a:lvl1pPr algn="ctr">
              <a:defRPr sz="28800"/>
            </a:lvl1pPr>
          </a:lstStyle>
          <a:p>
            <a:r>
              <a:rPr lang="en-US"/>
              <a:t>Click to edit Master title style</a:t>
            </a:r>
            <a:endParaRPr lang="en-US" dirty="0"/>
          </a:p>
        </p:txBody>
      </p:sp>
      <p:sp>
        <p:nvSpPr>
          <p:cNvPr id="3" name="Subtitle 2"/>
          <p:cNvSpPr>
            <a:spLocks noGrp="1"/>
          </p:cNvSpPr>
          <p:nvPr>
            <p:ph type="subTitle" idx="1"/>
          </p:nvPr>
        </p:nvSpPr>
        <p:spPr>
          <a:xfrm>
            <a:off x="5486400" y="23053043"/>
            <a:ext cx="32918400" cy="10596877"/>
          </a:xfrm>
        </p:spPr>
        <p:txBody>
          <a:bodyPr/>
          <a:lstStyle>
            <a:lvl1pPr marL="0" indent="0" algn="ctr">
              <a:buNone/>
              <a:defRPr sz="11520"/>
            </a:lvl1pPr>
            <a:lvl2pPr marL="2194560" indent="0" algn="ctr">
              <a:buNone/>
              <a:defRPr sz="9600"/>
            </a:lvl2pPr>
            <a:lvl3pPr marL="4389120" indent="0" algn="ctr">
              <a:buNone/>
              <a:defRPr sz="8640"/>
            </a:lvl3pPr>
            <a:lvl4pPr marL="6583680" indent="0" algn="ctr">
              <a:buNone/>
              <a:defRPr sz="7680"/>
            </a:lvl4pPr>
            <a:lvl5pPr marL="8778240" indent="0" algn="ctr">
              <a:buNone/>
              <a:defRPr sz="7680"/>
            </a:lvl5pPr>
            <a:lvl6pPr marL="10972800" indent="0" algn="ctr">
              <a:buNone/>
              <a:defRPr sz="7680"/>
            </a:lvl6pPr>
            <a:lvl7pPr marL="13167360" indent="0" algn="ctr">
              <a:buNone/>
              <a:defRPr sz="7680"/>
            </a:lvl7pPr>
            <a:lvl8pPr marL="15361920" indent="0" algn="ctr">
              <a:buNone/>
              <a:defRPr sz="7680"/>
            </a:lvl8pPr>
            <a:lvl9pPr marL="17556480" indent="0" algn="ctr">
              <a:buNone/>
              <a:defRPr sz="76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332C509-F41D-914E-8D1A-E5BC9B3BC4EA}" type="datetimeFigureOut">
              <a:rPr lang="en-US" smtClean="0"/>
              <a:t>8/9/19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605846-97D4-FB48-B506-88537C333807}" type="slidenum">
              <a:rPr lang="en-US" smtClean="0"/>
              <a:t>‹#›</a:t>
            </a:fld>
            <a:endParaRPr lang="en-US"/>
          </a:p>
        </p:txBody>
      </p:sp>
    </p:spTree>
    <p:extLst>
      <p:ext uri="{BB962C8B-B14F-4D97-AF65-F5344CB8AC3E}">
        <p14:creationId xmlns:p14="http://schemas.microsoft.com/office/powerpoint/2010/main" val="13963556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32C509-F41D-914E-8D1A-E5BC9B3BC4EA}" type="datetimeFigureOut">
              <a:rPr lang="en-US" smtClean="0"/>
              <a:t>8/9/19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605846-97D4-FB48-B506-88537C333807}" type="slidenum">
              <a:rPr lang="en-US" smtClean="0"/>
              <a:t>‹#›</a:t>
            </a:fld>
            <a:endParaRPr lang="en-US"/>
          </a:p>
        </p:txBody>
      </p:sp>
    </p:spTree>
    <p:extLst>
      <p:ext uri="{BB962C8B-B14F-4D97-AF65-F5344CB8AC3E}">
        <p14:creationId xmlns:p14="http://schemas.microsoft.com/office/powerpoint/2010/main" val="10145742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2336800"/>
            <a:ext cx="9464040" cy="3719576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017522" y="2336800"/>
            <a:ext cx="27843480" cy="37195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32C509-F41D-914E-8D1A-E5BC9B3BC4EA}" type="datetimeFigureOut">
              <a:rPr lang="en-US" smtClean="0"/>
              <a:t>8/9/19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605846-97D4-FB48-B506-88537C333807}" type="slidenum">
              <a:rPr lang="en-US" smtClean="0"/>
              <a:t>‹#›</a:t>
            </a:fld>
            <a:endParaRPr lang="en-US"/>
          </a:p>
        </p:txBody>
      </p:sp>
    </p:spTree>
    <p:extLst>
      <p:ext uri="{BB962C8B-B14F-4D97-AF65-F5344CB8AC3E}">
        <p14:creationId xmlns:p14="http://schemas.microsoft.com/office/powerpoint/2010/main" val="797011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32C509-F41D-914E-8D1A-E5BC9B3BC4EA}" type="datetimeFigureOut">
              <a:rPr lang="en-US" smtClean="0"/>
              <a:t>8/9/19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605846-97D4-FB48-B506-88537C333807}" type="slidenum">
              <a:rPr lang="en-US" smtClean="0"/>
              <a:t>‹#›</a:t>
            </a:fld>
            <a:endParaRPr lang="en-US"/>
          </a:p>
        </p:txBody>
      </p:sp>
    </p:spTree>
    <p:extLst>
      <p:ext uri="{BB962C8B-B14F-4D97-AF65-F5344CB8AC3E}">
        <p14:creationId xmlns:p14="http://schemas.microsoft.com/office/powerpoint/2010/main" val="3811157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10942333"/>
            <a:ext cx="37856160" cy="18257517"/>
          </a:xfrm>
        </p:spPr>
        <p:txBody>
          <a:bodyPr anchor="b"/>
          <a:lstStyle>
            <a:lvl1pPr>
              <a:defRPr sz="28800"/>
            </a:lvl1pPr>
          </a:lstStyle>
          <a:p>
            <a:r>
              <a:rPr lang="en-US"/>
              <a:t>Click to edit Master title style</a:t>
            </a:r>
            <a:endParaRPr lang="en-US" dirty="0"/>
          </a:p>
        </p:txBody>
      </p:sp>
      <p:sp>
        <p:nvSpPr>
          <p:cNvPr id="3" name="Text Placeholder 2"/>
          <p:cNvSpPr>
            <a:spLocks noGrp="1"/>
          </p:cNvSpPr>
          <p:nvPr>
            <p:ph type="body" idx="1"/>
          </p:nvPr>
        </p:nvSpPr>
        <p:spPr>
          <a:xfrm>
            <a:off x="2994662" y="29372573"/>
            <a:ext cx="37856160" cy="9601197"/>
          </a:xfrm>
        </p:spPr>
        <p:txBody>
          <a:bodyPr/>
          <a:lstStyle>
            <a:lvl1pPr marL="0" indent="0">
              <a:buNone/>
              <a:defRPr sz="11520">
                <a:solidFill>
                  <a:schemeClr val="tx1"/>
                </a:solidFill>
              </a:defRPr>
            </a:lvl1pPr>
            <a:lvl2pPr marL="2194560" indent="0">
              <a:buNone/>
              <a:defRPr sz="9600">
                <a:solidFill>
                  <a:schemeClr val="tx1">
                    <a:tint val="75000"/>
                  </a:schemeClr>
                </a:solidFill>
              </a:defRPr>
            </a:lvl2pPr>
            <a:lvl3pPr marL="4389120" indent="0">
              <a:buNone/>
              <a:defRPr sz="8640">
                <a:solidFill>
                  <a:schemeClr val="tx1">
                    <a:tint val="75000"/>
                  </a:schemeClr>
                </a:solidFill>
              </a:defRPr>
            </a:lvl3pPr>
            <a:lvl4pPr marL="6583680" indent="0">
              <a:buNone/>
              <a:defRPr sz="7680">
                <a:solidFill>
                  <a:schemeClr val="tx1">
                    <a:tint val="75000"/>
                  </a:schemeClr>
                </a:solidFill>
              </a:defRPr>
            </a:lvl4pPr>
            <a:lvl5pPr marL="8778240" indent="0">
              <a:buNone/>
              <a:defRPr sz="7680">
                <a:solidFill>
                  <a:schemeClr val="tx1">
                    <a:tint val="75000"/>
                  </a:schemeClr>
                </a:solidFill>
              </a:defRPr>
            </a:lvl5pPr>
            <a:lvl6pPr marL="10972800" indent="0">
              <a:buNone/>
              <a:defRPr sz="7680">
                <a:solidFill>
                  <a:schemeClr val="tx1">
                    <a:tint val="75000"/>
                  </a:schemeClr>
                </a:solidFill>
              </a:defRPr>
            </a:lvl6pPr>
            <a:lvl7pPr marL="13167360" indent="0">
              <a:buNone/>
              <a:defRPr sz="7680">
                <a:solidFill>
                  <a:schemeClr val="tx1">
                    <a:tint val="75000"/>
                  </a:schemeClr>
                </a:solidFill>
              </a:defRPr>
            </a:lvl7pPr>
            <a:lvl8pPr marL="15361920" indent="0">
              <a:buNone/>
              <a:defRPr sz="7680">
                <a:solidFill>
                  <a:schemeClr val="tx1">
                    <a:tint val="75000"/>
                  </a:schemeClr>
                </a:solidFill>
              </a:defRPr>
            </a:lvl8pPr>
            <a:lvl9pPr marL="17556480" indent="0">
              <a:buNone/>
              <a:defRPr sz="76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32C509-F41D-914E-8D1A-E5BC9B3BC4EA}" type="datetimeFigureOut">
              <a:rPr lang="en-US" smtClean="0"/>
              <a:t>8/9/19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605846-97D4-FB48-B506-88537C333807}" type="slidenum">
              <a:rPr lang="en-US" smtClean="0"/>
              <a:t>‹#›</a:t>
            </a:fld>
            <a:endParaRPr lang="en-US"/>
          </a:p>
        </p:txBody>
      </p:sp>
    </p:spTree>
    <p:extLst>
      <p:ext uri="{BB962C8B-B14F-4D97-AF65-F5344CB8AC3E}">
        <p14:creationId xmlns:p14="http://schemas.microsoft.com/office/powerpoint/2010/main" val="2053084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017520" y="11684000"/>
            <a:ext cx="18653760" cy="27848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2219920" y="11684000"/>
            <a:ext cx="18653760" cy="27848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332C509-F41D-914E-8D1A-E5BC9B3BC4EA}" type="datetimeFigureOut">
              <a:rPr lang="en-US" smtClean="0"/>
              <a:t>8/9/19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605846-97D4-FB48-B506-88537C333807}" type="slidenum">
              <a:rPr lang="en-US" smtClean="0"/>
              <a:t>‹#›</a:t>
            </a:fld>
            <a:endParaRPr lang="en-US"/>
          </a:p>
        </p:txBody>
      </p:sp>
    </p:spTree>
    <p:extLst>
      <p:ext uri="{BB962C8B-B14F-4D97-AF65-F5344CB8AC3E}">
        <p14:creationId xmlns:p14="http://schemas.microsoft.com/office/powerpoint/2010/main" val="14068275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336810"/>
            <a:ext cx="37856160" cy="8483603"/>
          </a:xfrm>
        </p:spPr>
        <p:txBody>
          <a:bodyPr/>
          <a:lstStyle/>
          <a:p>
            <a:r>
              <a:rPr lang="en-US"/>
              <a:t>Click to edit Master title style</a:t>
            </a:r>
            <a:endParaRPr lang="en-US" dirty="0"/>
          </a:p>
        </p:txBody>
      </p:sp>
      <p:sp>
        <p:nvSpPr>
          <p:cNvPr id="3" name="Text Placeholder 2"/>
          <p:cNvSpPr>
            <a:spLocks noGrp="1"/>
          </p:cNvSpPr>
          <p:nvPr>
            <p:ph type="body" idx="1"/>
          </p:nvPr>
        </p:nvSpPr>
        <p:spPr>
          <a:xfrm>
            <a:off x="3023242" y="10759443"/>
            <a:ext cx="18568032" cy="5273037"/>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4" name="Content Placeholder 3"/>
          <p:cNvSpPr>
            <a:spLocks noGrp="1"/>
          </p:cNvSpPr>
          <p:nvPr>
            <p:ph sz="half" idx="2"/>
          </p:nvPr>
        </p:nvSpPr>
        <p:spPr>
          <a:xfrm>
            <a:off x="3023242" y="16032480"/>
            <a:ext cx="18568032" cy="23581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2219922" y="10759443"/>
            <a:ext cx="18659477" cy="5273037"/>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6" name="Content Placeholder 5"/>
          <p:cNvSpPr>
            <a:spLocks noGrp="1"/>
          </p:cNvSpPr>
          <p:nvPr>
            <p:ph sz="quarter" idx="4"/>
          </p:nvPr>
        </p:nvSpPr>
        <p:spPr>
          <a:xfrm>
            <a:off x="22219922" y="16032480"/>
            <a:ext cx="18659477" cy="23581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332C509-F41D-914E-8D1A-E5BC9B3BC4EA}" type="datetimeFigureOut">
              <a:rPr lang="en-US" smtClean="0"/>
              <a:t>8/9/19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B605846-97D4-FB48-B506-88537C333807}" type="slidenum">
              <a:rPr lang="en-US" smtClean="0"/>
              <a:t>‹#›</a:t>
            </a:fld>
            <a:endParaRPr lang="en-US"/>
          </a:p>
        </p:txBody>
      </p:sp>
    </p:spTree>
    <p:extLst>
      <p:ext uri="{BB962C8B-B14F-4D97-AF65-F5344CB8AC3E}">
        <p14:creationId xmlns:p14="http://schemas.microsoft.com/office/powerpoint/2010/main" val="385818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332C509-F41D-914E-8D1A-E5BC9B3BC4EA}" type="datetimeFigureOut">
              <a:rPr lang="en-US" smtClean="0"/>
              <a:t>8/9/19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B605846-97D4-FB48-B506-88537C333807}" type="slidenum">
              <a:rPr lang="en-US" smtClean="0"/>
              <a:t>‹#›</a:t>
            </a:fld>
            <a:endParaRPr lang="en-US"/>
          </a:p>
        </p:txBody>
      </p:sp>
    </p:spTree>
    <p:extLst>
      <p:ext uri="{BB962C8B-B14F-4D97-AF65-F5344CB8AC3E}">
        <p14:creationId xmlns:p14="http://schemas.microsoft.com/office/powerpoint/2010/main" val="588469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32C509-F41D-914E-8D1A-E5BC9B3BC4EA}" type="datetimeFigureOut">
              <a:rPr lang="en-US" smtClean="0"/>
              <a:t>8/9/19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B605846-97D4-FB48-B506-88537C333807}" type="slidenum">
              <a:rPr lang="en-US" smtClean="0"/>
              <a:t>‹#›</a:t>
            </a:fld>
            <a:endParaRPr lang="en-US"/>
          </a:p>
        </p:txBody>
      </p:sp>
    </p:spTree>
    <p:extLst>
      <p:ext uri="{BB962C8B-B14F-4D97-AF65-F5344CB8AC3E}">
        <p14:creationId xmlns:p14="http://schemas.microsoft.com/office/powerpoint/2010/main" val="6604401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926080"/>
            <a:ext cx="14156054" cy="10241280"/>
          </a:xfrm>
        </p:spPr>
        <p:txBody>
          <a:bodyPr anchor="b"/>
          <a:lstStyle>
            <a:lvl1pPr>
              <a:defRPr sz="15360"/>
            </a:lvl1pPr>
          </a:lstStyle>
          <a:p>
            <a:r>
              <a:rPr lang="en-US"/>
              <a:t>Click to edit Master title style</a:t>
            </a:r>
            <a:endParaRPr lang="en-US" dirty="0"/>
          </a:p>
        </p:txBody>
      </p:sp>
      <p:sp>
        <p:nvSpPr>
          <p:cNvPr id="3" name="Content Placeholder 2"/>
          <p:cNvSpPr>
            <a:spLocks noGrp="1"/>
          </p:cNvSpPr>
          <p:nvPr>
            <p:ph idx="1"/>
          </p:nvPr>
        </p:nvSpPr>
        <p:spPr>
          <a:xfrm>
            <a:off x="18659477" y="6319530"/>
            <a:ext cx="22219920" cy="31191200"/>
          </a:xfrm>
        </p:spPr>
        <p:txBody>
          <a:bodyPr/>
          <a:lstStyle>
            <a:lvl1pPr>
              <a:defRPr sz="15360"/>
            </a:lvl1pPr>
            <a:lvl2pPr>
              <a:defRPr sz="13440"/>
            </a:lvl2pPr>
            <a:lvl3pPr>
              <a:defRPr sz="11520"/>
            </a:lvl3pPr>
            <a:lvl4pPr>
              <a:defRPr sz="9600"/>
            </a:lvl4pPr>
            <a:lvl5pPr>
              <a:defRPr sz="9600"/>
            </a:lvl5pPr>
            <a:lvl6pPr>
              <a:defRPr sz="9600"/>
            </a:lvl6pPr>
            <a:lvl7pPr>
              <a:defRPr sz="9600"/>
            </a:lvl7pPr>
            <a:lvl8pPr>
              <a:defRPr sz="9600"/>
            </a:lvl8pPr>
            <a:lvl9pPr>
              <a:defRPr sz="9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023237" y="13167360"/>
            <a:ext cx="14156054" cy="24394163"/>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0332C509-F41D-914E-8D1A-E5BC9B3BC4EA}" type="datetimeFigureOut">
              <a:rPr lang="en-US" smtClean="0"/>
              <a:t>8/9/19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605846-97D4-FB48-B506-88537C333807}" type="slidenum">
              <a:rPr lang="en-US" smtClean="0"/>
              <a:t>‹#›</a:t>
            </a:fld>
            <a:endParaRPr lang="en-US"/>
          </a:p>
        </p:txBody>
      </p:sp>
    </p:spTree>
    <p:extLst>
      <p:ext uri="{BB962C8B-B14F-4D97-AF65-F5344CB8AC3E}">
        <p14:creationId xmlns:p14="http://schemas.microsoft.com/office/powerpoint/2010/main" val="13604414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926080"/>
            <a:ext cx="14156054" cy="10241280"/>
          </a:xfrm>
        </p:spPr>
        <p:txBody>
          <a:bodyPr anchor="b"/>
          <a:lstStyle>
            <a:lvl1pPr>
              <a:defRPr sz="15360"/>
            </a:lvl1pPr>
          </a:lstStyle>
          <a:p>
            <a:r>
              <a:rPr lang="en-US"/>
              <a:t>Click to edit Master title style</a:t>
            </a:r>
            <a:endParaRPr lang="en-US" dirty="0"/>
          </a:p>
        </p:txBody>
      </p:sp>
      <p:sp>
        <p:nvSpPr>
          <p:cNvPr id="3" name="Picture Placeholder 2"/>
          <p:cNvSpPr>
            <a:spLocks noGrp="1" noChangeAspect="1"/>
          </p:cNvSpPr>
          <p:nvPr>
            <p:ph type="pic" idx="1"/>
          </p:nvPr>
        </p:nvSpPr>
        <p:spPr>
          <a:xfrm>
            <a:off x="18659477" y="6319530"/>
            <a:ext cx="22219920" cy="31191200"/>
          </a:xfrm>
        </p:spPr>
        <p:txBody>
          <a:bodyPr anchor="t"/>
          <a:lstStyle>
            <a:lvl1pPr marL="0" indent="0">
              <a:buNone/>
              <a:defRPr sz="15360"/>
            </a:lvl1pPr>
            <a:lvl2pPr marL="2194560" indent="0">
              <a:buNone/>
              <a:defRPr sz="13440"/>
            </a:lvl2pPr>
            <a:lvl3pPr marL="4389120" indent="0">
              <a:buNone/>
              <a:defRPr sz="1152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a:t>Click icon to add picture</a:t>
            </a:r>
            <a:endParaRPr lang="en-US" dirty="0"/>
          </a:p>
        </p:txBody>
      </p:sp>
      <p:sp>
        <p:nvSpPr>
          <p:cNvPr id="4" name="Text Placeholder 3"/>
          <p:cNvSpPr>
            <a:spLocks noGrp="1"/>
          </p:cNvSpPr>
          <p:nvPr>
            <p:ph type="body" sz="half" idx="2"/>
          </p:nvPr>
        </p:nvSpPr>
        <p:spPr>
          <a:xfrm>
            <a:off x="3023237" y="13167360"/>
            <a:ext cx="14156054" cy="24394163"/>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0332C509-F41D-914E-8D1A-E5BC9B3BC4EA}" type="datetimeFigureOut">
              <a:rPr lang="en-US" smtClean="0"/>
              <a:t>8/9/19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605846-97D4-FB48-B506-88537C333807}" type="slidenum">
              <a:rPr lang="en-US" smtClean="0"/>
              <a:t>‹#›</a:t>
            </a:fld>
            <a:endParaRPr lang="en-US"/>
          </a:p>
        </p:txBody>
      </p:sp>
    </p:spTree>
    <p:extLst>
      <p:ext uri="{BB962C8B-B14F-4D97-AF65-F5344CB8AC3E}">
        <p14:creationId xmlns:p14="http://schemas.microsoft.com/office/powerpoint/2010/main" val="4267964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2336810"/>
            <a:ext cx="37856160" cy="848360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017520" y="11684000"/>
            <a:ext cx="37856160" cy="27848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017520" y="40680650"/>
            <a:ext cx="9875520" cy="2336800"/>
          </a:xfrm>
          <a:prstGeom prst="rect">
            <a:avLst/>
          </a:prstGeom>
        </p:spPr>
        <p:txBody>
          <a:bodyPr vert="horz" lIns="91440" tIns="45720" rIns="91440" bIns="45720" rtlCol="0" anchor="ctr"/>
          <a:lstStyle>
            <a:lvl1pPr algn="l">
              <a:defRPr sz="5760">
                <a:solidFill>
                  <a:schemeClr val="tx1">
                    <a:tint val="75000"/>
                  </a:schemeClr>
                </a:solidFill>
              </a:defRPr>
            </a:lvl1pPr>
          </a:lstStyle>
          <a:p>
            <a:fld id="{0332C509-F41D-914E-8D1A-E5BC9B3BC4EA}" type="datetimeFigureOut">
              <a:rPr lang="en-US" smtClean="0"/>
              <a:t>8/9/19</a:t>
            </a:fld>
            <a:endParaRPr lang="en-US"/>
          </a:p>
        </p:txBody>
      </p:sp>
      <p:sp>
        <p:nvSpPr>
          <p:cNvPr id="5" name="Footer Placeholder 4"/>
          <p:cNvSpPr>
            <a:spLocks noGrp="1"/>
          </p:cNvSpPr>
          <p:nvPr>
            <p:ph type="ftr" sz="quarter" idx="3"/>
          </p:nvPr>
        </p:nvSpPr>
        <p:spPr>
          <a:xfrm>
            <a:off x="14538960" y="40680650"/>
            <a:ext cx="14813280" cy="2336800"/>
          </a:xfrm>
          <a:prstGeom prst="rect">
            <a:avLst/>
          </a:prstGeom>
        </p:spPr>
        <p:txBody>
          <a:bodyPr vert="horz" lIns="91440" tIns="45720" rIns="91440" bIns="45720" rtlCol="0" anchor="ctr"/>
          <a:lstStyle>
            <a:lvl1pPr algn="ctr">
              <a:defRPr sz="57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998160" y="40680650"/>
            <a:ext cx="9875520" cy="2336800"/>
          </a:xfrm>
          <a:prstGeom prst="rect">
            <a:avLst/>
          </a:prstGeom>
        </p:spPr>
        <p:txBody>
          <a:bodyPr vert="horz" lIns="91440" tIns="45720" rIns="91440" bIns="45720" rtlCol="0" anchor="ctr"/>
          <a:lstStyle>
            <a:lvl1pPr algn="r">
              <a:defRPr sz="5760">
                <a:solidFill>
                  <a:schemeClr val="tx1">
                    <a:tint val="75000"/>
                  </a:schemeClr>
                </a:solidFill>
              </a:defRPr>
            </a:lvl1pPr>
          </a:lstStyle>
          <a:p>
            <a:fld id="{6B605846-97D4-FB48-B506-88537C333807}" type="slidenum">
              <a:rPr lang="en-US" smtClean="0"/>
              <a:t>‹#›</a:t>
            </a:fld>
            <a:endParaRPr lang="en-US"/>
          </a:p>
        </p:txBody>
      </p:sp>
    </p:spTree>
    <p:extLst>
      <p:ext uri="{BB962C8B-B14F-4D97-AF65-F5344CB8AC3E}">
        <p14:creationId xmlns:p14="http://schemas.microsoft.com/office/powerpoint/2010/main" val="247876254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p:titleStyle>
    <p:body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1.pn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9.png"/><Relationship Id="rId5" Type="http://schemas.openxmlformats.org/officeDocument/2006/relationships/image" Target="../media/image4.png"/><Relationship Id="rId15" Type="http://schemas.openxmlformats.org/officeDocument/2006/relationships/hyperlink" Target="https://tinyurl.com/NEONFMN-F2019" TargetMode="External"/><Relationship Id="rId10" Type="http://schemas.openxmlformats.org/officeDocument/2006/relationships/hyperlink" Target="https://tinyurl.com/NEONQUBES" TargetMode="External"/><Relationship Id="rId4" Type="http://schemas.openxmlformats.org/officeDocument/2006/relationships/image" Target="../media/image3.jpeg"/><Relationship Id="rId9" Type="http://schemas.openxmlformats.org/officeDocument/2006/relationships/image" Target="../media/image8.pn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 name="Picture 20">
            <a:extLst>
              <a:ext uri="{FF2B5EF4-FFF2-40B4-BE49-F238E27FC236}">
                <a16:creationId xmlns:a16="http://schemas.microsoft.com/office/drawing/2014/main" id="{AC507A4D-7428-8C49-89AF-E0D5A232EC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72158" y="39479433"/>
            <a:ext cx="3424434" cy="3424434"/>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114">
            <a:extLst>
              <a:ext uri="{FF2B5EF4-FFF2-40B4-BE49-F238E27FC236}">
                <a16:creationId xmlns:a16="http://schemas.microsoft.com/office/drawing/2014/main" id="{FE5856AC-BE65-8D42-ACCE-882705251764}"/>
              </a:ext>
            </a:extLst>
          </p:cNvPr>
          <p:cNvSpPr txBox="1">
            <a:spLocks noChangeArrowheads="1"/>
          </p:cNvSpPr>
          <p:nvPr/>
        </p:nvSpPr>
        <p:spPr bwMode="auto">
          <a:xfrm>
            <a:off x="1" y="548640"/>
            <a:ext cx="43891200" cy="1005840"/>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0800000" scaled="1"/>
            <a:tileRect/>
          </a:gradFill>
          <a:ln>
            <a:noFill/>
          </a:ln>
        </p:spPr>
        <p:txBody>
          <a:bodyPr wrap="square" lIns="220135" tIns="110067" rIns="220135" bIns="110067" anchor="ctr">
            <a:spAutoFit/>
          </a:bodyPr>
          <a:lstStyle>
            <a:lvl1pPr defTabSz="4075113" eaLnBrk="0" hangingPunct="0">
              <a:defRPr sz="7700">
                <a:solidFill>
                  <a:schemeClr val="tx1"/>
                </a:solidFill>
                <a:latin typeface="Arial" charset="0"/>
              </a:defRPr>
            </a:lvl1pPr>
            <a:lvl2pPr marL="742950" indent="-285750" defTabSz="4075113" eaLnBrk="0" hangingPunct="0">
              <a:defRPr sz="7700">
                <a:solidFill>
                  <a:schemeClr val="tx1"/>
                </a:solidFill>
                <a:latin typeface="Arial" charset="0"/>
              </a:defRPr>
            </a:lvl2pPr>
            <a:lvl3pPr marL="1143000" indent="-228600" defTabSz="4075113" eaLnBrk="0" hangingPunct="0">
              <a:defRPr sz="7700">
                <a:solidFill>
                  <a:schemeClr val="tx1"/>
                </a:solidFill>
                <a:latin typeface="Arial" charset="0"/>
              </a:defRPr>
            </a:lvl3pPr>
            <a:lvl4pPr marL="1600200" indent="-228600" defTabSz="4075113" eaLnBrk="0" hangingPunct="0">
              <a:defRPr sz="7700">
                <a:solidFill>
                  <a:schemeClr val="tx1"/>
                </a:solidFill>
                <a:latin typeface="Arial" charset="0"/>
              </a:defRPr>
            </a:lvl4pPr>
            <a:lvl5pPr marL="2057400" indent="-228600" defTabSz="4075113" eaLnBrk="0" hangingPunct="0">
              <a:defRPr sz="7700">
                <a:solidFill>
                  <a:schemeClr val="tx1"/>
                </a:solidFill>
                <a:latin typeface="Arial" charset="0"/>
              </a:defRPr>
            </a:lvl5pPr>
            <a:lvl6pPr marL="2514600" indent="-228600" defTabSz="4075113" eaLnBrk="0" fontAlgn="base" hangingPunct="0">
              <a:spcBef>
                <a:spcPct val="0"/>
              </a:spcBef>
              <a:spcAft>
                <a:spcPct val="0"/>
              </a:spcAft>
              <a:defRPr sz="7700">
                <a:solidFill>
                  <a:schemeClr val="tx1"/>
                </a:solidFill>
                <a:latin typeface="Arial" charset="0"/>
              </a:defRPr>
            </a:lvl6pPr>
            <a:lvl7pPr marL="2971800" indent="-228600" defTabSz="4075113" eaLnBrk="0" fontAlgn="base" hangingPunct="0">
              <a:spcBef>
                <a:spcPct val="0"/>
              </a:spcBef>
              <a:spcAft>
                <a:spcPct val="0"/>
              </a:spcAft>
              <a:defRPr sz="7700">
                <a:solidFill>
                  <a:schemeClr val="tx1"/>
                </a:solidFill>
                <a:latin typeface="Arial" charset="0"/>
              </a:defRPr>
            </a:lvl7pPr>
            <a:lvl8pPr marL="3429000" indent="-228600" defTabSz="4075113" eaLnBrk="0" fontAlgn="base" hangingPunct="0">
              <a:spcBef>
                <a:spcPct val="0"/>
              </a:spcBef>
              <a:spcAft>
                <a:spcPct val="0"/>
              </a:spcAft>
              <a:defRPr sz="7700">
                <a:solidFill>
                  <a:schemeClr val="tx1"/>
                </a:solidFill>
                <a:latin typeface="Arial" charset="0"/>
              </a:defRPr>
            </a:lvl8pPr>
            <a:lvl9pPr marL="3886200" indent="-228600" defTabSz="4075113" eaLnBrk="0" fontAlgn="base" hangingPunct="0">
              <a:spcBef>
                <a:spcPct val="0"/>
              </a:spcBef>
              <a:spcAft>
                <a:spcPct val="0"/>
              </a:spcAft>
              <a:defRPr sz="7700">
                <a:solidFill>
                  <a:schemeClr val="tx1"/>
                </a:solidFill>
                <a:latin typeface="Arial" charset="0"/>
              </a:defRPr>
            </a:lvl9pPr>
          </a:lstStyle>
          <a:p>
            <a:pPr eaLnBrk="1" hangingPunct="1">
              <a:defRPr/>
            </a:pPr>
            <a:endParaRPr lang="en-US" sz="4296" dirty="0">
              <a:solidFill>
                <a:srgbClr val="003366"/>
              </a:solidFill>
              <a:latin typeface="Arial Rounded MT Bold" pitchFamily="34" charset="0"/>
            </a:endParaRPr>
          </a:p>
        </p:txBody>
      </p:sp>
      <p:sp>
        <p:nvSpPr>
          <p:cNvPr id="5" name="Text Box 114">
            <a:extLst>
              <a:ext uri="{FF2B5EF4-FFF2-40B4-BE49-F238E27FC236}">
                <a16:creationId xmlns:a16="http://schemas.microsoft.com/office/drawing/2014/main" id="{04BFD29C-0C23-0B46-8699-A4CAD12AB30A}"/>
              </a:ext>
            </a:extLst>
          </p:cNvPr>
          <p:cNvSpPr txBox="1">
            <a:spLocks noChangeArrowheads="1"/>
          </p:cNvSpPr>
          <p:nvPr/>
        </p:nvSpPr>
        <p:spPr bwMode="auto">
          <a:xfrm>
            <a:off x="0" y="42643699"/>
            <a:ext cx="43891200" cy="960120"/>
          </a:xfrm>
          <a:prstGeom prst="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100000" t="100000"/>
            </a:path>
            <a:tileRect r="-100000" b="-100000"/>
          </a:gradFill>
          <a:ln>
            <a:noFill/>
          </a:ln>
        </p:spPr>
        <p:txBody>
          <a:bodyPr wrap="square" lIns="242148" tIns="121075" rIns="242148" bIns="121075" anchor="ctr">
            <a:spAutoFit/>
          </a:bodyPr>
          <a:lstStyle>
            <a:lvl1pPr defTabSz="4075113" eaLnBrk="0" hangingPunct="0">
              <a:defRPr sz="7700">
                <a:solidFill>
                  <a:schemeClr val="tx1"/>
                </a:solidFill>
                <a:latin typeface="Arial" charset="0"/>
              </a:defRPr>
            </a:lvl1pPr>
            <a:lvl2pPr marL="742950" indent="-285750" defTabSz="4075113" eaLnBrk="0" hangingPunct="0">
              <a:defRPr sz="7700">
                <a:solidFill>
                  <a:schemeClr val="tx1"/>
                </a:solidFill>
                <a:latin typeface="Arial" charset="0"/>
              </a:defRPr>
            </a:lvl2pPr>
            <a:lvl3pPr marL="1143000" indent="-228600" defTabSz="4075113" eaLnBrk="0" hangingPunct="0">
              <a:defRPr sz="7700">
                <a:solidFill>
                  <a:schemeClr val="tx1"/>
                </a:solidFill>
                <a:latin typeface="Arial" charset="0"/>
              </a:defRPr>
            </a:lvl3pPr>
            <a:lvl4pPr marL="1600200" indent="-228600" defTabSz="4075113" eaLnBrk="0" hangingPunct="0">
              <a:defRPr sz="7700">
                <a:solidFill>
                  <a:schemeClr val="tx1"/>
                </a:solidFill>
                <a:latin typeface="Arial" charset="0"/>
              </a:defRPr>
            </a:lvl4pPr>
            <a:lvl5pPr marL="2057400" indent="-228600" defTabSz="4075113" eaLnBrk="0" hangingPunct="0">
              <a:defRPr sz="7700">
                <a:solidFill>
                  <a:schemeClr val="tx1"/>
                </a:solidFill>
                <a:latin typeface="Arial" charset="0"/>
              </a:defRPr>
            </a:lvl5pPr>
            <a:lvl6pPr marL="2514600" indent="-228600" defTabSz="4075113" eaLnBrk="0" fontAlgn="base" hangingPunct="0">
              <a:spcBef>
                <a:spcPct val="0"/>
              </a:spcBef>
              <a:spcAft>
                <a:spcPct val="0"/>
              </a:spcAft>
              <a:defRPr sz="7700">
                <a:solidFill>
                  <a:schemeClr val="tx1"/>
                </a:solidFill>
                <a:latin typeface="Arial" charset="0"/>
              </a:defRPr>
            </a:lvl6pPr>
            <a:lvl7pPr marL="2971800" indent="-228600" defTabSz="4075113" eaLnBrk="0" fontAlgn="base" hangingPunct="0">
              <a:spcBef>
                <a:spcPct val="0"/>
              </a:spcBef>
              <a:spcAft>
                <a:spcPct val="0"/>
              </a:spcAft>
              <a:defRPr sz="7700">
                <a:solidFill>
                  <a:schemeClr val="tx1"/>
                </a:solidFill>
                <a:latin typeface="Arial" charset="0"/>
              </a:defRPr>
            </a:lvl7pPr>
            <a:lvl8pPr marL="3429000" indent="-228600" defTabSz="4075113" eaLnBrk="0" fontAlgn="base" hangingPunct="0">
              <a:spcBef>
                <a:spcPct val="0"/>
              </a:spcBef>
              <a:spcAft>
                <a:spcPct val="0"/>
              </a:spcAft>
              <a:defRPr sz="7700">
                <a:solidFill>
                  <a:schemeClr val="tx1"/>
                </a:solidFill>
                <a:latin typeface="Arial" charset="0"/>
              </a:defRPr>
            </a:lvl8pPr>
            <a:lvl9pPr marL="3886200" indent="-228600" defTabSz="4075113" eaLnBrk="0" fontAlgn="base" hangingPunct="0">
              <a:spcBef>
                <a:spcPct val="0"/>
              </a:spcBef>
              <a:spcAft>
                <a:spcPct val="0"/>
              </a:spcAft>
              <a:defRPr sz="7700">
                <a:solidFill>
                  <a:schemeClr val="tx1"/>
                </a:solidFill>
                <a:latin typeface="Arial" charset="0"/>
              </a:defRPr>
            </a:lvl9pPr>
          </a:lstStyle>
          <a:p>
            <a:pPr eaLnBrk="1" hangingPunct="1">
              <a:defRPr/>
            </a:pPr>
            <a:endParaRPr lang="en-US" sz="4296" dirty="0">
              <a:solidFill>
                <a:srgbClr val="003366"/>
              </a:solidFill>
              <a:latin typeface="Arial Rounded MT Bold" pitchFamily="34" charset="0"/>
            </a:endParaRPr>
          </a:p>
        </p:txBody>
      </p:sp>
      <p:sp>
        <p:nvSpPr>
          <p:cNvPr id="6" name="Text Box 4">
            <a:extLst>
              <a:ext uri="{FF2B5EF4-FFF2-40B4-BE49-F238E27FC236}">
                <a16:creationId xmlns:a16="http://schemas.microsoft.com/office/drawing/2014/main" id="{1CAD0B20-45E6-1F49-977C-A7CB03F2A676}"/>
              </a:ext>
            </a:extLst>
          </p:cNvPr>
          <p:cNvSpPr txBox="1">
            <a:spLocks noChangeArrowheads="1"/>
          </p:cNvSpPr>
          <p:nvPr/>
        </p:nvSpPr>
        <p:spPr bwMode="auto">
          <a:xfrm>
            <a:off x="2798292" y="1675130"/>
            <a:ext cx="37108738" cy="433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220135" tIns="0" rIns="220135" bIns="0">
            <a:spAutoFit/>
          </a:bodyPr>
          <a:lstStyle>
            <a:lvl1pPr defTabSz="4075113">
              <a:spcBef>
                <a:spcPct val="20000"/>
              </a:spcBef>
              <a:buFont typeface="Arial" panose="020B0604020202020204" pitchFamily="34" charset="0"/>
              <a:buChar char="•"/>
              <a:defRPr sz="11100">
                <a:solidFill>
                  <a:schemeClr val="tx1"/>
                </a:solidFill>
                <a:latin typeface="Calibri" panose="020F0502020204030204" pitchFamily="34" charset="0"/>
              </a:defRPr>
            </a:lvl1pPr>
            <a:lvl2pPr marL="742950" indent="-285750" defTabSz="4075113">
              <a:spcBef>
                <a:spcPct val="20000"/>
              </a:spcBef>
              <a:buFont typeface="Arial" panose="020B0604020202020204" pitchFamily="34" charset="0"/>
              <a:buChar char="–"/>
              <a:defRPr sz="9700">
                <a:solidFill>
                  <a:schemeClr val="tx1"/>
                </a:solidFill>
                <a:latin typeface="Calibri" panose="020F0502020204030204" pitchFamily="34" charset="0"/>
              </a:defRPr>
            </a:lvl2pPr>
            <a:lvl3pPr marL="1143000" indent="-228600" defTabSz="4075113">
              <a:spcBef>
                <a:spcPct val="20000"/>
              </a:spcBef>
              <a:buFont typeface="Arial" panose="020B0604020202020204" pitchFamily="34" charset="0"/>
              <a:buChar char="•"/>
              <a:defRPr sz="8300">
                <a:solidFill>
                  <a:schemeClr val="tx1"/>
                </a:solidFill>
                <a:latin typeface="Calibri" panose="020F0502020204030204" pitchFamily="34" charset="0"/>
              </a:defRPr>
            </a:lvl3pPr>
            <a:lvl4pPr marL="1600200" indent="-228600" defTabSz="4075113">
              <a:spcBef>
                <a:spcPct val="20000"/>
              </a:spcBef>
              <a:buFont typeface="Arial" panose="020B0604020202020204" pitchFamily="34" charset="0"/>
              <a:buChar char="–"/>
              <a:defRPr sz="7000">
                <a:solidFill>
                  <a:schemeClr val="tx1"/>
                </a:solidFill>
                <a:latin typeface="Calibri" panose="020F0502020204030204" pitchFamily="34" charset="0"/>
              </a:defRPr>
            </a:lvl4pPr>
            <a:lvl5pPr marL="2057400" indent="-228600" defTabSz="4075113">
              <a:spcBef>
                <a:spcPct val="20000"/>
              </a:spcBef>
              <a:buFont typeface="Arial" panose="020B0604020202020204" pitchFamily="34" charset="0"/>
              <a:buChar char="»"/>
              <a:defRPr sz="7000">
                <a:solidFill>
                  <a:schemeClr val="tx1"/>
                </a:solidFill>
                <a:latin typeface="Calibri" panose="020F0502020204030204" pitchFamily="34" charset="0"/>
              </a:defRPr>
            </a:lvl5pPr>
            <a:lvl6pPr marL="2514600" indent="-228600" defTabSz="4075113" eaLnBrk="0" fontAlgn="base" hangingPunct="0">
              <a:spcBef>
                <a:spcPct val="20000"/>
              </a:spcBef>
              <a:spcAft>
                <a:spcPct val="0"/>
              </a:spcAft>
              <a:buFont typeface="Arial" panose="020B0604020202020204" pitchFamily="34" charset="0"/>
              <a:buChar char="»"/>
              <a:defRPr sz="7000">
                <a:solidFill>
                  <a:schemeClr val="tx1"/>
                </a:solidFill>
                <a:latin typeface="Calibri" panose="020F0502020204030204" pitchFamily="34" charset="0"/>
              </a:defRPr>
            </a:lvl6pPr>
            <a:lvl7pPr marL="2971800" indent="-228600" defTabSz="4075113" eaLnBrk="0" fontAlgn="base" hangingPunct="0">
              <a:spcBef>
                <a:spcPct val="20000"/>
              </a:spcBef>
              <a:spcAft>
                <a:spcPct val="0"/>
              </a:spcAft>
              <a:buFont typeface="Arial" panose="020B0604020202020204" pitchFamily="34" charset="0"/>
              <a:buChar char="»"/>
              <a:defRPr sz="7000">
                <a:solidFill>
                  <a:schemeClr val="tx1"/>
                </a:solidFill>
                <a:latin typeface="Calibri" panose="020F0502020204030204" pitchFamily="34" charset="0"/>
              </a:defRPr>
            </a:lvl7pPr>
            <a:lvl8pPr marL="3429000" indent="-228600" defTabSz="4075113" eaLnBrk="0" fontAlgn="base" hangingPunct="0">
              <a:spcBef>
                <a:spcPct val="20000"/>
              </a:spcBef>
              <a:spcAft>
                <a:spcPct val="0"/>
              </a:spcAft>
              <a:buFont typeface="Arial" panose="020B0604020202020204" pitchFamily="34" charset="0"/>
              <a:buChar char="»"/>
              <a:defRPr sz="7000">
                <a:solidFill>
                  <a:schemeClr val="tx1"/>
                </a:solidFill>
                <a:latin typeface="Calibri" panose="020F0502020204030204" pitchFamily="34" charset="0"/>
              </a:defRPr>
            </a:lvl8pPr>
            <a:lvl9pPr marL="3886200" indent="-228600" defTabSz="4075113" eaLnBrk="0" fontAlgn="base" hangingPunct="0">
              <a:spcBef>
                <a:spcPct val="20000"/>
              </a:spcBef>
              <a:spcAft>
                <a:spcPct val="0"/>
              </a:spcAft>
              <a:buFont typeface="Arial" panose="020B0604020202020204" pitchFamily="34" charset="0"/>
              <a:buChar char="»"/>
              <a:defRPr sz="7000">
                <a:solidFill>
                  <a:schemeClr val="tx1"/>
                </a:solidFill>
                <a:latin typeface="Calibri" panose="020F0502020204030204" pitchFamily="34" charset="0"/>
              </a:defRPr>
            </a:lvl9pPr>
          </a:lstStyle>
          <a:p>
            <a:pPr algn="ctr">
              <a:spcBef>
                <a:spcPct val="0"/>
              </a:spcBef>
              <a:buFontTx/>
              <a:buNone/>
            </a:pPr>
            <a:r>
              <a:rPr lang="en-US" altLang="en-US" sz="7000" b="1" dirty="0">
                <a:solidFill>
                  <a:srgbClr val="004E86"/>
                </a:solidFill>
                <a:latin typeface="Palatino Linotype" panose="02040502050505030304" pitchFamily="18" charset="0"/>
              </a:rPr>
              <a:t>NEON Data in the Classroom: Using the QUBES Platform and Faculty Mentoring Networks to Build, Adapt, and Publish Data­-Driven Teaching Resources</a:t>
            </a:r>
          </a:p>
          <a:p>
            <a:pPr algn="ctr" eaLnBrk="1" hangingPunct="1">
              <a:spcBef>
                <a:spcPct val="0"/>
              </a:spcBef>
              <a:buFontTx/>
              <a:buNone/>
            </a:pPr>
            <a:endParaRPr lang="en-US" altLang="en-US" sz="2000" dirty="0">
              <a:latin typeface="Palatino Linotype" panose="02040502050505030304" pitchFamily="18" charset="0"/>
            </a:endParaRPr>
          </a:p>
          <a:p>
            <a:pPr algn="ctr" eaLnBrk="1" hangingPunct="1">
              <a:spcBef>
                <a:spcPct val="0"/>
              </a:spcBef>
              <a:buFontTx/>
              <a:buNone/>
            </a:pPr>
            <a:r>
              <a:rPr lang="en-US" altLang="en-US" sz="5000" dirty="0">
                <a:latin typeface="Palatino Linotype" panose="02040502050505030304" pitchFamily="18" charset="0"/>
              </a:rPr>
              <a:t>Kusum J. Naithani</a:t>
            </a:r>
            <a:r>
              <a:rPr lang="en-US" altLang="en-US" sz="5000" baseline="30000" dirty="0">
                <a:latin typeface="Palatino Linotype" panose="02040502050505030304" pitchFamily="18" charset="0"/>
              </a:rPr>
              <a:t>1</a:t>
            </a:r>
            <a:r>
              <a:rPr lang="en-US" altLang="en-US" sz="5000" dirty="0">
                <a:latin typeface="Palatino Linotype" panose="02040502050505030304" pitchFamily="18" charset="0"/>
              </a:rPr>
              <a:t>, Megan A. Jones</a:t>
            </a:r>
            <a:r>
              <a:rPr lang="en-US" altLang="en-US" sz="5000" baseline="30000" dirty="0">
                <a:latin typeface="Palatino Linotype" panose="02040502050505030304" pitchFamily="18" charset="0"/>
              </a:rPr>
              <a:t>2</a:t>
            </a:r>
            <a:r>
              <a:rPr lang="en-US" altLang="en-US" sz="5000" dirty="0">
                <a:latin typeface="Palatino Linotype" panose="02040502050505030304" pitchFamily="18" charset="0"/>
              </a:rPr>
              <a:t>, and Kristine L. Grayson</a:t>
            </a:r>
            <a:r>
              <a:rPr lang="en-US" altLang="en-US" sz="5000" baseline="30000" dirty="0">
                <a:latin typeface="Palatino Linotype" panose="02040502050505030304" pitchFamily="18" charset="0"/>
              </a:rPr>
              <a:t>3</a:t>
            </a:r>
          </a:p>
          <a:p>
            <a:pPr algn="ctr" eaLnBrk="1" hangingPunct="1">
              <a:spcBef>
                <a:spcPct val="0"/>
              </a:spcBef>
              <a:buFontTx/>
              <a:buNone/>
            </a:pPr>
            <a:r>
              <a:rPr lang="en-US" altLang="en-US" sz="3600" baseline="30000" dirty="0">
                <a:latin typeface="Palatino Linotype" panose="02040502050505030304" pitchFamily="18" charset="0"/>
              </a:rPr>
              <a:t>1</a:t>
            </a:r>
            <a:r>
              <a:rPr lang="en-US" altLang="en-US" sz="3600" dirty="0">
                <a:latin typeface="Palatino Linotype" panose="02040502050505030304" pitchFamily="18" charset="0"/>
              </a:rPr>
              <a:t>University of Arkansas, Fayetteville AR;   </a:t>
            </a:r>
            <a:r>
              <a:rPr lang="en-US" altLang="en-US" sz="3600" baseline="30000" dirty="0">
                <a:latin typeface="Palatino Linotype" panose="02040502050505030304" pitchFamily="18" charset="0"/>
              </a:rPr>
              <a:t>2</a:t>
            </a:r>
            <a:r>
              <a:rPr lang="en-US" altLang="en-US" sz="3600" dirty="0">
                <a:latin typeface="Palatino Linotype" panose="02040502050505030304" pitchFamily="18" charset="0"/>
              </a:rPr>
              <a:t>NEON, Boulder CO;   </a:t>
            </a:r>
            <a:r>
              <a:rPr lang="en-US" altLang="en-US" sz="3600" baseline="30000" dirty="0">
                <a:latin typeface="Palatino Linotype" panose="02040502050505030304" pitchFamily="18" charset="0"/>
              </a:rPr>
              <a:t>3</a:t>
            </a:r>
            <a:r>
              <a:rPr lang="en-US" altLang="en-US" sz="3600" dirty="0">
                <a:latin typeface="Palatino Linotype" panose="02040502050505030304" pitchFamily="18" charset="0"/>
              </a:rPr>
              <a:t>University of Richmond, Richmond VA</a:t>
            </a:r>
          </a:p>
          <a:p>
            <a:pPr algn="ctr" eaLnBrk="1" hangingPunct="1">
              <a:spcBef>
                <a:spcPct val="0"/>
              </a:spcBef>
              <a:buFontTx/>
              <a:buNone/>
            </a:pPr>
            <a:r>
              <a:rPr lang="en-US" altLang="en-US" sz="3600" dirty="0">
                <a:latin typeface="Palatino Linotype" panose="02040502050505030304" pitchFamily="18" charset="0"/>
              </a:rPr>
              <a:t> </a:t>
            </a:r>
          </a:p>
        </p:txBody>
      </p:sp>
      <p:sp>
        <p:nvSpPr>
          <p:cNvPr id="7" name="Line 159">
            <a:extLst>
              <a:ext uri="{FF2B5EF4-FFF2-40B4-BE49-F238E27FC236}">
                <a16:creationId xmlns:a16="http://schemas.microsoft.com/office/drawing/2014/main" id="{CA4F9481-FAAC-0446-A6CD-D07D3B02267A}"/>
              </a:ext>
            </a:extLst>
          </p:cNvPr>
          <p:cNvSpPr>
            <a:spLocks noChangeShapeType="1"/>
          </p:cNvSpPr>
          <p:nvPr/>
        </p:nvSpPr>
        <p:spPr bwMode="auto">
          <a:xfrm>
            <a:off x="9527" y="5621382"/>
            <a:ext cx="43881672" cy="96896"/>
          </a:xfrm>
          <a:prstGeom prst="line">
            <a:avLst/>
          </a:prstGeom>
          <a:noFill/>
          <a:ln w="9525">
            <a:solidFill>
              <a:srgbClr val="003366"/>
            </a:solidFill>
            <a:round/>
            <a:headEnd/>
            <a:tailEnd/>
          </a:ln>
          <a:extLst>
            <a:ext uri="{909E8E84-426E-40DD-AFC4-6F175D3DCCD1}">
              <a14:hiddenFill xmlns:a14="http://schemas.microsoft.com/office/drawing/2010/main">
                <a:noFill/>
              </a14:hiddenFill>
            </a:ext>
          </a:extLst>
        </p:spPr>
        <p:txBody>
          <a:bodyPr wrap="none" lIns="220135" tIns="110067" rIns="220135" bIns="110067" anchor="ctr"/>
          <a:lstStyle/>
          <a:p>
            <a:pPr defTabSz="7637012" eaLnBrk="1" hangingPunct="1">
              <a:defRPr/>
            </a:pPr>
            <a:endParaRPr lang="en-US" sz="11162"/>
          </a:p>
        </p:txBody>
      </p:sp>
      <p:grpSp>
        <p:nvGrpSpPr>
          <p:cNvPr id="8" name="Group 18">
            <a:extLst>
              <a:ext uri="{FF2B5EF4-FFF2-40B4-BE49-F238E27FC236}">
                <a16:creationId xmlns:a16="http://schemas.microsoft.com/office/drawing/2014/main" id="{15D76BFC-8956-4E42-B027-D6D636B899AF}"/>
              </a:ext>
            </a:extLst>
          </p:cNvPr>
          <p:cNvGrpSpPr>
            <a:grpSpLocks/>
          </p:cNvGrpSpPr>
          <p:nvPr/>
        </p:nvGrpSpPr>
        <p:grpSpPr bwMode="auto">
          <a:xfrm>
            <a:off x="391886" y="1691528"/>
            <a:ext cx="2991394" cy="3313494"/>
            <a:chOff x="578210" y="1901911"/>
            <a:chExt cx="2405142" cy="2569501"/>
          </a:xfrm>
        </p:grpSpPr>
        <p:pic>
          <p:nvPicPr>
            <p:cNvPr id="9" name="Picture 88" descr="Arkansas Razorbacks NCAA Color Die-Cut Decal / Car Sticker ...">
              <a:extLst>
                <a:ext uri="{FF2B5EF4-FFF2-40B4-BE49-F238E27FC236}">
                  <a16:creationId xmlns:a16="http://schemas.microsoft.com/office/drawing/2014/main" id="{EB29C45C-18F5-974D-B88A-7ADBECB290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259" y="1901911"/>
              <a:ext cx="1807751" cy="1870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0" descr="Downloads | Style Guides and Logos | University of Arkansas">
              <a:extLst>
                <a:ext uri="{FF2B5EF4-FFF2-40B4-BE49-F238E27FC236}">
                  <a16:creationId xmlns:a16="http://schemas.microsoft.com/office/drawing/2014/main" id="{AA73D9E6-A141-FA4F-88B1-20B1FA56FF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63823"/>
            <a:stretch>
              <a:fillRect/>
            </a:stretch>
          </p:blipFill>
          <p:spPr bwMode="auto">
            <a:xfrm>
              <a:off x="578210" y="3810000"/>
              <a:ext cx="2405142" cy="66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1" name="Picture 86" descr="UR4c_R.eps">
            <a:extLst>
              <a:ext uri="{FF2B5EF4-FFF2-40B4-BE49-F238E27FC236}">
                <a16:creationId xmlns:a16="http://schemas.microsoft.com/office/drawing/2014/main" id="{6BD98EA8-A172-9F4A-A53F-2B8EC383088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89457" y="2897660"/>
            <a:ext cx="2004365" cy="2387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92" descr="NEON Program | LinkedIn">
            <a:extLst>
              <a:ext uri="{FF2B5EF4-FFF2-40B4-BE49-F238E27FC236}">
                <a16:creationId xmlns:a16="http://schemas.microsoft.com/office/drawing/2014/main" id="{B75E86CD-82C6-B943-862F-DA45606B9B5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t="32648" b="33012"/>
          <a:stretch>
            <a:fillRect/>
          </a:stretch>
        </p:blipFill>
        <p:spPr bwMode="auto">
          <a:xfrm>
            <a:off x="37545260" y="3094767"/>
            <a:ext cx="6019370" cy="2066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a:extLst>
              <a:ext uri="{FF2B5EF4-FFF2-40B4-BE49-F238E27FC236}">
                <a16:creationId xmlns:a16="http://schemas.microsoft.com/office/drawing/2014/main" id="{FAE50252-1DDD-DA4F-A604-CCB89004E1B9}"/>
              </a:ext>
            </a:extLst>
          </p:cNvPr>
          <p:cNvSpPr/>
          <p:nvPr/>
        </p:nvSpPr>
        <p:spPr>
          <a:xfrm>
            <a:off x="437916" y="5949635"/>
            <a:ext cx="21442372" cy="11480066"/>
          </a:xfrm>
          <a:prstGeom prst="rect">
            <a:avLst/>
          </a:prstGeom>
        </p:spPr>
        <p:txBody>
          <a:bodyPr wrap="square">
            <a:spAutoFit/>
          </a:bodyPr>
          <a:lstStyle/>
          <a:p>
            <a:pPr>
              <a:spcBef>
                <a:spcPct val="0"/>
              </a:spcBef>
            </a:pPr>
            <a:r>
              <a:rPr lang="en-US" altLang="en-US" sz="4000" b="1" dirty="0">
                <a:solidFill>
                  <a:srgbClr val="004E86"/>
                </a:solidFill>
                <a:latin typeface="Palatino Linotype" panose="02040502050505030304" pitchFamily="18" charset="0"/>
              </a:rPr>
              <a:t>ABSTRACT</a:t>
            </a:r>
          </a:p>
          <a:p>
            <a:pPr>
              <a:spcBef>
                <a:spcPct val="0"/>
              </a:spcBef>
            </a:pPr>
            <a:endParaRPr lang="en-US" altLang="en-US" sz="3500" dirty="0">
              <a:solidFill>
                <a:srgbClr val="004E86"/>
              </a:solidFill>
              <a:latin typeface="Palatino Linotype" panose="02040502050505030304" pitchFamily="18" charset="0"/>
            </a:endParaRPr>
          </a:p>
          <a:p>
            <a:pPr marL="457200" indent="-457200" fontAlgn="base">
              <a:buFont typeface="Arial" panose="020B0604020202020204" pitchFamily="34" charset="0"/>
              <a:buChar char="•"/>
            </a:pPr>
            <a:r>
              <a:rPr lang="en-US" sz="3500" dirty="0">
                <a:latin typeface="Palatino Linotype" panose="02040502050505030304" pitchFamily="18" charset="0"/>
              </a:rPr>
              <a:t>The integration of data-­centric teaching practices plays a major role in efforts to transform biology education. Working with authentic data increases student exposure to scientific practices and contributes to the development of quantitative skills.  </a:t>
            </a:r>
          </a:p>
          <a:p>
            <a:pPr fontAlgn="base"/>
            <a:endParaRPr lang="en-US" sz="3500" dirty="0">
              <a:latin typeface="Palatino Linotype" panose="02040502050505030304" pitchFamily="18" charset="0"/>
            </a:endParaRPr>
          </a:p>
          <a:p>
            <a:pPr marL="457200" indent="-457200" fontAlgn="base">
              <a:buFont typeface="Arial" panose="020B0604020202020204" pitchFamily="34" charset="0"/>
              <a:buChar char="•"/>
            </a:pPr>
            <a:r>
              <a:rPr lang="en-US" sz="3500" dirty="0">
                <a:latin typeface="Palatino Linotype" panose="02040502050505030304" pitchFamily="18" charset="0"/>
              </a:rPr>
              <a:t>Bring large-­scale ecological data into the classroom can be challenging, where the skills required to manipulate and analyze these data sets can be a large hurdle for both educators and students.  </a:t>
            </a:r>
          </a:p>
          <a:p>
            <a:pPr fontAlgn="base"/>
            <a:endParaRPr lang="en-US" sz="3500" dirty="0">
              <a:latin typeface="Palatino Linotype" panose="02040502050505030304" pitchFamily="18" charset="0"/>
            </a:endParaRPr>
          </a:p>
          <a:p>
            <a:pPr marL="457200" indent="-457200" fontAlgn="base">
              <a:buFont typeface="Arial" panose="020B0604020202020204" pitchFamily="34" charset="0"/>
              <a:buChar char="•"/>
            </a:pPr>
            <a:r>
              <a:rPr lang="en-US" sz="3500" dirty="0">
                <a:latin typeface="Palatino Linotype" panose="02040502050505030304" pitchFamily="18" charset="0"/>
              </a:rPr>
              <a:t>We share the outcomes from a partnership between university/college faculty, the National Ecological Observatory Network (NEON), and the Quantitative Undergraduate Biology Education and Synthesis project (QUBES) to develop and disseminate teaching resources that use NEON data and provide training and community to faculty. </a:t>
            </a:r>
          </a:p>
          <a:p>
            <a:pPr fontAlgn="base"/>
            <a:endParaRPr lang="en-US" sz="3500" dirty="0">
              <a:latin typeface="Palatino Linotype" panose="02040502050505030304" pitchFamily="18" charset="0"/>
            </a:endParaRPr>
          </a:p>
          <a:p>
            <a:pPr marL="457200" indent="-457200" fontAlgn="base">
              <a:buFont typeface="Arial" panose="020B0604020202020204" pitchFamily="34" charset="0"/>
              <a:buChar char="•"/>
            </a:pPr>
            <a:r>
              <a:rPr lang="en-US" sz="3500" dirty="0">
                <a:latin typeface="Palatino Linotype" panose="02040502050505030304" pitchFamily="18" charset="0"/>
              </a:rPr>
              <a:t>The NEON FMN has been offered for three semesters with 37 faculty participating, resulted in a wide variety of new and adapted modules being publicly available.</a:t>
            </a:r>
          </a:p>
          <a:p>
            <a:pPr fontAlgn="base"/>
            <a:endParaRPr lang="en-US" sz="3500" dirty="0">
              <a:latin typeface="Palatino Linotype" panose="02040502050505030304" pitchFamily="18" charset="0"/>
            </a:endParaRPr>
          </a:p>
          <a:p>
            <a:pPr marL="457200" indent="-457200" fontAlgn="base">
              <a:buFont typeface="Arial" panose="020B0604020202020204" pitchFamily="34" charset="0"/>
              <a:buChar char="•"/>
            </a:pPr>
            <a:r>
              <a:rPr lang="en-US" sz="3500" dirty="0">
                <a:latin typeface="Palatino Linotype" panose="02040502050505030304" pitchFamily="18" charset="0"/>
              </a:rPr>
              <a:t>We found the QUBES-FMN model to be successful in providing online professional development and creating communities of educators without geographic barriers.  Our work highlights how this model of curriculum development and faculty engagement has been successfully applied to NEON data for the classroom. </a:t>
            </a:r>
          </a:p>
        </p:txBody>
      </p:sp>
      <p:grpSp>
        <p:nvGrpSpPr>
          <p:cNvPr id="14" name="Group 192">
            <a:extLst>
              <a:ext uri="{FF2B5EF4-FFF2-40B4-BE49-F238E27FC236}">
                <a16:creationId xmlns:a16="http://schemas.microsoft.com/office/drawing/2014/main" id="{B6FB690E-FA64-EF48-9BA0-791B3F828B83}"/>
              </a:ext>
            </a:extLst>
          </p:cNvPr>
          <p:cNvGrpSpPr>
            <a:grpSpLocks/>
          </p:cNvGrpSpPr>
          <p:nvPr/>
        </p:nvGrpSpPr>
        <p:grpSpPr bwMode="auto">
          <a:xfrm flipH="1">
            <a:off x="21990784" y="6067234"/>
            <a:ext cx="355408" cy="35582784"/>
            <a:chOff x="-1299537" y="1851"/>
            <a:chExt cx="33076" cy="7882"/>
          </a:xfrm>
        </p:grpSpPr>
        <p:sp>
          <p:nvSpPr>
            <p:cNvPr id="15" name="Line 193">
              <a:extLst>
                <a:ext uri="{FF2B5EF4-FFF2-40B4-BE49-F238E27FC236}">
                  <a16:creationId xmlns:a16="http://schemas.microsoft.com/office/drawing/2014/main" id="{6446331D-9B5C-6D46-8EA7-626F8BAEA8C0}"/>
                </a:ext>
              </a:extLst>
            </p:cNvPr>
            <p:cNvSpPr>
              <a:spLocks noChangeShapeType="1"/>
            </p:cNvSpPr>
            <p:nvPr/>
          </p:nvSpPr>
          <p:spPr bwMode="auto">
            <a:xfrm flipH="1">
              <a:off x="-1286200" y="1880"/>
              <a:ext cx="19739" cy="7830"/>
            </a:xfrm>
            <a:prstGeom prst="line">
              <a:avLst/>
            </a:prstGeom>
            <a:noFill/>
            <a:ln w="9525">
              <a:solidFill>
                <a:srgbClr val="C0C0C0"/>
              </a:solidFill>
              <a:round/>
              <a:headEnd/>
              <a:tailEnd/>
            </a:ln>
            <a:extLst>
              <a:ext uri="{909E8E84-426E-40DD-AFC4-6F175D3DCCD1}">
                <a14:hiddenFill xmlns:a14="http://schemas.microsoft.com/office/drawing/2010/main">
                  <a:noFill/>
                </a14:hiddenFill>
              </a:ext>
            </a:extLst>
          </p:spPr>
          <p:txBody>
            <a:bodyPr wrap="none" anchor="ctr"/>
            <a:lstStyle/>
            <a:p>
              <a:pPr defTabSz="7637012" eaLnBrk="1" hangingPunct="1">
                <a:defRPr/>
              </a:pPr>
              <a:endParaRPr lang="en-US" sz="3500"/>
            </a:p>
          </p:txBody>
        </p:sp>
        <p:sp>
          <p:nvSpPr>
            <p:cNvPr id="16" name="Line 194">
              <a:extLst>
                <a:ext uri="{FF2B5EF4-FFF2-40B4-BE49-F238E27FC236}">
                  <a16:creationId xmlns:a16="http://schemas.microsoft.com/office/drawing/2014/main" id="{330184AF-A24E-C340-AE24-9B86EED4D830}"/>
                </a:ext>
              </a:extLst>
            </p:cNvPr>
            <p:cNvSpPr>
              <a:spLocks noChangeShapeType="1"/>
            </p:cNvSpPr>
            <p:nvPr/>
          </p:nvSpPr>
          <p:spPr bwMode="auto">
            <a:xfrm flipH="1">
              <a:off x="-1299537" y="1851"/>
              <a:ext cx="19739" cy="7882"/>
            </a:xfrm>
            <a:prstGeom prst="line">
              <a:avLst/>
            </a:prstGeom>
            <a:noFill/>
            <a:ln w="9525">
              <a:solidFill>
                <a:srgbClr val="C0C0C0"/>
              </a:solidFill>
              <a:round/>
              <a:headEnd/>
              <a:tailEnd/>
            </a:ln>
            <a:extLst>
              <a:ext uri="{909E8E84-426E-40DD-AFC4-6F175D3DCCD1}">
                <a14:hiddenFill xmlns:a14="http://schemas.microsoft.com/office/drawing/2010/main">
                  <a:noFill/>
                </a14:hiddenFill>
              </a:ext>
            </a:extLst>
          </p:spPr>
          <p:txBody>
            <a:bodyPr wrap="none" anchor="ctr"/>
            <a:lstStyle/>
            <a:p>
              <a:pPr defTabSz="7637012" eaLnBrk="1" hangingPunct="1">
                <a:defRPr/>
              </a:pPr>
              <a:endParaRPr lang="en-US" sz="3500"/>
            </a:p>
          </p:txBody>
        </p:sp>
      </p:grpSp>
      <p:sp>
        <p:nvSpPr>
          <p:cNvPr id="17" name="Rectangle 71">
            <a:extLst>
              <a:ext uri="{FF2B5EF4-FFF2-40B4-BE49-F238E27FC236}">
                <a16:creationId xmlns:a16="http://schemas.microsoft.com/office/drawing/2014/main" id="{A8BFF383-462B-D449-AEDD-A2408E6C4E29}"/>
              </a:ext>
            </a:extLst>
          </p:cNvPr>
          <p:cNvSpPr>
            <a:spLocks noChangeArrowheads="1"/>
          </p:cNvSpPr>
          <p:nvPr/>
        </p:nvSpPr>
        <p:spPr bwMode="auto">
          <a:xfrm>
            <a:off x="490123" y="29918110"/>
            <a:ext cx="21716601" cy="7013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48984" tIns="74492" rIns="148984" bIns="74492">
            <a:spAutoFit/>
          </a:bodyPr>
          <a:lstStyle>
            <a:lvl1pPr>
              <a:spcBef>
                <a:spcPct val="20000"/>
              </a:spcBef>
              <a:buFont typeface="Arial" panose="020B0604020202020204" pitchFamily="34" charset="0"/>
              <a:buChar char="•"/>
              <a:defRPr sz="111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97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83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7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7000">
                <a:solidFill>
                  <a:schemeClr val="tx1"/>
                </a:solidFill>
                <a:latin typeface="Calibri" panose="020F0502020204030204" pitchFamily="34" charset="0"/>
              </a:defRPr>
            </a:lvl5pPr>
            <a:lvl6pPr marL="2514600" indent="-228600" defTabSz="3817938" eaLnBrk="0" fontAlgn="base" hangingPunct="0">
              <a:spcBef>
                <a:spcPct val="20000"/>
              </a:spcBef>
              <a:spcAft>
                <a:spcPct val="0"/>
              </a:spcAft>
              <a:buFont typeface="Arial" panose="020B0604020202020204" pitchFamily="34" charset="0"/>
              <a:buChar char="»"/>
              <a:defRPr sz="7000">
                <a:solidFill>
                  <a:schemeClr val="tx1"/>
                </a:solidFill>
                <a:latin typeface="Calibri" panose="020F0502020204030204" pitchFamily="34" charset="0"/>
              </a:defRPr>
            </a:lvl6pPr>
            <a:lvl7pPr marL="2971800" indent="-228600" defTabSz="3817938" eaLnBrk="0" fontAlgn="base" hangingPunct="0">
              <a:spcBef>
                <a:spcPct val="20000"/>
              </a:spcBef>
              <a:spcAft>
                <a:spcPct val="0"/>
              </a:spcAft>
              <a:buFont typeface="Arial" panose="020B0604020202020204" pitchFamily="34" charset="0"/>
              <a:buChar char="»"/>
              <a:defRPr sz="7000">
                <a:solidFill>
                  <a:schemeClr val="tx1"/>
                </a:solidFill>
                <a:latin typeface="Calibri" panose="020F0502020204030204" pitchFamily="34" charset="0"/>
              </a:defRPr>
            </a:lvl7pPr>
            <a:lvl8pPr marL="3429000" indent="-228600" defTabSz="3817938" eaLnBrk="0" fontAlgn="base" hangingPunct="0">
              <a:spcBef>
                <a:spcPct val="20000"/>
              </a:spcBef>
              <a:spcAft>
                <a:spcPct val="0"/>
              </a:spcAft>
              <a:buFont typeface="Arial" panose="020B0604020202020204" pitchFamily="34" charset="0"/>
              <a:buChar char="»"/>
              <a:defRPr sz="7000">
                <a:solidFill>
                  <a:schemeClr val="tx1"/>
                </a:solidFill>
                <a:latin typeface="Calibri" panose="020F0502020204030204" pitchFamily="34" charset="0"/>
              </a:defRPr>
            </a:lvl8pPr>
            <a:lvl9pPr marL="3886200" indent="-228600" defTabSz="3817938" eaLnBrk="0" fontAlgn="base" hangingPunct="0">
              <a:spcBef>
                <a:spcPct val="20000"/>
              </a:spcBef>
              <a:spcAft>
                <a:spcPct val="0"/>
              </a:spcAft>
              <a:buFont typeface="Arial" panose="020B0604020202020204" pitchFamily="34" charset="0"/>
              <a:buChar char="»"/>
              <a:defRPr sz="7000">
                <a:solidFill>
                  <a:schemeClr val="tx1"/>
                </a:solidFill>
                <a:latin typeface="Calibri" panose="020F0502020204030204" pitchFamily="34" charset="0"/>
              </a:defRPr>
            </a:lvl9pPr>
          </a:lstStyle>
          <a:p>
            <a:pPr eaLnBrk="1" hangingPunct="1">
              <a:spcBef>
                <a:spcPct val="0"/>
              </a:spcBef>
              <a:buFontTx/>
              <a:buNone/>
            </a:pPr>
            <a:r>
              <a:rPr lang="en-US" altLang="en-US" sz="4000" b="1" dirty="0">
                <a:solidFill>
                  <a:srgbClr val="005A9C"/>
                </a:solidFill>
                <a:latin typeface="Palatino Linotype" panose="02040502050505030304" pitchFamily="18" charset="0"/>
              </a:rPr>
              <a:t>FACULTY</a:t>
            </a:r>
            <a:r>
              <a:rPr lang="en-US" altLang="en-US" sz="4000" b="1" dirty="0">
                <a:solidFill>
                  <a:srgbClr val="004E86"/>
                </a:solidFill>
                <a:latin typeface="Palatino Linotype" panose="02040502050505030304" pitchFamily="18" charset="0"/>
              </a:rPr>
              <a:t> MENTORING NETWORKS</a:t>
            </a:r>
          </a:p>
          <a:p>
            <a:pPr eaLnBrk="1" hangingPunct="1">
              <a:spcBef>
                <a:spcPct val="0"/>
              </a:spcBef>
              <a:buFontTx/>
              <a:buNone/>
            </a:pPr>
            <a:endParaRPr lang="en-US" altLang="en-US" sz="1200" dirty="0">
              <a:latin typeface="Palatino Linotype" panose="02040502050505030304" pitchFamily="18" charset="0"/>
            </a:endParaRPr>
          </a:p>
          <a:p>
            <a:pPr>
              <a:spcBef>
                <a:spcPct val="0"/>
              </a:spcBef>
              <a:buFontTx/>
              <a:buNone/>
            </a:pPr>
            <a:r>
              <a:rPr lang="en-US" altLang="en-US" sz="4000" b="1" dirty="0">
                <a:solidFill>
                  <a:srgbClr val="005A9C"/>
                </a:solidFill>
                <a:latin typeface="Palatino Linotype" panose="02040502050505030304" pitchFamily="18" charset="0"/>
              </a:rPr>
              <a:t>Goal:</a:t>
            </a:r>
            <a:r>
              <a:rPr lang="en-US" altLang="en-US" sz="4000" b="1" dirty="0">
                <a:solidFill>
                  <a:schemeClr val="accent1"/>
                </a:solidFill>
                <a:latin typeface="Palatino Linotype" panose="02040502050505030304" pitchFamily="18" charset="0"/>
              </a:rPr>
              <a:t> </a:t>
            </a:r>
            <a:r>
              <a:rPr lang="en-US" altLang="en-US" sz="3500" dirty="0">
                <a:latin typeface="Palatino Linotype" panose="02040502050505030304" pitchFamily="18" charset="0"/>
              </a:rPr>
              <a:t>High quality teaching materials that teach our students important quantitative skills as well as important subject specific topics.</a:t>
            </a:r>
          </a:p>
          <a:p>
            <a:pPr>
              <a:spcBef>
                <a:spcPct val="0"/>
              </a:spcBef>
              <a:buFontTx/>
              <a:buNone/>
            </a:pPr>
            <a:endParaRPr lang="en-US" altLang="en-US" sz="2000" dirty="0">
              <a:latin typeface="Palatino Linotype" panose="02040502050505030304" pitchFamily="18" charset="0"/>
            </a:endParaRPr>
          </a:p>
          <a:p>
            <a:pPr>
              <a:spcBef>
                <a:spcPct val="0"/>
              </a:spcBef>
              <a:buFontTx/>
              <a:buNone/>
            </a:pPr>
            <a:endParaRPr lang="en-US" altLang="en-US" sz="1200" dirty="0">
              <a:latin typeface="Palatino Linotype" panose="02040502050505030304" pitchFamily="18" charset="0"/>
            </a:endParaRPr>
          </a:p>
          <a:p>
            <a:pPr>
              <a:spcBef>
                <a:spcPct val="0"/>
              </a:spcBef>
              <a:buFontTx/>
              <a:buNone/>
            </a:pPr>
            <a:r>
              <a:rPr lang="en-US" altLang="en-US" sz="4000" b="1" dirty="0">
                <a:solidFill>
                  <a:srgbClr val="005A9C"/>
                </a:solidFill>
                <a:latin typeface="Palatino Linotype" panose="02040502050505030304" pitchFamily="18" charset="0"/>
              </a:rPr>
              <a:t>Challenges:</a:t>
            </a:r>
            <a:r>
              <a:rPr lang="en-US" altLang="en-US" sz="3500" b="1" dirty="0">
                <a:solidFill>
                  <a:srgbClr val="005A9C"/>
                </a:solidFill>
                <a:latin typeface="Palatino Linotype" panose="02040502050505030304" pitchFamily="18" charset="0"/>
              </a:rPr>
              <a:t> </a:t>
            </a:r>
            <a:r>
              <a:rPr lang="en-US" altLang="en-US" sz="3500" dirty="0">
                <a:latin typeface="Palatino Linotype" panose="02040502050505030304" pitchFamily="18" charset="0"/>
              </a:rPr>
              <a:t>Quality materials take a long time to develop. Time is limited for most faculty. Individual faculty may have limited experience teaching quantitative skills. Faculty are unsure of what existing materials may exist that could be used.</a:t>
            </a:r>
          </a:p>
          <a:p>
            <a:pPr>
              <a:spcBef>
                <a:spcPct val="0"/>
              </a:spcBef>
              <a:buFontTx/>
              <a:buNone/>
            </a:pPr>
            <a:endParaRPr lang="en-US" altLang="en-US" sz="2000" dirty="0">
              <a:latin typeface="Palatino Linotype" panose="02040502050505030304" pitchFamily="18" charset="0"/>
            </a:endParaRPr>
          </a:p>
          <a:p>
            <a:pPr>
              <a:spcBef>
                <a:spcPct val="0"/>
              </a:spcBef>
              <a:buFontTx/>
              <a:buNone/>
            </a:pPr>
            <a:endParaRPr lang="en-US" altLang="en-US" sz="1200" dirty="0">
              <a:latin typeface="Palatino Linotype" panose="02040502050505030304" pitchFamily="18" charset="0"/>
            </a:endParaRPr>
          </a:p>
          <a:p>
            <a:pPr>
              <a:spcBef>
                <a:spcPct val="0"/>
              </a:spcBef>
              <a:buFontTx/>
              <a:buNone/>
            </a:pPr>
            <a:r>
              <a:rPr lang="en-US" altLang="en-US" sz="4000" b="1" dirty="0">
                <a:solidFill>
                  <a:srgbClr val="005A9C"/>
                </a:solidFill>
                <a:latin typeface="Palatino Linotype" panose="02040502050505030304" pitchFamily="18" charset="0"/>
              </a:rPr>
              <a:t>Solution:</a:t>
            </a:r>
            <a:r>
              <a:rPr lang="en-US" altLang="en-US" sz="3500" dirty="0">
                <a:solidFill>
                  <a:srgbClr val="005A9C"/>
                </a:solidFill>
                <a:latin typeface="Palatino Linotype" panose="02040502050505030304" pitchFamily="18" charset="0"/>
              </a:rPr>
              <a:t> </a:t>
            </a:r>
            <a:r>
              <a:rPr lang="en-US" altLang="en-US" sz="3500" dirty="0">
                <a:latin typeface="Palatino Linotype" panose="02040502050505030304" pitchFamily="18" charset="0"/>
              </a:rPr>
              <a:t>Faculty Mentoring Networks bring together small groups of educators to provide peer-support for creation, modification, and implementation of quantitatively focused teaching materials. The Faculty Mentoring Network model provides a link between pedagogical theory and actionable classroom practice involving a time commitment of 2-4 hours per month.</a:t>
            </a:r>
          </a:p>
        </p:txBody>
      </p:sp>
      <p:pic>
        <p:nvPicPr>
          <p:cNvPr id="18" name="Picture 74" descr="https://s3.us-west-2.amazonaws.com/ipostersessions-agu-west-oregon/0b013e71-261a-4307-92f7-f2f37fabfb45.png">
            <a:extLst>
              <a:ext uri="{FF2B5EF4-FFF2-40B4-BE49-F238E27FC236}">
                <a16:creationId xmlns:a16="http://schemas.microsoft.com/office/drawing/2014/main" id="{336753FC-0D68-EF4C-9F69-D772F6801802}"/>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 r="104"/>
          <a:stretch/>
        </p:blipFill>
        <p:spPr bwMode="auto">
          <a:xfrm>
            <a:off x="381698" y="24521057"/>
            <a:ext cx="14207788" cy="2498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71">
            <a:extLst>
              <a:ext uri="{FF2B5EF4-FFF2-40B4-BE49-F238E27FC236}">
                <a16:creationId xmlns:a16="http://schemas.microsoft.com/office/drawing/2014/main" id="{A0752F60-F62D-3D49-B899-61A62C406C76}"/>
              </a:ext>
            </a:extLst>
          </p:cNvPr>
          <p:cNvSpPr>
            <a:spLocks noChangeArrowheads="1"/>
          </p:cNvSpPr>
          <p:nvPr/>
        </p:nvSpPr>
        <p:spPr bwMode="auto">
          <a:xfrm>
            <a:off x="788963" y="27111265"/>
            <a:ext cx="21091325" cy="1227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48984" tIns="74492" rIns="148984" bIns="74492">
            <a:spAutoFit/>
          </a:bodyPr>
          <a:lstStyle>
            <a:lvl1pPr>
              <a:spcBef>
                <a:spcPct val="20000"/>
              </a:spcBef>
              <a:buFont typeface="Arial" panose="020B0604020202020204" pitchFamily="34" charset="0"/>
              <a:buChar char="•"/>
              <a:defRPr sz="111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97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83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7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7000">
                <a:solidFill>
                  <a:schemeClr val="tx1"/>
                </a:solidFill>
                <a:latin typeface="Calibri" panose="020F0502020204030204" pitchFamily="34" charset="0"/>
              </a:defRPr>
            </a:lvl5pPr>
            <a:lvl6pPr marL="2514600" indent="-228600" defTabSz="3817938" eaLnBrk="0" fontAlgn="base" hangingPunct="0">
              <a:spcBef>
                <a:spcPct val="20000"/>
              </a:spcBef>
              <a:spcAft>
                <a:spcPct val="0"/>
              </a:spcAft>
              <a:buFont typeface="Arial" panose="020B0604020202020204" pitchFamily="34" charset="0"/>
              <a:buChar char="»"/>
              <a:defRPr sz="7000">
                <a:solidFill>
                  <a:schemeClr val="tx1"/>
                </a:solidFill>
                <a:latin typeface="Calibri" panose="020F0502020204030204" pitchFamily="34" charset="0"/>
              </a:defRPr>
            </a:lvl6pPr>
            <a:lvl7pPr marL="2971800" indent="-228600" defTabSz="3817938" eaLnBrk="0" fontAlgn="base" hangingPunct="0">
              <a:spcBef>
                <a:spcPct val="20000"/>
              </a:spcBef>
              <a:spcAft>
                <a:spcPct val="0"/>
              </a:spcAft>
              <a:buFont typeface="Arial" panose="020B0604020202020204" pitchFamily="34" charset="0"/>
              <a:buChar char="»"/>
              <a:defRPr sz="7000">
                <a:solidFill>
                  <a:schemeClr val="tx1"/>
                </a:solidFill>
                <a:latin typeface="Calibri" panose="020F0502020204030204" pitchFamily="34" charset="0"/>
              </a:defRPr>
            </a:lvl7pPr>
            <a:lvl8pPr marL="3429000" indent="-228600" defTabSz="3817938" eaLnBrk="0" fontAlgn="base" hangingPunct="0">
              <a:spcBef>
                <a:spcPct val="20000"/>
              </a:spcBef>
              <a:spcAft>
                <a:spcPct val="0"/>
              </a:spcAft>
              <a:buFont typeface="Arial" panose="020B0604020202020204" pitchFamily="34" charset="0"/>
              <a:buChar char="»"/>
              <a:defRPr sz="7000">
                <a:solidFill>
                  <a:schemeClr val="tx1"/>
                </a:solidFill>
                <a:latin typeface="Calibri" panose="020F0502020204030204" pitchFamily="34" charset="0"/>
              </a:defRPr>
            </a:lvl8pPr>
            <a:lvl9pPr marL="3886200" indent="-228600" defTabSz="3817938" eaLnBrk="0" fontAlgn="base" hangingPunct="0">
              <a:spcBef>
                <a:spcPct val="20000"/>
              </a:spcBef>
              <a:spcAft>
                <a:spcPct val="0"/>
              </a:spcAft>
              <a:buFont typeface="Arial" panose="020B0604020202020204" pitchFamily="34" charset="0"/>
              <a:buChar char="»"/>
              <a:defRPr sz="7000">
                <a:solidFill>
                  <a:schemeClr val="tx1"/>
                </a:solidFill>
                <a:latin typeface="Calibri" panose="020F0502020204030204" pitchFamily="34" charset="0"/>
              </a:defRPr>
            </a:lvl9pPr>
          </a:lstStyle>
          <a:p>
            <a:pPr algn="ctr">
              <a:spcBef>
                <a:spcPct val="0"/>
              </a:spcBef>
              <a:buFontTx/>
              <a:buNone/>
            </a:pPr>
            <a:r>
              <a:rPr lang="en-US" altLang="en-US" sz="3500" b="1" i="1" dirty="0">
                <a:latin typeface="Palatino Linotype" panose="02040502050505030304" pitchFamily="18" charset="0"/>
              </a:rPr>
              <a:t>“</a:t>
            </a:r>
            <a:r>
              <a:rPr lang="en-US" altLang="en-US" sz="3500" i="1" dirty="0">
                <a:latin typeface="Palatino Linotype" panose="02040502050505030304" pitchFamily="18" charset="0"/>
              </a:rPr>
              <a:t>QUBES is a community of math and biology educators who share resources and methods for students to tackle real, complex biological problems.” </a:t>
            </a:r>
          </a:p>
        </p:txBody>
      </p:sp>
      <p:sp>
        <p:nvSpPr>
          <p:cNvPr id="21" name="Rectangle 20">
            <a:extLst>
              <a:ext uri="{FF2B5EF4-FFF2-40B4-BE49-F238E27FC236}">
                <a16:creationId xmlns:a16="http://schemas.microsoft.com/office/drawing/2014/main" id="{7151DCEE-CCB3-AE41-8F0E-94B8520470E6}"/>
              </a:ext>
            </a:extLst>
          </p:cNvPr>
          <p:cNvSpPr/>
          <p:nvPr/>
        </p:nvSpPr>
        <p:spPr>
          <a:xfrm>
            <a:off x="22611827" y="14670951"/>
            <a:ext cx="20789250" cy="19282202"/>
          </a:xfrm>
          <a:prstGeom prst="rect">
            <a:avLst/>
          </a:prstGeom>
        </p:spPr>
        <p:txBody>
          <a:bodyPr wrap="square">
            <a:spAutoFit/>
          </a:bodyPr>
          <a:lstStyle/>
          <a:p>
            <a:pPr defTabSz="7637012" eaLnBrk="1" hangingPunct="1">
              <a:defRPr/>
            </a:pPr>
            <a:r>
              <a:rPr lang="en-US" sz="4000" b="1" dirty="0">
                <a:solidFill>
                  <a:srgbClr val="0066B1"/>
                </a:solidFill>
                <a:latin typeface="Palatino Linotype" panose="02040502050505030304" pitchFamily="18" charset="0"/>
              </a:rPr>
              <a:t>NEON DATA EDUCATION FACULTY MENTORING NETWORK </a:t>
            </a:r>
          </a:p>
          <a:p>
            <a:pPr defTabSz="7637012" eaLnBrk="1" hangingPunct="1">
              <a:defRPr/>
            </a:pPr>
            <a:endParaRPr lang="en-US" sz="2000" b="1" dirty="0">
              <a:solidFill>
                <a:srgbClr val="004E86"/>
              </a:solidFill>
              <a:latin typeface="Palatino Linotype" panose="02040502050505030304" pitchFamily="18" charset="0"/>
            </a:endParaRPr>
          </a:p>
          <a:p>
            <a:r>
              <a:rPr lang="en-US" sz="3500" dirty="0">
                <a:latin typeface="Palatino Linotype" panose="02040502050505030304" pitchFamily="18" charset="0"/>
              </a:rPr>
              <a:t>This FMN is a collaboration between scientists from the NEON program and college/ university faculty interested in using NEON data with their students. </a:t>
            </a:r>
          </a:p>
          <a:p>
            <a:br>
              <a:rPr lang="en-US" sz="2000" dirty="0">
                <a:latin typeface="Palatino Linotype" panose="02040502050505030304" pitchFamily="18" charset="0"/>
              </a:rPr>
            </a:br>
            <a:r>
              <a:rPr lang="en-US" sz="3500" dirty="0">
                <a:latin typeface="Palatino Linotype" panose="02040502050505030304" pitchFamily="18" charset="0"/>
              </a:rPr>
              <a:t>The focus is on undergraduate instruction, however, high school and graduate level materials have also been developed.</a:t>
            </a:r>
          </a:p>
          <a:p>
            <a:br>
              <a:rPr lang="en-US" sz="2000" dirty="0">
                <a:solidFill>
                  <a:srgbClr val="0070C0"/>
                </a:solidFill>
                <a:latin typeface="Palatino Linotype" panose="02040502050505030304" pitchFamily="18" charset="0"/>
              </a:rPr>
            </a:br>
            <a:r>
              <a:rPr lang="en-US" sz="4000" b="1" dirty="0">
                <a:solidFill>
                  <a:srgbClr val="005A9C"/>
                </a:solidFill>
                <a:latin typeface="Palatino Linotype" panose="02040502050505030304" pitchFamily="18" charset="0"/>
              </a:rPr>
              <a:t>Participant benefits:</a:t>
            </a:r>
          </a:p>
          <a:p>
            <a:endParaRPr lang="en-US" sz="2000" dirty="0">
              <a:solidFill>
                <a:srgbClr val="0066B1"/>
              </a:solidFill>
              <a:latin typeface="Palatino Linotype" panose="02040502050505030304" pitchFamily="18" charset="0"/>
            </a:endParaRPr>
          </a:p>
          <a:p>
            <a:pPr marL="457200" indent="-457200" fontAlgn="base">
              <a:buFont typeface="Arial" panose="020B0604020202020204" pitchFamily="34" charset="0"/>
              <a:buChar char="•"/>
            </a:pPr>
            <a:r>
              <a:rPr lang="en-US" sz="3500" dirty="0">
                <a:latin typeface="Palatino Linotype" panose="02040502050505030304" pitchFamily="18" charset="0"/>
              </a:rPr>
              <a:t>Support through peer review to create/modify teaching materials</a:t>
            </a:r>
          </a:p>
          <a:p>
            <a:pPr marL="457200" indent="-457200" fontAlgn="base">
              <a:buFont typeface="Arial" panose="020B0604020202020204" pitchFamily="34" charset="0"/>
              <a:buChar char="•"/>
            </a:pPr>
            <a:endParaRPr lang="en-US" sz="3000" dirty="0">
              <a:latin typeface="Palatino Linotype" panose="02040502050505030304" pitchFamily="18" charset="0"/>
            </a:endParaRPr>
          </a:p>
          <a:p>
            <a:pPr marL="457200" indent="-457200" fontAlgn="base">
              <a:buFont typeface="Arial" panose="020B0604020202020204" pitchFamily="34" charset="0"/>
              <a:buChar char="•"/>
            </a:pPr>
            <a:r>
              <a:rPr lang="en-US" sz="3500" dirty="0">
                <a:latin typeface="Palatino Linotype" panose="02040502050505030304" pitchFamily="18" charset="0"/>
              </a:rPr>
              <a:t>Bolster teaching profile; OERs shared on </a:t>
            </a:r>
            <a:r>
              <a:rPr lang="en-US" sz="3500" dirty="0" err="1">
                <a:latin typeface="Palatino Linotype" panose="02040502050505030304" pitchFamily="18" charset="0"/>
              </a:rPr>
              <a:t>QUBESHub</a:t>
            </a:r>
            <a:r>
              <a:rPr lang="en-US" sz="3500" dirty="0">
                <a:latin typeface="Palatino Linotype" panose="02040502050505030304" pitchFamily="18" charset="0"/>
              </a:rPr>
              <a:t> have a citable DOI</a:t>
            </a:r>
          </a:p>
          <a:p>
            <a:pPr marL="457200" indent="-457200" fontAlgn="base">
              <a:buFont typeface="Arial" panose="020B0604020202020204" pitchFamily="34" charset="0"/>
              <a:buChar char="•"/>
            </a:pPr>
            <a:endParaRPr lang="en-US" sz="3000" dirty="0">
              <a:latin typeface="Palatino Linotype" panose="02040502050505030304" pitchFamily="18" charset="0"/>
            </a:endParaRPr>
          </a:p>
          <a:p>
            <a:pPr marL="457200" indent="-457200" fontAlgn="base">
              <a:buFont typeface="Arial" panose="020B0604020202020204" pitchFamily="34" charset="0"/>
              <a:buChar char="•"/>
            </a:pPr>
            <a:r>
              <a:rPr lang="en-US" sz="3500" dirty="0">
                <a:latin typeface="Palatino Linotype" panose="02040502050505030304" pitchFamily="18" charset="0"/>
              </a:rPr>
              <a:t>Learn about NEON data and have direct interaction with NEON scientists and educators to help with questions and resources</a:t>
            </a:r>
          </a:p>
          <a:p>
            <a:pPr marL="457200" indent="-457200" fontAlgn="base">
              <a:buFont typeface="Arial" panose="020B0604020202020204" pitchFamily="34" charset="0"/>
              <a:buChar char="•"/>
            </a:pPr>
            <a:endParaRPr lang="en-US" sz="3000" dirty="0">
              <a:latin typeface="Palatino Linotype" panose="02040502050505030304" pitchFamily="18" charset="0"/>
            </a:endParaRPr>
          </a:p>
          <a:p>
            <a:pPr marL="457200" indent="-457200" fontAlgn="base">
              <a:buFont typeface="Arial" panose="020B0604020202020204" pitchFamily="34" charset="0"/>
              <a:buChar char="•"/>
            </a:pPr>
            <a:r>
              <a:rPr lang="en-US" sz="3500" dirty="0">
                <a:latin typeface="Palatino Linotype" panose="02040502050505030304" pitchFamily="18" charset="0"/>
              </a:rPr>
              <a:t>Increase awareness of other resource that can also be used in the future</a:t>
            </a:r>
          </a:p>
          <a:p>
            <a:pPr marL="457200" indent="-457200" fontAlgn="base">
              <a:buFont typeface="Arial" panose="020B0604020202020204" pitchFamily="34" charset="0"/>
              <a:buChar char="•"/>
            </a:pPr>
            <a:endParaRPr lang="en-US" sz="3000" dirty="0">
              <a:latin typeface="Palatino Linotype" panose="02040502050505030304" pitchFamily="18" charset="0"/>
            </a:endParaRPr>
          </a:p>
          <a:p>
            <a:pPr marL="457200" indent="-457200" fontAlgn="base">
              <a:buFont typeface="Arial" panose="020B0604020202020204" pitchFamily="34" charset="0"/>
              <a:buChar char="•"/>
            </a:pPr>
            <a:r>
              <a:rPr lang="en-US" sz="3500" dirty="0">
                <a:latin typeface="Palatino Linotype" panose="02040502050505030304" pitchFamily="18" charset="0"/>
              </a:rPr>
              <a:t>Receive instruction on special topics in education pedagogy</a:t>
            </a:r>
          </a:p>
          <a:p>
            <a:pPr marL="457200" indent="-457200" fontAlgn="base">
              <a:buFont typeface="Arial" panose="020B0604020202020204" pitchFamily="34" charset="0"/>
              <a:buChar char="•"/>
            </a:pPr>
            <a:endParaRPr lang="en-US" sz="3000" dirty="0">
              <a:latin typeface="Palatino Linotype" panose="02040502050505030304" pitchFamily="18" charset="0"/>
            </a:endParaRPr>
          </a:p>
          <a:p>
            <a:pPr marL="457200" indent="-457200" fontAlgn="base">
              <a:buFont typeface="Arial" panose="020B0604020202020204" pitchFamily="34" charset="0"/>
              <a:buChar char="•"/>
            </a:pPr>
            <a:r>
              <a:rPr lang="en-US" sz="3500" dirty="0">
                <a:latin typeface="Palatino Linotype" panose="02040502050505030304" pitchFamily="18" charset="0"/>
              </a:rPr>
              <a:t>Receive recognition as a NEON Data Education Fellow with published OER </a:t>
            </a:r>
          </a:p>
          <a:p>
            <a:pPr defTabSz="7637012" eaLnBrk="1" hangingPunct="1">
              <a:defRPr/>
            </a:pPr>
            <a:endParaRPr lang="en-US" sz="3500" dirty="0">
              <a:latin typeface="Palatino Linotype" panose="02040502050505030304" pitchFamily="18" charset="0"/>
            </a:endParaRPr>
          </a:p>
          <a:p>
            <a:r>
              <a:rPr lang="en-US" sz="4000" b="1" dirty="0">
                <a:solidFill>
                  <a:srgbClr val="005A9C"/>
                </a:solidFill>
                <a:latin typeface="Palatino Linotype" panose="02040502050505030304" pitchFamily="18" charset="0"/>
              </a:rPr>
              <a:t>NEON benefits:</a:t>
            </a:r>
          </a:p>
          <a:p>
            <a:endParaRPr lang="en-US" sz="2000" dirty="0">
              <a:solidFill>
                <a:srgbClr val="0066B1"/>
              </a:solidFill>
              <a:latin typeface="Palatino Linotype" panose="02040502050505030304" pitchFamily="18" charset="0"/>
            </a:endParaRPr>
          </a:p>
          <a:p>
            <a:pPr marL="457200" indent="-457200" fontAlgn="base">
              <a:buFont typeface="Arial" panose="020B0604020202020204" pitchFamily="34" charset="0"/>
              <a:buChar char="•"/>
            </a:pPr>
            <a:r>
              <a:rPr lang="en-US" sz="3500" dirty="0">
                <a:latin typeface="Palatino Linotype" panose="02040502050505030304" pitchFamily="18" charset="0"/>
              </a:rPr>
              <a:t>Faculty create and share teaching materials using NEON data or protocols</a:t>
            </a:r>
          </a:p>
          <a:p>
            <a:pPr marL="457200" indent="-457200" fontAlgn="base">
              <a:buFont typeface="Arial" panose="020B0604020202020204" pitchFamily="34" charset="0"/>
              <a:buChar char="•"/>
            </a:pPr>
            <a:endParaRPr lang="en-US" sz="3000" dirty="0">
              <a:latin typeface="Palatino Linotype" panose="02040502050505030304" pitchFamily="18" charset="0"/>
            </a:endParaRPr>
          </a:p>
          <a:p>
            <a:pPr marL="457200" indent="-457200" fontAlgn="base">
              <a:buFont typeface="Arial" panose="020B0604020202020204" pitchFamily="34" charset="0"/>
              <a:buChar char="•"/>
            </a:pPr>
            <a:r>
              <a:rPr lang="en-US" sz="3500" dirty="0">
                <a:latin typeface="Palatino Linotype" panose="02040502050505030304" pitchFamily="18" charset="0"/>
              </a:rPr>
              <a:t>Students are introduced to NEON as a source of data for future research</a:t>
            </a:r>
          </a:p>
          <a:p>
            <a:br>
              <a:rPr lang="en-US" sz="3500" dirty="0">
                <a:latin typeface="Palatino Linotype" panose="02040502050505030304" pitchFamily="18" charset="0"/>
              </a:rPr>
            </a:br>
            <a:r>
              <a:rPr lang="en-US" sz="4000" b="1" dirty="0">
                <a:solidFill>
                  <a:srgbClr val="005A9C"/>
                </a:solidFill>
                <a:latin typeface="Palatino Linotype" panose="02040502050505030304" pitchFamily="18" charset="0"/>
              </a:rPr>
              <a:t>Participant Responsibilities:</a:t>
            </a:r>
          </a:p>
          <a:p>
            <a:endParaRPr lang="en-US" sz="2000" dirty="0">
              <a:solidFill>
                <a:srgbClr val="0066B1"/>
              </a:solidFill>
              <a:latin typeface="Palatino Linotype" panose="02040502050505030304" pitchFamily="18" charset="0"/>
            </a:endParaRPr>
          </a:p>
          <a:p>
            <a:pPr marL="457200" indent="-457200" fontAlgn="base">
              <a:buFont typeface="Arial" panose="020B0604020202020204" pitchFamily="34" charset="0"/>
              <a:buChar char="•"/>
            </a:pPr>
            <a:r>
              <a:rPr lang="en-US" sz="3500" dirty="0">
                <a:latin typeface="Palatino Linotype" panose="02040502050505030304" pitchFamily="18" charset="0"/>
              </a:rPr>
              <a:t>1-hr online meetings twice per month for the semester</a:t>
            </a:r>
          </a:p>
          <a:p>
            <a:pPr marL="457200" indent="-457200" fontAlgn="base">
              <a:buFont typeface="Arial" panose="020B0604020202020204" pitchFamily="34" charset="0"/>
              <a:buChar char="•"/>
            </a:pPr>
            <a:endParaRPr lang="en-US" sz="3000" dirty="0">
              <a:latin typeface="Palatino Linotype" panose="02040502050505030304" pitchFamily="18" charset="0"/>
            </a:endParaRPr>
          </a:p>
          <a:p>
            <a:pPr marL="457200" indent="-457200" fontAlgn="base">
              <a:buFont typeface="Arial" panose="020B0604020202020204" pitchFamily="34" charset="0"/>
              <a:buChar char="•"/>
            </a:pPr>
            <a:r>
              <a:rPr lang="en-US" sz="3500" dirty="0">
                <a:latin typeface="Palatino Linotype" panose="02040502050505030304" pitchFamily="18" charset="0"/>
              </a:rPr>
              <a:t>Create/adapt and implement a teaching module with students</a:t>
            </a:r>
          </a:p>
          <a:p>
            <a:pPr marL="457200" indent="-457200" fontAlgn="base">
              <a:buFont typeface="Arial" panose="020B0604020202020204" pitchFamily="34" charset="0"/>
              <a:buChar char="•"/>
            </a:pPr>
            <a:endParaRPr lang="en-US" sz="3000" dirty="0">
              <a:latin typeface="Palatino Linotype" panose="02040502050505030304" pitchFamily="18" charset="0"/>
            </a:endParaRPr>
          </a:p>
          <a:p>
            <a:pPr marL="457200" indent="-457200" fontAlgn="base">
              <a:buFont typeface="Arial" panose="020B0604020202020204" pitchFamily="34" charset="0"/>
              <a:buChar char="•"/>
            </a:pPr>
            <a:r>
              <a:rPr lang="en-US" sz="3500" dirty="0">
                <a:latin typeface="Palatino Linotype" panose="02040502050505030304" pitchFamily="18" charset="0"/>
              </a:rPr>
              <a:t>Participate in review and feedback of FMN colleagues' materials</a:t>
            </a:r>
          </a:p>
          <a:p>
            <a:pPr marL="457200" indent="-457200" fontAlgn="base">
              <a:buFont typeface="Arial" panose="020B0604020202020204" pitchFamily="34" charset="0"/>
              <a:buChar char="•"/>
            </a:pPr>
            <a:endParaRPr lang="en-US" sz="3000" dirty="0">
              <a:latin typeface="Palatino Linotype" panose="02040502050505030304" pitchFamily="18" charset="0"/>
            </a:endParaRPr>
          </a:p>
          <a:p>
            <a:pPr marL="457200" indent="-457200" fontAlgn="base">
              <a:buFont typeface="Arial" panose="020B0604020202020204" pitchFamily="34" charset="0"/>
              <a:buChar char="•"/>
            </a:pPr>
            <a:r>
              <a:rPr lang="en-US" sz="3500" dirty="0">
                <a:latin typeface="Palatino Linotype" panose="02040502050505030304" pitchFamily="18" charset="0"/>
              </a:rPr>
              <a:t>Publicly share a new or modified Open Education Resource through </a:t>
            </a:r>
            <a:r>
              <a:rPr lang="en-US" sz="3500" dirty="0" err="1">
                <a:latin typeface="Palatino Linotype" panose="02040502050505030304" pitchFamily="18" charset="0"/>
              </a:rPr>
              <a:t>QUBESHub</a:t>
            </a:r>
            <a:r>
              <a:rPr lang="en-US" sz="3500" dirty="0">
                <a:latin typeface="Palatino Linotype" panose="02040502050505030304" pitchFamily="18" charset="0"/>
              </a:rPr>
              <a:t> or other platform.</a:t>
            </a:r>
          </a:p>
        </p:txBody>
      </p:sp>
      <p:sp>
        <p:nvSpPr>
          <p:cNvPr id="22" name="Rectangle 79">
            <a:extLst>
              <a:ext uri="{FF2B5EF4-FFF2-40B4-BE49-F238E27FC236}">
                <a16:creationId xmlns:a16="http://schemas.microsoft.com/office/drawing/2014/main" id="{930E8B5B-9A07-D040-8191-3CDF6A45B0C5}"/>
              </a:ext>
            </a:extLst>
          </p:cNvPr>
          <p:cNvSpPr>
            <a:spLocks noChangeArrowheads="1"/>
          </p:cNvSpPr>
          <p:nvPr/>
        </p:nvSpPr>
        <p:spPr bwMode="auto">
          <a:xfrm>
            <a:off x="22341408" y="6026116"/>
            <a:ext cx="1374767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defTabSz="4308475">
              <a:defRPr sz="7500">
                <a:solidFill>
                  <a:schemeClr val="tx1"/>
                </a:solidFill>
                <a:latin typeface="Arial" panose="020B0604020202020204" pitchFamily="34" charset="0"/>
              </a:defRPr>
            </a:lvl1pPr>
            <a:lvl2pPr defTabSz="4308475">
              <a:defRPr sz="7500">
                <a:solidFill>
                  <a:schemeClr val="tx1"/>
                </a:solidFill>
                <a:latin typeface="Arial" panose="020B0604020202020204" pitchFamily="34" charset="0"/>
              </a:defRPr>
            </a:lvl2pPr>
            <a:lvl3pPr defTabSz="4308475">
              <a:defRPr sz="7500">
                <a:solidFill>
                  <a:schemeClr val="tx1"/>
                </a:solidFill>
                <a:latin typeface="Arial" panose="020B0604020202020204" pitchFamily="34" charset="0"/>
              </a:defRPr>
            </a:lvl3pPr>
            <a:lvl4pPr defTabSz="4308475">
              <a:defRPr sz="7500">
                <a:solidFill>
                  <a:schemeClr val="tx1"/>
                </a:solidFill>
                <a:latin typeface="Arial" panose="020B0604020202020204" pitchFamily="34" charset="0"/>
              </a:defRPr>
            </a:lvl4pPr>
            <a:lvl5pPr defTabSz="4308475">
              <a:defRPr sz="7500">
                <a:solidFill>
                  <a:schemeClr val="tx1"/>
                </a:solidFill>
                <a:latin typeface="Arial" panose="020B0604020202020204" pitchFamily="34" charset="0"/>
              </a:defRPr>
            </a:lvl5pPr>
            <a:lvl6pPr marL="8096250" indent="-5856288" defTabSz="4308475" eaLnBrk="0" fontAlgn="base" hangingPunct="0">
              <a:spcBef>
                <a:spcPct val="0"/>
              </a:spcBef>
              <a:spcAft>
                <a:spcPct val="0"/>
              </a:spcAft>
              <a:defRPr sz="7500">
                <a:solidFill>
                  <a:schemeClr val="tx1"/>
                </a:solidFill>
                <a:latin typeface="Arial" panose="020B0604020202020204" pitchFamily="34" charset="0"/>
              </a:defRPr>
            </a:lvl6pPr>
            <a:lvl7pPr marL="8553450" indent="-5856288" defTabSz="4308475" eaLnBrk="0" fontAlgn="base" hangingPunct="0">
              <a:spcBef>
                <a:spcPct val="0"/>
              </a:spcBef>
              <a:spcAft>
                <a:spcPct val="0"/>
              </a:spcAft>
              <a:defRPr sz="7500">
                <a:solidFill>
                  <a:schemeClr val="tx1"/>
                </a:solidFill>
                <a:latin typeface="Arial" panose="020B0604020202020204" pitchFamily="34" charset="0"/>
              </a:defRPr>
            </a:lvl7pPr>
            <a:lvl8pPr marL="9010650" indent="-5856288" defTabSz="4308475" eaLnBrk="0" fontAlgn="base" hangingPunct="0">
              <a:spcBef>
                <a:spcPct val="0"/>
              </a:spcBef>
              <a:spcAft>
                <a:spcPct val="0"/>
              </a:spcAft>
              <a:defRPr sz="7500">
                <a:solidFill>
                  <a:schemeClr val="tx1"/>
                </a:solidFill>
                <a:latin typeface="Arial" panose="020B0604020202020204" pitchFamily="34" charset="0"/>
              </a:defRPr>
            </a:lvl8pPr>
            <a:lvl9pPr marL="9467850" indent="-5856288" defTabSz="4308475" eaLnBrk="0" fontAlgn="base" hangingPunct="0">
              <a:spcBef>
                <a:spcPct val="0"/>
              </a:spcBef>
              <a:spcAft>
                <a:spcPct val="0"/>
              </a:spcAft>
              <a:defRPr sz="7500">
                <a:solidFill>
                  <a:schemeClr val="tx1"/>
                </a:solidFill>
                <a:latin typeface="Arial" panose="020B0604020202020204" pitchFamily="34" charset="0"/>
              </a:defRPr>
            </a:lvl9pPr>
          </a:lstStyle>
          <a:p>
            <a:r>
              <a:rPr lang="en-US" altLang="en-US" sz="4000" b="1" dirty="0">
                <a:solidFill>
                  <a:srgbClr val="004E86"/>
                </a:solidFill>
                <a:latin typeface="Palatino Linotype" panose="02040502050505030304" pitchFamily="18" charset="0"/>
              </a:rPr>
              <a:t>NATIONAL ECOLOGICAL OBSERVATORY NETWORK</a:t>
            </a:r>
          </a:p>
        </p:txBody>
      </p:sp>
      <p:sp>
        <p:nvSpPr>
          <p:cNvPr id="23" name="Rectangle 8">
            <a:extLst>
              <a:ext uri="{FF2B5EF4-FFF2-40B4-BE49-F238E27FC236}">
                <a16:creationId xmlns:a16="http://schemas.microsoft.com/office/drawing/2014/main" id="{B5D89670-9943-824A-A246-49AE727EF2DD}"/>
              </a:ext>
            </a:extLst>
          </p:cNvPr>
          <p:cNvSpPr>
            <a:spLocks noChangeArrowheads="1"/>
          </p:cNvSpPr>
          <p:nvPr/>
        </p:nvSpPr>
        <p:spPr bwMode="auto">
          <a:xfrm>
            <a:off x="22599997" y="9772984"/>
            <a:ext cx="12960868" cy="4555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308475">
              <a:defRPr sz="7500">
                <a:solidFill>
                  <a:schemeClr val="tx1"/>
                </a:solidFill>
                <a:latin typeface="Arial" panose="020B0604020202020204" pitchFamily="34" charset="0"/>
              </a:defRPr>
            </a:lvl1pPr>
            <a:lvl2pPr defTabSz="4308475">
              <a:defRPr sz="7500">
                <a:solidFill>
                  <a:schemeClr val="tx1"/>
                </a:solidFill>
                <a:latin typeface="Arial" panose="020B0604020202020204" pitchFamily="34" charset="0"/>
              </a:defRPr>
            </a:lvl2pPr>
            <a:lvl3pPr defTabSz="4308475">
              <a:defRPr sz="7500">
                <a:solidFill>
                  <a:schemeClr val="tx1"/>
                </a:solidFill>
                <a:latin typeface="Arial" panose="020B0604020202020204" pitchFamily="34" charset="0"/>
              </a:defRPr>
            </a:lvl3pPr>
            <a:lvl4pPr defTabSz="4308475">
              <a:defRPr sz="7500">
                <a:solidFill>
                  <a:schemeClr val="tx1"/>
                </a:solidFill>
                <a:latin typeface="Arial" panose="020B0604020202020204" pitchFamily="34" charset="0"/>
              </a:defRPr>
            </a:lvl4pPr>
            <a:lvl5pPr defTabSz="4308475">
              <a:defRPr sz="7500">
                <a:solidFill>
                  <a:schemeClr val="tx1"/>
                </a:solidFill>
                <a:latin typeface="Arial" panose="020B0604020202020204" pitchFamily="34" charset="0"/>
              </a:defRPr>
            </a:lvl5pPr>
            <a:lvl6pPr marL="8096250" indent="-5856288" defTabSz="4308475" eaLnBrk="0" fontAlgn="base" hangingPunct="0">
              <a:spcBef>
                <a:spcPct val="0"/>
              </a:spcBef>
              <a:spcAft>
                <a:spcPct val="0"/>
              </a:spcAft>
              <a:defRPr sz="7500">
                <a:solidFill>
                  <a:schemeClr val="tx1"/>
                </a:solidFill>
                <a:latin typeface="Arial" panose="020B0604020202020204" pitchFamily="34" charset="0"/>
              </a:defRPr>
            </a:lvl6pPr>
            <a:lvl7pPr marL="8553450" indent="-5856288" defTabSz="4308475" eaLnBrk="0" fontAlgn="base" hangingPunct="0">
              <a:spcBef>
                <a:spcPct val="0"/>
              </a:spcBef>
              <a:spcAft>
                <a:spcPct val="0"/>
              </a:spcAft>
              <a:defRPr sz="7500">
                <a:solidFill>
                  <a:schemeClr val="tx1"/>
                </a:solidFill>
                <a:latin typeface="Arial" panose="020B0604020202020204" pitchFamily="34" charset="0"/>
              </a:defRPr>
            </a:lvl7pPr>
            <a:lvl8pPr marL="9010650" indent="-5856288" defTabSz="4308475" eaLnBrk="0" fontAlgn="base" hangingPunct="0">
              <a:spcBef>
                <a:spcPct val="0"/>
              </a:spcBef>
              <a:spcAft>
                <a:spcPct val="0"/>
              </a:spcAft>
              <a:defRPr sz="7500">
                <a:solidFill>
                  <a:schemeClr val="tx1"/>
                </a:solidFill>
                <a:latin typeface="Arial" panose="020B0604020202020204" pitchFamily="34" charset="0"/>
              </a:defRPr>
            </a:lvl8pPr>
            <a:lvl9pPr marL="9467850" indent="-5856288" defTabSz="4308475" eaLnBrk="0" fontAlgn="base" hangingPunct="0">
              <a:spcBef>
                <a:spcPct val="0"/>
              </a:spcBef>
              <a:spcAft>
                <a:spcPct val="0"/>
              </a:spcAft>
              <a:defRPr sz="7500">
                <a:solidFill>
                  <a:schemeClr val="tx1"/>
                </a:solidFill>
                <a:latin typeface="Arial" panose="020B0604020202020204" pitchFamily="34" charset="0"/>
              </a:defRPr>
            </a:lvl9pPr>
          </a:lstStyle>
          <a:p>
            <a:r>
              <a:rPr lang="en-US" altLang="en-US" sz="4000" b="1" dirty="0">
                <a:solidFill>
                  <a:srgbClr val="004E86"/>
                </a:solidFill>
                <a:latin typeface="Palatino Linotype" panose="02040502050505030304" pitchFamily="18" charset="0"/>
              </a:rPr>
              <a:t>Open Access Data to Understand our Changing Ecosystems</a:t>
            </a:r>
            <a:r>
              <a:rPr lang="en-US" altLang="en-US" sz="4000" dirty="0">
                <a:solidFill>
                  <a:srgbClr val="004E86"/>
                </a:solidFill>
                <a:latin typeface="Palatino Linotype" panose="02040502050505030304" pitchFamily="18" charset="0"/>
              </a:rPr>
              <a:t>: </a:t>
            </a:r>
            <a:r>
              <a:rPr lang="en-US" altLang="en-US" sz="3500" dirty="0">
                <a:latin typeface="Palatino Linotype" panose="02040502050505030304" pitchFamily="18" charset="0"/>
              </a:rPr>
              <a:t>All NEON data are open and available for you to use in research and education. Access NEON data through the portal: </a:t>
            </a:r>
            <a:r>
              <a:rPr lang="en-US" altLang="en-US" sz="3500" dirty="0" err="1">
                <a:solidFill>
                  <a:srgbClr val="004E86"/>
                </a:solidFill>
                <a:latin typeface="Palatino Linotype" panose="02040502050505030304" pitchFamily="18" charset="0"/>
              </a:rPr>
              <a:t>data.neonscience.org</a:t>
            </a:r>
            <a:r>
              <a:rPr lang="en-US" altLang="en-US" sz="3500" dirty="0">
                <a:latin typeface="Palatino Linotype" panose="02040502050505030304" pitchFamily="18" charset="0"/>
              </a:rPr>
              <a:t>.</a:t>
            </a:r>
            <a:endParaRPr lang="en-US" altLang="en-US" sz="1200" dirty="0">
              <a:latin typeface="Palatino Linotype" panose="02040502050505030304" pitchFamily="18" charset="0"/>
            </a:endParaRPr>
          </a:p>
          <a:p>
            <a:endParaRPr lang="en-US" altLang="en-US" sz="3500" dirty="0">
              <a:latin typeface="Palatino Linotype" panose="02040502050505030304" pitchFamily="18" charset="0"/>
            </a:endParaRPr>
          </a:p>
          <a:p>
            <a:r>
              <a:rPr lang="en-US" altLang="en-US" sz="3500" dirty="0">
                <a:latin typeface="Palatino Linotype" panose="02040502050505030304" pitchFamily="18" charset="0"/>
              </a:rPr>
              <a:t>NEON collects archival specimens and samples, ranging from ground beetles to soils to DNA extracts that are available by request.</a:t>
            </a:r>
          </a:p>
        </p:txBody>
      </p:sp>
      <p:sp>
        <p:nvSpPr>
          <p:cNvPr id="24" name="Rectangle 9">
            <a:extLst>
              <a:ext uri="{FF2B5EF4-FFF2-40B4-BE49-F238E27FC236}">
                <a16:creationId xmlns:a16="http://schemas.microsoft.com/office/drawing/2014/main" id="{FCB934CD-25E4-BC41-AF5E-F7BF33488994}"/>
              </a:ext>
            </a:extLst>
          </p:cNvPr>
          <p:cNvSpPr>
            <a:spLocks noChangeArrowheads="1"/>
          </p:cNvSpPr>
          <p:nvPr/>
        </p:nvSpPr>
        <p:spPr bwMode="auto">
          <a:xfrm>
            <a:off x="36690303" y="13607350"/>
            <a:ext cx="5724644"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308475">
              <a:defRPr sz="7500">
                <a:solidFill>
                  <a:schemeClr val="tx1"/>
                </a:solidFill>
                <a:latin typeface="Arial" panose="020B0604020202020204" pitchFamily="34" charset="0"/>
              </a:defRPr>
            </a:lvl1pPr>
            <a:lvl2pPr defTabSz="4308475">
              <a:defRPr sz="7500">
                <a:solidFill>
                  <a:schemeClr val="tx1"/>
                </a:solidFill>
                <a:latin typeface="Arial" panose="020B0604020202020204" pitchFamily="34" charset="0"/>
              </a:defRPr>
            </a:lvl2pPr>
            <a:lvl3pPr defTabSz="4308475">
              <a:defRPr sz="7500">
                <a:solidFill>
                  <a:schemeClr val="tx1"/>
                </a:solidFill>
                <a:latin typeface="Arial" panose="020B0604020202020204" pitchFamily="34" charset="0"/>
              </a:defRPr>
            </a:lvl3pPr>
            <a:lvl4pPr defTabSz="4308475">
              <a:defRPr sz="7500">
                <a:solidFill>
                  <a:schemeClr val="tx1"/>
                </a:solidFill>
                <a:latin typeface="Arial" panose="020B0604020202020204" pitchFamily="34" charset="0"/>
              </a:defRPr>
            </a:lvl4pPr>
            <a:lvl5pPr defTabSz="4308475">
              <a:defRPr sz="7500">
                <a:solidFill>
                  <a:schemeClr val="tx1"/>
                </a:solidFill>
                <a:latin typeface="Arial" panose="020B0604020202020204" pitchFamily="34" charset="0"/>
              </a:defRPr>
            </a:lvl5pPr>
            <a:lvl6pPr marL="8096250" indent="-5856288" defTabSz="4308475" eaLnBrk="0" fontAlgn="base" hangingPunct="0">
              <a:spcBef>
                <a:spcPct val="0"/>
              </a:spcBef>
              <a:spcAft>
                <a:spcPct val="0"/>
              </a:spcAft>
              <a:defRPr sz="7500">
                <a:solidFill>
                  <a:schemeClr val="tx1"/>
                </a:solidFill>
                <a:latin typeface="Arial" panose="020B0604020202020204" pitchFamily="34" charset="0"/>
              </a:defRPr>
            </a:lvl6pPr>
            <a:lvl7pPr marL="8553450" indent="-5856288" defTabSz="4308475" eaLnBrk="0" fontAlgn="base" hangingPunct="0">
              <a:spcBef>
                <a:spcPct val="0"/>
              </a:spcBef>
              <a:spcAft>
                <a:spcPct val="0"/>
              </a:spcAft>
              <a:defRPr sz="7500">
                <a:solidFill>
                  <a:schemeClr val="tx1"/>
                </a:solidFill>
                <a:latin typeface="Arial" panose="020B0604020202020204" pitchFamily="34" charset="0"/>
              </a:defRPr>
            </a:lvl7pPr>
            <a:lvl8pPr marL="9010650" indent="-5856288" defTabSz="4308475" eaLnBrk="0" fontAlgn="base" hangingPunct="0">
              <a:spcBef>
                <a:spcPct val="0"/>
              </a:spcBef>
              <a:spcAft>
                <a:spcPct val="0"/>
              </a:spcAft>
              <a:defRPr sz="7500">
                <a:solidFill>
                  <a:schemeClr val="tx1"/>
                </a:solidFill>
                <a:latin typeface="Arial" panose="020B0604020202020204" pitchFamily="34" charset="0"/>
              </a:defRPr>
            </a:lvl8pPr>
            <a:lvl9pPr marL="9467850" indent="-5856288" defTabSz="4308475" eaLnBrk="0" fontAlgn="base" hangingPunct="0">
              <a:spcBef>
                <a:spcPct val="0"/>
              </a:spcBef>
              <a:spcAft>
                <a:spcPct val="0"/>
              </a:spcAft>
              <a:defRPr sz="7500">
                <a:solidFill>
                  <a:schemeClr val="tx1"/>
                </a:solidFill>
                <a:latin typeface="Arial" panose="020B0604020202020204" pitchFamily="34" charset="0"/>
              </a:defRPr>
            </a:lvl9pPr>
          </a:lstStyle>
          <a:p>
            <a:r>
              <a:rPr lang="en-US" altLang="en-US" sz="3500" b="1" dirty="0">
                <a:solidFill>
                  <a:srgbClr val="004E86"/>
                </a:solidFill>
                <a:latin typeface="Palatino Linotype" panose="02040502050505030304" pitchFamily="18" charset="0"/>
              </a:rPr>
              <a:t>NEON Field Site Locations</a:t>
            </a:r>
          </a:p>
        </p:txBody>
      </p:sp>
      <p:sp>
        <p:nvSpPr>
          <p:cNvPr id="25" name="Rectangle 16">
            <a:extLst>
              <a:ext uri="{FF2B5EF4-FFF2-40B4-BE49-F238E27FC236}">
                <a16:creationId xmlns:a16="http://schemas.microsoft.com/office/drawing/2014/main" id="{121FDBEF-24FD-CC47-AAE7-CB98A084D7F9}"/>
              </a:ext>
            </a:extLst>
          </p:cNvPr>
          <p:cNvSpPr>
            <a:spLocks noChangeArrowheads="1"/>
          </p:cNvSpPr>
          <p:nvPr/>
        </p:nvSpPr>
        <p:spPr bwMode="auto">
          <a:xfrm>
            <a:off x="22675867" y="33599210"/>
            <a:ext cx="2119645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en-US" altLang="en-US" sz="4000" b="1" dirty="0">
                <a:solidFill>
                  <a:srgbClr val="005A9C"/>
                </a:solidFill>
                <a:latin typeface="Palatino Linotype" panose="02040502050505030304" pitchFamily="18" charset="0"/>
              </a:rPr>
              <a:t>FUTURE OPPORTUNITIES</a:t>
            </a:r>
            <a:endParaRPr lang="en-US" altLang="en-US" sz="4000" dirty="0">
              <a:solidFill>
                <a:srgbClr val="005A9C"/>
              </a:solidFill>
              <a:latin typeface="Palatino Linotype" panose="02040502050505030304" pitchFamily="18" charset="0"/>
            </a:endParaRPr>
          </a:p>
        </p:txBody>
      </p:sp>
      <p:pic>
        <p:nvPicPr>
          <p:cNvPr id="26" name="Picture 94" descr="http://kars.ku.edu/media/photos/cache/neon_field_sites_320x0.jpg">
            <a:extLst>
              <a:ext uri="{FF2B5EF4-FFF2-40B4-BE49-F238E27FC236}">
                <a16:creationId xmlns:a16="http://schemas.microsoft.com/office/drawing/2014/main" id="{ACFC39A9-E068-754C-B38E-9C67C8FD099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031666" y="7082741"/>
            <a:ext cx="7173469" cy="6410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Rectangle 14">
            <a:extLst>
              <a:ext uri="{FF2B5EF4-FFF2-40B4-BE49-F238E27FC236}">
                <a16:creationId xmlns:a16="http://schemas.microsoft.com/office/drawing/2014/main" id="{4BF131CE-9E7A-4548-A738-BA4E72128ECD}"/>
              </a:ext>
            </a:extLst>
          </p:cNvPr>
          <p:cNvSpPr>
            <a:spLocks noChangeArrowheads="1"/>
          </p:cNvSpPr>
          <p:nvPr/>
        </p:nvSpPr>
        <p:spPr bwMode="auto">
          <a:xfrm>
            <a:off x="22500121" y="34513988"/>
            <a:ext cx="20809157" cy="578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457200" indent="-457200" fontAlgn="base">
              <a:buFont typeface="Arial" panose="020B0604020202020204" pitchFamily="34" charset="0"/>
              <a:buChar char="•"/>
            </a:pPr>
            <a:r>
              <a:rPr lang="en-US" sz="3500" dirty="0">
                <a:latin typeface="Palatino Linotype" panose="02040502050505030304" pitchFamily="18" charset="0"/>
              </a:rPr>
              <a:t>Expand the library of resources alongside the full catalogue of NEON data now available on the data portal</a:t>
            </a:r>
          </a:p>
          <a:p>
            <a:pPr marL="457200" indent="-457200" fontAlgn="base">
              <a:buFont typeface="Arial" panose="020B0604020202020204" pitchFamily="34" charset="0"/>
              <a:buChar char="•"/>
            </a:pPr>
            <a:endParaRPr lang="en-US" sz="3000" dirty="0">
              <a:latin typeface="Palatino Linotype" panose="02040502050505030304" pitchFamily="18" charset="0"/>
            </a:endParaRPr>
          </a:p>
          <a:p>
            <a:pPr marL="457200" indent="-457200" fontAlgn="base">
              <a:buFont typeface="Arial" panose="020B0604020202020204" pitchFamily="34" charset="0"/>
              <a:buChar char="•"/>
            </a:pPr>
            <a:r>
              <a:rPr lang="en-US" sz="3500" dirty="0">
                <a:latin typeface="Palatino Linotype" panose="02040502050505030304" pitchFamily="18" charset="0"/>
              </a:rPr>
              <a:t>Promote the Open Educational Resources (OER) model for quantitative teaching resources to increase accessibility and recognition for faculty</a:t>
            </a:r>
          </a:p>
          <a:p>
            <a:pPr marL="457200" indent="-457200" fontAlgn="base">
              <a:buFont typeface="Arial" panose="020B0604020202020204" pitchFamily="34" charset="0"/>
              <a:buChar char="•"/>
            </a:pPr>
            <a:endParaRPr lang="en-US" sz="3000" dirty="0">
              <a:latin typeface="Palatino Linotype" panose="02040502050505030304" pitchFamily="18" charset="0"/>
            </a:endParaRPr>
          </a:p>
          <a:p>
            <a:pPr marL="457200" indent="-457200" fontAlgn="base">
              <a:buFont typeface="Arial" panose="020B0604020202020204" pitchFamily="34" charset="0"/>
              <a:buChar char="•"/>
            </a:pPr>
            <a:r>
              <a:rPr lang="en-US" sz="3500" dirty="0">
                <a:latin typeface="Palatino Linotype" panose="02040502050505030304" pitchFamily="18" charset="0"/>
              </a:rPr>
              <a:t>Examine assessment data from participants to refine FMN structure and goals, and inform the design of online professional development networks</a:t>
            </a:r>
          </a:p>
          <a:p>
            <a:pPr marL="457200" indent="-457200" fontAlgn="base">
              <a:buFont typeface="Arial" panose="020B0604020202020204" pitchFamily="34" charset="0"/>
              <a:buChar char="•"/>
            </a:pPr>
            <a:endParaRPr lang="en-US" sz="3000" dirty="0">
              <a:latin typeface="Palatino Linotype" panose="02040502050505030304" pitchFamily="18" charset="0"/>
            </a:endParaRPr>
          </a:p>
          <a:p>
            <a:pPr marL="457200" indent="-457200" fontAlgn="base">
              <a:buFont typeface="Arial" panose="020B0604020202020204" pitchFamily="34" charset="0"/>
              <a:buChar char="•"/>
            </a:pPr>
            <a:r>
              <a:rPr lang="en-US" sz="3500" dirty="0">
                <a:latin typeface="Palatino Linotype" panose="02040502050505030304" pitchFamily="18" charset="0"/>
              </a:rPr>
              <a:t>Increase connections with other educational initiatives using large-scale environmental data, such as Project EDDIE and Macrosystems EDDIE</a:t>
            </a:r>
          </a:p>
        </p:txBody>
      </p:sp>
      <p:sp>
        <p:nvSpPr>
          <p:cNvPr id="35" name="Rectangle 25">
            <a:extLst>
              <a:ext uri="{FF2B5EF4-FFF2-40B4-BE49-F238E27FC236}">
                <a16:creationId xmlns:a16="http://schemas.microsoft.com/office/drawing/2014/main" id="{9892E34D-3895-274A-9D70-473D1662FB08}"/>
              </a:ext>
            </a:extLst>
          </p:cNvPr>
          <p:cNvSpPr>
            <a:spLocks noChangeArrowheads="1"/>
          </p:cNvSpPr>
          <p:nvPr/>
        </p:nvSpPr>
        <p:spPr bwMode="auto">
          <a:xfrm>
            <a:off x="22624062" y="40483764"/>
            <a:ext cx="2058107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sz="4000" b="1" dirty="0">
                <a:solidFill>
                  <a:schemeClr val="accent1">
                    <a:lumMod val="75000"/>
                  </a:schemeClr>
                </a:solidFill>
                <a:latin typeface="Palatino Linotype" panose="02040502050505030304" pitchFamily="18" charset="0"/>
              </a:rPr>
              <a:t>FALL 2019 APPLICATIONS ARE OPEN!</a:t>
            </a:r>
          </a:p>
        </p:txBody>
      </p:sp>
      <p:sp>
        <p:nvSpPr>
          <p:cNvPr id="38" name="Rectangle 1">
            <a:extLst>
              <a:ext uri="{FF2B5EF4-FFF2-40B4-BE49-F238E27FC236}">
                <a16:creationId xmlns:a16="http://schemas.microsoft.com/office/drawing/2014/main" id="{D7C0DFD6-D78F-D44C-A296-1A20A6A7D7EA}"/>
              </a:ext>
            </a:extLst>
          </p:cNvPr>
          <p:cNvSpPr>
            <a:spLocks noChangeArrowheads="1"/>
          </p:cNvSpPr>
          <p:nvPr/>
        </p:nvSpPr>
        <p:spPr bwMode="auto">
          <a:xfrm>
            <a:off x="403492" y="40592657"/>
            <a:ext cx="12544346"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en-US" altLang="en-US" sz="4000" b="1" dirty="0">
                <a:solidFill>
                  <a:srgbClr val="004E86"/>
                </a:solidFill>
                <a:latin typeface="Palatino Linotype" panose="02040502050505030304" pitchFamily="18" charset="0"/>
              </a:rPr>
              <a:t>Software: </a:t>
            </a:r>
            <a:r>
              <a:rPr lang="en-US" altLang="en-US" sz="3500" dirty="0">
                <a:latin typeface="Palatino Linotype" panose="02040502050505030304" pitchFamily="18" charset="0"/>
              </a:rPr>
              <a:t>Cloud-based software allows any instructor with internet access to use a variety of software tools with their students, regardless of local resources.</a:t>
            </a:r>
          </a:p>
        </p:txBody>
      </p:sp>
      <p:sp>
        <p:nvSpPr>
          <p:cNvPr id="39" name="Rectangle 3">
            <a:extLst>
              <a:ext uri="{FF2B5EF4-FFF2-40B4-BE49-F238E27FC236}">
                <a16:creationId xmlns:a16="http://schemas.microsoft.com/office/drawing/2014/main" id="{CF7DD4F6-ABC7-1248-9728-D5335F95AAB1}"/>
              </a:ext>
            </a:extLst>
          </p:cNvPr>
          <p:cNvSpPr>
            <a:spLocks noChangeArrowheads="1"/>
          </p:cNvSpPr>
          <p:nvPr/>
        </p:nvSpPr>
        <p:spPr bwMode="auto">
          <a:xfrm>
            <a:off x="460430" y="37034395"/>
            <a:ext cx="12487408" cy="340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en-US" altLang="en-US" sz="4000" b="1" dirty="0">
                <a:solidFill>
                  <a:srgbClr val="004E86"/>
                </a:solidFill>
                <a:latin typeface="Palatino Linotype" panose="02040502050505030304" pitchFamily="18" charset="0"/>
              </a:rPr>
              <a:t>Open Educational Resources (OERs): </a:t>
            </a:r>
            <a:r>
              <a:rPr lang="en-US" altLang="en-US" sz="3500" dirty="0">
                <a:latin typeface="Palatino Linotype" panose="02040502050505030304" pitchFamily="18" charset="0"/>
              </a:rPr>
              <a:t>Support for Faculty Mentoring Networks is one of many services offered by </a:t>
            </a:r>
            <a:r>
              <a:rPr lang="en-US" altLang="en-US" sz="3500" dirty="0">
                <a:solidFill>
                  <a:srgbClr val="004E86"/>
                </a:solidFill>
                <a:latin typeface="Palatino Linotype" panose="02040502050505030304" pitchFamily="18" charset="0"/>
              </a:rPr>
              <a:t>QUBES OERs. </a:t>
            </a:r>
            <a:r>
              <a:rPr lang="en-US" altLang="en-US" sz="3500" dirty="0">
                <a:latin typeface="Palatino Linotype" panose="02040502050505030304" pitchFamily="18" charset="0"/>
              </a:rPr>
              <a:t>By sharing OERs, instructors can use, modify and improve existing materials in their own classrooms while obtaining professional credit for sharing these teaching materials.</a:t>
            </a:r>
          </a:p>
        </p:txBody>
      </p:sp>
      <p:pic>
        <p:nvPicPr>
          <p:cNvPr id="40" name="Picture 78" descr="A few of the software platforms provided through QUBES: RStudio, Jupyter Notebooks, Jupyter Lab, NetLogo, Copasi, QtOctave, ImageJ, Mesquite, PPLANE, XPPAUT">
            <a:extLst>
              <a:ext uri="{FF2B5EF4-FFF2-40B4-BE49-F238E27FC236}">
                <a16:creationId xmlns:a16="http://schemas.microsoft.com/office/drawing/2014/main" id="{721C796A-C0A3-BB41-88E1-5ADE022BC7F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730067" y="37444185"/>
            <a:ext cx="9081309" cy="4205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Rectangle 6">
            <a:extLst>
              <a:ext uri="{FF2B5EF4-FFF2-40B4-BE49-F238E27FC236}">
                <a16:creationId xmlns:a16="http://schemas.microsoft.com/office/drawing/2014/main" id="{EEE37997-BD38-C242-8691-1BCE523C57FD}"/>
              </a:ext>
            </a:extLst>
          </p:cNvPr>
          <p:cNvSpPr>
            <a:spLocks noChangeArrowheads="1"/>
          </p:cNvSpPr>
          <p:nvPr/>
        </p:nvSpPr>
        <p:spPr bwMode="auto">
          <a:xfrm>
            <a:off x="533997" y="28506436"/>
            <a:ext cx="21277497" cy="1246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en-US" altLang="en-US" sz="4000" b="1" dirty="0">
                <a:solidFill>
                  <a:srgbClr val="004E86"/>
                </a:solidFill>
                <a:latin typeface="Palatino Linotype" panose="02040502050505030304" pitchFamily="18" charset="0"/>
              </a:rPr>
              <a:t>Community: </a:t>
            </a:r>
            <a:r>
              <a:rPr lang="en-US" altLang="en-US" sz="3500" dirty="0">
                <a:latin typeface="Palatino Linotype" panose="02040502050505030304" pitchFamily="18" charset="0"/>
              </a:rPr>
              <a:t>The </a:t>
            </a:r>
            <a:r>
              <a:rPr lang="en-US" altLang="en-US" sz="3500" dirty="0" err="1">
                <a:latin typeface="Palatino Linotype" panose="02040502050505030304" pitchFamily="18" charset="0"/>
              </a:rPr>
              <a:t>QUBESHub</a:t>
            </a:r>
            <a:r>
              <a:rPr lang="en-US" altLang="en-US" sz="3500" dirty="0">
                <a:latin typeface="Palatino Linotype" panose="02040502050505030304" pitchFamily="18" charset="0"/>
              </a:rPr>
              <a:t> platform allows the creation of community spaces to allow groups to work toward their goals and to allow individuals to find a community of shared interest.</a:t>
            </a:r>
          </a:p>
        </p:txBody>
      </p:sp>
      <p:sp>
        <p:nvSpPr>
          <p:cNvPr id="42" name="Rectangle 11">
            <a:extLst>
              <a:ext uri="{FF2B5EF4-FFF2-40B4-BE49-F238E27FC236}">
                <a16:creationId xmlns:a16="http://schemas.microsoft.com/office/drawing/2014/main" id="{06E8A1AF-1900-284D-ADA3-E81DBAD2934F}"/>
              </a:ext>
            </a:extLst>
          </p:cNvPr>
          <p:cNvSpPr>
            <a:spLocks noChangeArrowheads="1"/>
          </p:cNvSpPr>
          <p:nvPr/>
        </p:nvSpPr>
        <p:spPr bwMode="auto">
          <a:xfrm>
            <a:off x="384512" y="42702649"/>
            <a:ext cx="43180118" cy="77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en-US" altLang="en-US" sz="4400" dirty="0">
                <a:latin typeface="Palatino Linotype" panose="02040502050505030304" pitchFamily="18" charset="0"/>
              </a:rPr>
              <a:t>For questions about Fall 2019 NEON FMN, contact Megan Jones (mjones01@battelleecology.org) or Kusum </a:t>
            </a:r>
            <a:r>
              <a:rPr lang="en-US" altLang="en-US" sz="4400" dirty="0" err="1">
                <a:latin typeface="Palatino Linotype" panose="02040502050505030304" pitchFamily="18" charset="0"/>
              </a:rPr>
              <a:t>Naithani</a:t>
            </a:r>
            <a:r>
              <a:rPr lang="en-US" altLang="en-US" sz="4400" dirty="0">
                <a:latin typeface="Palatino Linotype" panose="02040502050505030304" pitchFamily="18" charset="0"/>
              </a:rPr>
              <a:t> (</a:t>
            </a:r>
            <a:r>
              <a:rPr lang="en-US" altLang="en-US" sz="4400" dirty="0" err="1">
                <a:latin typeface="Palatino Linotype" panose="02040502050505030304" pitchFamily="18" charset="0"/>
              </a:rPr>
              <a:t>kusum@uark.edu</a:t>
            </a:r>
            <a:r>
              <a:rPr lang="en-US" altLang="en-US" sz="4400" dirty="0">
                <a:latin typeface="Palatino Linotype" panose="02040502050505030304" pitchFamily="18" charset="0"/>
              </a:rPr>
              <a:t>)</a:t>
            </a:r>
          </a:p>
        </p:txBody>
      </p:sp>
      <p:sp>
        <p:nvSpPr>
          <p:cNvPr id="43" name="Rectangle 42">
            <a:extLst>
              <a:ext uri="{FF2B5EF4-FFF2-40B4-BE49-F238E27FC236}">
                <a16:creationId xmlns:a16="http://schemas.microsoft.com/office/drawing/2014/main" id="{CBF7E3D9-35C6-374C-A22C-B43A7D0EFB33}"/>
              </a:ext>
            </a:extLst>
          </p:cNvPr>
          <p:cNvSpPr/>
          <p:nvPr/>
        </p:nvSpPr>
        <p:spPr>
          <a:xfrm>
            <a:off x="8894349" y="25471554"/>
            <a:ext cx="12566582" cy="630942"/>
          </a:xfrm>
          <a:prstGeom prst="rect">
            <a:avLst/>
          </a:prstGeom>
        </p:spPr>
        <p:txBody>
          <a:bodyPr wrap="none">
            <a:spAutoFit/>
          </a:bodyPr>
          <a:lstStyle/>
          <a:p>
            <a:r>
              <a:rPr lang="en-US" altLang="en-US" sz="3500" b="1" dirty="0">
                <a:solidFill>
                  <a:srgbClr val="004E86"/>
                </a:solidFill>
                <a:latin typeface="Palatino Linotype" panose="02040502050505030304" pitchFamily="18" charset="0"/>
              </a:rPr>
              <a:t>Q</a:t>
            </a:r>
            <a:r>
              <a:rPr lang="en-US" altLang="en-US" sz="3500" dirty="0">
                <a:solidFill>
                  <a:srgbClr val="004E86"/>
                </a:solidFill>
                <a:latin typeface="Palatino Linotype" panose="02040502050505030304" pitchFamily="18" charset="0"/>
              </a:rPr>
              <a:t>uantitative</a:t>
            </a:r>
            <a:r>
              <a:rPr lang="en-US" altLang="en-US" sz="3500" b="1" dirty="0">
                <a:solidFill>
                  <a:srgbClr val="004E86"/>
                </a:solidFill>
                <a:latin typeface="Palatino Linotype" panose="02040502050505030304" pitchFamily="18" charset="0"/>
              </a:rPr>
              <a:t> U</a:t>
            </a:r>
            <a:r>
              <a:rPr lang="en-US" altLang="en-US" sz="3500" dirty="0">
                <a:solidFill>
                  <a:srgbClr val="004E86"/>
                </a:solidFill>
                <a:latin typeface="Palatino Linotype" panose="02040502050505030304" pitchFamily="18" charset="0"/>
              </a:rPr>
              <a:t>ndergraduate</a:t>
            </a:r>
            <a:r>
              <a:rPr lang="en-US" altLang="en-US" sz="3500" b="1" dirty="0">
                <a:solidFill>
                  <a:srgbClr val="004E86"/>
                </a:solidFill>
                <a:latin typeface="Palatino Linotype" panose="02040502050505030304" pitchFamily="18" charset="0"/>
              </a:rPr>
              <a:t> B</a:t>
            </a:r>
            <a:r>
              <a:rPr lang="en-US" altLang="en-US" sz="3500" dirty="0">
                <a:solidFill>
                  <a:srgbClr val="004E86"/>
                </a:solidFill>
                <a:latin typeface="Palatino Linotype" panose="02040502050505030304" pitchFamily="18" charset="0"/>
              </a:rPr>
              <a:t>iology</a:t>
            </a:r>
            <a:r>
              <a:rPr lang="en-US" altLang="en-US" sz="3500" b="1" dirty="0">
                <a:solidFill>
                  <a:srgbClr val="004E86"/>
                </a:solidFill>
                <a:latin typeface="Palatino Linotype" panose="02040502050505030304" pitchFamily="18" charset="0"/>
              </a:rPr>
              <a:t> E</a:t>
            </a:r>
            <a:r>
              <a:rPr lang="en-US" altLang="en-US" sz="3500" dirty="0">
                <a:solidFill>
                  <a:srgbClr val="004E86"/>
                </a:solidFill>
                <a:latin typeface="Palatino Linotype" panose="02040502050505030304" pitchFamily="18" charset="0"/>
              </a:rPr>
              <a:t>ducation</a:t>
            </a:r>
            <a:r>
              <a:rPr lang="en-US" altLang="en-US" sz="3500" b="1" dirty="0">
                <a:solidFill>
                  <a:srgbClr val="004E86"/>
                </a:solidFill>
                <a:latin typeface="Palatino Linotype" panose="02040502050505030304" pitchFamily="18" charset="0"/>
              </a:rPr>
              <a:t> </a:t>
            </a:r>
            <a:r>
              <a:rPr lang="en-US" altLang="en-US" sz="3500" dirty="0">
                <a:solidFill>
                  <a:srgbClr val="004E86"/>
                </a:solidFill>
                <a:latin typeface="Palatino Linotype" panose="02040502050505030304" pitchFamily="18" charset="0"/>
              </a:rPr>
              <a:t>and </a:t>
            </a:r>
            <a:r>
              <a:rPr lang="en-US" altLang="en-US" sz="3500" b="1" dirty="0">
                <a:solidFill>
                  <a:srgbClr val="004E86"/>
                </a:solidFill>
                <a:latin typeface="Palatino Linotype" panose="02040502050505030304" pitchFamily="18" charset="0"/>
              </a:rPr>
              <a:t>S</a:t>
            </a:r>
            <a:r>
              <a:rPr lang="en-US" altLang="en-US" sz="3500" dirty="0">
                <a:solidFill>
                  <a:srgbClr val="004E86"/>
                </a:solidFill>
                <a:latin typeface="Palatino Linotype" panose="02040502050505030304" pitchFamily="18" charset="0"/>
              </a:rPr>
              <a:t>ynthesis</a:t>
            </a:r>
            <a:endParaRPr lang="en-US" sz="3500" dirty="0"/>
          </a:p>
        </p:txBody>
      </p:sp>
      <p:sp>
        <p:nvSpPr>
          <p:cNvPr id="46" name="Rectangle 45">
            <a:extLst>
              <a:ext uri="{FF2B5EF4-FFF2-40B4-BE49-F238E27FC236}">
                <a16:creationId xmlns:a16="http://schemas.microsoft.com/office/drawing/2014/main" id="{43200B80-2776-A94B-A25E-80A40CA39612}"/>
              </a:ext>
            </a:extLst>
          </p:cNvPr>
          <p:cNvSpPr/>
          <p:nvPr/>
        </p:nvSpPr>
        <p:spPr>
          <a:xfrm>
            <a:off x="22502108" y="6862467"/>
            <a:ext cx="13202066" cy="2785378"/>
          </a:xfrm>
          <a:prstGeom prst="rect">
            <a:avLst/>
          </a:prstGeom>
        </p:spPr>
        <p:txBody>
          <a:bodyPr wrap="square">
            <a:spAutoFit/>
          </a:bodyPr>
          <a:lstStyle/>
          <a:p>
            <a:r>
              <a:rPr lang="en-US" altLang="en-US" sz="3500" dirty="0">
                <a:latin typeface="Palatino Linotype" panose="02040502050505030304" pitchFamily="18" charset="0"/>
              </a:rPr>
              <a:t>The National Ecological Observatory Network is a continental-scale ecological observation facility that collects and provides open data from 81 field sites across the United States that characterize and quantify how our nation's ecosystems are changing.</a:t>
            </a:r>
          </a:p>
        </p:txBody>
      </p:sp>
      <p:sp>
        <p:nvSpPr>
          <p:cNvPr id="47" name="Rectangle 46">
            <a:extLst>
              <a:ext uri="{FF2B5EF4-FFF2-40B4-BE49-F238E27FC236}">
                <a16:creationId xmlns:a16="http://schemas.microsoft.com/office/drawing/2014/main" id="{22791F0B-B00D-F34F-B9A1-0C977AFC3C7B}"/>
              </a:ext>
            </a:extLst>
          </p:cNvPr>
          <p:cNvSpPr/>
          <p:nvPr/>
        </p:nvSpPr>
        <p:spPr>
          <a:xfrm>
            <a:off x="41349591" y="553594"/>
            <a:ext cx="2130711" cy="861774"/>
          </a:xfrm>
          <a:prstGeom prst="rect">
            <a:avLst/>
          </a:prstGeom>
        </p:spPr>
        <p:txBody>
          <a:bodyPr wrap="none">
            <a:spAutoFit/>
          </a:bodyPr>
          <a:lstStyle/>
          <a:p>
            <a:r>
              <a:rPr lang="en-US" sz="5000" b="1" dirty="0">
                <a:latin typeface="Palatino Linotype" panose="02040502050505030304" pitchFamily="18" charset="0"/>
              </a:rPr>
              <a:t>#79152</a:t>
            </a:r>
          </a:p>
        </p:txBody>
      </p:sp>
      <p:sp>
        <p:nvSpPr>
          <p:cNvPr id="3" name="Rectangle 2">
            <a:extLst>
              <a:ext uri="{FF2B5EF4-FFF2-40B4-BE49-F238E27FC236}">
                <a16:creationId xmlns:a16="http://schemas.microsoft.com/office/drawing/2014/main" id="{33A104A6-01CB-2E4A-B0FD-B6C6D90B7F18}"/>
              </a:ext>
            </a:extLst>
          </p:cNvPr>
          <p:cNvSpPr/>
          <p:nvPr/>
        </p:nvSpPr>
        <p:spPr>
          <a:xfrm>
            <a:off x="549903" y="17933520"/>
            <a:ext cx="18271348" cy="707886"/>
          </a:xfrm>
          <a:prstGeom prst="rect">
            <a:avLst/>
          </a:prstGeom>
        </p:spPr>
        <p:txBody>
          <a:bodyPr wrap="none">
            <a:spAutoFit/>
          </a:bodyPr>
          <a:lstStyle/>
          <a:p>
            <a:r>
              <a:rPr lang="en-US" sz="4000" b="1" dirty="0">
                <a:solidFill>
                  <a:srgbClr val="004E86"/>
                </a:solidFill>
                <a:latin typeface="Palatino Linotype" panose="02040502050505030304" pitchFamily="18" charset="0"/>
              </a:rPr>
              <a:t>CURRENT EXAMPLES ((Full collection at </a:t>
            </a:r>
            <a:r>
              <a:rPr lang="en-US" sz="4000" b="1" u="sng" dirty="0">
                <a:solidFill>
                  <a:srgbClr val="0563C1"/>
                </a:solidFill>
                <a:latin typeface="Palatino Linotype" panose="02040502050505030304" pitchFamily="18" charset="0"/>
                <a:hlinkClick r:id="rId10"/>
              </a:rPr>
              <a:t>https://tinyurl.com/NEONQUBES</a:t>
            </a:r>
            <a:r>
              <a:rPr lang="en-US" sz="4000" b="1" dirty="0">
                <a:solidFill>
                  <a:srgbClr val="004E86"/>
                </a:solidFill>
                <a:latin typeface="Palatino Linotype" panose="02040502050505030304" pitchFamily="18" charset="0"/>
              </a:rPr>
              <a:t>)</a:t>
            </a:r>
            <a:endParaRPr lang="en-US" sz="4000" dirty="0">
              <a:effectLst/>
            </a:endParaRPr>
          </a:p>
        </p:txBody>
      </p:sp>
      <p:pic>
        <p:nvPicPr>
          <p:cNvPr id="1039" name="Picture 15">
            <a:extLst>
              <a:ext uri="{FF2B5EF4-FFF2-40B4-BE49-F238E27FC236}">
                <a16:creationId xmlns:a16="http://schemas.microsoft.com/office/drawing/2014/main" id="{60EA1632-679A-724C-B184-9137309A601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69978" y="19088977"/>
            <a:ext cx="3810000" cy="3810001"/>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2DF3B17F-D9A4-0348-A645-BD8DA2F8ECB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927666" y="19415550"/>
            <a:ext cx="4724400" cy="3670301"/>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17">
            <a:extLst>
              <a:ext uri="{FF2B5EF4-FFF2-40B4-BE49-F238E27FC236}">
                <a16:creationId xmlns:a16="http://schemas.microsoft.com/office/drawing/2014/main" id="{2995607E-15CD-024B-B790-EC609D6E0D5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940991" y="19502636"/>
            <a:ext cx="4787900" cy="3886201"/>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613E743F-26EE-874B-B46F-62DBC99D93F2}"/>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5226407" y="19567950"/>
            <a:ext cx="6127457" cy="4853086"/>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a:extLst>
              <a:ext uri="{FF2B5EF4-FFF2-40B4-BE49-F238E27FC236}">
                <a16:creationId xmlns:a16="http://schemas.microsoft.com/office/drawing/2014/main" id="{D11227FB-ACCC-4A4B-BBD8-295132964E0B}"/>
              </a:ext>
            </a:extLst>
          </p:cNvPr>
          <p:cNvSpPr/>
          <p:nvPr/>
        </p:nvSpPr>
        <p:spPr>
          <a:xfrm>
            <a:off x="22675867" y="41508405"/>
            <a:ext cx="11061041" cy="630942"/>
          </a:xfrm>
          <a:prstGeom prst="rect">
            <a:avLst/>
          </a:prstGeom>
        </p:spPr>
        <p:txBody>
          <a:bodyPr wrap="none">
            <a:spAutoFit/>
          </a:bodyPr>
          <a:lstStyle/>
          <a:p>
            <a:r>
              <a:rPr lang="en-US" sz="3500" b="1" dirty="0">
                <a:latin typeface="Palatino Linotype" panose="02040502050505030304" pitchFamily="18" charset="0"/>
              </a:rPr>
              <a:t>Please apply at </a:t>
            </a:r>
            <a:r>
              <a:rPr lang="en-US" sz="3500" b="1" u="sng" dirty="0">
                <a:latin typeface="Palatino Linotype" panose="02040502050505030304" pitchFamily="18" charset="0"/>
                <a:hlinkClick r:id="rId15"/>
              </a:rPr>
              <a:t>https://tinyurl.com/NEONFMN-F2019</a:t>
            </a:r>
            <a:endParaRPr lang="en-US" altLang="en-US" sz="3500" dirty="0">
              <a:latin typeface="Palatino Linotype" panose="02040502050505030304" pitchFamily="18" charset="0"/>
            </a:endParaRPr>
          </a:p>
        </p:txBody>
      </p:sp>
    </p:spTree>
    <p:extLst>
      <p:ext uri="{BB962C8B-B14F-4D97-AF65-F5344CB8AC3E}">
        <p14:creationId xmlns:p14="http://schemas.microsoft.com/office/powerpoint/2010/main" val="310828511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776</TotalTime>
  <Words>594</Words>
  <Application>Microsoft Macintosh PowerPoint</Application>
  <PresentationFormat>Custom</PresentationFormat>
  <Paragraphs>81</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Arial Rounded MT Bold</vt:lpstr>
      <vt:lpstr>Calibri</vt:lpstr>
      <vt:lpstr>Calibri Light</vt:lpstr>
      <vt:lpstr>Palatino Linotype</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Kusum Naithani</dc:creator>
  <cp:lastModifiedBy>Kusum Naithani</cp:lastModifiedBy>
  <cp:revision>13</cp:revision>
  <dcterms:created xsi:type="dcterms:W3CDTF">2019-07-23T02:18:39Z</dcterms:created>
  <dcterms:modified xsi:type="dcterms:W3CDTF">2019-08-09T20:25:03Z</dcterms:modified>
</cp:coreProperties>
</file>