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Slab"/>
      <p:regular r:id="rId18"/>
      <p:bold r:id="rId19"/>
    </p:embeddedFon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Slab-bold.fntdata"/><Relationship Id="rId6" Type="http://schemas.openxmlformats.org/officeDocument/2006/relationships/slide" Target="slides/slide1.xml"/><Relationship Id="rId18" Type="http://schemas.openxmlformats.org/officeDocument/2006/relationships/font" Target="fonts/RobotoSlab-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bc6dc39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bc6dc39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30 minute activity was presented at the 2019 BioQUEST / QUBES Summer Workshop titled, “Evolution of Data in the Classroom: From Data to Data Science”.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ecce29d7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ecce29d7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ecce29d7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ecce29d7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data was collected to get feedback from participants and get a sense of where we stand as a community.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bc6dc3928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bc6dc3928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5bc6dc392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bc6dc392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was the second of four biobytes that we did during the workshop. This and the following slide present an aggregated summary of the responses to the biobyte 1 activity, “mapping the landscape” for the workshop participants. The bar length and number refer to the number of times that concept appeared in a particular quadrant.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graph was displayed and a few observations / questions were solicited from the group.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ec95781f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ec95781f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25f6af9d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5f6af9d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often present </a:t>
            </a:r>
            <a:r>
              <a:rPr lang="en"/>
              <a:t>students</a:t>
            </a:r>
            <a:r>
              <a:rPr lang="en"/>
              <a:t> with graphs to interpret. How would the conversation change if we gave students data to explore and generate their own graphs? What would the differences be in terms of engagement, ownership, and skills?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ec95781f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ec95781f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Spend a little time here connecting Exploratory Data Analysis to data science. </a:t>
            </a:r>
            <a:endParaRPr/>
          </a:p>
          <a:p>
            <a:pPr indent="0" lvl="0" marL="0" rtl="0" algn="l">
              <a:spcBef>
                <a:spcPts val="0"/>
              </a:spcBef>
              <a:spcAft>
                <a:spcPts val="0"/>
              </a:spcAft>
              <a:buNone/>
            </a:pPr>
            <a:r>
              <a:rPr lang="en"/>
              <a:t>Learn about the variables, clean your data (look for missing values, look for outliers), look for patterns, …</a:t>
            </a:r>
            <a:endParaRPr/>
          </a:p>
          <a:p>
            <a:pPr indent="0" lvl="0" marL="0" rtl="0" algn="l">
              <a:spcBef>
                <a:spcPts val="0"/>
              </a:spcBef>
              <a:spcAft>
                <a:spcPts val="0"/>
              </a:spcAft>
              <a:buNone/>
            </a:pPr>
            <a:r>
              <a:rPr lang="en"/>
              <a:t>This text is available online and has a good chapter discussing EDA.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ec95781f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ec95781f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Source tool we will use to get started exploring a dataset.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ec95781f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ec95781f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dataset that we will use to get started.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ecce29d7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ecce29d7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follow the link on the next slide you should see something like this. First you may need to re-organize your screen. We have a lot of variables so I’m going to make my table wider. Age, Height, gender. Plotted line. Linked data.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ecce29d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ecce29d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link to the saved instance of CODAP with the NHANES data loaded up and several variables summarized.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jpg"/><Relationship Id="rId6" Type="http://schemas.openxmlformats.org/officeDocument/2006/relationships/image" Target="../media/image3.jpg"/><Relationship Id="rId7" Type="http://schemas.openxmlformats.org/officeDocument/2006/relationships/image" Target="../media/image2.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idx="4294967295" type="ctrTitle"/>
          </p:nvPr>
        </p:nvSpPr>
        <p:spPr>
          <a:xfrm>
            <a:off x="689702" y="804825"/>
            <a:ext cx="5783400" cy="14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600"/>
              <a:t>Biobytes</a:t>
            </a:r>
            <a:endParaRPr sz="4600"/>
          </a:p>
        </p:txBody>
      </p:sp>
      <p:sp>
        <p:nvSpPr>
          <p:cNvPr id="64" name="Google Shape;64;p13"/>
          <p:cNvSpPr txBox="1"/>
          <p:nvPr>
            <p:ph idx="1" type="body"/>
          </p:nvPr>
        </p:nvSpPr>
        <p:spPr>
          <a:xfrm>
            <a:off x="286775" y="2343150"/>
            <a:ext cx="3584400" cy="155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FFFFFF"/>
                </a:solidFill>
              </a:rPr>
              <a:t>Exploring the intersection of data science and undergraduate biology education</a:t>
            </a:r>
            <a:endParaRPr sz="2000">
              <a:solidFill>
                <a:srgbClr val="FFFFFF"/>
              </a:solidFill>
            </a:endParaRPr>
          </a:p>
          <a:p>
            <a:pPr indent="0" lvl="0" marL="0" rtl="0" algn="l">
              <a:spcBef>
                <a:spcPts val="0"/>
              </a:spcBef>
              <a:spcAft>
                <a:spcPts val="0"/>
              </a:spcAft>
              <a:buNone/>
            </a:pPr>
            <a:r>
              <a:t/>
            </a:r>
            <a:endParaRPr sz="2000">
              <a:solidFill>
                <a:srgbClr val="FFFFFF"/>
              </a:solidFill>
            </a:endParaRPr>
          </a:p>
          <a:p>
            <a:pPr indent="0" lvl="0" marL="0" rtl="0" algn="l">
              <a:spcBef>
                <a:spcPts val="0"/>
              </a:spcBef>
              <a:spcAft>
                <a:spcPts val="0"/>
              </a:spcAft>
              <a:buNone/>
            </a:pPr>
            <a:r>
              <a:rPr lang="en" sz="2000">
                <a:solidFill>
                  <a:srgbClr val="FFFFFF"/>
                </a:solidFill>
              </a:rPr>
              <a:t>Tuesday @ W&amp;M, July 2019</a:t>
            </a:r>
            <a:endParaRPr sz="2000">
              <a:solidFill>
                <a:srgbClr val="FFFFFF"/>
              </a:solidFill>
            </a:endParaRPr>
          </a:p>
        </p:txBody>
      </p:sp>
      <p:pic>
        <p:nvPicPr>
          <p:cNvPr id="65" name="Google Shape;65;p13"/>
          <p:cNvPicPr preferRelativeResize="0"/>
          <p:nvPr/>
        </p:nvPicPr>
        <p:blipFill>
          <a:blip r:embed="rId3">
            <a:alphaModFix/>
          </a:blip>
          <a:stretch>
            <a:fillRect/>
          </a:stretch>
        </p:blipFill>
        <p:spPr>
          <a:xfrm>
            <a:off x="6789325" y="379375"/>
            <a:ext cx="2076475" cy="2069650"/>
          </a:xfrm>
          <a:prstGeom prst="rect">
            <a:avLst/>
          </a:prstGeom>
          <a:noFill/>
          <a:ln>
            <a:noFill/>
          </a:ln>
        </p:spPr>
      </p:pic>
      <p:pic>
        <p:nvPicPr>
          <p:cNvPr id="66" name="Google Shape;66;p13"/>
          <p:cNvPicPr preferRelativeResize="0"/>
          <p:nvPr/>
        </p:nvPicPr>
        <p:blipFill>
          <a:blip r:embed="rId4">
            <a:alphaModFix/>
          </a:blip>
          <a:stretch>
            <a:fillRect/>
          </a:stretch>
        </p:blipFill>
        <p:spPr>
          <a:xfrm>
            <a:off x="228597" y="4090252"/>
            <a:ext cx="4663700" cy="874450"/>
          </a:xfrm>
          <a:prstGeom prst="rect">
            <a:avLst/>
          </a:prstGeom>
          <a:noFill/>
          <a:ln>
            <a:noFill/>
          </a:ln>
        </p:spPr>
      </p:pic>
      <p:pic>
        <p:nvPicPr>
          <p:cNvPr id="67" name="Google Shape;67;p13"/>
          <p:cNvPicPr preferRelativeResize="0"/>
          <p:nvPr/>
        </p:nvPicPr>
        <p:blipFill>
          <a:blip r:embed="rId5">
            <a:alphaModFix/>
          </a:blip>
          <a:stretch>
            <a:fillRect/>
          </a:stretch>
        </p:blipFill>
        <p:spPr>
          <a:xfrm>
            <a:off x="286775" y="228600"/>
            <a:ext cx="3933952" cy="1188925"/>
          </a:xfrm>
          <a:prstGeom prst="rect">
            <a:avLst/>
          </a:prstGeom>
          <a:noFill/>
          <a:ln>
            <a:noFill/>
          </a:ln>
        </p:spPr>
      </p:pic>
      <p:pic>
        <p:nvPicPr>
          <p:cNvPr id="68" name="Google Shape;68;p13"/>
          <p:cNvPicPr preferRelativeResize="0"/>
          <p:nvPr/>
        </p:nvPicPr>
        <p:blipFill>
          <a:blip r:embed="rId6">
            <a:alphaModFix/>
          </a:blip>
          <a:stretch>
            <a:fillRect/>
          </a:stretch>
        </p:blipFill>
        <p:spPr>
          <a:xfrm>
            <a:off x="6789325" y="2672190"/>
            <a:ext cx="2076475" cy="2086910"/>
          </a:xfrm>
          <a:prstGeom prst="rect">
            <a:avLst/>
          </a:prstGeom>
          <a:noFill/>
          <a:ln>
            <a:noFill/>
          </a:ln>
        </p:spPr>
      </p:pic>
      <p:grpSp>
        <p:nvGrpSpPr>
          <p:cNvPr id="69" name="Google Shape;69;p13"/>
          <p:cNvGrpSpPr/>
          <p:nvPr/>
        </p:nvGrpSpPr>
        <p:grpSpPr>
          <a:xfrm>
            <a:off x="3795089" y="1846688"/>
            <a:ext cx="2752631" cy="1330854"/>
            <a:chOff x="3947400" y="1694250"/>
            <a:chExt cx="4923325" cy="2380350"/>
          </a:xfrm>
        </p:grpSpPr>
        <p:pic>
          <p:nvPicPr>
            <p:cNvPr id="70" name="Google Shape;70;p13"/>
            <p:cNvPicPr preferRelativeResize="0"/>
            <p:nvPr/>
          </p:nvPicPr>
          <p:blipFill rotWithShape="1">
            <a:blip r:embed="rId7">
              <a:alphaModFix/>
            </a:blip>
            <a:srcRect b="15639" l="0" r="19237" t="14945"/>
            <a:stretch/>
          </p:blipFill>
          <p:spPr>
            <a:xfrm>
              <a:off x="3947400" y="1694250"/>
              <a:ext cx="4923325" cy="2380350"/>
            </a:xfrm>
            <a:prstGeom prst="rect">
              <a:avLst/>
            </a:prstGeom>
            <a:noFill/>
            <a:ln>
              <a:noFill/>
            </a:ln>
          </p:spPr>
        </p:pic>
        <p:pic>
          <p:nvPicPr>
            <p:cNvPr id="71" name="Google Shape;71;p13"/>
            <p:cNvPicPr preferRelativeResize="0"/>
            <p:nvPr/>
          </p:nvPicPr>
          <p:blipFill rotWithShape="1">
            <a:blip r:embed="rId8">
              <a:alphaModFix/>
            </a:blip>
            <a:srcRect b="45124" l="23504" r="22795" t="32550"/>
            <a:stretch/>
          </p:blipFill>
          <p:spPr>
            <a:xfrm>
              <a:off x="4038600" y="2714938"/>
              <a:ext cx="3318100" cy="47627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Explore for 10 minutes</a:t>
            </a:r>
            <a:endParaRPr/>
          </a:p>
        </p:txBody>
      </p:sp>
      <p:sp>
        <p:nvSpPr>
          <p:cNvPr id="129" name="Google Shape;129;p22"/>
          <p:cNvSpPr txBox="1"/>
          <p:nvPr>
            <p:ph idx="1" type="body"/>
          </p:nvPr>
        </p:nvSpPr>
        <p:spPr>
          <a:xfrm>
            <a:off x="387900" y="1489825"/>
            <a:ext cx="75228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Collaborate</a:t>
            </a:r>
            <a:r>
              <a:rPr lang="en" sz="2200"/>
              <a:t> with at least one other person.</a:t>
            </a:r>
            <a:endParaRPr sz="2200"/>
          </a:p>
          <a:p>
            <a:pPr indent="0" lvl="0" marL="0" rtl="0" algn="l">
              <a:spcBef>
                <a:spcPts val="1600"/>
              </a:spcBef>
              <a:spcAft>
                <a:spcPts val="0"/>
              </a:spcAft>
              <a:buNone/>
            </a:pPr>
            <a:r>
              <a:rPr lang="en" sz="2200"/>
              <a:t>Use “exploratory data analysis” to orient to the dataset and identify some patterns that are interesting to you.</a:t>
            </a:r>
            <a:endParaRPr sz="2200"/>
          </a:p>
          <a:p>
            <a:pPr indent="0" lvl="0" marL="0" rtl="0" algn="l">
              <a:spcBef>
                <a:spcPts val="1600"/>
              </a:spcBef>
              <a:spcAft>
                <a:spcPts val="0"/>
              </a:spcAft>
              <a:buNone/>
            </a:pPr>
            <a:r>
              <a:rPr lang="en" sz="2200"/>
              <a:t>Generate a few questions and see if you can build a visualization that helps you address them. </a:t>
            </a:r>
            <a:endParaRPr sz="2200"/>
          </a:p>
          <a:p>
            <a:pPr indent="0" lvl="0" marL="0" rtl="0" algn="l">
              <a:spcBef>
                <a:spcPts val="1600"/>
              </a:spcBef>
              <a:spcAft>
                <a:spcPts val="1600"/>
              </a:spcAft>
              <a:buNone/>
            </a:pPr>
            <a:r>
              <a:rPr lang="en" sz="2200"/>
              <a:t>No pressure - play and learn</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Email to: qubeshub@gmail.com</a:t>
            </a:r>
            <a:endParaRPr sz="2500"/>
          </a:p>
          <a:p>
            <a:pPr indent="0" lvl="0" marL="0" rtl="0" algn="l">
              <a:spcBef>
                <a:spcPts val="1600"/>
              </a:spcBef>
              <a:spcAft>
                <a:spcPts val="0"/>
              </a:spcAft>
              <a:buNone/>
            </a:pPr>
            <a:r>
              <a:rPr lang="en" sz="2500"/>
              <a:t>Subject: biobyte 2</a:t>
            </a:r>
            <a:endParaRPr sz="2500"/>
          </a:p>
          <a:p>
            <a:pPr indent="0" lvl="0" marL="0" rtl="0" algn="l">
              <a:spcBef>
                <a:spcPts val="1600"/>
              </a:spcBef>
              <a:spcAft>
                <a:spcPts val="0"/>
              </a:spcAft>
              <a:buNone/>
            </a:pPr>
            <a:r>
              <a:rPr lang="en" sz="2500"/>
              <a:t>Prompt:</a:t>
            </a:r>
            <a:endParaRPr sz="2500"/>
          </a:p>
          <a:p>
            <a:pPr indent="0" lvl="0" marL="0" rtl="0" algn="l">
              <a:spcBef>
                <a:spcPts val="1600"/>
              </a:spcBef>
              <a:spcAft>
                <a:spcPts val="1600"/>
              </a:spcAft>
              <a:buNone/>
            </a:pPr>
            <a:r>
              <a:rPr lang="en" sz="2400"/>
              <a:t>Describe how </a:t>
            </a:r>
            <a:r>
              <a:rPr lang="en" sz="2400"/>
              <a:t>exploratory data analysis co</a:t>
            </a:r>
            <a:r>
              <a:rPr lang="en" sz="2400"/>
              <a:t>uld be used to promote data science skills in your classroom.</a:t>
            </a:r>
            <a:endParaRPr sz="2400"/>
          </a:p>
        </p:txBody>
      </p:sp>
      <p:sp>
        <p:nvSpPr>
          <p:cNvPr id="135" name="Google Shape;135;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“Minute paper” individual report out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Additional comments, questions, discussion</a:t>
            </a:r>
            <a:endParaRPr/>
          </a:p>
        </p:txBody>
      </p:sp>
      <p:sp>
        <p:nvSpPr>
          <p:cNvPr id="141" name="Google Shape;141;p2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Observations from yesterday’s activity</a:t>
            </a:r>
            <a:endParaRPr/>
          </a:p>
        </p:txBody>
      </p:sp>
      <p:pic>
        <p:nvPicPr>
          <p:cNvPr id="77" name="Google Shape;77;p14"/>
          <p:cNvPicPr preferRelativeResize="0"/>
          <p:nvPr/>
        </p:nvPicPr>
        <p:blipFill>
          <a:blip r:embed="rId3">
            <a:alphaModFix/>
          </a:blip>
          <a:stretch>
            <a:fillRect/>
          </a:stretch>
        </p:blipFill>
        <p:spPr>
          <a:xfrm>
            <a:off x="0" y="0"/>
            <a:ext cx="9143983"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4" name="Google Shape;84;p1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6"/>
          <p:cNvSpPr txBox="1"/>
          <p:nvPr>
            <p:ph type="title"/>
          </p:nvPr>
        </p:nvSpPr>
        <p:spPr>
          <a:xfrm>
            <a:off x="265500" y="550225"/>
            <a:ext cx="4045200" cy="181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Exploratory Data Analysis</a:t>
            </a:r>
            <a:endParaRPr/>
          </a:p>
        </p:txBody>
      </p:sp>
      <p:sp>
        <p:nvSpPr>
          <p:cNvPr id="90" name="Google Shape;90;p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200"/>
              <a:t>Goal: </a:t>
            </a:r>
            <a:endParaRPr sz="2200"/>
          </a:p>
          <a:p>
            <a:pPr indent="0" lvl="0" marL="0" rtl="0" algn="l">
              <a:spcBef>
                <a:spcPts val="1600"/>
              </a:spcBef>
              <a:spcAft>
                <a:spcPts val="0"/>
              </a:spcAft>
              <a:buNone/>
            </a:pPr>
            <a:r>
              <a:rPr lang="en" sz="2200"/>
              <a:t>Think about the pedagogical differences between building your own data representation and interpreting someone else’s.</a:t>
            </a:r>
            <a:endParaRPr sz="2200"/>
          </a:p>
          <a:p>
            <a:pPr indent="0" lvl="0" marL="0" rtl="0" algn="l">
              <a:spcBef>
                <a:spcPts val="1600"/>
              </a:spcBef>
              <a:spcAft>
                <a:spcPts val="1600"/>
              </a:spcAft>
              <a:buNone/>
            </a:pPr>
            <a:r>
              <a:t/>
            </a:r>
            <a:endParaRPr sz="2200"/>
          </a:p>
        </p:txBody>
      </p:sp>
      <p:sp>
        <p:nvSpPr>
          <p:cNvPr id="91" name="Google Shape;91;p16"/>
          <p:cNvSpPr txBox="1"/>
          <p:nvPr>
            <p:ph idx="1" type="subTitle"/>
          </p:nvPr>
        </p:nvSpPr>
        <p:spPr>
          <a:xfrm>
            <a:off x="265500" y="2571750"/>
            <a:ext cx="4045200" cy="16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Biobyte 2</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7"/>
          <p:cNvSpPr txBox="1"/>
          <p:nvPr>
            <p:ph type="title"/>
          </p:nvPr>
        </p:nvSpPr>
        <p:spPr>
          <a:xfrm>
            <a:off x="387900" y="555600"/>
            <a:ext cx="5301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Exploratory Data Analysis (EDA)</a:t>
            </a:r>
            <a:endParaRPr/>
          </a:p>
        </p:txBody>
      </p:sp>
      <p:sp>
        <p:nvSpPr>
          <p:cNvPr id="97" name="Google Shape;97;p17"/>
          <p:cNvSpPr txBox="1"/>
          <p:nvPr>
            <p:ph idx="1" type="body"/>
          </p:nvPr>
        </p:nvSpPr>
        <p:spPr>
          <a:xfrm>
            <a:off x="387900" y="1594025"/>
            <a:ext cx="6298200" cy="26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EDA is an iterative cycle. You:</a:t>
            </a:r>
            <a:endParaRPr sz="2000"/>
          </a:p>
          <a:p>
            <a:pPr indent="-355600" lvl="0" marL="457200" rtl="0" algn="l">
              <a:spcBef>
                <a:spcPts val="1600"/>
              </a:spcBef>
              <a:spcAft>
                <a:spcPts val="0"/>
              </a:spcAft>
              <a:buSzPts val="2000"/>
              <a:buAutoNum type="arabicPeriod"/>
            </a:pPr>
            <a:r>
              <a:rPr lang="en" sz="2000"/>
              <a:t>Generate questions about your data.</a:t>
            </a:r>
            <a:endParaRPr sz="2000"/>
          </a:p>
          <a:p>
            <a:pPr indent="-355600" lvl="0" marL="457200" rtl="0" algn="l">
              <a:spcBef>
                <a:spcPts val="0"/>
              </a:spcBef>
              <a:spcAft>
                <a:spcPts val="0"/>
              </a:spcAft>
              <a:buSzPts val="2000"/>
              <a:buAutoNum type="arabicPeriod"/>
            </a:pPr>
            <a:r>
              <a:rPr lang="en" sz="2000"/>
              <a:t>Search for answers by visualising, transforming, and modelling your data.</a:t>
            </a:r>
            <a:endParaRPr sz="2000"/>
          </a:p>
          <a:p>
            <a:pPr indent="-355600" lvl="0" marL="457200" rtl="0" algn="l">
              <a:spcBef>
                <a:spcPts val="0"/>
              </a:spcBef>
              <a:spcAft>
                <a:spcPts val="0"/>
              </a:spcAft>
              <a:buSzPts val="2000"/>
              <a:buAutoNum type="arabicPeriod"/>
            </a:pPr>
            <a:r>
              <a:rPr lang="en" sz="2000"/>
              <a:t>Use what you learn to refine your questions and/or generate new questions.</a:t>
            </a:r>
            <a:endParaRPr sz="2000"/>
          </a:p>
          <a:p>
            <a:pPr indent="0" lvl="0" marL="457200" rtl="0" algn="l">
              <a:spcBef>
                <a:spcPts val="1600"/>
              </a:spcBef>
              <a:spcAft>
                <a:spcPts val="0"/>
              </a:spcAft>
              <a:buNone/>
            </a:pPr>
            <a:r>
              <a:t/>
            </a:r>
            <a:endParaRPr sz="2000"/>
          </a:p>
          <a:p>
            <a:pPr indent="457200" lvl="0" marL="1371600" rtl="0" algn="l">
              <a:spcBef>
                <a:spcPts val="1600"/>
              </a:spcBef>
              <a:spcAft>
                <a:spcPts val="1600"/>
              </a:spcAft>
              <a:buNone/>
            </a:pPr>
            <a:r>
              <a:rPr lang="en" sz="1400"/>
              <a:t>https://r4ds.had.co.nz/exploratory-data-analysis.html</a:t>
            </a:r>
            <a:endParaRPr sz="1400"/>
          </a:p>
        </p:txBody>
      </p:sp>
      <p:pic>
        <p:nvPicPr>
          <p:cNvPr id="98" name="Google Shape;98;p17"/>
          <p:cNvPicPr preferRelativeResize="0"/>
          <p:nvPr/>
        </p:nvPicPr>
        <p:blipFill>
          <a:blip r:embed="rId3">
            <a:alphaModFix/>
          </a:blip>
          <a:stretch>
            <a:fillRect/>
          </a:stretch>
        </p:blipFill>
        <p:spPr>
          <a:xfrm>
            <a:off x="6686020" y="1517822"/>
            <a:ext cx="2316402" cy="3471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pic>
        <p:nvPicPr>
          <p:cNvPr id="104" name="Google Shape;104;p18"/>
          <p:cNvPicPr preferRelativeResize="0"/>
          <p:nvPr/>
        </p:nvPicPr>
        <p:blipFill>
          <a:blip r:embed="rId3">
            <a:alphaModFix/>
          </a:blip>
          <a:stretch>
            <a:fillRect/>
          </a:stretch>
        </p:blipFill>
        <p:spPr>
          <a:xfrm>
            <a:off x="0" y="0"/>
            <a:ext cx="9144001" cy="2976382"/>
          </a:xfrm>
          <a:prstGeom prst="rect">
            <a:avLst/>
          </a:prstGeom>
          <a:noFill/>
          <a:ln>
            <a:noFill/>
          </a:ln>
        </p:spPr>
      </p:pic>
      <p:sp>
        <p:nvSpPr>
          <p:cNvPr id="105" name="Google Shape;105;p18"/>
          <p:cNvSpPr txBox="1"/>
          <p:nvPr>
            <p:ph idx="1" type="body"/>
          </p:nvPr>
        </p:nvSpPr>
        <p:spPr>
          <a:xfrm>
            <a:off x="387900" y="3155375"/>
            <a:ext cx="8401500" cy="170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CODAP is an easy­-to-­use data analysis environment designed for grades 5 through 14. CODAP can be used across the curriculum to help students summarize, visualize, and interpret data, advancing their skills to use data as evidence to support a claim.</a:t>
            </a:r>
            <a:br>
              <a:rPr lang="en" sz="2000"/>
            </a:br>
            <a:r>
              <a:rPr lang="en" sz="2000"/>
              <a:t>											</a:t>
            </a:r>
            <a:r>
              <a:rPr lang="en" sz="1800"/>
              <a:t>https://codap.concord.org/</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87900" y="555600"/>
            <a:ext cx="83016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National Health and Nutrition Examination Survey (NHANES)</a:t>
            </a:r>
            <a:endParaRPr/>
          </a:p>
        </p:txBody>
      </p:sp>
      <p:sp>
        <p:nvSpPr>
          <p:cNvPr id="111" name="Google Shape;111;p19"/>
          <p:cNvSpPr txBox="1"/>
          <p:nvPr>
            <p:ph idx="1" type="body"/>
          </p:nvPr>
        </p:nvSpPr>
        <p:spPr>
          <a:xfrm>
            <a:off x="387900" y="1594025"/>
            <a:ext cx="8002800" cy="29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A population survey designed to collect information on the health and nutrition of the U.S. population. NHANES data has been used to improve the health of the U.S. population in several ways, including informing policies leading to the removal of lead from U.S. gasoline, creating pediatric growth charts, and estimating baseline standards for cholesterol, blood pressure, and Hepatitis C.</a:t>
            </a:r>
            <a:endParaRPr sz="2000"/>
          </a:p>
          <a:p>
            <a:pPr indent="0" lvl="0" marL="0" rtl="0" algn="l">
              <a:spcBef>
                <a:spcPts val="1600"/>
              </a:spcBef>
              <a:spcAft>
                <a:spcPts val="1600"/>
              </a:spcAft>
              <a:buNone/>
            </a:pPr>
            <a:r>
              <a:rPr lang="en" sz="1800"/>
              <a:t>						https://learn.concord.org/dynamic-data-science</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8" name="Google Shape;118;p20"/>
          <p:cNvPicPr preferRelativeResize="0"/>
          <p:nvPr/>
        </p:nvPicPr>
        <p:blipFill>
          <a:blip r:embed="rId3">
            <a:alphaModFix/>
          </a:blip>
          <a:stretch>
            <a:fillRect/>
          </a:stretch>
        </p:blipFill>
        <p:spPr>
          <a:xfrm>
            <a:off x="115811" y="-5275"/>
            <a:ext cx="8875786"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bit.ly/biobyte2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