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Roboto Slab"/>
      <p:regular r:id="rId20"/>
      <p:bold r:id="rId21"/>
    </p:embeddedFont>
    <p:embeddedFont>
      <p:font typeface="Roboto"/>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Slab-regular.fntdata"/><Relationship Id="rId22" Type="http://schemas.openxmlformats.org/officeDocument/2006/relationships/font" Target="fonts/Roboto-regular.fntdata"/><Relationship Id="rId21" Type="http://schemas.openxmlformats.org/officeDocument/2006/relationships/font" Target="fonts/RobotoSlab-bold.fntdata"/><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qubeshub.org/community/groups/summer2019/schedule/wips"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g5bc6dc392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5bc6dc392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 in BQ / QUBES / NSF</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5ecf1029e0_1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5ecf1029e0_1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you don’t see option to “join group” you are not logged into your QUBES account.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5ecf1029e0_1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5ecf1029e0_1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an example of running an assignment online in the context of working with a dataset. You can click around in the menu on the left to work with the data. When you are ready to add a new graph to your report follow the instructions at the bottom of the module page, “Now use the “Visualize” tab of the Data area to try to recreate this graph. Once you have done that choose a different visualization of the data and include the graph below by clicking on the Grab Plot button”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5ecf1029e0_1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5ecf1029e0_1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module is actually an R markdown document and can be used to re-run the analysis or produce output.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5ecf1029e0_1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5ecf1029e0_1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5bc6dc3928_0_2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5bc6dc3928_0_2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g5bc6dc392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5bc6dc392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material was pulled from the minute essays that participants shared after Biobyte 2 on Exploratory data analysis.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5ecf1029e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5ecf1029e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really wish I had asked everyone to share a visualization. This screenshot shows how to grab a link that will display your current setup in CODAP. I used this to set up the original activity so that we could all start at the same place. </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25f6af9dd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5f6af9dd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a bit more of a reach for most of us - but it is something that is being used in classrooms.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5ecf1029e0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5ecf1029e0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we want our teaching to reflect modern </a:t>
            </a:r>
            <a:r>
              <a:rPr lang="en"/>
              <a:t>scientific</a:t>
            </a:r>
            <a:r>
              <a:rPr lang="en"/>
              <a:t> practices we need to use modern scientific research standards.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5ecf1029e0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5ecf1029e0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Pause and let them respond. We were introducing the practices that scientists follow to build knowledge.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5ecf1029e0_1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5ecf1029e0_1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Metadata is a key feature of working with data that we rarely discuss. All of these data processes are becoming more and more computer based.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5ecf1029e0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5ecf1029e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CODAP is a step in the direction or </a:t>
            </a:r>
            <a:r>
              <a:rPr lang="en"/>
              <a:t>reproducibility</a:t>
            </a:r>
            <a:r>
              <a:rPr lang="en"/>
              <a:t>- It makes it easy to get back to the same state of the system and continue working from there. We heard from Amelia McNamara yesterday about how open scientific </a:t>
            </a:r>
            <a:r>
              <a:rPr lang="en"/>
              <a:t>standards and now they demand reproducibility. This is not simple so how do we get students started? I would point to Jenny Rahn’s work here at W&amp;M - students using Jupyter notebooks to do their analyses. </a:t>
            </a:r>
            <a:r>
              <a:rPr lang="en" u="sng">
                <a:solidFill>
                  <a:schemeClr val="hlink"/>
                </a:solidFill>
                <a:hlinkClick r:id="rId2"/>
              </a:rPr>
              <a:t>https://qubeshub.org/community/groups/summer2019/schedule/wips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5ecf1029e0_1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5ecf1029e0_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are a couple of steps to be able to follow along as I do this and play with it yourself.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1.jpg"/><Relationship Id="rId6" Type="http://schemas.openxmlformats.org/officeDocument/2006/relationships/image" Target="../media/image4.jpg"/><Relationship Id="rId7" Type="http://schemas.openxmlformats.org/officeDocument/2006/relationships/image" Target="../media/image2.png"/><Relationship Id="rId8"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8.png"/><Relationship Id="rId5"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13"/>
          <p:cNvSpPr txBox="1"/>
          <p:nvPr>
            <p:ph idx="4294967295" type="ctrTitle"/>
          </p:nvPr>
        </p:nvSpPr>
        <p:spPr>
          <a:xfrm>
            <a:off x="689702" y="804825"/>
            <a:ext cx="5783400" cy="14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600"/>
              <a:t>Biobyte 3</a:t>
            </a:r>
            <a:endParaRPr sz="4600"/>
          </a:p>
        </p:txBody>
      </p:sp>
      <p:sp>
        <p:nvSpPr>
          <p:cNvPr id="64" name="Google Shape;64;p13"/>
          <p:cNvSpPr txBox="1"/>
          <p:nvPr>
            <p:ph idx="1" type="body"/>
          </p:nvPr>
        </p:nvSpPr>
        <p:spPr>
          <a:xfrm>
            <a:off x="286775" y="2343150"/>
            <a:ext cx="3804600" cy="155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rgbClr val="FFFFFF"/>
                </a:solidFill>
              </a:rPr>
              <a:t>Exploring the intersection </a:t>
            </a:r>
            <a:br>
              <a:rPr lang="en" sz="2000">
                <a:solidFill>
                  <a:srgbClr val="FFFFFF"/>
                </a:solidFill>
              </a:rPr>
            </a:br>
            <a:r>
              <a:rPr lang="en" sz="2000">
                <a:solidFill>
                  <a:srgbClr val="FFFFFF"/>
                </a:solidFill>
              </a:rPr>
              <a:t>of data science and undergraduate biology education</a:t>
            </a:r>
            <a:endParaRPr sz="2000">
              <a:solidFill>
                <a:srgbClr val="FFFFFF"/>
              </a:solidFill>
            </a:endParaRPr>
          </a:p>
          <a:p>
            <a:pPr indent="0" lvl="0" marL="0" rtl="0" algn="l">
              <a:spcBef>
                <a:spcPts val="0"/>
              </a:spcBef>
              <a:spcAft>
                <a:spcPts val="0"/>
              </a:spcAft>
              <a:buNone/>
            </a:pPr>
            <a:r>
              <a:t/>
            </a:r>
            <a:endParaRPr sz="2000">
              <a:solidFill>
                <a:srgbClr val="FFFFFF"/>
              </a:solidFill>
            </a:endParaRPr>
          </a:p>
          <a:p>
            <a:pPr indent="0" lvl="0" marL="0" rtl="0" algn="l">
              <a:spcBef>
                <a:spcPts val="0"/>
              </a:spcBef>
              <a:spcAft>
                <a:spcPts val="0"/>
              </a:spcAft>
              <a:buNone/>
            </a:pPr>
            <a:r>
              <a:rPr lang="en" sz="2000">
                <a:solidFill>
                  <a:srgbClr val="FFFFFF"/>
                </a:solidFill>
              </a:rPr>
              <a:t>Wednesday @ W&amp;M, July 2019</a:t>
            </a:r>
            <a:endParaRPr sz="2000">
              <a:solidFill>
                <a:srgbClr val="FFFFFF"/>
              </a:solidFill>
            </a:endParaRPr>
          </a:p>
        </p:txBody>
      </p:sp>
      <p:pic>
        <p:nvPicPr>
          <p:cNvPr id="65" name="Google Shape;65;p13"/>
          <p:cNvPicPr preferRelativeResize="0"/>
          <p:nvPr/>
        </p:nvPicPr>
        <p:blipFill>
          <a:blip r:embed="rId3">
            <a:alphaModFix/>
          </a:blip>
          <a:stretch>
            <a:fillRect/>
          </a:stretch>
        </p:blipFill>
        <p:spPr>
          <a:xfrm>
            <a:off x="6789325" y="379375"/>
            <a:ext cx="2076475" cy="2069650"/>
          </a:xfrm>
          <a:prstGeom prst="rect">
            <a:avLst/>
          </a:prstGeom>
          <a:noFill/>
          <a:ln>
            <a:noFill/>
          </a:ln>
        </p:spPr>
      </p:pic>
      <p:pic>
        <p:nvPicPr>
          <p:cNvPr id="66" name="Google Shape;66;p13"/>
          <p:cNvPicPr preferRelativeResize="0"/>
          <p:nvPr/>
        </p:nvPicPr>
        <p:blipFill>
          <a:blip r:embed="rId4">
            <a:alphaModFix/>
          </a:blip>
          <a:stretch>
            <a:fillRect/>
          </a:stretch>
        </p:blipFill>
        <p:spPr>
          <a:xfrm>
            <a:off x="228597" y="4090252"/>
            <a:ext cx="4663700" cy="874450"/>
          </a:xfrm>
          <a:prstGeom prst="rect">
            <a:avLst/>
          </a:prstGeom>
          <a:noFill/>
          <a:ln>
            <a:noFill/>
          </a:ln>
        </p:spPr>
      </p:pic>
      <p:pic>
        <p:nvPicPr>
          <p:cNvPr id="67" name="Google Shape;67;p13"/>
          <p:cNvPicPr preferRelativeResize="0"/>
          <p:nvPr/>
        </p:nvPicPr>
        <p:blipFill>
          <a:blip r:embed="rId5">
            <a:alphaModFix/>
          </a:blip>
          <a:stretch>
            <a:fillRect/>
          </a:stretch>
        </p:blipFill>
        <p:spPr>
          <a:xfrm>
            <a:off x="286775" y="228600"/>
            <a:ext cx="3933952" cy="1188925"/>
          </a:xfrm>
          <a:prstGeom prst="rect">
            <a:avLst/>
          </a:prstGeom>
          <a:noFill/>
          <a:ln>
            <a:noFill/>
          </a:ln>
        </p:spPr>
      </p:pic>
      <p:pic>
        <p:nvPicPr>
          <p:cNvPr id="68" name="Google Shape;68;p13"/>
          <p:cNvPicPr preferRelativeResize="0"/>
          <p:nvPr/>
        </p:nvPicPr>
        <p:blipFill>
          <a:blip r:embed="rId6">
            <a:alphaModFix/>
          </a:blip>
          <a:stretch>
            <a:fillRect/>
          </a:stretch>
        </p:blipFill>
        <p:spPr>
          <a:xfrm>
            <a:off x="6789325" y="2672190"/>
            <a:ext cx="2076475" cy="2086910"/>
          </a:xfrm>
          <a:prstGeom prst="rect">
            <a:avLst/>
          </a:prstGeom>
          <a:noFill/>
          <a:ln>
            <a:noFill/>
          </a:ln>
        </p:spPr>
      </p:pic>
      <p:grpSp>
        <p:nvGrpSpPr>
          <p:cNvPr id="69" name="Google Shape;69;p13"/>
          <p:cNvGrpSpPr/>
          <p:nvPr/>
        </p:nvGrpSpPr>
        <p:grpSpPr>
          <a:xfrm>
            <a:off x="3795089" y="1846688"/>
            <a:ext cx="2752631" cy="1330854"/>
            <a:chOff x="3947400" y="1694250"/>
            <a:chExt cx="4923325" cy="2380350"/>
          </a:xfrm>
        </p:grpSpPr>
        <p:pic>
          <p:nvPicPr>
            <p:cNvPr id="70" name="Google Shape;70;p13"/>
            <p:cNvPicPr preferRelativeResize="0"/>
            <p:nvPr/>
          </p:nvPicPr>
          <p:blipFill rotWithShape="1">
            <a:blip r:embed="rId7">
              <a:alphaModFix/>
            </a:blip>
            <a:srcRect b="15639" l="0" r="19237" t="14945"/>
            <a:stretch/>
          </p:blipFill>
          <p:spPr>
            <a:xfrm>
              <a:off x="3947400" y="1694250"/>
              <a:ext cx="4923325" cy="2380350"/>
            </a:xfrm>
            <a:prstGeom prst="rect">
              <a:avLst/>
            </a:prstGeom>
            <a:noFill/>
            <a:ln>
              <a:noFill/>
            </a:ln>
          </p:spPr>
        </p:pic>
        <p:pic>
          <p:nvPicPr>
            <p:cNvPr id="71" name="Google Shape;71;p13"/>
            <p:cNvPicPr preferRelativeResize="0"/>
            <p:nvPr/>
          </p:nvPicPr>
          <p:blipFill rotWithShape="1">
            <a:blip r:embed="rId8">
              <a:alphaModFix/>
            </a:blip>
            <a:srcRect b="45124" l="23504" r="22795" t="32550"/>
            <a:stretch/>
          </p:blipFill>
          <p:spPr>
            <a:xfrm>
              <a:off x="4038600" y="2714938"/>
              <a:ext cx="3318100" cy="476275"/>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pic>
        <p:nvPicPr>
          <p:cNvPr id="132" name="Google Shape;132;p22"/>
          <p:cNvPicPr preferRelativeResize="0"/>
          <p:nvPr/>
        </p:nvPicPr>
        <p:blipFill>
          <a:blip r:embed="rId3">
            <a:alphaModFix/>
          </a:blip>
          <a:stretch>
            <a:fillRect/>
          </a:stretch>
        </p:blipFill>
        <p:spPr>
          <a:xfrm>
            <a:off x="0" y="1614692"/>
            <a:ext cx="9144000" cy="3544709"/>
          </a:xfrm>
          <a:prstGeom prst="rect">
            <a:avLst/>
          </a:prstGeom>
          <a:noFill/>
          <a:ln>
            <a:noFill/>
          </a:ln>
        </p:spPr>
      </p:pic>
      <p:grpSp>
        <p:nvGrpSpPr>
          <p:cNvPr id="133" name="Google Shape;133;p22"/>
          <p:cNvGrpSpPr/>
          <p:nvPr/>
        </p:nvGrpSpPr>
        <p:grpSpPr>
          <a:xfrm>
            <a:off x="152400" y="683525"/>
            <a:ext cx="8623750" cy="837850"/>
            <a:chOff x="152400" y="150125"/>
            <a:chExt cx="8623750" cy="837850"/>
          </a:xfrm>
        </p:grpSpPr>
        <p:pic>
          <p:nvPicPr>
            <p:cNvPr id="134" name="Google Shape;134;p22"/>
            <p:cNvPicPr preferRelativeResize="0"/>
            <p:nvPr/>
          </p:nvPicPr>
          <p:blipFill>
            <a:blip r:embed="rId4">
              <a:alphaModFix/>
            </a:blip>
            <a:stretch>
              <a:fillRect/>
            </a:stretch>
          </p:blipFill>
          <p:spPr>
            <a:xfrm>
              <a:off x="152400" y="152013"/>
              <a:ext cx="5024400" cy="834068"/>
            </a:xfrm>
            <a:prstGeom prst="rect">
              <a:avLst/>
            </a:prstGeom>
            <a:noFill/>
            <a:ln>
              <a:noFill/>
            </a:ln>
          </p:spPr>
        </p:pic>
        <p:pic>
          <p:nvPicPr>
            <p:cNvPr id="135" name="Google Shape;135;p22"/>
            <p:cNvPicPr preferRelativeResize="0"/>
            <p:nvPr/>
          </p:nvPicPr>
          <p:blipFill rotWithShape="1">
            <a:blip r:embed="rId5">
              <a:alphaModFix/>
            </a:blip>
            <a:srcRect b="0" l="59519" r="0" t="0"/>
            <a:stretch/>
          </p:blipFill>
          <p:spPr>
            <a:xfrm>
              <a:off x="6845223" y="150125"/>
              <a:ext cx="1930928" cy="837850"/>
            </a:xfrm>
            <a:prstGeom prst="rect">
              <a:avLst/>
            </a:prstGeom>
            <a:noFill/>
            <a:ln>
              <a:noFill/>
            </a:ln>
          </p:spPr>
        </p:pic>
        <p:sp>
          <p:nvSpPr>
            <p:cNvPr id="136" name="Google Shape;136;p22"/>
            <p:cNvSpPr/>
            <p:nvPr/>
          </p:nvSpPr>
          <p:spPr>
            <a:xfrm>
              <a:off x="5570475" y="416650"/>
              <a:ext cx="1016100" cy="3048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7" name="Google Shape;137;p22"/>
          <p:cNvSpPr txBox="1"/>
          <p:nvPr>
            <p:ph idx="4294967295" type="body"/>
          </p:nvPr>
        </p:nvSpPr>
        <p:spPr>
          <a:xfrm>
            <a:off x="540750" y="36775"/>
            <a:ext cx="8062500" cy="5706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lang="en" sz="2800"/>
              <a:t>birdd.qubeshub.org</a:t>
            </a:r>
            <a:endParaRPr b="1" sz="2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100"/>
                                        <p:tgtEl>
                                          <p:spTgt spid="1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1000"/>
                                        <p:tgtEl>
                                          <p:spTgt spid="1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pic>
        <p:nvPicPr>
          <p:cNvPr id="142" name="Google Shape;142;p23"/>
          <p:cNvPicPr preferRelativeResize="0"/>
          <p:nvPr/>
        </p:nvPicPr>
        <p:blipFill>
          <a:blip r:embed="rId3">
            <a:alphaModFix/>
          </a:blip>
          <a:stretch>
            <a:fillRect/>
          </a:stretch>
        </p:blipFill>
        <p:spPr>
          <a:xfrm>
            <a:off x="762000" y="0"/>
            <a:ext cx="7529077" cy="514350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pic>
        <p:nvPicPr>
          <p:cNvPr id="147" name="Google Shape;147;p24"/>
          <p:cNvPicPr preferRelativeResize="0"/>
          <p:nvPr/>
        </p:nvPicPr>
        <p:blipFill>
          <a:blip r:embed="rId3">
            <a:alphaModFix/>
          </a:blip>
          <a:stretch>
            <a:fillRect/>
          </a:stretch>
        </p:blipFill>
        <p:spPr>
          <a:xfrm>
            <a:off x="1322750" y="0"/>
            <a:ext cx="6170941"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2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Discussion</a:t>
            </a:r>
            <a:endParaRPr/>
          </a:p>
        </p:txBody>
      </p:sp>
      <p:sp>
        <p:nvSpPr>
          <p:cNvPr id="153" name="Google Shape;153;p25"/>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t>Do you currently talk with your students about reproducible research practices?</a:t>
            </a:r>
            <a:endParaRPr sz="2200"/>
          </a:p>
          <a:p>
            <a:pPr indent="0" lvl="0" marL="0" rtl="0" algn="l">
              <a:spcBef>
                <a:spcPts val="1600"/>
              </a:spcBef>
              <a:spcAft>
                <a:spcPts val="0"/>
              </a:spcAft>
              <a:buNone/>
            </a:pPr>
            <a:r>
              <a:rPr lang="en" sz="2200"/>
              <a:t>Is this something that you would be interested in learning more about?</a:t>
            </a:r>
            <a:endParaRPr sz="2200"/>
          </a:p>
          <a:p>
            <a:pPr indent="0" lvl="0" marL="0" rtl="0" algn="l">
              <a:spcBef>
                <a:spcPts val="1600"/>
              </a:spcBef>
              <a:spcAft>
                <a:spcPts val="0"/>
              </a:spcAft>
              <a:buNone/>
            </a:pPr>
            <a:r>
              <a:rPr lang="en" sz="2200"/>
              <a:t>Do you currently use R, Python, Notebooks, or other tools.</a:t>
            </a:r>
            <a:endParaRPr sz="2200"/>
          </a:p>
          <a:p>
            <a:pPr indent="0" lvl="0" marL="0" rtl="0" algn="l">
              <a:spcBef>
                <a:spcPts val="1600"/>
              </a:spcBef>
              <a:spcAft>
                <a:spcPts val="1600"/>
              </a:spcAft>
              <a:buNone/>
            </a:pPr>
            <a:r>
              <a:rPr lang="en" sz="2200"/>
              <a:t>What are the barriers to you moving forward?</a:t>
            </a:r>
            <a:endParaRPr sz="2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0" st="0"/>
                                            </p:txEl>
                                          </p:spTgt>
                                        </p:tgtEl>
                                        <p:attrNameLst>
                                          <p:attrName>style.visibility</p:attrName>
                                        </p:attrNameLst>
                                      </p:cBhvr>
                                      <p:to>
                                        <p:strVal val="visible"/>
                                      </p:to>
                                    </p:set>
                                    <p:animEffect filter="fade" transition="in">
                                      <p:cBhvr>
                                        <p:cTn dur="1000"/>
                                        <p:tgtEl>
                                          <p:spTgt spid="15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1" st="1"/>
                                            </p:txEl>
                                          </p:spTgt>
                                        </p:tgtEl>
                                        <p:attrNameLst>
                                          <p:attrName>style.visibility</p:attrName>
                                        </p:attrNameLst>
                                      </p:cBhvr>
                                      <p:to>
                                        <p:strVal val="visible"/>
                                      </p:to>
                                    </p:set>
                                    <p:animEffect filter="fade" transition="in">
                                      <p:cBhvr>
                                        <p:cTn dur="1000"/>
                                        <p:tgtEl>
                                          <p:spTgt spid="15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2" st="2"/>
                                            </p:txEl>
                                          </p:spTgt>
                                        </p:tgtEl>
                                        <p:attrNameLst>
                                          <p:attrName>style.visibility</p:attrName>
                                        </p:attrNameLst>
                                      </p:cBhvr>
                                      <p:to>
                                        <p:strVal val="visible"/>
                                      </p:to>
                                    </p:set>
                                    <p:animEffect filter="fade" transition="in">
                                      <p:cBhvr>
                                        <p:cTn dur="1000"/>
                                        <p:tgtEl>
                                          <p:spTgt spid="15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3" st="3"/>
                                            </p:txEl>
                                          </p:spTgt>
                                        </p:tgtEl>
                                        <p:attrNameLst>
                                          <p:attrName>style.visibility</p:attrName>
                                        </p:attrNameLst>
                                      </p:cBhvr>
                                      <p:to>
                                        <p:strVal val="visible"/>
                                      </p:to>
                                    </p:set>
                                    <p:animEffect filter="fade" transition="in">
                                      <p:cBhvr>
                                        <p:cTn dur="1000"/>
                                        <p:tgtEl>
                                          <p:spTgt spid="153">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2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Additional comments, questions, discussion</a:t>
            </a:r>
            <a:endParaRPr/>
          </a:p>
        </p:txBody>
      </p:sp>
      <p:sp>
        <p:nvSpPr>
          <p:cNvPr id="159" name="Google Shape;159;p26"/>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Google Shape;76;p14"/>
          <p:cNvSpPr txBox="1"/>
          <p:nvPr>
            <p:ph idx="1" type="body"/>
          </p:nvPr>
        </p:nvSpPr>
        <p:spPr>
          <a:xfrm>
            <a:off x="387900" y="2523500"/>
            <a:ext cx="3999900" cy="2654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000"/>
              <a:t>Engage / motivate students </a:t>
            </a:r>
            <a:br>
              <a:rPr lang="en" sz="2000"/>
            </a:br>
            <a:r>
              <a:rPr lang="en" sz="2000"/>
              <a:t>Generate questions </a:t>
            </a:r>
            <a:br>
              <a:rPr lang="en" sz="2000"/>
            </a:br>
            <a:r>
              <a:rPr lang="en" sz="2000"/>
              <a:t>Shared other examples of EDV </a:t>
            </a:r>
            <a:br>
              <a:rPr lang="en" sz="2000"/>
            </a:br>
            <a:r>
              <a:rPr lang="en" sz="2000"/>
              <a:t>Think about data </a:t>
            </a:r>
            <a:br>
              <a:rPr lang="en" sz="2000"/>
            </a:br>
            <a:r>
              <a:rPr lang="en" sz="2000"/>
              <a:t>Connect concepts to data</a:t>
            </a:r>
            <a:endParaRPr sz="2000"/>
          </a:p>
        </p:txBody>
      </p:sp>
      <p:sp>
        <p:nvSpPr>
          <p:cNvPr id="77" name="Google Shape;77;p14"/>
          <p:cNvSpPr txBox="1"/>
          <p:nvPr>
            <p:ph type="title"/>
          </p:nvPr>
        </p:nvSpPr>
        <p:spPr>
          <a:xfrm>
            <a:off x="387900" y="458025"/>
            <a:ext cx="8368200" cy="1723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Observations from yesterday’s activity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2200"/>
              <a:t>Prompt: Describe how exploratory data analysis could be used to promote data science skills in your classroom.</a:t>
            </a:r>
            <a:endParaRPr/>
          </a:p>
        </p:txBody>
      </p:sp>
      <p:sp>
        <p:nvSpPr>
          <p:cNvPr id="78" name="Google Shape;78;p14"/>
          <p:cNvSpPr txBox="1"/>
          <p:nvPr>
            <p:ph idx="2" type="body"/>
          </p:nvPr>
        </p:nvSpPr>
        <p:spPr>
          <a:xfrm>
            <a:off x="4756200" y="2523625"/>
            <a:ext cx="3999900" cy="2654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000"/>
              <a:t>Teach / learn graphing</a:t>
            </a:r>
            <a:br>
              <a:rPr lang="en" sz="2000"/>
            </a:br>
            <a:r>
              <a:rPr lang="en" sz="2000"/>
              <a:t>Data analysis </a:t>
            </a:r>
            <a:br>
              <a:rPr lang="en" sz="2000"/>
            </a:br>
            <a:r>
              <a:rPr lang="en" sz="2000"/>
              <a:t>Variables / measurement </a:t>
            </a:r>
            <a:br>
              <a:rPr lang="en" sz="2000"/>
            </a:br>
            <a:r>
              <a:rPr lang="en" sz="2000"/>
              <a:t>Identify patterns</a:t>
            </a:r>
            <a:endParaRPr sz="2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1000"/>
                                        <p:tgtEl>
                                          <p:spTgt spid="76"/>
                                        </p:tgtEl>
                                      </p:cBhvr>
                                    </p:animEffect>
                                  </p:childTnLst>
                                </p:cTn>
                              </p:par>
                              <p:par>
                                <p:cTn fill="hold" nodeType="withEffect" presetClass="entr" presetID="10" presetSubtype="0">
                                  <p:stCondLst>
                                    <p:cond delay="0"/>
                                  </p:stCondLst>
                                  <p:childTnLst>
                                    <p:set>
                                      <p:cBhvr>
                                        <p:cTn dur="1" fill="hold">
                                          <p:stCondLst>
                                            <p:cond delay="0"/>
                                          </p:stCondLst>
                                        </p:cTn>
                                        <p:tgtEl>
                                          <p:spTgt spid="78"/>
                                        </p:tgtEl>
                                        <p:attrNameLst>
                                          <p:attrName>style.visibility</p:attrName>
                                        </p:attrNameLst>
                                      </p:cBhvr>
                                      <p:to>
                                        <p:strVal val="visible"/>
                                      </p:to>
                                    </p:set>
                                    <p:animEffect filter="fade" transition="in">
                                      <p:cBhvr>
                                        <p:cTn dur="1000"/>
                                        <p:tgtEl>
                                          <p:spTgt spid="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1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5"/>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85" name="Google Shape;85;p15"/>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86" name="Google Shape;86;p15"/>
          <p:cNvPicPr preferRelativeResize="0"/>
          <p:nvPr/>
        </p:nvPicPr>
        <p:blipFill rotWithShape="1">
          <a:blip r:embed="rId3">
            <a:alphaModFix/>
          </a:blip>
          <a:srcRect b="12625" l="0" r="19536" t="11363"/>
          <a:stretch/>
        </p:blipFill>
        <p:spPr>
          <a:xfrm>
            <a:off x="228600" y="0"/>
            <a:ext cx="8711474" cy="5143500"/>
          </a:xfrm>
          <a:prstGeom prst="rect">
            <a:avLst/>
          </a:prstGeom>
          <a:noFill/>
          <a:ln>
            <a:noFill/>
          </a:ln>
        </p:spPr>
      </p:pic>
      <p:sp>
        <p:nvSpPr>
          <p:cNvPr id="87" name="Google Shape;87;p15"/>
          <p:cNvSpPr txBox="1"/>
          <p:nvPr/>
        </p:nvSpPr>
        <p:spPr>
          <a:xfrm>
            <a:off x="3922575" y="3143250"/>
            <a:ext cx="7335900" cy="8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pic>
        <p:nvPicPr>
          <p:cNvPr id="88" name="Google Shape;88;p15"/>
          <p:cNvPicPr preferRelativeResize="0"/>
          <p:nvPr/>
        </p:nvPicPr>
        <p:blipFill>
          <a:blip r:embed="rId4">
            <a:alphaModFix/>
          </a:blip>
          <a:stretch>
            <a:fillRect/>
          </a:stretch>
        </p:blipFill>
        <p:spPr>
          <a:xfrm>
            <a:off x="209130" y="58480"/>
            <a:ext cx="4258975" cy="4313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1000"/>
                                        <p:tgtEl>
                                          <p:spTgt spid="88"/>
                                        </p:tgtEl>
                                      </p:cBhvr>
                                    </p:animEffect>
                                  </p:childTnLst>
                                </p:cTn>
                              </p:par>
                              <p:par>
                                <p:cTn fill="hold" nodeType="withEffect" presetClass="exit" presetID="10" presetSubtype="0">
                                  <p:stCondLst>
                                    <p:cond delay="0"/>
                                  </p:stCondLst>
                                  <p:childTnLst>
                                    <p:animEffect filter="fade" transition="out">
                                      <p:cBhvr>
                                        <p:cTn dur="4200"/>
                                        <p:tgtEl>
                                          <p:spTgt spid="86"/>
                                        </p:tgtEl>
                                      </p:cBhvr>
                                    </p:animEffect>
                                    <p:set>
                                      <p:cBhvr>
                                        <p:cTn dur="1" fill="hold">
                                          <p:stCondLst>
                                            <p:cond delay="4200"/>
                                          </p:stCondLst>
                                        </p:cTn>
                                        <p:tgtEl>
                                          <p:spTgt spid="8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6"/>
          <p:cNvSpPr txBox="1"/>
          <p:nvPr>
            <p:ph type="title"/>
          </p:nvPr>
        </p:nvSpPr>
        <p:spPr>
          <a:xfrm>
            <a:off x="265500" y="1007425"/>
            <a:ext cx="4045200" cy="1818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Lab Reports as Reproducible Research </a:t>
            </a:r>
            <a:endParaRPr/>
          </a:p>
        </p:txBody>
      </p:sp>
      <p:sp>
        <p:nvSpPr>
          <p:cNvPr id="94" name="Google Shape;94;p16"/>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200"/>
              <a:t>Goals: </a:t>
            </a:r>
            <a:endParaRPr sz="2200"/>
          </a:p>
          <a:p>
            <a:pPr indent="0" lvl="0" marL="0" rtl="0" algn="l">
              <a:spcBef>
                <a:spcPts val="1600"/>
              </a:spcBef>
              <a:spcAft>
                <a:spcPts val="0"/>
              </a:spcAft>
              <a:buNone/>
            </a:pPr>
            <a:r>
              <a:rPr lang="en" sz="2200"/>
              <a:t>Recognize some of the ways that research practices are changing.</a:t>
            </a:r>
            <a:endParaRPr sz="2200"/>
          </a:p>
          <a:p>
            <a:pPr indent="0" lvl="0" marL="0" rtl="0" algn="l">
              <a:spcBef>
                <a:spcPts val="1600"/>
              </a:spcBef>
              <a:spcAft>
                <a:spcPts val="1600"/>
              </a:spcAft>
              <a:buNone/>
            </a:pPr>
            <a:r>
              <a:rPr lang="en" sz="2200"/>
              <a:t>Consider some of the ways that modern reproducible </a:t>
            </a:r>
            <a:r>
              <a:rPr lang="en" sz="2200"/>
              <a:t>research</a:t>
            </a:r>
            <a:r>
              <a:rPr lang="en" sz="2200"/>
              <a:t> practices might be brought into learning spaces. </a:t>
            </a:r>
            <a:endParaRPr sz="2200"/>
          </a:p>
        </p:txBody>
      </p:sp>
      <p:sp>
        <p:nvSpPr>
          <p:cNvPr id="95" name="Google Shape;95;p16"/>
          <p:cNvSpPr txBox="1"/>
          <p:nvPr>
            <p:ph idx="1" type="subTitle"/>
          </p:nvPr>
        </p:nvSpPr>
        <p:spPr>
          <a:xfrm>
            <a:off x="265500" y="3486150"/>
            <a:ext cx="4045200" cy="166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FFFFFF"/>
                </a:solidFill>
              </a:rPr>
              <a:t>Biobyte 3</a:t>
            </a:r>
            <a:endParaRPr sz="24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xEl>
                                              <p:pRg end="0" st="0"/>
                                            </p:txEl>
                                          </p:spTgt>
                                        </p:tgtEl>
                                        <p:attrNameLst>
                                          <p:attrName>style.visibility</p:attrName>
                                        </p:attrNameLst>
                                      </p:cBhvr>
                                      <p:to>
                                        <p:strVal val="visible"/>
                                      </p:to>
                                    </p:set>
                                    <p:animEffect filter="fade" transition="in">
                                      <p:cBhvr>
                                        <p:cTn dur="1000"/>
                                        <p:tgtEl>
                                          <p:spTgt spid="9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xEl>
                                              <p:pRg end="1" st="1"/>
                                            </p:txEl>
                                          </p:spTgt>
                                        </p:tgtEl>
                                        <p:attrNameLst>
                                          <p:attrName>style.visibility</p:attrName>
                                        </p:attrNameLst>
                                      </p:cBhvr>
                                      <p:to>
                                        <p:strVal val="visible"/>
                                      </p:to>
                                    </p:set>
                                    <p:animEffect filter="fade" transition="in">
                                      <p:cBhvr>
                                        <p:cTn dur="1000"/>
                                        <p:tgtEl>
                                          <p:spTgt spid="9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xEl>
                                              <p:pRg end="2" st="2"/>
                                            </p:txEl>
                                          </p:spTgt>
                                        </p:tgtEl>
                                        <p:attrNameLst>
                                          <p:attrName>style.visibility</p:attrName>
                                        </p:attrNameLst>
                                      </p:cBhvr>
                                      <p:to>
                                        <p:strVal val="visible"/>
                                      </p:to>
                                    </p:set>
                                    <p:animEffect filter="fade" transition="in">
                                      <p:cBhvr>
                                        <p:cTn dur="1000"/>
                                        <p:tgtEl>
                                          <p:spTgt spid="94">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pic>
        <p:nvPicPr>
          <p:cNvPr id="100" name="Google Shape;100;p17"/>
          <p:cNvPicPr preferRelativeResize="0"/>
          <p:nvPr/>
        </p:nvPicPr>
        <p:blipFill>
          <a:blip r:embed="rId3">
            <a:alphaModFix/>
          </a:blip>
          <a:stretch>
            <a:fillRect/>
          </a:stretch>
        </p:blipFill>
        <p:spPr>
          <a:xfrm>
            <a:off x="0" y="152400"/>
            <a:ext cx="9144000" cy="3962390"/>
          </a:xfrm>
          <a:prstGeom prst="rect">
            <a:avLst/>
          </a:prstGeom>
          <a:noFill/>
          <a:ln>
            <a:noFill/>
          </a:ln>
        </p:spPr>
      </p:pic>
      <p:sp>
        <p:nvSpPr>
          <p:cNvPr id="101" name="Google Shape;101;p17"/>
          <p:cNvSpPr txBox="1"/>
          <p:nvPr>
            <p:ph idx="4294967295" type="body"/>
          </p:nvPr>
        </p:nvSpPr>
        <p:spPr>
          <a:xfrm>
            <a:off x="4422700" y="4410049"/>
            <a:ext cx="4520400" cy="345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http://phdcomics.com/</a:t>
            </a:r>
            <a:endParaRPr/>
          </a:p>
          <a:p>
            <a:pPr indent="0" lvl="0" marL="0" rtl="0" algn="r">
              <a:spcBef>
                <a:spcPts val="1600"/>
              </a:spcBef>
              <a:spcAft>
                <a:spcPts val="16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1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We already teach </a:t>
            </a:r>
            <a:r>
              <a:rPr lang="en"/>
              <a:t>reproducibility</a:t>
            </a:r>
            <a:endParaRPr/>
          </a:p>
        </p:txBody>
      </p:sp>
      <p:sp>
        <p:nvSpPr>
          <p:cNvPr id="107" name="Google Shape;107;p18"/>
          <p:cNvSpPr txBox="1"/>
          <p:nvPr>
            <p:ph idx="1" type="body"/>
          </p:nvPr>
        </p:nvSpPr>
        <p:spPr>
          <a:xfrm>
            <a:off x="387900" y="1300650"/>
            <a:ext cx="81639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t>Think back to the first laboratory science course that you ever took.</a:t>
            </a:r>
            <a:endParaRPr sz="2200"/>
          </a:p>
          <a:p>
            <a:pPr indent="0" lvl="0" marL="0" rtl="0" algn="l">
              <a:spcBef>
                <a:spcPts val="1600"/>
              </a:spcBef>
              <a:spcAft>
                <a:spcPts val="0"/>
              </a:spcAft>
              <a:buNone/>
            </a:pPr>
            <a:r>
              <a:rPr lang="en" sz="2200"/>
              <a:t>The instructions were probably about how to perform basic tasks like cleaning the equipment, zeroing a balance, labeling a beaker, and recording every step that you performed in a lab notebook.</a:t>
            </a:r>
            <a:endParaRPr sz="2200"/>
          </a:p>
          <a:p>
            <a:pPr indent="0" lvl="0" marL="0" rtl="0" algn="l">
              <a:spcBef>
                <a:spcPts val="1600"/>
              </a:spcBef>
              <a:spcAft>
                <a:spcPts val="1600"/>
              </a:spcAft>
              <a:buNone/>
            </a:pPr>
            <a:r>
              <a:rPr lang="en" sz="2200"/>
              <a:t>What did all of these seemingly menial tasks have to do with the science that you were supposed to be learning?</a:t>
            </a:r>
            <a:endParaRPr sz="2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xEl>
                                              <p:pRg end="0" st="0"/>
                                            </p:txEl>
                                          </p:spTgt>
                                        </p:tgtEl>
                                        <p:attrNameLst>
                                          <p:attrName>style.visibility</p:attrName>
                                        </p:attrNameLst>
                                      </p:cBhvr>
                                      <p:to>
                                        <p:strVal val="visible"/>
                                      </p:to>
                                    </p:set>
                                    <p:animEffect filter="fade" transition="in">
                                      <p:cBhvr>
                                        <p:cTn dur="1000"/>
                                        <p:tgtEl>
                                          <p:spTgt spid="10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xEl>
                                              <p:pRg end="1" st="1"/>
                                            </p:txEl>
                                          </p:spTgt>
                                        </p:tgtEl>
                                        <p:attrNameLst>
                                          <p:attrName>style.visibility</p:attrName>
                                        </p:attrNameLst>
                                      </p:cBhvr>
                                      <p:to>
                                        <p:strVal val="visible"/>
                                      </p:to>
                                    </p:set>
                                    <p:animEffect filter="fade" transition="in">
                                      <p:cBhvr>
                                        <p:cTn dur="1000"/>
                                        <p:tgtEl>
                                          <p:spTgt spid="10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xEl>
                                              <p:pRg end="2" st="2"/>
                                            </p:txEl>
                                          </p:spTgt>
                                        </p:tgtEl>
                                        <p:attrNameLst>
                                          <p:attrName>style.visibility</p:attrName>
                                        </p:attrNameLst>
                                      </p:cBhvr>
                                      <p:to>
                                        <p:strVal val="visible"/>
                                      </p:to>
                                    </p:set>
                                    <p:animEffect filter="fade" transition="in">
                                      <p:cBhvr>
                                        <p:cTn dur="1000"/>
                                        <p:tgtEl>
                                          <p:spTgt spid="10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000"/>
                                        <p:tgtEl>
                                          <p:spTgt spid="1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19"/>
          <p:cNvSpPr txBox="1"/>
          <p:nvPr>
            <p:ph type="title"/>
          </p:nvPr>
        </p:nvSpPr>
        <p:spPr>
          <a:xfrm>
            <a:off x="387900" y="21627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Science is changing</a:t>
            </a:r>
            <a:endParaRPr/>
          </a:p>
        </p:txBody>
      </p:sp>
      <p:sp>
        <p:nvSpPr>
          <p:cNvPr id="113" name="Google Shape;113;p19"/>
          <p:cNvSpPr txBox="1"/>
          <p:nvPr>
            <p:ph idx="2" type="body"/>
          </p:nvPr>
        </p:nvSpPr>
        <p:spPr>
          <a:xfrm>
            <a:off x="387900" y="1542400"/>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t>Computers mediate many scientific processes.</a:t>
            </a:r>
            <a:endParaRPr sz="2200"/>
          </a:p>
          <a:p>
            <a:pPr indent="0" lvl="0" marL="0" rtl="0" algn="l">
              <a:spcBef>
                <a:spcPts val="1600"/>
              </a:spcBef>
              <a:spcAft>
                <a:spcPts val="0"/>
              </a:spcAft>
              <a:buNone/>
            </a:pPr>
            <a:r>
              <a:rPr lang="en" sz="2200"/>
              <a:t>The basic reproducible research workflow can be divided into three main stages: </a:t>
            </a:r>
            <a:endParaRPr sz="2200"/>
          </a:p>
          <a:p>
            <a:pPr indent="-368300" lvl="0" marL="914400" rtl="0" algn="l">
              <a:spcBef>
                <a:spcPts val="1600"/>
              </a:spcBef>
              <a:spcAft>
                <a:spcPts val="0"/>
              </a:spcAft>
              <a:buSzPts val="2200"/>
              <a:buChar char="●"/>
            </a:pPr>
            <a:r>
              <a:rPr lang="en" sz="2200"/>
              <a:t>data acquisition</a:t>
            </a:r>
            <a:endParaRPr sz="2200"/>
          </a:p>
          <a:p>
            <a:pPr indent="-368300" lvl="0" marL="914400" rtl="0" algn="l">
              <a:spcBef>
                <a:spcPts val="0"/>
              </a:spcBef>
              <a:spcAft>
                <a:spcPts val="0"/>
              </a:spcAft>
              <a:buSzPts val="2200"/>
              <a:buChar char="●"/>
            </a:pPr>
            <a:r>
              <a:rPr lang="en" sz="2200"/>
              <a:t>data processing</a:t>
            </a:r>
            <a:endParaRPr sz="2200"/>
          </a:p>
          <a:p>
            <a:pPr indent="-368300" lvl="0" marL="914400" rtl="0" algn="l">
              <a:spcBef>
                <a:spcPts val="0"/>
              </a:spcBef>
              <a:spcAft>
                <a:spcPts val="0"/>
              </a:spcAft>
              <a:buSzPts val="2200"/>
              <a:buChar char="●"/>
            </a:pPr>
            <a:r>
              <a:rPr lang="en" sz="2200"/>
              <a:t>data analysis</a:t>
            </a:r>
            <a:endParaRPr sz="2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xEl>
                                              <p:pRg end="0" st="0"/>
                                            </p:txEl>
                                          </p:spTgt>
                                        </p:tgtEl>
                                        <p:attrNameLst>
                                          <p:attrName>style.visibility</p:attrName>
                                        </p:attrNameLst>
                                      </p:cBhvr>
                                      <p:to>
                                        <p:strVal val="visible"/>
                                      </p:to>
                                    </p:set>
                                    <p:animEffect filter="fade" transition="in">
                                      <p:cBhvr>
                                        <p:cTn dur="1000"/>
                                        <p:tgtEl>
                                          <p:spTgt spid="11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xEl>
                                              <p:pRg end="1" st="1"/>
                                            </p:txEl>
                                          </p:spTgt>
                                        </p:tgtEl>
                                        <p:attrNameLst>
                                          <p:attrName>style.visibility</p:attrName>
                                        </p:attrNameLst>
                                      </p:cBhvr>
                                      <p:to>
                                        <p:strVal val="visible"/>
                                      </p:to>
                                    </p:set>
                                    <p:animEffect filter="fade" transition="in">
                                      <p:cBhvr>
                                        <p:cTn dur="1000"/>
                                        <p:tgtEl>
                                          <p:spTgt spid="11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xEl>
                                              <p:pRg end="2" st="2"/>
                                            </p:txEl>
                                          </p:spTgt>
                                        </p:tgtEl>
                                        <p:attrNameLst>
                                          <p:attrName>style.visibility</p:attrName>
                                        </p:attrNameLst>
                                      </p:cBhvr>
                                      <p:to>
                                        <p:strVal val="visible"/>
                                      </p:to>
                                    </p:set>
                                    <p:animEffect filter="fade" transition="in">
                                      <p:cBhvr>
                                        <p:cTn dur="1000"/>
                                        <p:tgtEl>
                                          <p:spTgt spid="11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xEl>
                                              <p:pRg end="3" st="3"/>
                                            </p:txEl>
                                          </p:spTgt>
                                        </p:tgtEl>
                                        <p:attrNameLst>
                                          <p:attrName>style.visibility</p:attrName>
                                        </p:attrNameLst>
                                      </p:cBhvr>
                                      <p:to>
                                        <p:strVal val="visible"/>
                                      </p:to>
                                    </p:set>
                                    <p:animEffect filter="fade" transition="in">
                                      <p:cBhvr>
                                        <p:cTn dur="1000"/>
                                        <p:tgtEl>
                                          <p:spTgt spid="11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xEl>
                                              <p:pRg end="4" st="4"/>
                                            </p:txEl>
                                          </p:spTgt>
                                        </p:tgtEl>
                                        <p:attrNameLst>
                                          <p:attrName>style.visibility</p:attrName>
                                        </p:attrNameLst>
                                      </p:cBhvr>
                                      <p:to>
                                        <p:strVal val="visible"/>
                                      </p:to>
                                    </p:set>
                                    <p:animEffect filter="fade" transition="in">
                                      <p:cBhvr>
                                        <p:cTn dur="1000"/>
                                        <p:tgtEl>
                                          <p:spTgt spid="113">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20"/>
          <p:cNvSpPr txBox="1"/>
          <p:nvPr>
            <p:ph type="title"/>
          </p:nvPr>
        </p:nvSpPr>
        <p:spPr>
          <a:xfrm>
            <a:off x="387900" y="2791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is reproducible research?</a:t>
            </a:r>
            <a:endParaRPr/>
          </a:p>
        </p:txBody>
      </p:sp>
      <p:sp>
        <p:nvSpPr>
          <p:cNvPr id="119" name="Google Shape;119;p20"/>
          <p:cNvSpPr txBox="1"/>
          <p:nvPr>
            <p:ph idx="1" type="body"/>
          </p:nvPr>
        </p:nvSpPr>
        <p:spPr>
          <a:xfrm>
            <a:off x="387900" y="1489825"/>
            <a:ext cx="48147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200"/>
              <a:t>A research project is computationally reproducible if a second investigator (including you in the future) can recreate the final reported results of the project given only a set of files and written instructions.</a:t>
            </a:r>
            <a:endParaRPr sz="2200"/>
          </a:p>
        </p:txBody>
      </p:sp>
      <p:sp>
        <p:nvSpPr>
          <p:cNvPr id="120" name="Google Shape;120;p20"/>
          <p:cNvSpPr txBox="1"/>
          <p:nvPr>
            <p:ph idx="2" type="body"/>
          </p:nvPr>
        </p:nvSpPr>
        <p:spPr>
          <a:xfrm>
            <a:off x="1481425" y="4644925"/>
            <a:ext cx="4480800" cy="4680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https://www.practicereproducibleresearch.org/</a:t>
            </a:r>
            <a:endParaRPr/>
          </a:p>
        </p:txBody>
      </p:sp>
      <p:pic>
        <p:nvPicPr>
          <p:cNvPr id="121" name="Google Shape;121;p20"/>
          <p:cNvPicPr preferRelativeResize="0"/>
          <p:nvPr/>
        </p:nvPicPr>
        <p:blipFill>
          <a:blip r:embed="rId3">
            <a:alphaModFix/>
          </a:blip>
          <a:stretch>
            <a:fillRect/>
          </a:stretch>
        </p:blipFill>
        <p:spPr>
          <a:xfrm>
            <a:off x="6272125" y="903900"/>
            <a:ext cx="2700825" cy="4051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21"/>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Workflow</a:t>
            </a:r>
            <a:endParaRPr/>
          </a:p>
        </p:txBody>
      </p:sp>
      <p:sp>
        <p:nvSpPr>
          <p:cNvPr id="127" name="Google Shape;127;p21"/>
          <p:cNvSpPr txBox="1"/>
          <p:nvPr>
            <p:ph idx="1" type="body"/>
          </p:nvPr>
        </p:nvSpPr>
        <p:spPr>
          <a:xfrm>
            <a:off x="387900" y="1489825"/>
            <a:ext cx="80625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t>Make sure that you are logged into QUBES</a:t>
            </a:r>
            <a:endParaRPr sz="2200"/>
          </a:p>
          <a:p>
            <a:pPr indent="0" lvl="0" marL="0" rtl="0" algn="l">
              <a:spcBef>
                <a:spcPts val="1600"/>
              </a:spcBef>
              <a:spcAft>
                <a:spcPts val="0"/>
              </a:spcAft>
              <a:buNone/>
            </a:pPr>
            <a:r>
              <a:rPr lang="en" sz="2200"/>
              <a:t>Join the BIRDD group on QUBES</a:t>
            </a:r>
            <a:endParaRPr sz="2200"/>
          </a:p>
          <a:p>
            <a:pPr indent="0" lvl="0" marL="0" rtl="0" algn="l">
              <a:spcBef>
                <a:spcPts val="1600"/>
              </a:spcBef>
              <a:spcAft>
                <a:spcPts val="0"/>
              </a:spcAft>
              <a:buNone/>
            </a:pPr>
            <a:r>
              <a:rPr lang="en" sz="2200"/>
              <a:t>	birdd.qubeshub.org</a:t>
            </a:r>
            <a:endParaRPr sz="2200"/>
          </a:p>
          <a:p>
            <a:pPr indent="0" lvl="0" marL="0" rtl="0" algn="l">
              <a:spcBef>
                <a:spcPts val="1600"/>
              </a:spcBef>
              <a:spcAft>
                <a:spcPts val="0"/>
              </a:spcAft>
              <a:buNone/>
            </a:pPr>
            <a:r>
              <a:rPr lang="en" sz="2200"/>
              <a:t>Click the button to launch the activity</a:t>
            </a:r>
            <a:endParaRPr sz="2200"/>
          </a:p>
          <a:p>
            <a:pPr indent="0" lvl="0" marL="0" rtl="0" algn="l">
              <a:spcBef>
                <a:spcPts val="1600"/>
              </a:spcBef>
              <a:spcAft>
                <a:spcPts val="1600"/>
              </a:spcAft>
              <a:buNone/>
            </a:pPr>
            <a:r>
              <a:t/>
            </a:r>
            <a:endParaRPr sz="22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