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schemas.openxmlformats.org/officeDocument/2006/relationships/font" Target="fonts/Roboto-bold.fntdata"/><Relationship Id="rId10" Type="http://schemas.openxmlformats.org/officeDocument/2006/relationships/slide" Target="slides/slide6.xml"/><Relationship Id="rId21" Type="http://schemas.openxmlformats.org/officeDocument/2006/relationships/font" Target="fonts/Roboto-regular.fntdata"/><Relationship Id="rId13" Type="http://schemas.openxmlformats.org/officeDocument/2006/relationships/slide" Target="slides/slide9.xml"/><Relationship Id="rId24" Type="http://schemas.openxmlformats.org/officeDocument/2006/relationships/font" Target="fonts/Roboto-boldItalic.fntdata"/><Relationship Id="rId12" Type="http://schemas.openxmlformats.org/officeDocument/2006/relationships/slide" Target="slides/slide8.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bc6dc3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bc6dc3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30 minute activity was presented at the 2019 BioQUEST / QUBES Summer Workshop titled, “Evolution of Data in the Classroom: From Data to Data Science”.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ed596beb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d596beb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ed596beb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ed596beb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Kjelvik, M. K., &amp; Schultheis, E. H. (2019). Getting Messy with Authentic Data: Exploring the Potential of Using Data from Scientific Research to Support Student Data Literacy. CBE—Life Sciences Education, 18(2), es2.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ed596beb1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ed596beb1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Gibson, J. P., &amp; Mourad, T. (2018). The growing importance of data literacy in life science education. American journal of botany.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ed596be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ed596be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bit of an inside joke - but now you are part of it.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ed5d7168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ed5d7168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and let them respond. We were introducing the practices that scientists follow to build knowledge.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made a great start.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ed5d7168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ed5d7168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ecf1029e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ecf1029e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and let them respond. We were introducing the practices that scientists follow to build knowledge.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ed5d7168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ed5d7168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 of the parallel with data science. </a:t>
            </a:r>
            <a:endParaRPr/>
          </a:p>
          <a:p>
            <a:pPr indent="0" lvl="0" marL="0" rtl="0" algn="l">
              <a:spcBef>
                <a:spcPts val="0"/>
              </a:spcBef>
              <a:spcAft>
                <a:spcPts val="0"/>
              </a:spcAft>
              <a:buNone/>
            </a:pPr>
            <a:r>
              <a:rPr lang="en"/>
              <a:t>Mark Pauley, Sally Elgin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ed5d7168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ed5d716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RCN - Incubator</a:t>
            </a:r>
            <a:endParaRPr/>
          </a:p>
          <a:p>
            <a:pPr indent="0" lvl="0" marL="0" rtl="0" algn="l">
              <a:spcBef>
                <a:spcPts val="0"/>
              </a:spcBef>
              <a:spcAft>
                <a:spcPts val="0"/>
              </a:spcAft>
              <a:buNone/>
            </a:pPr>
            <a:r>
              <a:rPr lang="en"/>
              <a:t>Ellen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ed5d7168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ed5d7168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Renata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ed596beb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ed596beb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Megan and Alycia and the OEC fellows (Bryan Dewsbery) and (Karen 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ed596beb1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ed596beb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Molly and Deb and Anna Monfils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3.jp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689702" y="804825"/>
            <a:ext cx="57834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Biobyte 4</a:t>
            </a:r>
            <a:endParaRPr sz="4600"/>
          </a:p>
        </p:txBody>
      </p:sp>
      <p:sp>
        <p:nvSpPr>
          <p:cNvPr id="64" name="Google Shape;64;p13"/>
          <p:cNvSpPr txBox="1"/>
          <p:nvPr>
            <p:ph idx="1" type="body"/>
          </p:nvPr>
        </p:nvSpPr>
        <p:spPr>
          <a:xfrm>
            <a:off x="286775" y="2343150"/>
            <a:ext cx="3804600" cy="15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FFFF"/>
                </a:solidFill>
              </a:rPr>
              <a:t>Exploring the intersection </a:t>
            </a:r>
            <a:br>
              <a:rPr lang="en" sz="2000">
                <a:solidFill>
                  <a:srgbClr val="FFFFFF"/>
                </a:solidFill>
              </a:rPr>
            </a:br>
            <a:r>
              <a:rPr lang="en" sz="2000">
                <a:solidFill>
                  <a:srgbClr val="FFFFFF"/>
                </a:solidFill>
              </a:rPr>
              <a:t>of data science and undergraduate biology education</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en" sz="2000">
                <a:solidFill>
                  <a:srgbClr val="FFFFFF"/>
                </a:solidFill>
              </a:rPr>
              <a:t>Friday @ W&amp;M, July 2019</a:t>
            </a:r>
            <a:endParaRPr sz="2000">
              <a:solidFill>
                <a:srgbClr val="FFFFFF"/>
              </a:solidFill>
            </a:endParaRPr>
          </a:p>
        </p:txBody>
      </p:sp>
      <p:pic>
        <p:nvPicPr>
          <p:cNvPr id="65" name="Google Shape;65;p13"/>
          <p:cNvPicPr preferRelativeResize="0"/>
          <p:nvPr/>
        </p:nvPicPr>
        <p:blipFill>
          <a:blip r:embed="rId3">
            <a:alphaModFix/>
          </a:blip>
          <a:stretch>
            <a:fillRect/>
          </a:stretch>
        </p:blipFill>
        <p:spPr>
          <a:xfrm>
            <a:off x="6789325" y="379375"/>
            <a:ext cx="2076475" cy="2069650"/>
          </a:xfrm>
          <a:prstGeom prst="rect">
            <a:avLst/>
          </a:prstGeom>
          <a:noFill/>
          <a:ln>
            <a:noFill/>
          </a:ln>
        </p:spPr>
      </p:pic>
      <p:pic>
        <p:nvPicPr>
          <p:cNvPr id="66" name="Google Shape;66;p13"/>
          <p:cNvPicPr preferRelativeResize="0"/>
          <p:nvPr/>
        </p:nvPicPr>
        <p:blipFill>
          <a:blip r:embed="rId4">
            <a:alphaModFix/>
          </a:blip>
          <a:stretch>
            <a:fillRect/>
          </a:stretch>
        </p:blipFill>
        <p:spPr>
          <a:xfrm>
            <a:off x="228597" y="4090252"/>
            <a:ext cx="4663700" cy="874450"/>
          </a:xfrm>
          <a:prstGeom prst="rect">
            <a:avLst/>
          </a:prstGeom>
          <a:noFill/>
          <a:ln>
            <a:noFill/>
          </a:ln>
        </p:spPr>
      </p:pic>
      <p:pic>
        <p:nvPicPr>
          <p:cNvPr id="67" name="Google Shape;67;p13"/>
          <p:cNvPicPr preferRelativeResize="0"/>
          <p:nvPr/>
        </p:nvPicPr>
        <p:blipFill>
          <a:blip r:embed="rId5">
            <a:alphaModFix/>
          </a:blip>
          <a:stretch>
            <a:fillRect/>
          </a:stretch>
        </p:blipFill>
        <p:spPr>
          <a:xfrm>
            <a:off x="286775" y="228600"/>
            <a:ext cx="3933952" cy="1188925"/>
          </a:xfrm>
          <a:prstGeom prst="rect">
            <a:avLst/>
          </a:prstGeom>
          <a:noFill/>
          <a:ln>
            <a:noFill/>
          </a:ln>
        </p:spPr>
      </p:pic>
      <p:pic>
        <p:nvPicPr>
          <p:cNvPr id="68" name="Google Shape;68;p13"/>
          <p:cNvPicPr preferRelativeResize="0"/>
          <p:nvPr/>
        </p:nvPicPr>
        <p:blipFill>
          <a:blip r:embed="rId6">
            <a:alphaModFix/>
          </a:blip>
          <a:stretch>
            <a:fillRect/>
          </a:stretch>
        </p:blipFill>
        <p:spPr>
          <a:xfrm>
            <a:off x="6789325" y="2672190"/>
            <a:ext cx="2076475" cy="2086910"/>
          </a:xfrm>
          <a:prstGeom prst="rect">
            <a:avLst/>
          </a:prstGeom>
          <a:noFill/>
          <a:ln>
            <a:noFill/>
          </a:ln>
        </p:spPr>
      </p:pic>
      <p:grpSp>
        <p:nvGrpSpPr>
          <p:cNvPr id="69" name="Google Shape;69;p13"/>
          <p:cNvGrpSpPr/>
          <p:nvPr/>
        </p:nvGrpSpPr>
        <p:grpSpPr>
          <a:xfrm>
            <a:off x="3795089" y="1846688"/>
            <a:ext cx="2752631" cy="1330854"/>
            <a:chOff x="3947400" y="1694250"/>
            <a:chExt cx="4923325" cy="2380350"/>
          </a:xfrm>
        </p:grpSpPr>
        <p:pic>
          <p:nvPicPr>
            <p:cNvPr id="70" name="Google Shape;70;p13"/>
            <p:cNvPicPr preferRelativeResize="0"/>
            <p:nvPr/>
          </p:nvPicPr>
          <p:blipFill rotWithShape="1">
            <a:blip r:embed="rId7">
              <a:alphaModFix/>
            </a:blip>
            <a:srcRect b="15639" l="0" r="19237" t="14945"/>
            <a:stretch/>
          </p:blipFill>
          <p:spPr>
            <a:xfrm>
              <a:off x="3947400" y="1694250"/>
              <a:ext cx="4923325" cy="2380350"/>
            </a:xfrm>
            <a:prstGeom prst="rect">
              <a:avLst/>
            </a:prstGeom>
            <a:noFill/>
            <a:ln>
              <a:noFill/>
            </a:ln>
          </p:spPr>
        </p:pic>
        <p:pic>
          <p:nvPicPr>
            <p:cNvPr id="71" name="Google Shape;71;p13"/>
            <p:cNvPicPr preferRelativeResize="0"/>
            <p:nvPr/>
          </p:nvPicPr>
          <p:blipFill rotWithShape="1">
            <a:blip r:embed="rId8">
              <a:alphaModFix/>
            </a:blip>
            <a:srcRect b="45124" l="23504" r="22795" t="32550"/>
            <a:stretch/>
          </p:blipFill>
          <p:spPr>
            <a:xfrm>
              <a:off x="4038600" y="2714938"/>
              <a:ext cx="3318100" cy="4762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3" name="Google Shape;143;p22"/>
          <p:cNvSpPr txBox="1"/>
          <p:nvPr>
            <p:ph idx="2" type="body"/>
          </p:nvPr>
        </p:nvSpPr>
        <p:spPr>
          <a:xfrm>
            <a:off x="3701750" y="3676650"/>
            <a:ext cx="5054100" cy="89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Kjelvik, M. K., &amp; Schultheis, E. H. (2019). Getting Messy with Authentic Data: Exploring the Potential of Using Data from Scientific Research to Support Student Data Literacy. CBE—Life Sciences Education, 18(2), es2.</a:t>
            </a:r>
            <a:endParaRPr/>
          </a:p>
        </p:txBody>
      </p:sp>
      <p:pic>
        <p:nvPicPr>
          <p:cNvPr id="144" name="Google Shape;144;p22"/>
          <p:cNvPicPr preferRelativeResize="0"/>
          <p:nvPr/>
        </p:nvPicPr>
        <p:blipFill>
          <a:blip r:embed="rId3">
            <a:alphaModFix/>
          </a:blip>
          <a:stretch>
            <a:fillRect/>
          </a:stretch>
        </p:blipFill>
        <p:spPr>
          <a:xfrm>
            <a:off x="0" y="-68457"/>
            <a:ext cx="9144000" cy="3394463"/>
          </a:xfrm>
          <a:prstGeom prst="rect">
            <a:avLst/>
          </a:prstGeom>
          <a:noFill/>
          <a:ln>
            <a:noFill/>
          </a:ln>
        </p:spPr>
      </p:pic>
      <p:pic>
        <p:nvPicPr>
          <p:cNvPr id="145" name="Google Shape;145;p22"/>
          <p:cNvPicPr preferRelativeResize="0"/>
          <p:nvPr/>
        </p:nvPicPr>
        <p:blipFill rotWithShape="1">
          <a:blip r:embed="rId4">
            <a:alphaModFix/>
          </a:blip>
          <a:srcRect b="0" l="0" r="42475" t="0"/>
          <a:stretch/>
        </p:blipFill>
        <p:spPr>
          <a:xfrm>
            <a:off x="256300" y="3707825"/>
            <a:ext cx="3177875" cy="100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23"/>
          <p:cNvSpPr txBox="1"/>
          <p:nvPr>
            <p:ph idx="2" type="body"/>
          </p:nvPr>
        </p:nvSpPr>
        <p:spPr>
          <a:xfrm>
            <a:off x="5457900" y="880225"/>
            <a:ext cx="3400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FIGURE 1. </a:t>
            </a:r>
            <a:br>
              <a:rPr lang="en" sz="1700"/>
            </a:br>
            <a:r>
              <a:rPr lang="en" sz="1700"/>
              <a:t>Venn diagram illustrating overlap between the fields of quantitative reasoning and data science, both within and outside authentic contexts. Data literacy lies at the intersection of these two fields when both are explored in an authentic context. </a:t>
            </a:r>
            <a:endParaRPr sz="1700"/>
          </a:p>
        </p:txBody>
      </p:sp>
      <p:pic>
        <p:nvPicPr>
          <p:cNvPr id="153" name="Google Shape;153;p23"/>
          <p:cNvPicPr preferRelativeResize="0"/>
          <p:nvPr/>
        </p:nvPicPr>
        <p:blipFill>
          <a:blip r:embed="rId3">
            <a:alphaModFix/>
          </a:blip>
          <a:stretch>
            <a:fillRect/>
          </a:stretch>
        </p:blipFill>
        <p:spPr>
          <a:xfrm>
            <a:off x="-1" y="0"/>
            <a:ext cx="5347204"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0" name="Google Shape;160;p24"/>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1" name="Google Shape;161;p24"/>
          <p:cNvPicPr preferRelativeResize="0"/>
          <p:nvPr/>
        </p:nvPicPr>
        <p:blipFill>
          <a:blip r:embed="rId3">
            <a:alphaModFix/>
          </a:blip>
          <a:stretch>
            <a:fillRect/>
          </a:stretch>
        </p:blipFill>
        <p:spPr>
          <a:xfrm>
            <a:off x="0" y="189700"/>
            <a:ext cx="9143999" cy="4764100"/>
          </a:xfrm>
          <a:prstGeom prst="rect">
            <a:avLst/>
          </a:prstGeom>
          <a:noFill/>
          <a:ln>
            <a:noFill/>
          </a:ln>
        </p:spPr>
      </p:pic>
      <p:pic>
        <p:nvPicPr>
          <p:cNvPr id="162" name="Google Shape;162;p24"/>
          <p:cNvPicPr preferRelativeResize="0"/>
          <p:nvPr/>
        </p:nvPicPr>
        <p:blipFill>
          <a:blip r:embed="rId4">
            <a:alphaModFix/>
          </a:blip>
          <a:stretch>
            <a:fillRect/>
          </a:stretch>
        </p:blipFill>
        <p:spPr>
          <a:xfrm>
            <a:off x="3006175" y="1403963"/>
            <a:ext cx="5211001" cy="2335575"/>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grpSp>
        <p:nvGrpSpPr>
          <p:cNvPr id="167" name="Google Shape;167;p25"/>
          <p:cNvGrpSpPr/>
          <p:nvPr/>
        </p:nvGrpSpPr>
        <p:grpSpPr>
          <a:xfrm>
            <a:off x="346175" y="332550"/>
            <a:ext cx="3568500" cy="2210700"/>
            <a:chOff x="346175" y="332550"/>
            <a:chExt cx="3568500" cy="2210700"/>
          </a:xfrm>
        </p:grpSpPr>
        <p:sp>
          <p:nvSpPr>
            <p:cNvPr id="168" name="Google Shape;168;p25"/>
            <p:cNvSpPr txBox="1"/>
            <p:nvPr/>
          </p:nvSpPr>
          <p:spPr>
            <a:xfrm>
              <a:off x="346175" y="332550"/>
              <a:ext cx="1425300" cy="10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Roboto"/>
                  <a:ea typeface="Roboto"/>
                  <a:cs typeface="Roboto"/>
                  <a:sym typeface="Roboto"/>
                </a:rPr>
                <a:t>You are here...</a:t>
              </a:r>
              <a:endParaRPr b="1" sz="2800">
                <a:solidFill>
                  <a:srgbClr val="FFFFFF"/>
                </a:solidFill>
                <a:latin typeface="Roboto"/>
                <a:ea typeface="Roboto"/>
                <a:cs typeface="Roboto"/>
                <a:sym typeface="Roboto"/>
              </a:endParaRPr>
            </a:p>
          </p:txBody>
        </p:sp>
        <p:cxnSp>
          <p:nvCxnSpPr>
            <p:cNvPr id="169" name="Google Shape;169;p25"/>
            <p:cNvCxnSpPr>
              <a:stCxn id="168" idx="3"/>
            </p:cNvCxnSpPr>
            <p:nvPr/>
          </p:nvCxnSpPr>
          <p:spPr>
            <a:xfrm>
              <a:off x="1771475" y="851550"/>
              <a:ext cx="2143200" cy="1691700"/>
            </a:xfrm>
            <a:prstGeom prst="curvedConnector3">
              <a:avLst>
                <a:gd fmla="val 50000" name="adj1"/>
              </a:avLst>
            </a:prstGeom>
            <a:noFill/>
            <a:ln cap="flat" cmpd="sng" w="38100">
              <a:solidFill>
                <a:srgbClr val="FFFFFF"/>
              </a:solidFill>
              <a:prstDash val="solid"/>
              <a:round/>
              <a:headEnd len="med" w="med" type="none"/>
              <a:tailEnd len="med" w="med" type="triangle"/>
            </a:ln>
          </p:spPr>
        </p:cxnSp>
      </p:grpSp>
      <p:grpSp>
        <p:nvGrpSpPr>
          <p:cNvPr id="170" name="Google Shape;170;p25"/>
          <p:cNvGrpSpPr/>
          <p:nvPr/>
        </p:nvGrpSpPr>
        <p:grpSpPr>
          <a:xfrm>
            <a:off x="2012575" y="1606734"/>
            <a:ext cx="3025500" cy="3219083"/>
            <a:chOff x="2012575" y="1606734"/>
            <a:chExt cx="3025500" cy="3219083"/>
          </a:xfrm>
        </p:grpSpPr>
        <p:sp>
          <p:nvSpPr>
            <p:cNvPr id="171" name="Google Shape;171;p25"/>
            <p:cNvSpPr/>
            <p:nvPr/>
          </p:nvSpPr>
          <p:spPr>
            <a:xfrm>
              <a:off x="2012575" y="1606734"/>
              <a:ext cx="3025500" cy="3147900"/>
            </a:xfrm>
            <a:prstGeom prst="ellipse">
              <a:avLst/>
            </a:prstGeom>
            <a:noFill/>
            <a:ln cap="flat" cmpd="sng" w="1143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72" name="Google Shape;172;p25"/>
            <p:cNvPicPr preferRelativeResize="0"/>
            <p:nvPr/>
          </p:nvPicPr>
          <p:blipFill>
            <a:blip r:embed="rId3">
              <a:alphaModFix/>
            </a:blip>
            <a:stretch>
              <a:fillRect/>
            </a:stretch>
          </p:blipFill>
          <p:spPr>
            <a:xfrm rot="3670345">
              <a:off x="1731269" y="3096061"/>
              <a:ext cx="2651265" cy="766982"/>
            </a:xfrm>
            <a:prstGeom prst="rect">
              <a:avLst/>
            </a:prstGeom>
            <a:noFill/>
            <a:ln>
              <a:noFill/>
            </a:ln>
          </p:spPr>
        </p:pic>
      </p:grpSp>
      <p:grpSp>
        <p:nvGrpSpPr>
          <p:cNvPr id="173" name="Google Shape;173;p25"/>
          <p:cNvGrpSpPr/>
          <p:nvPr/>
        </p:nvGrpSpPr>
        <p:grpSpPr>
          <a:xfrm>
            <a:off x="2250275" y="50026"/>
            <a:ext cx="4159500" cy="3147900"/>
            <a:chOff x="2250275" y="50026"/>
            <a:chExt cx="4159500" cy="3147900"/>
          </a:xfrm>
        </p:grpSpPr>
        <p:sp>
          <p:nvSpPr>
            <p:cNvPr id="174" name="Google Shape;174;p25"/>
            <p:cNvSpPr/>
            <p:nvPr/>
          </p:nvSpPr>
          <p:spPr>
            <a:xfrm>
              <a:off x="2817283" y="50026"/>
              <a:ext cx="3025500" cy="3147900"/>
            </a:xfrm>
            <a:prstGeom prst="ellipse">
              <a:avLst/>
            </a:prstGeom>
            <a:noFill/>
            <a:ln cap="flat" cmpd="sng" w="1143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5" name="Google Shape;175;p25"/>
            <p:cNvSpPr txBox="1"/>
            <p:nvPr/>
          </p:nvSpPr>
          <p:spPr>
            <a:xfrm>
              <a:off x="2250275" y="53225"/>
              <a:ext cx="4159500" cy="10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Roboto"/>
                  <a:ea typeface="Roboto"/>
                  <a:cs typeface="Roboto"/>
                  <a:sym typeface="Roboto"/>
                </a:rPr>
                <a:t>Data </a:t>
              </a:r>
              <a:br>
                <a:rPr b="1" lang="en" sz="3000">
                  <a:solidFill>
                    <a:srgbClr val="FFFFFF"/>
                  </a:solidFill>
                  <a:latin typeface="Roboto"/>
                  <a:ea typeface="Roboto"/>
                  <a:cs typeface="Roboto"/>
                  <a:sym typeface="Roboto"/>
                </a:rPr>
              </a:br>
              <a:r>
                <a:rPr b="1" lang="en" sz="3000">
                  <a:solidFill>
                    <a:srgbClr val="FFFFFF"/>
                  </a:solidFill>
                  <a:latin typeface="Roboto"/>
                  <a:ea typeface="Roboto"/>
                  <a:cs typeface="Roboto"/>
                  <a:sym typeface="Roboto"/>
                </a:rPr>
                <a:t>Science </a:t>
              </a:r>
              <a:endParaRPr b="1" sz="3000">
                <a:solidFill>
                  <a:srgbClr val="FFFFFF"/>
                </a:solidFill>
                <a:latin typeface="Roboto"/>
                <a:ea typeface="Roboto"/>
                <a:cs typeface="Roboto"/>
                <a:sym typeface="Roboto"/>
              </a:endParaRPr>
            </a:p>
            <a:p>
              <a:pPr indent="0" lvl="0" marL="0" rtl="0" algn="ctr">
                <a:spcBef>
                  <a:spcPts val="0"/>
                </a:spcBef>
                <a:spcAft>
                  <a:spcPts val="0"/>
                </a:spcAft>
                <a:buNone/>
              </a:pPr>
              <a:r>
                <a:rPr b="1" lang="en" sz="3000">
                  <a:solidFill>
                    <a:srgbClr val="FFFFFF"/>
                  </a:solidFill>
                  <a:latin typeface="Roboto"/>
                  <a:ea typeface="Roboto"/>
                  <a:cs typeface="Roboto"/>
                  <a:sym typeface="Roboto"/>
                </a:rPr>
                <a:t>Education </a:t>
              </a:r>
              <a:endParaRPr b="1" sz="3000">
                <a:solidFill>
                  <a:srgbClr val="FFFFFF"/>
                </a:solidFill>
                <a:latin typeface="Roboto"/>
                <a:ea typeface="Roboto"/>
                <a:cs typeface="Roboto"/>
                <a:sym typeface="Roboto"/>
              </a:endParaRPr>
            </a:p>
          </p:txBody>
        </p:sp>
      </p:grpSp>
      <p:grpSp>
        <p:nvGrpSpPr>
          <p:cNvPr id="176" name="Google Shape;176;p25"/>
          <p:cNvGrpSpPr/>
          <p:nvPr/>
        </p:nvGrpSpPr>
        <p:grpSpPr>
          <a:xfrm>
            <a:off x="3746429" y="1682945"/>
            <a:ext cx="3168039" cy="3284598"/>
            <a:chOff x="3746429" y="1682945"/>
            <a:chExt cx="3168039" cy="3284598"/>
          </a:xfrm>
        </p:grpSpPr>
        <p:sp>
          <p:nvSpPr>
            <p:cNvPr id="177" name="Google Shape;177;p25"/>
            <p:cNvSpPr/>
            <p:nvPr/>
          </p:nvSpPr>
          <p:spPr>
            <a:xfrm>
              <a:off x="3746429" y="1682945"/>
              <a:ext cx="3025500" cy="3147900"/>
            </a:xfrm>
            <a:prstGeom prst="ellipse">
              <a:avLst/>
            </a:prstGeom>
            <a:noFill/>
            <a:ln cap="flat" cmpd="sng" w="1143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5"/>
            <p:cNvPicPr preferRelativeResize="0"/>
            <p:nvPr/>
          </p:nvPicPr>
          <p:blipFill>
            <a:blip r:embed="rId4">
              <a:alphaModFix/>
            </a:blip>
            <a:stretch>
              <a:fillRect/>
            </a:stretch>
          </p:blipFill>
          <p:spPr>
            <a:xfrm rot="-3525087">
              <a:off x="4164272" y="2974800"/>
              <a:ext cx="3139181" cy="857099"/>
            </a:xfrm>
            <a:prstGeom prst="rect">
              <a:avLst/>
            </a:prstGeom>
            <a:noFill/>
            <a:ln>
              <a:noFill/>
            </a:ln>
          </p:spPr>
        </p:pic>
      </p:grpSp>
      <p:pic>
        <p:nvPicPr>
          <p:cNvPr id="179" name="Google Shape;179;p25"/>
          <p:cNvPicPr preferRelativeResize="0"/>
          <p:nvPr/>
        </p:nvPicPr>
        <p:blipFill>
          <a:blip r:embed="rId5">
            <a:alphaModFix/>
          </a:blip>
          <a:stretch>
            <a:fillRect/>
          </a:stretch>
        </p:blipFill>
        <p:spPr>
          <a:xfrm>
            <a:off x="3461138" y="1576288"/>
            <a:ext cx="1990925" cy="1990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87900" y="127075"/>
            <a:ext cx="8368200" cy="103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What do you think are the biggest challenges? Where do you see yourself participating?</a:t>
            </a:r>
            <a:endParaRPr sz="2900"/>
          </a:p>
        </p:txBody>
      </p:sp>
      <p:sp>
        <p:nvSpPr>
          <p:cNvPr id="185" name="Google Shape;185;p26"/>
          <p:cNvSpPr txBox="1"/>
          <p:nvPr>
            <p:ph idx="1" type="body"/>
          </p:nvPr>
        </p:nvSpPr>
        <p:spPr>
          <a:xfrm>
            <a:off x="387900" y="1224450"/>
            <a:ext cx="81639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Defining learning objectives </a:t>
            </a:r>
            <a:endParaRPr sz="2200"/>
          </a:p>
          <a:p>
            <a:pPr indent="-368300" lvl="0" marL="457200" rtl="0" algn="l">
              <a:spcBef>
                <a:spcPts val="0"/>
              </a:spcBef>
              <a:spcAft>
                <a:spcPts val="0"/>
              </a:spcAft>
              <a:buSzPts val="2200"/>
              <a:buChar char="➔"/>
            </a:pPr>
            <a:r>
              <a:rPr lang="en" sz="2200"/>
              <a:t>Developing strategies for assessing outcomes</a:t>
            </a:r>
            <a:endParaRPr sz="2200"/>
          </a:p>
          <a:p>
            <a:pPr indent="-368300" lvl="0" marL="457200" rtl="0" algn="l">
              <a:spcBef>
                <a:spcPts val="0"/>
              </a:spcBef>
              <a:spcAft>
                <a:spcPts val="0"/>
              </a:spcAft>
              <a:buSzPts val="2200"/>
              <a:buChar char="➔"/>
            </a:pPr>
            <a:r>
              <a:rPr lang="en" sz="2200"/>
              <a:t>Doing research on how student learn </a:t>
            </a:r>
            <a:endParaRPr sz="2200"/>
          </a:p>
          <a:p>
            <a:pPr indent="-368300" lvl="0" marL="457200" rtl="0" algn="l">
              <a:spcBef>
                <a:spcPts val="0"/>
              </a:spcBef>
              <a:spcAft>
                <a:spcPts val="0"/>
              </a:spcAft>
              <a:buSzPts val="2200"/>
              <a:buChar char="➔"/>
            </a:pPr>
            <a:r>
              <a:rPr lang="en" sz="2200"/>
              <a:t>Faculty  professional development</a:t>
            </a:r>
            <a:endParaRPr sz="2200"/>
          </a:p>
          <a:p>
            <a:pPr indent="-368300" lvl="0" marL="457200" rtl="0" algn="l">
              <a:spcBef>
                <a:spcPts val="0"/>
              </a:spcBef>
              <a:spcAft>
                <a:spcPts val="0"/>
              </a:spcAft>
              <a:buSzPts val="2200"/>
              <a:buChar char="➔"/>
            </a:pPr>
            <a:r>
              <a:rPr lang="en" sz="2200"/>
              <a:t>Broadening participation and promoting inclusive practices</a:t>
            </a:r>
            <a:endParaRPr sz="2200"/>
          </a:p>
          <a:p>
            <a:pPr indent="-368300" lvl="0" marL="457200" rtl="0" algn="l">
              <a:spcBef>
                <a:spcPts val="0"/>
              </a:spcBef>
              <a:spcAft>
                <a:spcPts val="0"/>
              </a:spcAft>
              <a:buSzPts val="2200"/>
              <a:buChar char="➔"/>
            </a:pPr>
            <a:r>
              <a:rPr lang="en" sz="2200"/>
              <a:t>Emphasizing open science / open teaching </a:t>
            </a:r>
            <a:endParaRPr sz="2200"/>
          </a:p>
          <a:p>
            <a:pPr indent="-368300" lvl="0" marL="457200" rtl="0" algn="l">
              <a:spcBef>
                <a:spcPts val="0"/>
              </a:spcBef>
              <a:spcAft>
                <a:spcPts val="0"/>
              </a:spcAft>
              <a:buSzPts val="2200"/>
              <a:buChar char="➔"/>
            </a:pPr>
            <a:r>
              <a:rPr lang="en" sz="2200"/>
              <a:t>Developing / refining high quality learning resources</a:t>
            </a:r>
            <a:endParaRPr sz="2200"/>
          </a:p>
          <a:p>
            <a:pPr indent="-368300" lvl="0" marL="457200" rtl="0" algn="l">
              <a:spcBef>
                <a:spcPts val="0"/>
              </a:spcBef>
              <a:spcAft>
                <a:spcPts val="0"/>
              </a:spcAft>
              <a:buSzPts val="2200"/>
              <a:buChar char="➔"/>
            </a:pPr>
            <a:r>
              <a:rPr lang="en" sz="2200"/>
              <a:t>Exploring interdisciplinary connections and collaborations</a:t>
            </a:r>
            <a:endParaRPr sz="2200"/>
          </a:p>
          <a:p>
            <a:pPr indent="-368300" lvl="0" marL="457200" rtl="0" algn="l">
              <a:spcBef>
                <a:spcPts val="0"/>
              </a:spcBef>
              <a:spcAft>
                <a:spcPts val="0"/>
              </a:spcAft>
              <a:buSzPts val="2200"/>
              <a:buChar char="➔"/>
            </a:pPr>
            <a:r>
              <a:rPr lang="en" sz="2200"/>
              <a:t>Other areas?</a:t>
            </a:r>
            <a:endParaRPr sz="2200"/>
          </a:p>
          <a:p>
            <a:pPr indent="457200" lvl="0" marL="3657600" rtl="0" algn="l">
              <a:spcBef>
                <a:spcPts val="1600"/>
              </a:spcBef>
              <a:spcAft>
                <a:spcPts val="1600"/>
              </a:spcAft>
              <a:buNone/>
            </a:pPr>
            <a:r>
              <a:t/>
            </a:r>
            <a:endParaRPr sz="2200"/>
          </a:p>
        </p:txBody>
      </p:sp>
      <p:sp>
        <p:nvSpPr>
          <p:cNvPr id="186" name="Google Shape;186;p26"/>
          <p:cNvSpPr txBox="1"/>
          <p:nvPr/>
        </p:nvSpPr>
        <p:spPr>
          <a:xfrm>
            <a:off x="666750" y="4533900"/>
            <a:ext cx="7667700" cy="574200"/>
          </a:xfrm>
          <a:prstGeom prst="rect">
            <a:avLst/>
          </a:prstGeom>
          <a:noFill/>
          <a:ln>
            <a:noFill/>
          </a:ln>
        </p:spPr>
        <p:txBody>
          <a:bodyPr anchorCtr="0" anchor="t" bIns="91425" lIns="91425" spcFirstLastPara="1" rIns="91425" wrap="square" tIns="91425">
            <a:noAutofit/>
          </a:bodyPr>
          <a:lstStyle/>
          <a:p>
            <a:pPr indent="0" lvl="0" marL="3657600" rtl="0" algn="l">
              <a:lnSpc>
                <a:spcPct val="115000"/>
              </a:lnSpc>
              <a:spcBef>
                <a:spcPts val="0"/>
              </a:spcBef>
              <a:spcAft>
                <a:spcPts val="1600"/>
              </a:spcAft>
              <a:buNone/>
            </a:pPr>
            <a:r>
              <a:rPr b="1" lang="en" sz="2200">
                <a:solidFill>
                  <a:schemeClr val="dk1"/>
                </a:solidFill>
                <a:latin typeface="Roboto"/>
                <a:ea typeface="Roboto"/>
                <a:cs typeface="Roboto"/>
                <a:sym typeface="Roboto"/>
              </a:rPr>
              <a:t>Email: qubeshub@gmail.com</a:t>
            </a:r>
            <a:endParaRPr b="1">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type="title"/>
          </p:nvPr>
        </p:nvSpPr>
        <p:spPr>
          <a:xfrm>
            <a:off x="265500" y="476775"/>
            <a:ext cx="4045200" cy="28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t>The Role of </a:t>
            </a:r>
            <a:r>
              <a:rPr lang="en" sz="3400"/>
              <a:t>Data Science Principles and Practices in Undergraduate Biology Education </a:t>
            </a:r>
            <a:endParaRPr sz="3400"/>
          </a:p>
        </p:txBody>
      </p:sp>
      <p:sp>
        <p:nvSpPr>
          <p:cNvPr id="77" name="Google Shape;77;p14"/>
          <p:cNvSpPr txBox="1"/>
          <p:nvPr>
            <p:ph idx="2" type="body"/>
          </p:nvPr>
        </p:nvSpPr>
        <p:spPr>
          <a:xfrm>
            <a:off x="4939500" y="724200"/>
            <a:ext cx="39894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Goals: </a:t>
            </a:r>
            <a:endParaRPr sz="2300"/>
          </a:p>
          <a:p>
            <a:pPr indent="0" lvl="0" marL="0" rtl="0" algn="l">
              <a:spcBef>
                <a:spcPts val="1600"/>
              </a:spcBef>
              <a:spcAft>
                <a:spcPts val="0"/>
              </a:spcAft>
              <a:buNone/>
            </a:pPr>
            <a:r>
              <a:rPr lang="en" sz="2300"/>
              <a:t>Continue to define the landscape of DS in UBE. </a:t>
            </a:r>
            <a:endParaRPr sz="2300"/>
          </a:p>
          <a:p>
            <a:pPr indent="0" lvl="0" marL="0" rtl="0" algn="l">
              <a:spcBef>
                <a:spcPts val="1600"/>
              </a:spcBef>
              <a:spcAft>
                <a:spcPts val="1600"/>
              </a:spcAft>
              <a:buNone/>
            </a:pPr>
            <a:r>
              <a:rPr lang="en" sz="2300"/>
              <a:t>Foster a community within which diverse stakeholders can participate in these discussions. </a:t>
            </a:r>
            <a:endParaRPr sz="2300"/>
          </a:p>
        </p:txBody>
      </p:sp>
      <p:sp>
        <p:nvSpPr>
          <p:cNvPr id="78" name="Google Shape;78;p14"/>
          <p:cNvSpPr txBox="1"/>
          <p:nvPr>
            <p:ph idx="1" type="subTitle"/>
          </p:nvPr>
        </p:nvSpPr>
        <p:spPr>
          <a:xfrm>
            <a:off x="265500" y="3521725"/>
            <a:ext cx="4045200" cy="16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Biobyte 3</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Effect filter="fade" transition="in">
                                      <p:cBhvr>
                                        <p:cTn dur="1000"/>
                                        <p:tgtEl>
                                          <p:spTgt spid="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animEffect filter="fade" transition="in">
                                      <p:cBhvr>
                                        <p:cTn dur="1000"/>
                                        <p:tgtEl>
                                          <p:spTgt spid="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animEffect filter="fade" transition="in">
                                      <p:cBhvr>
                                        <p:cTn dur="1000"/>
                                        <p:tgtEl>
                                          <p:spTgt spid="7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QUBES is actively working to articulate how these domains intersect and how that can inform teaching and learning. </a:t>
            </a:r>
            <a:endParaRPr sz="2000"/>
          </a:p>
          <a:p>
            <a:pPr indent="0" lvl="0" marL="0" rtl="0" algn="l">
              <a:spcBef>
                <a:spcPts val="1600"/>
              </a:spcBef>
              <a:spcAft>
                <a:spcPts val="1600"/>
              </a:spcAft>
              <a:buNone/>
            </a:pPr>
            <a:r>
              <a:rPr lang="en" sz="2000"/>
              <a:t>We are committed to doing this in a way that captures input from and engages as broad a community as possible.</a:t>
            </a:r>
            <a:endParaRPr sz="2000"/>
          </a:p>
        </p:txBody>
      </p:sp>
      <p:pic>
        <p:nvPicPr>
          <p:cNvPr id="86" name="Google Shape;86;p15"/>
          <p:cNvPicPr preferRelativeResize="0"/>
          <p:nvPr/>
        </p:nvPicPr>
        <p:blipFill>
          <a:blip r:embed="rId3">
            <a:alphaModFix/>
          </a:blip>
          <a:stretch>
            <a:fillRect/>
          </a:stretch>
        </p:blipFill>
        <p:spPr>
          <a:xfrm>
            <a:off x="44400" y="763125"/>
            <a:ext cx="4451400" cy="36368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387900" y="127075"/>
            <a:ext cx="8368200" cy="103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Preparing future scientists, the technical workforce, and informed citizens will require:</a:t>
            </a:r>
            <a:endParaRPr sz="2900"/>
          </a:p>
        </p:txBody>
      </p:sp>
      <p:sp>
        <p:nvSpPr>
          <p:cNvPr id="92" name="Google Shape;92;p16"/>
          <p:cNvSpPr txBox="1"/>
          <p:nvPr>
            <p:ph idx="1" type="body"/>
          </p:nvPr>
        </p:nvSpPr>
        <p:spPr>
          <a:xfrm>
            <a:off x="387900" y="1224450"/>
            <a:ext cx="8163900" cy="3078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Defining learning objectives </a:t>
            </a:r>
            <a:endParaRPr sz="2200"/>
          </a:p>
          <a:p>
            <a:pPr indent="-368300" lvl="0" marL="457200" rtl="0" algn="l">
              <a:spcBef>
                <a:spcPts val="0"/>
              </a:spcBef>
              <a:spcAft>
                <a:spcPts val="0"/>
              </a:spcAft>
              <a:buSzPts val="2200"/>
              <a:buChar char="➔"/>
            </a:pPr>
            <a:r>
              <a:rPr lang="en" sz="2200"/>
              <a:t>Developing strategies for assessing outcomes</a:t>
            </a:r>
            <a:endParaRPr sz="2200"/>
          </a:p>
          <a:p>
            <a:pPr indent="-368300" lvl="0" marL="457200" rtl="0" algn="l">
              <a:spcBef>
                <a:spcPts val="0"/>
              </a:spcBef>
              <a:spcAft>
                <a:spcPts val="0"/>
              </a:spcAft>
              <a:buSzPts val="2200"/>
              <a:buChar char="➔"/>
            </a:pPr>
            <a:r>
              <a:rPr lang="en" sz="2200"/>
              <a:t>Doing research on how student learn </a:t>
            </a:r>
            <a:endParaRPr sz="2200"/>
          </a:p>
          <a:p>
            <a:pPr indent="-368300" lvl="0" marL="457200" rtl="0" algn="l">
              <a:spcBef>
                <a:spcPts val="0"/>
              </a:spcBef>
              <a:spcAft>
                <a:spcPts val="0"/>
              </a:spcAft>
              <a:buSzPts val="2200"/>
              <a:buChar char="➔"/>
            </a:pPr>
            <a:r>
              <a:rPr lang="en" sz="2200"/>
              <a:t>Faculty  professional development</a:t>
            </a:r>
            <a:endParaRPr sz="2200"/>
          </a:p>
          <a:p>
            <a:pPr indent="-368300" lvl="0" marL="457200" rtl="0" algn="l">
              <a:spcBef>
                <a:spcPts val="0"/>
              </a:spcBef>
              <a:spcAft>
                <a:spcPts val="0"/>
              </a:spcAft>
              <a:buSzPts val="2200"/>
              <a:buChar char="➔"/>
            </a:pPr>
            <a:r>
              <a:rPr lang="en" sz="2200"/>
              <a:t>Broadening participation and promoting inclusive practices</a:t>
            </a:r>
            <a:endParaRPr sz="2200"/>
          </a:p>
          <a:p>
            <a:pPr indent="-368300" lvl="0" marL="457200" rtl="0" algn="l">
              <a:spcBef>
                <a:spcPts val="0"/>
              </a:spcBef>
              <a:spcAft>
                <a:spcPts val="0"/>
              </a:spcAft>
              <a:buSzPts val="2200"/>
              <a:buChar char="➔"/>
            </a:pPr>
            <a:r>
              <a:rPr lang="en" sz="2200"/>
              <a:t>Emphasizing open science / open teaching </a:t>
            </a:r>
            <a:endParaRPr sz="2200"/>
          </a:p>
          <a:p>
            <a:pPr indent="-368300" lvl="0" marL="457200" rtl="0" algn="l">
              <a:spcBef>
                <a:spcPts val="0"/>
              </a:spcBef>
              <a:spcAft>
                <a:spcPts val="0"/>
              </a:spcAft>
              <a:buSzPts val="2200"/>
              <a:buChar char="➔"/>
            </a:pPr>
            <a:r>
              <a:rPr lang="en" sz="2200"/>
              <a:t>Developing high quality learning resources</a:t>
            </a:r>
            <a:endParaRPr sz="2200"/>
          </a:p>
          <a:p>
            <a:pPr indent="-368300" lvl="0" marL="457200" rtl="0" algn="l">
              <a:spcBef>
                <a:spcPts val="0"/>
              </a:spcBef>
              <a:spcAft>
                <a:spcPts val="0"/>
              </a:spcAft>
              <a:buSzPts val="2200"/>
              <a:buChar char="➔"/>
            </a:pPr>
            <a:r>
              <a:rPr lang="en" sz="2200"/>
              <a:t>Exploring interdisciplinary connections and collaborations</a:t>
            </a:r>
            <a:endParaRPr sz="2200"/>
          </a:p>
          <a:p>
            <a:pPr indent="0" lvl="0" marL="457200" rtl="0" algn="l">
              <a:spcBef>
                <a:spcPts val="1600"/>
              </a:spcBef>
              <a:spcAft>
                <a:spcPts val="1600"/>
              </a:spcAft>
              <a:buNone/>
            </a:pPr>
            <a:r>
              <a:t/>
            </a:r>
            <a:endParaRPr sz="2200"/>
          </a:p>
        </p:txBody>
      </p:sp>
      <p:sp>
        <p:nvSpPr>
          <p:cNvPr id="93" name="Google Shape;93;p16"/>
          <p:cNvSpPr txBox="1"/>
          <p:nvPr/>
        </p:nvSpPr>
        <p:spPr>
          <a:xfrm>
            <a:off x="695400" y="4438800"/>
            <a:ext cx="7753200" cy="70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chemeClr val="dk1"/>
                </a:solidFill>
                <a:latin typeface="Roboto Slab"/>
                <a:ea typeface="Roboto Slab"/>
                <a:cs typeface="Roboto Slab"/>
                <a:sym typeface="Roboto Slab"/>
              </a:rPr>
              <a:t>… at the interface of biology and data science.</a:t>
            </a:r>
            <a:endParaRPr sz="2600">
              <a:solidFill>
                <a:schemeClr val="dk1"/>
              </a:solidFill>
              <a:latin typeface="Roboto Slab"/>
              <a:ea typeface="Roboto Slab"/>
              <a:cs typeface="Roboto Slab"/>
              <a:sym typeface="Roboto Slab"/>
            </a:endParaRPr>
          </a:p>
          <a:p>
            <a:pPr indent="0" lvl="0" marL="0" rtl="0" algn="l">
              <a:spcBef>
                <a:spcPts val="160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7"/>
          <p:cNvPicPr preferRelativeResize="0"/>
          <p:nvPr/>
        </p:nvPicPr>
        <p:blipFill rotWithShape="1">
          <a:blip r:embed="rId3">
            <a:alphaModFix/>
          </a:blip>
          <a:srcRect b="60441" l="0" r="0" t="0"/>
          <a:stretch/>
        </p:blipFill>
        <p:spPr>
          <a:xfrm>
            <a:off x="162150" y="3343725"/>
            <a:ext cx="5368650" cy="1129050"/>
          </a:xfrm>
          <a:prstGeom prst="rect">
            <a:avLst/>
          </a:prstGeom>
          <a:noFill/>
          <a:ln>
            <a:noFill/>
          </a:ln>
        </p:spPr>
      </p:pic>
      <p:pic>
        <p:nvPicPr>
          <p:cNvPr id="99" name="Google Shape;99;p17"/>
          <p:cNvPicPr preferRelativeResize="0"/>
          <p:nvPr/>
        </p:nvPicPr>
        <p:blipFill>
          <a:blip r:embed="rId4">
            <a:alphaModFix/>
          </a:blip>
          <a:stretch>
            <a:fillRect/>
          </a:stretch>
        </p:blipFill>
        <p:spPr>
          <a:xfrm>
            <a:off x="152397" y="152397"/>
            <a:ext cx="3380500" cy="1237825"/>
          </a:xfrm>
          <a:prstGeom prst="rect">
            <a:avLst/>
          </a:prstGeom>
          <a:noFill/>
          <a:ln>
            <a:noFill/>
          </a:ln>
        </p:spPr>
      </p:pic>
      <p:sp>
        <p:nvSpPr>
          <p:cNvPr id="100" name="Google Shape;100;p17"/>
          <p:cNvSpPr txBox="1"/>
          <p:nvPr/>
        </p:nvSpPr>
        <p:spPr>
          <a:xfrm>
            <a:off x="3731200" y="152400"/>
            <a:ext cx="5260200" cy="2504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Ciliate Genomics Consortium</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Dolan DNA Learning Center (DNALC)</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Genome Consortium for Active Teaching (GCAT-SEEK)</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Genome Solver</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Genomics Education Partnership (GEP)</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Network for Integrating Bioinformatics into Life Sciences Education (NIBLSE)</a:t>
            </a:r>
            <a:endParaRPr>
              <a:solidFill>
                <a:srgbClr val="FFFFFF"/>
              </a:solidFill>
              <a:latin typeface="Roboto"/>
              <a:ea typeface="Roboto"/>
              <a:cs typeface="Roboto"/>
              <a:sym typeface="Roboto"/>
            </a:endParaRPr>
          </a:p>
        </p:txBody>
      </p:sp>
      <p:grpSp>
        <p:nvGrpSpPr>
          <p:cNvPr id="101" name="Google Shape;101;p17"/>
          <p:cNvGrpSpPr/>
          <p:nvPr/>
        </p:nvGrpSpPr>
        <p:grpSpPr>
          <a:xfrm>
            <a:off x="162141" y="1656909"/>
            <a:ext cx="3380640" cy="1367387"/>
            <a:chOff x="4880050" y="2759925"/>
            <a:chExt cx="4111200" cy="1794000"/>
          </a:xfrm>
        </p:grpSpPr>
        <p:sp>
          <p:nvSpPr>
            <p:cNvPr id="102" name="Google Shape;102;p17"/>
            <p:cNvSpPr/>
            <p:nvPr/>
          </p:nvSpPr>
          <p:spPr>
            <a:xfrm>
              <a:off x="4880050" y="2759925"/>
              <a:ext cx="4111200" cy="1794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7"/>
            <p:cNvPicPr preferRelativeResize="0"/>
            <p:nvPr/>
          </p:nvPicPr>
          <p:blipFill>
            <a:blip r:embed="rId5">
              <a:alphaModFix/>
            </a:blip>
            <a:stretch>
              <a:fillRect/>
            </a:stretch>
          </p:blipFill>
          <p:spPr>
            <a:xfrm>
              <a:off x="4898030" y="2809200"/>
              <a:ext cx="4042100" cy="1681950"/>
            </a:xfrm>
            <a:prstGeom prst="rect">
              <a:avLst/>
            </a:prstGeom>
            <a:noFill/>
            <a:ln>
              <a:noFill/>
            </a:ln>
          </p:spPr>
        </p:pic>
      </p:grpSp>
      <p:pic>
        <p:nvPicPr>
          <p:cNvPr id="104" name="Google Shape;104;p17"/>
          <p:cNvPicPr preferRelativeResize="0"/>
          <p:nvPr/>
        </p:nvPicPr>
        <p:blipFill>
          <a:blip r:embed="rId6">
            <a:alphaModFix/>
          </a:blip>
          <a:stretch>
            <a:fillRect/>
          </a:stretch>
        </p:blipFill>
        <p:spPr>
          <a:xfrm>
            <a:off x="5691850" y="2869846"/>
            <a:ext cx="3317950" cy="18227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440638" y="1983788"/>
            <a:ext cx="8277225" cy="2962275"/>
          </a:xfrm>
          <a:prstGeom prst="rect">
            <a:avLst/>
          </a:prstGeom>
          <a:noFill/>
          <a:ln>
            <a:noFill/>
          </a:ln>
        </p:spPr>
      </p:pic>
      <p:pic>
        <p:nvPicPr>
          <p:cNvPr id="110" name="Google Shape;110;p18"/>
          <p:cNvPicPr preferRelativeResize="0"/>
          <p:nvPr/>
        </p:nvPicPr>
        <p:blipFill>
          <a:blip r:embed="rId4">
            <a:alphaModFix/>
          </a:blip>
          <a:stretch>
            <a:fillRect/>
          </a:stretch>
        </p:blipFill>
        <p:spPr>
          <a:xfrm>
            <a:off x="762000" y="228600"/>
            <a:ext cx="2990850" cy="1495425"/>
          </a:xfrm>
          <a:prstGeom prst="rect">
            <a:avLst/>
          </a:prstGeom>
          <a:noFill/>
          <a:ln>
            <a:noFill/>
          </a:ln>
        </p:spPr>
      </p:pic>
      <p:pic>
        <p:nvPicPr>
          <p:cNvPr id="111" name="Google Shape;111;p18"/>
          <p:cNvPicPr preferRelativeResize="0"/>
          <p:nvPr/>
        </p:nvPicPr>
        <p:blipFill>
          <a:blip r:embed="rId5">
            <a:alphaModFix/>
          </a:blip>
          <a:stretch>
            <a:fillRect/>
          </a:stretch>
        </p:blipFill>
        <p:spPr>
          <a:xfrm>
            <a:off x="4474900" y="152400"/>
            <a:ext cx="3800475" cy="166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531294" y="0"/>
            <a:ext cx="8081412" cy="5143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3562903" y="99428"/>
            <a:ext cx="4376350" cy="1306900"/>
          </a:xfrm>
          <a:prstGeom prst="rect">
            <a:avLst/>
          </a:prstGeom>
          <a:noFill/>
          <a:ln>
            <a:noFill/>
          </a:ln>
        </p:spPr>
      </p:pic>
      <p:pic>
        <p:nvPicPr>
          <p:cNvPr id="118" name="Google Shape;118;p19"/>
          <p:cNvPicPr preferRelativeResize="0"/>
          <p:nvPr/>
        </p:nvPicPr>
        <p:blipFill>
          <a:blip r:embed="rId5">
            <a:alphaModFix/>
          </a:blip>
          <a:stretch>
            <a:fillRect/>
          </a:stretch>
        </p:blipFill>
        <p:spPr>
          <a:xfrm>
            <a:off x="3562900" y="2441990"/>
            <a:ext cx="5581099" cy="27015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5" name="Google Shape;125;p20"/>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0"/>
          <p:cNvPicPr preferRelativeResize="0"/>
          <p:nvPr/>
        </p:nvPicPr>
        <p:blipFill>
          <a:blip r:embed="rId3">
            <a:alphaModFix/>
          </a:blip>
          <a:stretch>
            <a:fillRect/>
          </a:stretch>
        </p:blipFill>
        <p:spPr>
          <a:xfrm>
            <a:off x="0" y="231465"/>
            <a:ext cx="9143998" cy="4680569"/>
          </a:xfrm>
          <a:prstGeom prst="rect">
            <a:avLst/>
          </a:prstGeom>
          <a:noFill/>
          <a:ln>
            <a:noFill/>
          </a:ln>
        </p:spPr>
      </p:pic>
      <p:pic>
        <p:nvPicPr>
          <p:cNvPr id="127" name="Google Shape;127;p20"/>
          <p:cNvPicPr preferRelativeResize="0"/>
          <p:nvPr/>
        </p:nvPicPr>
        <p:blipFill>
          <a:blip r:embed="rId4">
            <a:alphaModFix/>
          </a:blip>
          <a:stretch>
            <a:fillRect/>
          </a:stretch>
        </p:blipFill>
        <p:spPr>
          <a:xfrm>
            <a:off x="3847200" y="1309250"/>
            <a:ext cx="5176246" cy="3526574"/>
          </a:xfrm>
          <a:prstGeom prst="rect">
            <a:avLst/>
          </a:prstGeom>
          <a:noFill/>
          <a:ln cap="flat" cmpd="sng" w="19050">
            <a:solidFill>
              <a:schemeClr val="dk2"/>
            </a:solidFill>
            <a:prstDash val="solid"/>
            <a:round/>
            <a:headEnd len="sm" w="sm" type="none"/>
            <a:tailEnd len="sm" w="sm" type="none"/>
          </a:ln>
        </p:spPr>
      </p:pic>
      <p:pic>
        <p:nvPicPr>
          <p:cNvPr id="128" name="Google Shape;128;p20"/>
          <p:cNvPicPr preferRelativeResize="0"/>
          <p:nvPr/>
        </p:nvPicPr>
        <p:blipFill>
          <a:blip r:embed="rId5">
            <a:alphaModFix/>
          </a:blip>
          <a:stretch>
            <a:fillRect/>
          </a:stretch>
        </p:blipFill>
        <p:spPr>
          <a:xfrm>
            <a:off x="499500" y="2361600"/>
            <a:ext cx="3195300" cy="15530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21"/>
          <p:cNvPicPr preferRelativeResize="0"/>
          <p:nvPr/>
        </p:nvPicPr>
        <p:blipFill>
          <a:blip r:embed="rId3">
            <a:alphaModFix/>
          </a:blip>
          <a:stretch>
            <a:fillRect/>
          </a:stretch>
        </p:blipFill>
        <p:spPr>
          <a:xfrm>
            <a:off x="523999" y="0"/>
            <a:ext cx="8096002" cy="5143500"/>
          </a:xfrm>
          <a:prstGeom prst="rect">
            <a:avLst/>
          </a:prstGeom>
          <a:noFill/>
          <a:ln>
            <a:noFill/>
          </a:ln>
        </p:spPr>
      </p:pic>
      <p:sp>
        <p:nvSpPr>
          <p:cNvPr id="135" name="Google Shape;135;p21"/>
          <p:cNvSpPr txBox="1"/>
          <p:nvPr/>
        </p:nvSpPr>
        <p:spPr>
          <a:xfrm>
            <a:off x="-415625" y="-25975"/>
            <a:ext cx="73359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36" name="Google Shape;136;p21"/>
          <p:cNvPicPr preferRelativeResize="0"/>
          <p:nvPr/>
        </p:nvPicPr>
        <p:blipFill>
          <a:blip r:embed="rId4">
            <a:alphaModFix/>
          </a:blip>
          <a:stretch>
            <a:fillRect/>
          </a:stretch>
        </p:blipFill>
        <p:spPr>
          <a:xfrm>
            <a:off x="5159628" y="3443703"/>
            <a:ext cx="3678675" cy="1375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