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91" r:id="rId2"/>
    <p:sldId id="256" r:id="rId3"/>
    <p:sldId id="293" r:id="rId4"/>
    <p:sldId id="330" r:id="rId5"/>
    <p:sldId id="337" r:id="rId6"/>
    <p:sldId id="329" r:id="rId7"/>
    <p:sldId id="267" r:id="rId8"/>
    <p:sldId id="278" r:id="rId9"/>
    <p:sldId id="261" r:id="rId10"/>
    <p:sldId id="279" r:id="rId11"/>
    <p:sldId id="265" r:id="rId12"/>
    <p:sldId id="295" r:id="rId13"/>
    <p:sldId id="338" r:id="rId14"/>
    <p:sldId id="331" r:id="rId15"/>
    <p:sldId id="275" r:id="rId16"/>
    <p:sldId id="300" r:id="rId17"/>
    <p:sldId id="301" r:id="rId18"/>
    <p:sldId id="303" r:id="rId19"/>
    <p:sldId id="290" r:id="rId20"/>
    <p:sldId id="304" r:id="rId21"/>
    <p:sldId id="305" r:id="rId22"/>
    <p:sldId id="314" r:id="rId23"/>
    <p:sldId id="327" r:id="rId24"/>
    <p:sldId id="322" r:id="rId25"/>
    <p:sldId id="311" r:id="rId26"/>
    <p:sldId id="312" r:id="rId27"/>
    <p:sldId id="313" r:id="rId28"/>
    <p:sldId id="306" r:id="rId29"/>
    <p:sldId id="307" r:id="rId30"/>
    <p:sldId id="310" r:id="rId31"/>
    <p:sldId id="320" r:id="rId32"/>
    <p:sldId id="319" r:id="rId33"/>
    <p:sldId id="324" r:id="rId34"/>
    <p:sldId id="33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6094"/>
    <a:srgbClr val="5AA42F"/>
    <a:srgbClr val="366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9"/>
    <p:restoredTop sz="93539"/>
  </p:normalViewPr>
  <p:slideViewPr>
    <p:cSldViewPr snapToGrid="0" snapToObjects="1">
      <p:cViewPr varScale="1">
        <p:scale>
          <a:sx n="115" d="100"/>
          <a:sy n="115" d="100"/>
        </p:scale>
        <p:origin x="1688" y="20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9699E-CEAC-6A43-98E6-BB5D44938113}" type="datetimeFigureOut">
              <a:rPr lang="en-US" smtClean="0"/>
              <a:t>7/13/19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8A014-6D04-404C-930F-8F8B8E3452EA}" type="slidenum">
              <a:rPr lang="en-US" smtClean="0"/>
              <a:t>‹#›</a:t>
            </a:fld>
            <a:endParaRPr lang="en-US"/>
          </a:p>
        </p:txBody>
      </p:sp>
    </p:spTree>
    <p:extLst>
      <p:ext uri="{BB962C8B-B14F-4D97-AF65-F5344CB8AC3E}">
        <p14:creationId xmlns:p14="http://schemas.microsoft.com/office/powerpoint/2010/main" val="220362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8A014-6D04-404C-930F-8F8B8E3452EA}" type="slidenum">
              <a:rPr lang="en-US" smtClean="0"/>
              <a:t>6</a:t>
            </a:fld>
            <a:endParaRPr lang="en-US"/>
          </a:p>
        </p:txBody>
      </p:sp>
    </p:spTree>
    <p:extLst>
      <p:ext uri="{BB962C8B-B14F-4D97-AF65-F5344CB8AC3E}">
        <p14:creationId xmlns:p14="http://schemas.microsoft.com/office/powerpoint/2010/main" val="53711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8A014-6D04-404C-930F-8F8B8E3452EA}" type="slidenum">
              <a:rPr lang="en-US" smtClean="0"/>
              <a:t>7</a:t>
            </a:fld>
            <a:endParaRPr lang="en-US"/>
          </a:p>
        </p:txBody>
      </p:sp>
    </p:spTree>
    <p:extLst>
      <p:ext uri="{BB962C8B-B14F-4D97-AF65-F5344CB8AC3E}">
        <p14:creationId xmlns:p14="http://schemas.microsoft.com/office/powerpoint/2010/main" val="166841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55B1A1-32CA-7441-9545-2EC40BA5D456}" type="slidenum">
              <a:rPr lang="en-US" smtClean="0"/>
              <a:t>19</a:t>
            </a:fld>
            <a:endParaRPr lang="en-US"/>
          </a:p>
        </p:txBody>
      </p:sp>
    </p:spTree>
    <p:extLst>
      <p:ext uri="{BB962C8B-B14F-4D97-AF65-F5344CB8AC3E}">
        <p14:creationId xmlns:p14="http://schemas.microsoft.com/office/powerpoint/2010/main" val="2931603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55B1A1-32CA-7441-9545-2EC40BA5D456}" type="slidenum">
              <a:rPr lang="en-US" smtClean="0"/>
              <a:t>22</a:t>
            </a:fld>
            <a:endParaRPr lang="en-US"/>
          </a:p>
        </p:txBody>
      </p:sp>
    </p:spTree>
    <p:extLst>
      <p:ext uri="{BB962C8B-B14F-4D97-AF65-F5344CB8AC3E}">
        <p14:creationId xmlns:p14="http://schemas.microsoft.com/office/powerpoint/2010/main" val="367762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55B1A1-32CA-7441-9545-2EC40BA5D456}" type="slidenum">
              <a:rPr lang="en-US" smtClean="0"/>
              <a:t>23</a:t>
            </a:fld>
            <a:endParaRPr lang="en-US"/>
          </a:p>
        </p:txBody>
      </p:sp>
    </p:spTree>
    <p:extLst>
      <p:ext uri="{BB962C8B-B14F-4D97-AF65-F5344CB8AC3E}">
        <p14:creationId xmlns:p14="http://schemas.microsoft.com/office/powerpoint/2010/main" val="156246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55B1A1-32CA-7441-9545-2EC40BA5D456}" type="slidenum">
              <a:rPr lang="en-US" smtClean="0"/>
              <a:t>24</a:t>
            </a:fld>
            <a:endParaRPr lang="en-US"/>
          </a:p>
        </p:txBody>
      </p:sp>
    </p:spTree>
    <p:extLst>
      <p:ext uri="{BB962C8B-B14F-4D97-AF65-F5344CB8AC3E}">
        <p14:creationId xmlns:p14="http://schemas.microsoft.com/office/powerpoint/2010/main" val="11254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55B1A1-32CA-7441-9545-2EC40BA5D456}" type="slidenum">
              <a:rPr lang="en-US" smtClean="0"/>
              <a:t>27</a:t>
            </a:fld>
            <a:endParaRPr lang="en-US"/>
          </a:p>
        </p:txBody>
      </p:sp>
    </p:spTree>
    <p:extLst>
      <p:ext uri="{BB962C8B-B14F-4D97-AF65-F5344CB8AC3E}">
        <p14:creationId xmlns:p14="http://schemas.microsoft.com/office/powerpoint/2010/main" val="2487855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5227BC-7192-4548-80ED-963C70528DD5}" type="datetimeFigureOut">
              <a:rPr lang="en-US" smtClean="0"/>
              <a:t>7/13/19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F3C7-489D-234E-AC61-4DE025F67099}" type="slidenum">
              <a:rPr lang="en-US" smtClean="0"/>
              <a:t>‹#›</a:t>
            </a:fld>
            <a:endParaRPr lang="en-US"/>
          </a:p>
        </p:txBody>
      </p:sp>
    </p:spTree>
    <p:extLst>
      <p:ext uri="{BB962C8B-B14F-4D97-AF65-F5344CB8AC3E}">
        <p14:creationId xmlns:p14="http://schemas.microsoft.com/office/powerpoint/2010/main" val="3632198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227BC-7192-4548-80ED-963C70528DD5}" type="datetimeFigureOut">
              <a:rPr lang="en-US" smtClean="0"/>
              <a:t>7/13/19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F3C7-489D-234E-AC61-4DE025F67099}" type="slidenum">
              <a:rPr lang="en-US" smtClean="0"/>
              <a:t>‹#›</a:t>
            </a:fld>
            <a:endParaRPr lang="en-US"/>
          </a:p>
        </p:txBody>
      </p:sp>
    </p:spTree>
    <p:extLst>
      <p:ext uri="{BB962C8B-B14F-4D97-AF65-F5344CB8AC3E}">
        <p14:creationId xmlns:p14="http://schemas.microsoft.com/office/powerpoint/2010/main" val="597438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227BC-7192-4548-80ED-963C70528DD5}" type="datetimeFigureOut">
              <a:rPr lang="en-US" smtClean="0"/>
              <a:t>7/13/19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F3C7-489D-234E-AC61-4DE025F67099}" type="slidenum">
              <a:rPr lang="en-US" smtClean="0"/>
              <a:t>‹#›</a:t>
            </a:fld>
            <a:endParaRPr lang="en-US"/>
          </a:p>
        </p:txBody>
      </p:sp>
    </p:spTree>
    <p:extLst>
      <p:ext uri="{BB962C8B-B14F-4D97-AF65-F5344CB8AC3E}">
        <p14:creationId xmlns:p14="http://schemas.microsoft.com/office/powerpoint/2010/main" val="337512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6287" y="128907"/>
            <a:ext cx="8237050" cy="983614"/>
          </a:xfrm>
        </p:spPr>
        <p:txBody>
          <a:bodyPr/>
          <a:lstStyle/>
          <a:p>
            <a:r>
              <a:rPr lang="en-US" dirty="0"/>
              <a:t>Click to edit Master title style</a:t>
            </a:r>
          </a:p>
        </p:txBody>
      </p:sp>
      <p:sp>
        <p:nvSpPr>
          <p:cNvPr id="3" name="Content Placeholder 2"/>
          <p:cNvSpPr>
            <a:spLocks noGrp="1"/>
          </p:cNvSpPr>
          <p:nvPr>
            <p:ph idx="1"/>
          </p:nvPr>
        </p:nvSpPr>
        <p:spPr>
          <a:xfrm>
            <a:off x="606287" y="1325880"/>
            <a:ext cx="8237050" cy="4827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EAF44C53-B63A-5E42-BF79-57A796533643}"/>
              </a:ext>
            </a:extLst>
          </p:cNvPr>
          <p:cNvPicPr>
            <a:picLocks noChangeAspect="1"/>
          </p:cNvPicPr>
          <p:nvPr userDrawn="1"/>
        </p:nvPicPr>
        <p:blipFill>
          <a:blip r:embed="rId2"/>
          <a:stretch>
            <a:fillRect/>
          </a:stretch>
        </p:blipFill>
        <p:spPr>
          <a:xfrm>
            <a:off x="7554686" y="6153018"/>
            <a:ext cx="1589314" cy="704982"/>
          </a:xfrm>
          <a:prstGeom prst="rect">
            <a:avLst/>
          </a:prstGeom>
        </p:spPr>
      </p:pic>
      <p:sp>
        <p:nvSpPr>
          <p:cNvPr id="8" name="Rectangle 7">
            <a:extLst>
              <a:ext uri="{FF2B5EF4-FFF2-40B4-BE49-F238E27FC236}">
                <a16:creationId xmlns:a16="http://schemas.microsoft.com/office/drawing/2014/main" id="{B1EBA36D-9C8D-B84E-879C-8C95674D65F3}"/>
              </a:ext>
            </a:extLst>
          </p:cNvPr>
          <p:cNvSpPr/>
          <p:nvPr userDrawn="1"/>
        </p:nvSpPr>
        <p:spPr>
          <a:xfrm>
            <a:off x="-69574" y="-69574"/>
            <a:ext cx="347870" cy="6927574"/>
          </a:xfrm>
          <a:prstGeom prst="rect">
            <a:avLst/>
          </a:prstGeom>
          <a:solidFill>
            <a:srgbClr val="366093"/>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560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227BC-7192-4548-80ED-963C70528DD5}" type="datetimeFigureOut">
              <a:rPr lang="en-US" smtClean="0"/>
              <a:t>7/13/19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9F3C7-489D-234E-AC61-4DE025F67099}" type="slidenum">
              <a:rPr lang="en-US" smtClean="0"/>
              <a:t>‹#›</a:t>
            </a:fld>
            <a:endParaRPr lang="en-US"/>
          </a:p>
        </p:txBody>
      </p:sp>
    </p:spTree>
    <p:extLst>
      <p:ext uri="{BB962C8B-B14F-4D97-AF65-F5344CB8AC3E}">
        <p14:creationId xmlns:p14="http://schemas.microsoft.com/office/powerpoint/2010/main" val="312424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5227BC-7192-4548-80ED-963C70528DD5}" type="datetimeFigureOut">
              <a:rPr lang="en-US" smtClean="0"/>
              <a:t>7/13/19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9F3C7-489D-234E-AC61-4DE025F67099}" type="slidenum">
              <a:rPr lang="en-US" smtClean="0"/>
              <a:t>‹#›</a:t>
            </a:fld>
            <a:endParaRPr lang="en-US"/>
          </a:p>
        </p:txBody>
      </p:sp>
    </p:spTree>
    <p:extLst>
      <p:ext uri="{BB962C8B-B14F-4D97-AF65-F5344CB8AC3E}">
        <p14:creationId xmlns:p14="http://schemas.microsoft.com/office/powerpoint/2010/main" val="152584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5227BC-7192-4548-80ED-963C70528DD5}" type="datetimeFigureOut">
              <a:rPr lang="en-US" smtClean="0"/>
              <a:t>7/13/19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19F3C7-489D-234E-AC61-4DE025F67099}" type="slidenum">
              <a:rPr lang="en-US" smtClean="0"/>
              <a:t>‹#›</a:t>
            </a:fld>
            <a:endParaRPr lang="en-US"/>
          </a:p>
        </p:txBody>
      </p:sp>
    </p:spTree>
    <p:extLst>
      <p:ext uri="{BB962C8B-B14F-4D97-AF65-F5344CB8AC3E}">
        <p14:creationId xmlns:p14="http://schemas.microsoft.com/office/powerpoint/2010/main" val="77680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5227BC-7192-4548-80ED-963C70528DD5}" type="datetimeFigureOut">
              <a:rPr lang="en-US" smtClean="0"/>
              <a:t>7/13/19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19F3C7-489D-234E-AC61-4DE025F67099}" type="slidenum">
              <a:rPr lang="en-US" smtClean="0"/>
              <a:t>‹#›</a:t>
            </a:fld>
            <a:endParaRPr lang="en-US"/>
          </a:p>
        </p:txBody>
      </p:sp>
    </p:spTree>
    <p:extLst>
      <p:ext uri="{BB962C8B-B14F-4D97-AF65-F5344CB8AC3E}">
        <p14:creationId xmlns:p14="http://schemas.microsoft.com/office/powerpoint/2010/main" val="1032513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5227BC-7192-4548-80ED-963C70528DD5}" type="datetimeFigureOut">
              <a:rPr lang="en-US" smtClean="0"/>
              <a:t>7/13/19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19F3C7-489D-234E-AC61-4DE025F67099}" type="slidenum">
              <a:rPr lang="en-US" smtClean="0"/>
              <a:t>‹#›</a:t>
            </a:fld>
            <a:endParaRPr lang="en-US"/>
          </a:p>
        </p:txBody>
      </p:sp>
    </p:spTree>
    <p:extLst>
      <p:ext uri="{BB962C8B-B14F-4D97-AF65-F5344CB8AC3E}">
        <p14:creationId xmlns:p14="http://schemas.microsoft.com/office/powerpoint/2010/main" val="234899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5227BC-7192-4548-80ED-963C70528DD5}" type="datetimeFigureOut">
              <a:rPr lang="en-US" smtClean="0"/>
              <a:t>7/13/19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9F3C7-489D-234E-AC61-4DE025F67099}" type="slidenum">
              <a:rPr lang="en-US" smtClean="0"/>
              <a:t>‹#›</a:t>
            </a:fld>
            <a:endParaRPr lang="en-US"/>
          </a:p>
        </p:txBody>
      </p:sp>
    </p:spTree>
    <p:extLst>
      <p:ext uri="{BB962C8B-B14F-4D97-AF65-F5344CB8AC3E}">
        <p14:creationId xmlns:p14="http://schemas.microsoft.com/office/powerpoint/2010/main" val="2125392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5227BC-7192-4548-80ED-963C70528DD5}" type="datetimeFigureOut">
              <a:rPr lang="en-US" smtClean="0"/>
              <a:t>7/13/19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9F3C7-489D-234E-AC61-4DE025F67099}" type="slidenum">
              <a:rPr lang="en-US" smtClean="0"/>
              <a:t>‹#›</a:t>
            </a:fld>
            <a:endParaRPr lang="en-US"/>
          </a:p>
        </p:txBody>
      </p:sp>
    </p:spTree>
    <p:extLst>
      <p:ext uri="{BB962C8B-B14F-4D97-AF65-F5344CB8AC3E}">
        <p14:creationId xmlns:p14="http://schemas.microsoft.com/office/powerpoint/2010/main" val="220614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227BC-7192-4548-80ED-963C70528DD5}" type="datetimeFigureOut">
              <a:rPr lang="en-US" smtClean="0"/>
              <a:t>7/13/19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19F3C7-489D-234E-AC61-4DE025F67099}" type="slidenum">
              <a:rPr lang="en-US" smtClean="0"/>
              <a:t>‹#›</a:t>
            </a:fld>
            <a:endParaRPr lang="en-US"/>
          </a:p>
        </p:txBody>
      </p:sp>
    </p:spTree>
    <p:extLst>
      <p:ext uri="{BB962C8B-B14F-4D97-AF65-F5344CB8AC3E}">
        <p14:creationId xmlns:p14="http://schemas.microsoft.com/office/powerpoint/2010/main" val="2035162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arctosdb.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arctos.database.museum/" TargetMode="External"/><Relationship Id="rId2" Type="http://schemas.openxmlformats.org/officeDocument/2006/relationships/hyperlink" Target="https://arctosdb.org/"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gbif.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bif.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hyperlink" Target="https://www.idigbio.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idigbio.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qubeshub.org/community/groups/blue_data/blueresource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7C697F-9E20-C347-A655-2AE759284982}"/>
              </a:ext>
            </a:extLst>
          </p:cNvPr>
          <p:cNvSpPr>
            <a:spLocks noGrp="1"/>
          </p:cNvSpPr>
          <p:nvPr>
            <p:ph type="ctrTitle"/>
          </p:nvPr>
        </p:nvSpPr>
        <p:spPr>
          <a:xfrm>
            <a:off x="4915535" y="1490045"/>
            <a:ext cx="3942515" cy="2889114"/>
          </a:xfrm>
        </p:spPr>
        <p:txBody>
          <a:bodyPr anchor="b">
            <a:normAutofit fontScale="90000"/>
          </a:bodyPr>
          <a:lstStyle/>
          <a:p>
            <a:pPr algn="l"/>
            <a:r>
              <a:rPr lang="en-US" sz="3300" dirty="0">
                <a:solidFill>
                  <a:schemeClr val="bg1"/>
                </a:solidFill>
              </a:rPr>
              <a:t>Using Data Science Skills and Digitized Natural History Collections Data to Investigate Ecological and Evolutionary Principles in Introductory Biology Courses</a:t>
            </a:r>
          </a:p>
        </p:txBody>
      </p:sp>
      <p:sp>
        <p:nvSpPr>
          <p:cNvPr id="5" name="Subtitle 4">
            <a:extLst>
              <a:ext uri="{FF2B5EF4-FFF2-40B4-BE49-F238E27FC236}">
                <a16:creationId xmlns:a16="http://schemas.microsoft.com/office/drawing/2014/main" id="{2E7A3502-B97C-EF48-99B0-1B48F49CC1DC}"/>
              </a:ext>
            </a:extLst>
          </p:cNvPr>
          <p:cNvSpPr>
            <a:spLocks noGrp="1"/>
          </p:cNvSpPr>
          <p:nvPr>
            <p:ph type="subTitle" idx="1"/>
          </p:nvPr>
        </p:nvSpPr>
        <p:spPr>
          <a:xfrm>
            <a:off x="5059970" y="4750893"/>
            <a:ext cx="3703030" cy="1147863"/>
          </a:xfrm>
        </p:spPr>
        <p:txBody>
          <a:bodyPr anchor="t">
            <a:normAutofit/>
          </a:bodyPr>
          <a:lstStyle/>
          <a:p>
            <a:pPr algn="l"/>
            <a:r>
              <a:rPr lang="en-US" sz="1700" dirty="0">
                <a:solidFill>
                  <a:schemeClr val="bg1"/>
                </a:solidFill>
              </a:rPr>
              <a:t>Debra Linton, Molly Phillips, Elizabeth Ellwood, Lisa White, and Anna Monfils</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962990B-5772-5F45-A2A6-7B5948975B98}"/>
              </a:ext>
            </a:extLst>
          </p:cNvPr>
          <p:cNvPicPr>
            <a:picLocks noChangeAspect="1"/>
          </p:cNvPicPr>
          <p:nvPr/>
        </p:nvPicPr>
        <p:blipFill>
          <a:blip r:embed="rId2"/>
          <a:stretch>
            <a:fillRect/>
          </a:stretch>
        </p:blipFill>
        <p:spPr>
          <a:xfrm>
            <a:off x="296950" y="1963923"/>
            <a:ext cx="3360649" cy="1495488"/>
          </a:xfrm>
          <a:prstGeom prst="rect">
            <a:avLst/>
          </a:prstGeom>
        </p:spPr>
      </p:pic>
      <p:pic>
        <p:nvPicPr>
          <p:cNvPr id="3" name="Picture 2">
            <a:extLst>
              <a:ext uri="{FF2B5EF4-FFF2-40B4-BE49-F238E27FC236}">
                <a16:creationId xmlns:a16="http://schemas.microsoft.com/office/drawing/2014/main" id="{A269E76D-E8D1-ED45-9FC0-AD10D70C1992}"/>
              </a:ext>
            </a:extLst>
          </p:cNvPr>
          <p:cNvPicPr>
            <a:picLocks noChangeAspect="1"/>
          </p:cNvPicPr>
          <p:nvPr/>
        </p:nvPicPr>
        <p:blipFill>
          <a:blip r:embed="rId3"/>
          <a:stretch>
            <a:fillRect/>
          </a:stretch>
        </p:blipFill>
        <p:spPr>
          <a:xfrm>
            <a:off x="0" y="5929808"/>
            <a:ext cx="920457" cy="928192"/>
          </a:xfrm>
          <a:prstGeom prst="rect">
            <a:avLst/>
          </a:prstGeom>
        </p:spPr>
      </p:pic>
    </p:spTree>
    <p:extLst>
      <p:ext uri="{BB962C8B-B14F-4D97-AF65-F5344CB8AC3E}">
        <p14:creationId xmlns:p14="http://schemas.microsoft.com/office/powerpoint/2010/main" val="945856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so many? What’s the Difference?</a:t>
            </a:r>
          </a:p>
        </p:txBody>
      </p:sp>
      <p:sp>
        <p:nvSpPr>
          <p:cNvPr id="3" name="Content Placeholder 2"/>
          <p:cNvSpPr>
            <a:spLocks noGrp="1"/>
          </p:cNvSpPr>
          <p:nvPr>
            <p:ph idx="1"/>
          </p:nvPr>
        </p:nvSpPr>
        <p:spPr/>
        <p:txBody>
          <a:bodyPr/>
          <a:lstStyle/>
          <a:p>
            <a:pPr marL="0" indent="0">
              <a:buNone/>
            </a:pPr>
            <a:r>
              <a:rPr lang="en-US" dirty="0"/>
              <a:t>It all depends what you are looking for…features and tools vary</a:t>
            </a:r>
          </a:p>
          <a:p>
            <a:pPr lvl="1"/>
            <a:r>
              <a:rPr lang="en-US" sz="2400" dirty="0"/>
              <a:t>Taxonomy</a:t>
            </a:r>
          </a:p>
          <a:p>
            <a:pPr lvl="1"/>
            <a:r>
              <a:rPr lang="en-US" sz="2400" dirty="0"/>
              <a:t>Geography</a:t>
            </a:r>
          </a:p>
          <a:p>
            <a:pPr lvl="1"/>
            <a:r>
              <a:rPr lang="en-US" sz="2400" dirty="0"/>
              <a:t>Media</a:t>
            </a:r>
          </a:p>
          <a:p>
            <a:pPr lvl="1"/>
            <a:r>
              <a:rPr lang="en-US" dirty="0"/>
              <a:t>Morphology</a:t>
            </a:r>
            <a:endParaRPr lang="en-US" sz="2400" dirty="0"/>
          </a:p>
        </p:txBody>
      </p:sp>
      <p:sp>
        <p:nvSpPr>
          <p:cNvPr id="4" name="AutoShape 2" descr="Image result for looking gla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998" y="3112128"/>
            <a:ext cx="3319485" cy="2216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29205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in a specimen record</a:t>
            </a:r>
          </a:p>
        </p:txBody>
      </p:sp>
      <p:sp>
        <p:nvSpPr>
          <p:cNvPr id="3" name="Content Placeholder 2"/>
          <p:cNvSpPr>
            <a:spLocks noGrp="1"/>
          </p:cNvSpPr>
          <p:nvPr>
            <p:ph idx="1"/>
          </p:nvPr>
        </p:nvSpPr>
        <p:spPr/>
        <p:txBody>
          <a:bodyPr/>
          <a:lstStyle/>
          <a:p>
            <a:r>
              <a:rPr lang="en-US" sz="2800" dirty="0"/>
              <a:t>Verifiable species occurrences</a:t>
            </a:r>
          </a:p>
          <a:p>
            <a:pPr lvl="1"/>
            <a:r>
              <a:rPr lang="en-US" sz="2400" dirty="0"/>
              <a:t>Vouchered identifications</a:t>
            </a:r>
          </a:p>
          <a:p>
            <a:pPr lvl="1"/>
            <a:r>
              <a:rPr lang="en-US" sz="2400" dirty="0"/>
              <a:t>Locality </a:t>
            </a:r>
          </a:p>
          <a:p>
            <a:pPr lvl="1"/>
            <a:r>
              <a:rPr lang="en-US" sz="2400" dirty="0"/>
              <a:t>Collector</a:t>
            </a:r>
          </a:p>
          <a:p>
            <a:pPr lvl="1"/>
            <a:r>
              <a:rPr lang="en-US" sz="2400" dirty="0"/>
              <a:t>Temporal</a:t>
            </a:r>
          </a:p>
          <a:p>
            <a:r>
              <a:rPr lang="en-US" sz="2800" dirty="0"/>
              <a:t>Extensions</a:t>
            </a:r>
          </a:p>
          <a:p>
            <a:pPr lvl="1"/>
            <a:r>
              <a:rPr lang="en-US" sz="2400" dirty="0"/>
              <a:t>Ecological data</a:t>
            </a:r>
          </a:p>
          <a:p>
            <a:pPr lvl="1"/>
            <a:r>
              <a:rPr lang="en-US" sz="2400" dirty="0"/>
              <a:t>Trait data</a:t>
            </a:r>
          </a:p>
          <a:p>
            <a:pPr lvl="1"/>
            <a:r>
              <a:rPr lang="en-US" sz="2400" dirty="0"/>
              <a:t>Field notes</a:t>
            </a:r>
          </a:p>
          <a:p>
            <a:pPr lvl="1"/>
            <a:r>
              <a:rPr lang="en-US" sz="2400" dirty="0"/>
              <a:t>Genetic information</a:t>
            </a:r>
          </a:p>
          <a:p>
            <a:pPr lvl="1"/>
            <a:r>
              <a:rPr lang="en-US" sz="2400" dirty="0"/>
              <a:t>Images</a:t>
            </a:r>
          </a:p>
        </p:txBody>
      </p:sp>
      <p:pic>
        <p:nvPicPr>
          <p:cNvPr id="4" name="Picture 3"/>
          <p:cNvPicPr>
            <a:picLocks noChangeAspect="1"/>
          </p:cNvPicPr>
          <p:nvPr/>
        </p:nvPicPr>
        <p:blipFill>
          <a:blip r:embed="rId2"/>
          <a:stretch>
            <a:fillRect/>
          </a:stretch>
        </p:blipFill>
        <p:spPr>
          <a:xfrm>
            <a:off x="3694176" y="2420838"/>
            <a:ext cx="4824258" cy="2472005"/>
          </a:xfrm>
          <a:prstGeom prst="rect">
            <a:avLst/>
          </a:prstGeom>
        </p:spPr>
      </p:pic>
    </p:spTree>
    <p:extLst>
      <p:ext uri="{BB962C8B-B14F-4D97-AF65-F5344CB8AC3E}">
        <p14:creationId xmlns:p14="http://schemas.microsoft.com/office/powerpoint/2010/main" val="2919164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Collections data*</a:t>
            </a:r>
          </a:p>
        </p:txBody>
      </p:sp>
      <p:sp>
        <p:nvSpPr>
          <p:cNvPr id="3" name="Content Placeholder 2"/>
          <p:cNvSpPr>
            <a:spLocks noGrp="1"/>
          </p:cNvSpPr>
          <p:nvPr>
            <p:ph idx="1"/>
          </p:nvPr>
        </p:nvSpPr>
        <p:spPr>
          <a:xfrm>
            <a:off x="4930730" y="1405605"/>
            <a:ext cx="4072039" cy="4827139"/>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t>Cons</a:t>
            </a:r>
          </a:p>
          <a:p>
            <a:pPr defTabSz="914400" fontAlgn="auto">
              <a:spcBef>
                <a:spcPts val="0"/>
              </a:spcBef>
              <a:spcAft>
                <a:spcPts val="0"/>
              </a:spcAft>
            </a:pPr>
            <a:r>
              <a:rPr lang="en-US" sz="2000" dirty="0"/>
              <a:t>Biases</a:t>
            </a:r>
          </a:p>
          <a:p>
            <a:pPr lvl="1" defTabSz="914400" fontAlgn="auto">
              <a:spcBef>
                <a:spcPts val="0"/>
              </a:spcBef>
              <a:spcAft>
                <a:spcPts val="0"/>
              </a:spcAft>
            </a:pPr>
            <a:r>
              <a:rPr lang="en-US" sz="1800" dirty="0"/>
              <a:t>Geographic</a:t>
            </a:r>
          </a:p>
          <a:p>
            <a:pPr lvl="1" defTabSz="914400" fontAlgn="auto">
              <a:spcBef>
                <a:spcPts val="0"/>
              </a:spcBef>
              <a:spcAft>
                <a:spcPts val="0"/>
              </a:spcAft>
            </a:pPr>
            <a:r>
              <a:rPr lang="en-US" sz="1800" dirty="0"/>
              <a:t>Temporal (years and seasonal)</a:t>
            </a:r>
          </a:p>
          <a:p>
            <a:pPr lvl="1" defTabSz="914400" fontAlgn="auto">
              <a:spcBef>
                <a:spcPts val="0"/>
              </a:spcBef>
              <a:spcAft>
                <a:spcPts val="0"/>
              </a:spcAft>
            </a:pPr>
            <a:r>
              <a:rPr lang="en-US" sz="1800" dirty="0"/>
              <a:t>Research-based</a:t>
            </a:r>
          </a:p>
          <a:p>
            <a:pPr lvl="1" defTabSz="914400" fontAlgn="auto">
              <a:spcBef>
                <a:spcPts val="0"/>
              </a:spcBef>
              <a:spcAft>
                <a:spcPts val="0"/>
              </a:spcAft>
            </a:pPr>
            <a:r>
              <a:rPr lang="en-US" sz="1800" dirty="0"/>
              <a:t>Taxonomic</a:t>
            </a:r>
          </a:p>
          <a:p>
            <a:pPr lvl="1" defTabSz="914400" fontAlgn="auto">
              <a:spcBef>
                <a:spcPts val="0"/>
              </a:spcBef>
              <a:spcAft>
                <a:spcPts val="0"/>
              </a:spcAft>
            </a:pPr>
            <a:r>
              <a:rPr lang="en-US" sz="1800" dirty="0"/>
              <a:t>Phenological</a:t>
            </a:r>
          </a:p>
          <a:p>
            <a:pPr lvl="1" defTabSz="914400" fontAlgn="auto">
              <a:spcBef>
                <a:spcPts val="0"/>
              </a:spcBef>
              <a:spcAft>
                <a:spcPts val="0"/>
              </a:spcAft>
            </a:pPr>
            <a:r>
              <a:rPr lang="en-US" sz="1800" dirty="0"/>
              <a:t>Duplication</a:t>
            </a:r>
          </a:p>
          <a:p>
            <a:pPr defTabSz="914400" fontAlgn="auto">
              <a:spcBef>
                <a:spcPts val="0"/>
              </a:spcBef>
              <a:spcAft>
                <a:spcPts val="0"/>
              </a:spcAft>
            </a:pPr>
            <a:r>
              <a:rPr lang="en-US" sz="2000" dirty="0"/>
              <a:t>Post-collection errors</a:t>
            </a:r>
          </a:p>
          <a:p>
            <a:pPr lvl="1" defTabSz="914400" fontAlgn="auto">
              <a:spcBef>
                <a:spcPts val="0"/>
              </a:spcBef>
              <a:spcAft>
                <a:spcPts val="0"/>
              </a:spcAft>
            </a:pPr>
            <a:r>
              <a:rPr lang="en-US" sz="1800" dirty="0"/>
              <a:t>Illegible handwriting</a:t>
            </a:r>
          </a:p>
          <a:p>
            <a:pPr lvl="1" defTabSz="914400" fontAlgn="auto">
              <a:spcBef>
                <a:spcPts val="0"/>
              </a:spcBef>
              <a:spcAft>
                <a:spcPts val="0"/>
              </a:spcAft>
            </a:pPr>
            <a:r>
              <a:rPr lang="en-US" sz="1800" dirty="0"/>
              <a:t>Incomplete label data</a:t>
            </a:r>
          </a:p>
          <a:p>
            <a:pPr lvl="1" defTabSz="914400" fontAlgn="auto">
              <a:spcBef>
                <a:spcPts val="0"/>
              </a:spcBef>
              <a:spcAft>
                <a:spcPts val="0"/>
              </a:spcAft>
            </a:pPr>
            <a:r>
              <a:rPr lang="en-US" sz="1800" dirty="0"/>
              <a:t>Poor preservation</a:t>
            </a:r>
          </a:p>
          <a:p>
            <a:pPr lvl="1" defTabSz="914400" fontAlgn="auto">
              <a:spcBef>
                <a:spcPts val="0"/>
              </a:spcBef>
              <a:spcAft>
                <a:spcPts val="0"/>
              </a:spcAft>
            </a:pPr>
            <a:r>
              <a:rPr lang="en-US" sz="1800" dirty="0"/>
              <a:t>Inaccurate data entry</a:t>
            </a:r>
          </a:p>
        </p:txBody>
      </p:sp>
      <p:sp>
        <p:nvSpPr>
          <p:cNvPr id="4" name="Content Placeholder 2"/>
          <p:cNvSpPr txBox="1">
            <a:spLocks/>
          </p:cNvSpPr>
          <p:nvPr/>
        </p:nvSpPr>
        <p:spPr bwMode="auto">
          <a:xfrm>
            <a:off x="702807" y="1405605"/>
            <a:ext cx="3749458" cy="470072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Cambria"/>
                <a:ea typeface="ＭＳ Ｐゴシック" charset="0"/>
                <a:cs typeface="Cambria"/>
              </a:defRPr>
            </a:lvl1pPr>
            <a:lvl2pPr marL="742950" indent="-285750" algn="l" defTabSz="457200" rtl="0" fontAlgn="base">
              <a:spcBef>
                <a:spcPct val="20000"/>
              </a:spcBef>
              <a:spcAft>
                <a:spcPct val="0"/>
              </a:spcAft>
              <a:buFont typeface="Arial" charset="0"/>
              <a:buChar char="–"/>
              <a:defRPr sz="2800" kern="1200">
                <a:solidFill>
                  <a:schemeClr val="tx1"/>
                </a:solidFill>
                <a:latin typeface="Cambria"/>
                <a:ea typeface="ＭＳ Ｐゴシック" charset="0"/>
                <a:cs typeface="Cambria"/>
              </a:defRPr>
            </a:lvl2pPr>
            <a:lvl3pPr marL="1143000" indent="-228600" algn="l" defTabSz="457200" rtl="0" fontAlgn="base">
              <a:spcBef>
                <a:spcPct val="20000"/>
              </a:spcBef>
              <a:spcAft>
                <a:spcPct val="0"/>
              </a:spcAft>
              <a:buFont typeface="Arial" charset="0"/>
              <a:buChar char="•"/>
              <a:defRPr sz="2400" kern="1200">
                <a:solidFill>
                  <a:schemeClr val="tx1"/>
                </a:solidFill>
                <a:latin typeface="Cambria"/>
                <a:ea typeface="ＭＳ Ｐゴシック" charset="0"/>
                <a:cs typeface="Cambria"/>
              </a:defRPr>
            </a:lvl3pPr>
            <a:lvl4pPr marL="1600200" indent="-228600" algn="l" defTabSz="457200" rtl="0" fontAlgn="base">
              <a:spcBef>
                <a:spcPct val="20000"/>
              </a:spcBef>
              <a:spcAft>
                <a:spcPct val="0"/>
              </a:spcAft>
              <a:buFont typeface="Arial" charset="0"/>
              <a:buChar char="–"/>
              <a:defRPr sz="2000" kern="1200">
                <a:solidFill>
                  <a:schemeClr val="tx1"/>
                </a:solidFill>
                <a:latin typeface="Cambria"/>
                <a:ea typeface="ＭＳ Ｐゴシック" charset="0"/>
                <a:cs typeface="Cambria"/>
              </a:defRPr>
            </a:lvl4pPr>
            <a:lvl5pPr marL="2057400" indent="-228600" algn="l" defTabSz="457200" rtl="0" fontAlgn="base">
              <a:spcBef>
                <a:spcPct val="20000"/>
              </a:spcBef>
              <a:spcAft>
                <a:spcPct val="0"/>
              </a:spcAft>
              <a:buFont typeface="Arial" charset="0"/>
              <a:buChar char="»"/>
              <a:defRPr sz="2000" kern="1200">
                <a:solidFill>
                  <a:schemeClr val="tx1"/>
                </a:solidFill>
                <a:latin typeface="Cambria"/>
                <a:ea typeface="ＭＳ Ｐゴシック" charset="0"/>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auto">
              <a:spcBef>
                <a:spcPts val="0"/>
              </a:spcBef>
              <a:spcAft>
                <a:spcPts val="0"/>
              </a:spcAft>
              <a:buFontTx/>
              <a:buNone/>
            </a:pPr>
            <a:r>
              <a:rPr lang="en-US" sz="2800" dirty="0">
                <a:latin typeface="Calibri" panose="020F0502020204030204" pitchFamily="34" charset="0"/>
                <a:cs typeface="Calibri" panose="020F0502020204030204" pitchFamily="34" charset="0"/>
              </a:rPr>
              <a:t>Pros</a:t>
            </a:r>
          </a:p>
          <a:p>
            <a:pPr defTabSz="914400" fontAlgn="auto">
              <a:spcBef>
                <a:spcPts val="0"/>
              </a:spcBef>
              <a:spcAft>
                <a:spcPts val="0"/>
              </a:spcAft>
            </a:pPr>
            <a:r>
              <a:rPr lang="en-US" sz="2000" b="1" dirty="0">
                <a:latin typeface="Calibri" panose="020F0502020204030204" pitchFamily="34" charset="0"/>
                <a:cs typeface="Calibri" panose="020F0502020204030204" pitchFamily="34" charset="0"/>
              </a:rPr>
              <a:t>Verifiable</a:t>
            </a:r>
          </a:p>
          <a:p>
            <a:pPr defTabSz="914400" fontAlgn="auto">
              <a:spcBef>
                <a:spcPts val="0"/>
              </a:spcBef>
              <a:spcAft>
                <a:spcPts val="0"/>
              </a:spcAft>
            </a:pPr>
            <a:r>
              <a:rPr lang="en-US" sz="2000" dirty="0">
                <a:latin typeface="Calibri" panose="020F0502020204030204" pitchFamily="34" charset="0"/>
                <a:cs typeface="Calibri" panose="020F0502020204030204" pitchFamily="34" charset="0"/>
              </a:rPr>
              <a:t>Old</a:t>
            </a:r>
          </a:p>
          <a:p>
            <a:pPr lvl="1" defTabSz="914400" fontAlgn="auto">
              <a:spcBef>
                <a:spcPts val="0"/>
              </a:spcBef>
              <a:spcAft>
                <a:spcPts val="0"/>
              </a:spcAft>
            </a:pPr>
            <a:r>
              <a:rPr lang="en-US" sz="1800" dirty="0">
                <a:latin typeface="Calibri" panose="020F0502020204030204" pitchFamily="34" charset="0"/>
                <a:cs typeface="Calibri" panose="020F0502020204030204" pitchFamily="34" charset="0"/>
              </a:rPr>
              <a:t>Baseline data</a:t>
            </a:r>
          </a:p>
          <a:p>
            <a:pPr lvl="1" defTabSz="914400" fontAlgn="auto">
              <a:spcBef>
                <a:spcPts val="0"/>
              </a:spcBef>
              <a:spcAft>
                <a:spcPts val="0"/>
              </a:spcAft>
            </a:pPr>
            <a:r>
              <a:rPr lang="en-US" sz="1800" dirty="0">
                <a:latin typeface="Calibri" panose="020F0502020204030204" pitchFamily="34" charset="0"/>
                <a:cs typeface="Calibri" panose="020F0502020204030204" pitchFamily="34" charset="0"/>
              </a:rPr>
              <a:t>Data for research on topics not yet known</a:t>
            </a:r>
          </a:p>
          <a:p>
            <a:pPr lvl="1" defTabSz="914400" fontAlgn="auto">
              <a:spcBef>
                <a:spcPts val="0"/>
              </a:spcBef>
              <a:spcAft>
                <a:spcPts val="0"/>
              </a:spcAft>
            </a:pPr>
            <a:r>
              <a:rPr lang="en-US" sz="1800" dirty="0">
                <a:latin typeface="Calibri" panose="020F0502020204030204" pitchFamily="34" charset="0"/>
                <a:cs typeface="Calibri" panose="020F0502020204030204" pitchFamily="34" charset="0"/>
              </a:rPr>
              <a:t>Comparison over time</a:t>
            </a:r>
          </a:p>
          <a:p>
            <a:pPr defTabSz="914400" fontAlgn="auto">
              <a:spcBef>
                <a:spcPts val="0"/>
              </a:spcBef>
              <a:spcAft>
                <a:spcPts val="0"/>
              </a:spcAft>
            </a:pPr>
            <a:r>
              <a:rPr lang="en-US" sz="2000" dirty="0">
                <a:latin typeface="Calibri" panose="020F0502020204030204" pitchFamily="34" charset="0"/>
                <a:cs typeface="Calibri" panose="020F0502020204030204" pitchFamily="34" charset="0"/>
              </a:rPr>
              <a:t>DNA </a:t>
            </a:r>
            <a:r>
              <a:rPr lang="en-US" sz="2000" dirty="0">
                <a:latin typeface="Calibri" panose="020F0502020204030204" pitchFamily="34" charset="0"/>
                <a:cs typeface="Calibri" panose="020F0502020204030204" pitchFamily="34" charset="0"/>
                <a:sym typeface="Wingdings"/>
              </a:rPr>
              <a:t> Individual  Species</a:t>
            </a:r>
          </a:p>
          <a:p>
            <a:pPr defTabSz="914400" fontAlgn="auto">
              <a:spcBef>
                <a:spcPts val="0"/>
              </a:spcBef>
              <a:spcAft>
                <a:spcPts val="0"/>
              </a:spcAft>
            </a:pPr>
            <a:r>
              <a:rPr lang="en-US" sz="2000" dirty="0">
                <a:latin typeface="Calibri" panose="020F0502020204030204" pitchFamily="34" charset="0"/>
                <a:cs typeface="Calibri" panose="020F0502020204030204" pitchFamily="34" charset="0"/>
                <a:sym typeface="Wingdings"/>
              </a:rPr>
              <a:t>Often have associated text in field books</a:t>
            </a:r>
          </a:p>
          <a:p>
            <a:pPr defTabSz="914400" fontAlgn="auto">
              <a:spcBef>
                <a:spcPts val="0"/>
              </a:spcBef>
              <a:spcAft>
                <a:spcPts val="0"/>
              </a:spcAft>
            </a:pPr>
            <a:r>
              <a:rPr lang="en-US" sz="2000" dirty="0">
                <a:latin typeface="Calibri" panose="020F0502020204030204" pitchFamily="34" charset="0"/>
                <a:cs typeface="Calibri" panose="020F0502020204030204" pitchFamily="34" charset="0"/>
                <a:sym typeface="Wingdings"/>
              </a:rPr>
              <a:t>Not just full specimens (e.g., sounds, genetic info, fossils)</a:t>
            </a:r>
          </a:p>
          <a:p>
            <a:pPr defTabSz="914400" fontAlgn="auto">
              <a:spcBef>
                <a:spcPts val="0"/>
              </a:spcBef>
              <a:spcAft>
                <a:spcPts val="0"/>
              </a:spcAft>
            </a:pPr>
            <a:r>
              <a:rPr lang="en-US" sz="2000" dirty="0">
                <a:latin typeface="Calibri" panose="020F0502020204030204" pitchFamily="34" charset="0"/>
                <a:cs typeface="Calibri" panose="020F0502020204030204" pitchFamily="34" charset="0"/>
                <a:sym typeface="Wingdings"/>
              </a:rPr>
              <a:t>Standards-based databases</a:t>
            </a:r>
            <a:endParaRPr lang="en-US" sz="2000" dirty="0">
              <a:latin typeface="Calibri" panose="020F0502020204030204" pitchFamily="34" charset="0"/>
              <a:cs typeface="Calibri" panose="020F0502020204030204" pitchFamily="34" charset="0"/>
            </a:endParaRPr>
          </a:p>
          <a:p>
            <a:pPr marL="0" indent="0" defTabSz="914400" fontAlgn="auto">
              <a:spcBef>
                <a:spcPts val="0"/>
              </a:spcBef>
              <a:spcAft>
                <a:spcPts val="0"/>
              </a:spcAft>
              <a:buFontTx/>
              <a:buNone/>
            </a:pPr>
            <a:endParaRPr lang="en-US" sz="2800" dirty="0">
              <a:latin typeface="Calibri" panose="020F0502020204030204" pitchFamily="34" charset="0"/>
              <a:cs typeface="Calibri" panose="020F0502020204030204" pitchFamily="34" charset="0"/>
            </a:endParaRPr>
          </a:p>
        </p:txBody>
      </p:sp>
      <p:sp>
        <p:nvSpPr>
          <p:cNvPr id="6" name="Content Placeholder 2"/>
          <p:cNvSpPr txBox="1">
            <a:spLocks/>
          </p:cNvSpPr>
          <p:nvPr/>
        </p:nvSpPr>
        <p:spPr bwMode="auto">
          <a:xfrm>
            <a:off x="224342" y="6232744"/>
            <a:ext cx="8004131" cy="56748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3200" kern="1200">
                <a:solidFill>
                  <a:schemeClr val="tx1"/>
                </a:solidFill>
                <a:latin typeface="Cambria"/>
                <a:ea typeface="ＭＳ Ｐゴシック" charset="0"/>
                <a:cs typeface="Cambria"/>
              </a:defRPr>
            </a:lvl1pPr>
            <a:lvl2pPr marL="742950" indent="-285750" algn="l" defTabSz="457200" rtl="0" fontAlgn="base">
              <a:spcBef>
                <a:spcPct val="20000"/>
              </a:spcBef>
              <a:spcAft>
                <a:spcPct val="0"/>
              </a:spcAft>
              <a:buFont typeface="Arial" charset="0"/>
              <a:buChar char="–"/>
              <a:defRPr sz="2800" kern="1200">
                <a:solidFill>
                  <a:schemeClr val="tx1"/>
                </a:solidFill>
                <a:latin typeface="Cambria"/>
                <a:ea typeface="ＭＳ Ｐゴシック" charset="0"/>
                <a:cs typeface="Cambria"/>
              </a:defRPr>
            </a:lvl2pPr>
            <a:lvl3pPr marL="1143000" indent="-228600" algn="l" defTabSz="457200" rtl="0" fontAlgn="base">
              <a:spcBef>
                <a:spcPct val="20000"/>
              </a:spcBef>
              <a:spcAft>
                <a:spcPct val="0"/>
              </a:spcAft>
              <a:buFont typeface="Arial" charset="0"/>
              <a:buChar char="•"/>
              <a:defRPr sz="2400" kern="1200">
                <a:solidFill>
                  <a:schemeClr val="tx1"/>
                </a:solidFill>
                <a:latin typeface="Cambria"/>
                <a:ea typeface="ＭＳ Ｐゴシック" charset="0"/>
                <a:cs typeface="Cambria"/>
              </a:defRPr>
            </a:lvl3pPr>
            <a:lvl4pPr marL="1600200" indent="-228600" algn="l" defTabSz="457200" rtl="0" fontAlgn="base">
              <a:spcBef>
                <a:spcPct val="20000"/>
              </a:spcBef>
              <a:spcAft>
                <a:spcPct val="0"/>
              </a:spcAft>
              <a:buFont typeface="Arial" charset="0"/>
              <a:buChar char="–"/>
              <a:defRPr sz="2000" kern="1200">
                <a:solidFill>
                  <a:schemeClr val="tx1"/>
                </a:solidFill>
                <a:latin typeface="Cambria"/>
                <a:ea typeface="ＭＳ Ｐゴシック" charset="0"/>
                <a:cs typeface="Cambria"/>
              </a:defRPr>
            </a:lvl4pPr>
            <a:lvl5pPr marL="2057400" indent="-228600" algn="l" defTabSz="457200" rtl="0" fontAlgn="base">
              <a:spcBef>
                <a:spcPct val="20000"/>
              </a:spcBef>
              <a:spcAft>
                <a:spcPct val="0"/>
              </a:spcAft>
              <a:buFont typeface="Arial" charset="0"/>
              <a:buChar char="»"/>
              <a:defRPr sz="2000" kern="1200">
                <a:solidFill>
                  <a:schemeClr val="tx1"/>
                </a:solidFill>
                <a:latin typeface="Cambria"/>
                <a:ea typeface="ＭＳ Ｐゴシック" charset="0"/>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auto">
              <a:spcBef>
                <a:spcPts val="0"/>
              </a:spcBef>
              <a:spcAft>
                <a:spcPts val="0"/>
              </a:spcAft>
              <a:buFontTx/>
              <a:buNone/>
            </a:pPr>
            <a:r>
              <a:rPr lang="en-US" sz="1800" i="1" dirty="0">
                <a:latin typeface="Calibri" panose="020F0502020204030204" pitchFamily="34" charset="0"/>
                <a:cs typeface="Calibri" panose="020F0502020204030204" pitchFamily="34" charset="0"/>
              </a:rPr>
              <a:t>*including characteristics that are not necessarily unique to collections </a:t>
            </a:r>
          </a:p>
        </p:txBody>
      </p:sp>
    </p:spTree>
    <p:extLst>
      <p:ext uri="{BB962C8B-B14F-4D97-AF65-F5344CB8AC3E}">
        <p14:creationId xmlns:p14="http://schemas.microsoft.com/office/powerpoint/2010/main" val="2849926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097F97-82AC-D54A-ABCE-488E33F7EFF5}"/>
              </a:ext>
            </a:extLst>
          </p:cNvPr>
          <p:cNvSpPr>
            <a:spLocks noGrp="1"/>
          </p:cNvSpPr>
          <p:nvPr>
            <p:ph type="title"/>
          </p:nvPr>
        </p:nvSpPr>
        <p:spPr/>
        <p:txBody>
          <a:bodyPr/>
          <a:lstStyle/>
          <a:p>
            <a:r>
              <a:rPr lang="en-US" dirty="0"/>
              <a:t>What are the goals of BLUE?</a:t>
            </a:r>
          </a:p>
        </p:txBody>
      </p:sp>
      <p:sp>
        <p:nvSpPr>
          <p:cNvPr id="5" name="Content Placeholder 4">
            <a:extLst>
              <a:ext uri="{FF2B5EF4-FFF2-40B4-BE49-F238E27FC236}">
                <a16:creationId xmlns:a16="http://schemas.microsoft.com/office/drawing/2014/main" id="{AA60C9BF-7D4D-4D40-8DC6-94164631F6F3}"/>
              </a:ext>
            </a:extLst>
          </p:cNvPr>
          <p:cNvSpPr>
            <a:spLocks noGrp="1"/>
          </p:cNvSpPr>
          <p:nvPr>
            <p:ph idx="1"/>
          </p:nvPr>
        </p:nvSpPr>
        <p:spPr>
          <a:xfrm>
            <a:off x="606287" y="1325880"/>
            <a:ext cx="8237050" cy="5234408"/>
          </a:xfrm>
        </p:spPr>
        <p:txBody>
          <a:bodyPr>
            <a:normAutofit lnSpcReduction="10000"/>
          </a:bodyPr>
          <a:lstStyle/>
          <a:p>
            <a:pPr lvl="1">
              <a:lnSpc>
                <a:spcPct val="100000"/>
              </a:lnSpc>
              <a:spcBef>
                <a:spcPts val="0"/>
              </a:spcBef>
            </a:pPr>
            <a:r>
              <a:rPr lang="en-US" dirty="0"/>
              <a:t>Cultivate a diverse and inclusive network of biodiversity researchers, data scientists, and biology educators focused on undergraduate data-centric biodiversity education</a:t>
            </a:r>
          </a:p>
          <a:p>
            <a:pPr lvl="1">
              <a:lnSpc>
                <a:spcPct val="100000"/>
              </a:lnSpc>
              <a:spcBef>
                <a:spcPts val="0"/>
              </a:spcBef>
            </a:pPr>
            <a:endParaRPr lang="en-US" dirty="0"/>
          </a:p>
          <a:p>
            <a:pPr lvl="1">
              <a:lnSpc>
                <a:spcPct val="100000"/>
              </a:lnSpc>
              <a:spcBef>
                <a:spcPts val="0"/>
              </a:spcBef>
            </a:pPr>
            <a:endParaRPr lang="en-US" sz="1000" dirty="0"/>
          </a:p>
          <a:p>
            <a:pPr lvl="1">
              <a:lnSpc>
                <a:spcPct val="100000"/>
              </a:lnSpc>
              <a:spcBef>
                <a:spcPts val="0"/>
              </a:spcBef>
            </a:pPr>
            <a:r>
              <a:rPr lang="en-US" dirty="0"/>
              <a:t>Build community consensus on core biodiversity data literacy competencies</a:t>
            </a:r>
          </a:p>
          <a:p>
            <a:pPr lvl="1">
              <a:lnSpc>
                <a:spcPct val="100000"/>
              </a:lnSpc>
              <a:spcBef>
                <a:spcPts val="0"/>
              </a:spcBef>
            </a:pPr>
            <a:endParaRPr lang="en-US" dirty="0"/>
          </a:p>
          <a:p>
            <a:pPr lvl="1">
              <a:lnSpc>
                <a:spcPct val="100000"/>
              </a:lnSpc>
              <a:spcBef>
                <a:spcPts val="0"/>
              </a:spcBef>
            </a:pPr>
            <a:endParaRPr lang="en-US" sz="900" dirty="0"/>
          </a:p>
          <a:p>
            <a:pPr lvl="1">
              <a:lnSpc>
                <a:spcPct val="100000"/>
              </a:lnSpc>
              <a:spcBef>
                <a:spcPts val="0"/>
              </a:spcBef>
            </a:pPr>
            <a:r>
              <a:rPr lang="en-US" dirty="0">
                <a:solidFill>
                  <a:srgbClr val="FF0000"/>
                </a:solidFill>
              </a:rPr>
              <a:t>Develop strategies and exemplar materials to guide the integration of biodiversity data literacy competencies into introductory undergraduate biology curricula</a:t>
            </a:r>
          </a:p>
          <a:p>
            <a:pPr lvl="1">
              <a:lnSpc>
                <a:spcPct val="100000"/>
              </a:lnSpc>
              <a:spcBef>
                <a:spcPts val="0"/>
              </a:spcBef>
            </a:pPr>
            <a:endParaRPr lang="en-US" dirty="0"/>
          </a:p>
          <a:p>
            <a:pPr lvl="1">
              <a:lnSpc>
                <a:spcPct val="100000"/>
              </a:lnSpc>
              <a:spcBef>
                <a:spcPts val="0"/>
              </a:spcBef>
            </a:pPr>
            <a:endParaRPr lang="en-US" sz="900" dirty="0"/>
          </a:p>
          <a:p>
            <a:pPr lvl="1">
              <a:lnSpc>
                <a:spcPct val="100000"/>
              </a:lnSpc>
              <a:spcBef>
                <a:spcPts val="0"/>
              </a:spcBef>
            </a:pPr>
            <a:r>
              <a:rPr lang="en-US" dirty="0"/>
              <a:t>Extend the network to engage a broader community of undergraduate educators in biodiversity data literacy efforts</a:t>
            </a:r>
          </a:p>
        </p:txBody>
      </p:sp>
    </p:spTree>
    <p:extLst>
      <p:ext uri="{BB962C8B-B14F-4D97-AF65-F5344CB8AC3E}">
        <p14:creationId xmlns:p14="http://schemas.microsoft.com/office/powerpoint/2010/main" val="810805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097F97-82AC-D54A-ABCE-488E33F7EFF5}"/>
              </a:ext>
            </a:extLst>
          </p:cNvPr>
          <p:cNvSpPr>
            <a:spLocks noGrp="1"/>
          </p:cNvSpPr>
          <p:nvPr>
            <p:ph type="title"/>
          </p:nvPr>
        </p:nvSpPr>
        <p:spPr/>
        <p:txBody>
          <a:bodyPr>
            <a:normAutofit fontScale="90000"/>
          </a:bodyPr>
          <a:lstStyle/>
          <a:p>
            <a:pPr algn="ctr"/>
            <a:r>
              <a:rPr lang="en-US" dirty="0"/>
              <a:t>Integrating into the Undergraduate Biology Curriculum</a:t>
            </a:r>
          </a:p>
        </p:txBody>
      </p:sp>
      <p:sp>
        <p:nvSpPr>
          <p:cNvPr id="2" name="Oval 1">
            <a:extLst>
              <a:ext uri="{FF2B5EF4-FFF2-40B4-BE49-F238E27FC236}">
                <a16:creationId xmlns:a16="http://schemas.microsoft.com/office/drawing/2014/main" id="{186103E0-A43E-F549-BB02-D4ACA5D94345}"/>
              </a:ext>
            </a:extLst>
          </p:cNvPr>
          <p:cNvSpPr/>
          <p:nvPr/>
        </p:nvSpPr>
        <p:spPr>
          <a:xfrm>
            <a:off x="3565072" y="1331880"/>
            <a:ext cx="3624943" cy="362494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A54956C-ADBF-6346-934C-FD1C7E8798B0}"/>
              </a:ext>
            </a:extLst>
          </p:cNvPr>
          <p:cNvSpPr/>
          <p:nvPr/>
        </p:nvSpPr>
        <p:spPr>
          <a:xfrm>
            <a:off x="1758042" y="1331880"/>
            <a:ext cx="3624943" cy="362494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C74F2A6-E676-4546-90D7-7C6B923FB31F}"/>
              </a:ext>
            </a:extLst>
          </p:cNvPr>
          <p:cNvSpPr txBox="1"/>
          <p:nvPr/>
        </p:nvSpPr>
        <p:spPr>
          <a:xfrm>
            <a:off x="5611587" y="2517459"/>
            <a:ext cx="1338943" cy="646331"/>
          </a:xfrm>
          <a:prstGeom prst="rect">
            <a:avLst/>
          </a:prstGeom>
          <a:noFill/>
        </p:spPr>
        <p:txBody>
          <a:bodyPr wrap="square" rtlCol="0">
            <a:spAutoFit/>
          </a:bodyPr>
          <a:lstStyle/>
          <a:p>
            <a:r>
              <a:rPr lang="en-US" dirty="0"/>
              <a:t>Biodiversity Data</a:t>
            </a:r>
          </a:p>
        </p:txBody>
      </p:sp>
      <p:sp>
        <p:nvSpPr>
          <p:cNvPr id="8" name="TextBox 7">
            <a:extLst>
              <a:ext uri="{FF2B5EF4-FFF2-40B4-BE49-F238E27FC236}">
                <a16:creationId xmlns:a16="http://schemas.microsoft.com/office/drawing/2014/main" id="{37FEEB7E-8B2F-1C49-8F75-D5AB8BC3FF97}"/>
              </a:ext>
            </a:extLst>
          </p:cNvPr>
          <p:cNvSpPr txBox="1"/>
          <p:nvPr/>
        </p:nvSpPr>
        <p:spPr>
          <a:xfrm>
            <a:off x="2226129" y="2517460"/>
            <a:ext cx="1338943" cy="646331"/>
          </a:xfrm>
          <a:prstGeom prst="rect">
            <a:avLst/>
          </a:prstGeom>
          <a:noFill/>
        </p:spPr>
        <p:txBody>
          <a:bodyPr wrap="square" rtlCol="0">
            <a:spAutoFit/>
          </a:bodyPr>
          <a:lstStyle/>
          <a:p>
            <a:r>
              <a:rPr lang="en-US" dirty="0"/>
              <a:t>Data Science</a:t>
            </a:r>
          </a:p>
        </p:txBody>
      </p:sp>
      <p:sp>
        <p:nvSpPr>
          <p:cNvPr id="9" name="Oval 8">
            <a:extLst>
              <a:ext uri="{FF2B5EF4-FFF2-40B4-BE49-F238E27FC236}">
                <a16:creationId xmlns:a16="http://schemas.microsoft.com/office/drawing/2014/main" id="{3951D258-DE5F-5244-8A13-8AD6B453EDF8}"/>
              </a:ext>
            </a:extLst>
          </p:cNvPr>
          <p:cNvSpPr/>
          <p:nvPr/>
        </p:nvSpPr>
        <p:spPr>
          <a:xfrm>
            <a:off x="2666998" y="3008280"/>
            <a:ext cx="3624943" cy="362494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9A933EC-CD38-0B48-A457-76A2039BD085}"/>
              </a:ext>
            </a:extLst>
          </p:cNvPr>
          <p:cNvSpPr txBox="1"/>
          <p:nvPr/>
        </p:nvSpPr>
        <p:spPr>
          <a:xfrm>
            <a:off x="3949205" y="5251030"/>
            <a:ext cx="1551214" cy="923330"/>
          </a:xfrm>
          <a:prstGeom prst="rect">
            <a:avLst/>
          </a:prstGeom>
          <a:noFill/>
        </p:spPr>
        <p:txBody>
          <a:bodyPr wrap="square" rtlCol="0">
            <a:spAutoFit/>
          </a:bodyPr>
          <a:lstStyle/>
          <a:p>
            <a:r>
              <a:rPr lang="en-US" dirty="0"/>
              <a:t>Ecological and Evolutionary </a:t>
            </a:r>
          </a:p>
          <a:p>
            <a:r>
              <a:rPr lang="en-US" dirty="0"/>
              <a:t>Concepts</a:t>
            </a:r>
          </a:p>
        </p:txBody>
      </p:sp>
      <p:sp>
        <p:nvSpPr>
          <p:cNvPr id="10" name="5-Point Star 9">
            <a:extLst>
              <a:ext uri="{FF2B5EF4-FFF2-40B4-BE49-F238E27FC236}">
                <a16:creationId xmlns:a16="http://schemas.microsoft.com/office/drawing/2014/main" id="{6BCD0794-BEA8-2543-B334-5CE1CDDD9673}"/>
              </a:ext>
            </a:extLst>
          </p:cNvPr>
          <p:cNvSpPr/>
          <p:nvPr/>
        </p:nvSpPr>
        <p:spPr>
          <a:xfrm>
            <a:off x="4076697" y="3339822"/>
            <a:ext cx="805543" cy="785514"/>
          </a:xfrm>
          <a:prstGeom prst="star5">
            <a:avLst/>
          </a:prstGeom>
          <a:solidFill>
            <a:srgbClr val="366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26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Exemplar Materials</a:t>
            </a:r>
          </a:p>
        </p:txBody>
      </p:sp>
      <p:sp>
        <p:nvSpPr>
          <p:cNvPr id="4" name="Content Placeholder 3"/>
          <p:cNvSpPr>
            <a:spLocks noGrp="1"/>
          </p:cNvSpPr>
          <p:nvPr>
            <p:ph idx="1"/>
          </p:nvPr>
        </p:nvSpPr>
        <p:spPr/>
        <p:txBody>
          <a:bodyPr>
            <a:normAutofit/>
          </a:bodyPr>
          <a:lstStyle/>
          <a:p>
            <a:pPr lvl="1">
              <a:lnSpc>
                <a:spcPct val="100000"/>
              </a:lnSpc>
              <a:spcBef>
                <a:spcPts val="0"/>
              </a:spcBef>
            </a:pPr>
            <a:r>
              <a:rPr lang="en-US" sz="2800" dirty="0"/>
              <a:t>Modules using digitized natural history collections data to investigate ecological and evolutionary principles</a:t>
            </a:r>
          </a:p>
        </p:txBody>
      </p:sp>
    </p:spTree>
    <p:extLst>
      <p:ext uri="{BB962C8B-B14F-4D97-AF65-F5344CB8AC3E}">
        <p14:creationId xmlns:p14="http://schemas.microsoft.com/office/powerpoint/2010/main" val="2106388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Modules</a:t>
            </a:r>
          </a:p>
        </p:txBody>
      </p:sp>
      <p:sp>
        <p:nvSpPr>
          <p:cNvPr id="4" name="Content Placeholder 3"/>
          <p:cNvSpPr>
            <a:spLocks noGrp="1"/>
          </p:cNvSpPr>
          <p:nvPr>
            <p:ph idx="1"/>
          </p:nvPr>
        </p:nvSpPr>
        <p:spPr/>
        <p:txBody>
          <a:bodyPr>
            <a:normAutofit/>
          </a:bodyPr>
          <a:lstStyle/>
          <a:p>
            <a:pPr lvl="1">
              <a:spcBef>
                <a:spcPts val="0"/>
              </a:spcBef>
            </a:pPr>
            <a:r>
              <a:rPr lang="en-US" dirty="0"/>
              <a:t>Introduction to Data Types – Poweshiek Case Study</a:t>
            </a:r>
          </a:p>
          <a:p>
            <a:pPr lvl="1">
              <a:spcBef>
                <a:spcPts val="0"/>
              </a:spcBef>
            </a:pPr>
            <a:r>
              <a:rPr lang="en-US" dirty="0"/>
              <a:t>Plant – Pollinator Coevolution</a:t>
            </a:r>
          </a:p>
          <a:p>
            <a:pPr lvl="1">
              <a:spcBef>
                <a:spcPts val="0"/>
              </a:spcBef>
            </a:pPr>
            <a:r>
              <a:rPr lang="en-US" dirty="0"/>
              <a:t>Island Biogeography – Species Richness</a:t>
            </a:r>
          </a:p>
          <a:p>
            <a:pPr lvl="1">
              <a:spcBef>
                <a:spcPts val="0"/>
              </a:spcBef>
            </a:pPr>
            <a:r>
              <a:rPr lang="en-US" dirty="0"/>
              <a:t>Island Biogeography – Island Rule</a:t>
            </a:r>
          </a:p>
          <a:p>
            <a:pPr lvl="1">
              <a:spcBef>
                <a:spcPts val="0"/>
              </a:spcBef>
            </a:pPr>
            <a:r>
              <a:rPr lang="en-US" dirty="0"/>
              <a:t>Amphibian Diversity vs Precipitation Levels</a:t>
            </a:r>
          </a:p>
          <a:p>
            <a:pPr lvl="1">
              <a:spcBef>
                <a:spcPts val="0"/>
              </a:spcBef>
            </a:pPr>
            <a:r>
              <a:rPr lang="en-US" dirty="0"/>
              <a:t>Species Range Changes vs Temperature Change</a:t>
            </a:r>
          </a:p>
          <a:p>
            <a:pPr lvl="1">
              <a:spcBef>
                <a:spcPts val="0"/>
              </a:spcBef>
            </a:pPr>
            <a:r>
              <a:rPr lang="en-US" dirty="0"/>
              <a:t>Bergmann’s Rule and Climate Change – Mass vs Year </a:t>
            </a:r>
          </a:p>
          <a:p>
            <a:pPr lvl="1">
              <a:spcBef>
                <a:spcPts val="0"/>
              </a:spcBef>
            </a:pPr>
            <a:r>
              <a:rPr lang="en-US" dirty="0"/>
              <a:t>Butterfly – Plant Phenology</a:t>
            </a:r>
          </a:p>
          <a:p>
            <a:pPr lvl="1">
              <a:spcBef>
                <a:spcPts val="0"/>
              </a:spcBef>
            </a:pPr>
            <a:r>
              <a:rPr lang="en-US" dirty="0"/>
              <a:t>Independent Research Project – Infographic</a:t>
            </a:r>
          </a:p>
          <a:p>
            <a:pPr lvl="1">
              <a:spcBef>
                <a:spcPts val="0"/>
              </a:spcBef>
            </a:pPr>
            <a:endParaRPr lang="en-US" dirty="0"/>
          </a:p>
          <a:p>
            <a:pPr lvl="1">
              <a:spcBef>
                <a:spcPts val="0"/>
              </a:spcBef>
            </a:pPr>
            <a:endParaRPr lang="en-US" dirty="0"/>
          </a:p>
        </p:txBody>
      </p:sp>
      <p:pic>
        <p:nvPicPr>
          <p:cNvPr id="7" name="Picture 6" descr="Macintosh HD:Users:linto1dl:Desktop:aim-up-logo-wide.png">
            <a:extLst>
              <a:ext uri="{FF2B5EF4-FFF2-40B4-BE49-F238E27FC236}">
                <a16:creationId xmlns:a16="http://schemas.microsoft.com/office/drawing/2014/main" id="{19858B86-61B8-674B-BF88-C2CCC0C73E7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8395" y="112925"/>
            <a:ext cx="1665605" cy="889000"/>
          </a:xfrm>
          <a:prstGeom prst="rect">
            <a:avLst/>
          </a:prstGeom>
          <a:noFill/>
          <a:ln>
            <a:noFill/>
          </a:ln>
        </p:spPr>
      </p:pic>
    </p:spTree>
    <p:extLst>
      <p:ext uri="{BB962C8B-B14F-4D97-AF65-F5344CB8AC3E}">
        <p14:creationId xmlns:p14="http://schemas.microsoft.com/office/powerpoint/2010/main" val="350371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Modules</a:t>
            </a:r>
          </a:p>
        </p:txBody>
      </p:sp>
      <p:sp>
        <p:nvSpPr>
          <p:cNvPr id="4" name="Content Placeholder 3"/>
          <p:cNvSpPr>
            <a:spLocks noGrp="1"/>
          </p:cNvSpPr>
          <p:nvPr>
            <p:ph idx="1"/>
          </p:nvPr>
        </p:nvSpPr>
        <p:spPr/>
        <p:txBody>
          <a:bodyPr>
            <a:normAutofit/>
          </a:bodyPr>
          <a:lstStyle/>
          <a:p>
            <a:pPr lvl="1">
              <a:spcBef>
                <a:spcPts val="0"/>
              </a:spcBef>
            </a:pPr>
            <a:r>
              <a:rPr lang="en-US" dirty="0"/>
              <a:t>Introduction to Data Types – Poweshiek Case Study</a:t>
            </a:r>
          </a:p>
          <a:p>
            <a:pPr lvl="1">
              <a:spcBef>
                <a:spcPts val="0"/>
              </a:spcBef>
            </a:pPr>
            <a:r>
              <a:rPr lang="en-US" dirty="0"/>
              <a:t>Plant – Pollinator Coevolution</a:t>
            </a:r>
          </a:p>
          <a:p>
            <a:pPr lvl="1">
              <a:spcBef>
                <a:spcPts val="0"/>
              </a:spcBef>
            </a:pPr>
            <a:r>
              <a:rPr lang="en-US" dirty="0"/>
              <a:t>Island Biogeography – Species Richness</a:t>
            </a:r>
          </a:p>
          <a:p>
            <a:pPr lvl="1">
              <a:spcBef>
                <a:spcPts val="0"/>
              </a:spcBef>
            </a:pPr>
            <a:r>
              <a:rPr lang="en-US" dirty="0">
                <a:solidFill>
                  <a:schemeClr val="accent5">
                    <a:lumMod val="50000"/>
                  </a:schemeClr>
                </a:solidFill>
              </a:rPr>
              <a:t>Island Biogeography – Island Rule</a:t>
            </a:r>
          </a:p>
          <a:p>
            <a:pPr lvl="1">
              <a:spcBef>
                <a:spcPts val="0"/>
              </a:spcBef>
            </a:pPr>
            <a:r>
              <a:rPr lang="en-US" dirty="0">
                <a:solidFill>
                  <a:schemeClr val="accent5">
                    <a:lumMod val="50000"/>
                  </a:schemeClr>
                </a:solidFill>
              </a:rPr>
              <a:t>Amphibian Diversity vs Precipitation Levels</a:t>
            </a:r>
          </a:p>
          <a:p>
            <a:pPr lvl="1">
              <a:spcBef>
                <a:spcPts val="0"/>
              </a:spcBef>
            </a:pPr>
            <a:r>
              <a:rPr lang="en-US" dirty="0">
                <a:solidFill>
                  <a:schemeClr val="accent5">
                    <a:lumMod val="50000"/>
                  </a:schemeClr>
                </a:solidFill>
              </a:rPr>
              <a:t>Species Range Changes vs Temperature Change</a:t>
            </a:r>
          </a:p>
          <a:p>
            <a:pPr lvl="1">
              <a:spcBef>
                <a:spcPts val="0"/>
              </a:spcBef>
            </a:pPr>
            <a:r>
              <a:rPr lang="en-US" dirty="0"/>
              <a:t>Bergmann’s Rule and Climate Change – Mass vs Year </a:t>
            </a:r>
          </a:p>
          <a:p>
            <a:pPr lvl="1">
              <a:spcBef>
                <a:spcPts val="0"/>
              </a:spcBef>
            </a:pPr>
            <a:r>
              <a:rPr lang="en-US" dirty="0"/>
              <a:t>Butterfly – Plant Phenology</a:t>
            </a:r>
          </a:p>
          <a:p>
            <a:pPr lvl="1">
              <a:spcBef>
                <a:spcPts val="0"/>
              </a:spcBef>
            </a:pPr>
            <a:r>
              <a:rPr lang="en-US" dirty="0"/>
              <a:t>Independent Research Project – Infographic</a:t>
            </a:r>
          </a:p>
          <a:p>
            <a:pPr lvl="1">
              <a:spcBef>
                <a:spcPts val="0"/>
              </a:spcBef>
            </a:pPr>
            <a:endParaRPr lang="en-US" dirty="0"/>
          </a:p>
          <a:p>
            <a:pPr lvl="1">
              <a:spcBef>
                <a:spcPts val="0"/>
              </a:spcBef>
            </a:pPr>
            <a:endParaRPr lang="en-US" dirty="0"/>
          </a:p>
        </p:txBody>
      </p:sp>
    </p:spTree>
    <p:extLst>
      <p:ext uri="{BB962C8B-B14F-4D97-AF65-F5344CB8AC3E}">
        <p14:creationId xmlns:p14="http://schemas.microsoft.com/office/powerpoint/2010/main" val="1231796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Modules for Today</a:t>
            </a:r>
          </a:p>
        </p:txBody>
      </p:sp>
      <p:sp>
        <p:nvSpPr>
          <p:cNvPr id="4" name="Content Placeholder 3"/>
          <p:cNvSpPr>
            <a:spLocks noGrp="1"/>
          </p:cNvSpPr>
          <p:nvPr>
            <p:ph idx="1"/>
          </p:nvPr>
        </p:nvSpPr>
        <p:spPr/>
        <p:txBody>
          <a:bodyPr>
            <a:normAutofit/>
          </a:bodyPr>
          <a:lstStyle/>
          <a:p>
            <a:pPr lvl="1">
              <a:spcBef>
                <a:spcPts val="0"/>
              </a:spcBef>
            </a:pPr>
            <a:r>
              <a:rPr lang="en-US" dirty="0"/>
              <a:t>Island Biogeography – Island Rule</a:t>
            </a:r>
          </a:p>
          <a:p>
            <a:pPr lvl="2">
              <a:spcBef>
                <a:spcPts val="0"/>
              </a:spcBef>
            </a:pPr>
            <a:r>
              <a:rPr lang="en-US" dirty="0"/>
              <a:t>Digitized Natural History Collection – Arctos </a:t>
            </a:r>
          </a:p>
          <a:p>
            <a:pPr lvl="2">
              <a:spcBef>
                <a:spcPts val="0"/>
              </a:spcBef>
            </a:pPr>
            <a:r>
              <a:rPr lang="en-US" dirty="0"/>
              <a:t>Data Type – Organism Mass</a:t>
            </a:r>
          </a:p>
          <a:p>
            <a:pPr lvl="2">
              <a:spcBef>
                <a:spcPts val="0"/>
              </a:spcBef>
            </a:pPr>
            <a:endParaRPr lang="en-US" dirty="0"/>
          </a:p>
          <a:p>
            <a:pPr lvl="1">
              <a:spcBef>
                <a:spcPts val="0"/>
              </a:spcBef>
            </a:pPr>
            <a:r>
              <a:rPr lang="en-US" dirty="0"/>
              <a:t>Amphibian Diversity vs Precipitation Levels</a:t>
            </a:r>
          </a:p>
          <a:p>
            <a:pPr lvl="2">
              <a:spcBef>
                <a:spcPts val="0"/>
              </a:spcBef>
            </a:pPr>
            <a:r>
              <a:rPr lang="en-US" dirty="0"/>
              <a:t>Digitized Natural History Collection – </a:t>
            </a:r>
            <a:r>
              <a:rPr lang="en-US" dirty="0" err="1"/>
              <a:t>iDigBio</a:t>
            </a:r>
            <a:endParaRPr lang="en-US" dirty="0"/>
          </a:p>
          <a:p>
            <a:pPr lvl="2">
              <a:spcBef>
                <a:spcPts val="0"/>
              </a:spcBef>
            </a:pPr>
            <a:r>
              <a:rPr lang="en-US" dirty="0"/>
              <a:t>Data Type – # of Species</a:t>
            </a:r>
          </a:p>
          <a:p>
            <a:pPr marL="914400" lvl="2" indent="0">
              <a:spcBef>
                <a:spcPts val="0"/>
              </a:spcBef>
              <a:buNone/>
            </a:pPr>
            <a:endParaRPr lang="en-US" dirty="0"/>
          </a:p>
          <a:p>
            <a:pPr lvl="1">
              <a:spcBef>
                <a:spcPts val="0"/>
              </a:spcBef>
            </a:pPr>
            <a:r>
              <a:rPr lang="en-US" dirty="0"/>
              <a:t>Species Range Changes vs Temperature Change</a:t>
            </a:r>
          </a:p>
          <a:p>
            <a:pPr lvl="2">
              <a:spcBef>
                <a:spcPts val="0"/>
              </a:spcBef>
            </a:pPr>
            <a:r>
              <a:rPr lang="en-US" dirty="0"/>
              <a:t>Digitized Natural History Collection – GBIF</a:t>
            </a:r>
          </a:p>
          <a:p>
            <a:pPr lvl="2">
              <a:spcBef>
                <a:spcPts val="0"/>
              </a:spcBef>
            </a:pPr>
            <a:r>
              <a:rPr lang="en-US" dirty="0"/>
              <a:t>Data Type – Species Distribution</a:t>
            </a:r>
          </a:p>
          <a:p>
            <a:pPr lvl="1">
              <a:spcBef>
                <a:spcPts val="0"/>
              </a:spcBef>
            </a:pPr>
            <a:endParaRPr lang="en-US" dirty="0"/>
          </a:p>
          <a:p>
            <a:pPr lvl="1">
              <a:spcBef>
                <a:spcPts val="0"/>
              </a:spcBef>
            </a:pPr>
            <a:endParaRPr lang="en-US" dirty="0"/>
          </a:p>
        </p:txBody>
      </p:sp>
    </p:spTree>
    <p:extLst>
      <p:ext uri="{BB962C8B-B14F-4D97-AF65-F5344CB8AC3E}">
        <p14:creationId xmlns:p14="http://schemas.microsoft.com/office/powerpoint/2010/main" val="1912194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088818" y="3376390"/>
            <a:ext cx="3537289" cy="2591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idx="4294967295"/>
          </p:nvPr>
        </p:nvSpPr>
        <p:spPr>
          <a:xfrm>
            <a:off x="517893" y="365125"/>
            <a:ext cx="8626108" cy="1325563"/>
          </a:xfrm>
        </p:spPr>
        <p:txBody>
          <a:bodyPr>
            <a:normAutofit/>
          </a:bodyPr>
          <a:lstStyle/>
          <a:p>
            <a:r>
              <a:rPr lang="en-US" dirty="0"/>
              <a:t>Island Rule:</a:t>
            </a:r>
            <a:br>
              <a:rPr lang="en-US" dirty="0"/>
            </a:br>
            <a:r>
              <a:rPr lang="en-US" dirty="0"/>
              <a:t>Mammal Size on Island vs Mainland</a:t>
            </a:r>
          </a:p>
        </p:txBody>
      </p:sp>
      <p:sp>
        <p:nvSpPr>
          <p:cNvPr id="3" name="Content Placeholder 2"/>
          <p:cNvSpPr>
            <a:spLocks noGrp="1"/>
          </p:cNvSpPr>
          <p:nvPr>
            <p:ph idx="4294967295"/>
          </p:nvPr>
        </p:nvSpPr>
        <p:spPr>
          <a:xfrm>
            <a:off x="906463" y="1825625"/>
            <a:ext cx="8237537" cy="4327525"/>
          </a:xfrm>
        </p:spPr>
        <p:txBody>
          <a:bodyPr/>
          <a:lstStyle/>
          <a:p>
            <a:r>
              <a:rPr lang="en-US" dirty="0"/>
              <a:t>Students perform t-tests of body size on island vs mainland for 12 mammal species</a:t>
            </a:r>
          </a:p>
        </p:txBody>
      </p:sp>
      <p:pic>
        <p:nvPicPr>
          <p:cNvPr id="4" name="Picture 3"/>
          <p:cNvPicPr>
            <a:picLocks noChangeAspect="1"/>
          </p:cNvPicPr>
          <p:nvPr/>
        </p:nvPicPr>
        <p:blipFill>
          <a:blip r:embed="rId4"/>
          <a:stretch>
            <a:fillRect/>
          </a:stretch>
        </p:blipFill>
        <p:spPr>
          <a:xfrm>
            <a:off x="517892" y="3376390"/>
            <a:ext cx="4053034" cy="2594930"/>
          </a:xfrm>
          <a:prstGeom prst="rect">
            <a:avLst/>
          </a:prstGeom>
        </p:spPr>
      </p:pic>
      <p:sp>
        <p:nvSpPr>
          <p:cNvPr id="6" name="TextBox 5"/>
          <p:cNvSpPr txBox="1"/>
          <p:nvPr/>
        </p:nvSpPr>
        <p:spPr>
          <a:xfrm>
            <a:off x="747479" y="6427113"/>
            <a:ext cx="7646894" cy="430887"/>
          </a:xfrm>
          <a:prstGeom prst="rect">
            <a:avLst/>
          </a:prstGeom>
          <a:noFill/>
        </p:spPr>
        <p:txBody>
          <a:bodyPr wrap="square" rtlCol="0">
            <a:spAutoFit/>
          </a:bodyPr>
          <a:lstStyle/>
          <a:p>
            <a:pPr marL="457200" indent="-439738"/>
            <a:r>
              <a:rPr lang="en-US" sz="1100" b="1" dirty="0"/>
              <a:t>Conroy CJ, </a:t>
            </a:r>
            <a:r>
              <a:rPr lang="en-US" sz="1100" b="1" dirty="0" err="1"/>
              <a:t>Demboski</a:t>
            </a:r>
            <a:r>
              <a:rPr lang="en-US" sz="1100" b="1" dirty="0"/>
              <a:t> JR, and Cook, JA. 1999. Mammalian Biogeography of the Alexander Archipelago of Alaska: A North Temperate Nested Fauna. </a:t>
            </a:r>
            <a:r>
              <a:rPr lang="en-US" sz="1100" b="1" i="1" dirty="0"/>
              <a:t>Journal of Biogeography </a:t>
            </a:r>
            <a:r>
              <a:rPr lang="en-US" sz="1100" b="1" dirty="0"/>
              <a:t>26(2): 343-352.</a:t>
            </a:r>
          </a:p>
        </p:txBody>
      </p:sp>
    </p:spTree>
    <p:extLst>
      <p:ext uri="{BB962C8B-B14F-4D97-AF65-F5344CB8AC3E}">
        <p14:creationId xmlns:p14="http://schemas.microsoft.com/office/powerpoint/2010/main" val="276163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097F97-82AC-D54A-ABCE-488E33F7EFF5}"/>
              </a:ext>
            </a:extLst>
          </p:cNvPr>
          <p:cNvSpPr>
            <a:spLocks noGrp="1"/>
          </p:cNvSpPr>
          <p:nvPr>
            <p:ph type="title"/>
          </p:nvPr>
        </p:nvSpPr>
        <p:spPr/>
        <p:txBody>
          <a:bodyPr/>
          <a:lstStyle/>
          <a:p>
            <a:r>
              <a:rPr lang="en-US" dirty="0"/>
              <a:t>What is BLUE?</a:t>
            </a:r>
          </a:p>
        </p:txBody>
      </p:sp>
      <p:sp>
        <p:nvSpPr>
          <p:cNvPr id="5" name="Content Placeholder 4">
            <a:extLst>
              <a:ext uri="{FF2B5EF4-FFF2-40B4-BE49-F238E27FC236}">
                <a16:creationId xmlns:a16="http://schemas.microsoft.com/office/drawing/2014/main" id="{AA60C9BF-7D4D-4D40-8DC6-94164631F6F3}"/>
              </a:ext>
            </a:extLst>
          </p:cNvPr>
          <p:cNvSpPr>
            <a:spLocks noGrp="1"/>
          </p:cNvSpPr>
          <p:nvPr>
            <p:ph idx="1"/>
          </p:nvPr>
        </p:nvSpPr>
        <p:spPr/>
        <p:txBody>
          <a:bodyPr>
            <a:normAutofit/>
          </a:bodyPr>
          <a:lstStyle/>
          <a:p>
            <a:pPr lvl="1"/>
            <a:r>
              <a:rPr lang="en-US" sz="2800" u="sng" dirty="0"/>
              <a:t>B</a:t>
            </a:r>
            <a:r>
              <a:rPr lang="en-US" sz="2800" dirty="0"/>
              <a:t>iodiversity </a:t>
            </a:r>
            <a:r>
              <a:rPr lang="en-US" sz="2800" u="sng" dirty="0"/>
              <a:t>L</a:t>
            </a:r>
            <a:r>
              <a:rPr lang="en-US" sz="2800" dirty="0"/>
              <a:t>iteracy in </a:t>
            </a:r>
            <a:r>
              <a:rPr lang="en-US" sz="2800" u="sng" dirty="0"/>
              <a:t>U</a:t>
            </a:r>
            <a:r>
              <a:rPr lang="en-US" sz="2800" dirty="0"/>
              <a:t>ndergraduate </a:t>
            </a:r>
            <a:r>
              <a:rPr lang="en-US" sz="2800" u="sng" dirty="0"/>
              <a:t>E</a:t>
            </a:r>
            <a:r>
              <a:rPr lang="en-US" sz="2800" dirty="0"/>
              <a:t>ducation</a:t>
            </a:r>
          </a:p>
          <a:p>
            <a:pPr lvl="1"/>
            <a:endParaRPr lang="en-US" sz="2800" dirty="0"/>
          </a:p>
          <a:p>
            <a:pPr lvl="1"/>
            <a:r>
              <a:rPr lang="en-US" sz="2800" dirty="0"/>
              <a:t>NSF-funded Research Coordination Network </a:t>
            </a:r>
          </a:p>
          <a:p>
            <a:pPr marL="687388" lvl="1" indent="0">
              <a:buNone/>
            </a:pPr>
            <a:r>
              <a:rPr lang="en-US" sz="2800" dirty="0"/>
              <a:t>[RCN-UBE]</a:t>
            </a:r>
          </a:p>
        </p:txBody>
      </p:sp>
    </p:spTree>
    <p:extLst>
      <p:ext uri="{BB962C8B-B14F-4D97-AF65-F5344CB8AC3E}">
        <p14:creationId xmlns:p14="http://schemas.microsoft.com/office/powerpoint/2010/main" val="3982408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Arctos - </a:t>
            </a:r>
            <a:r>
              <a:rPr lang="en-US" dirty="0">
                <a:hlinkClick r:id="rId2"/>
              </a:rPr>
              <a:t>https://arctosdb.org</a:t>
            </a:r>
            <a:endParaRPr lang="en-US" dirty="0"/>
          </a:p>
        </p:txBody>
      </p:sp>
      <p:sp>
        <p:nvSpPr>
          <p:cNvPr id="4" name="Content Placeholder 3"/>
          <p:cNvSpPr>
            <a:spLocks noGrp="1"/>
          </p:cNvSpPr>
          <p:nvPr>
            <p:ph idx="1"/>
          </p:nvPr>
        </p:nvSpPr>
        <p:spPr/>
        <p:txBody>
          <a:bodyPr>
            <a:normAutofit/>
          </a:bodyPr>
          <a:lstStyle/>
          <a:p>
            <a:pPr lvl="1">
              <a:spcBef>
                <a:spcPts val="0"/>
              </a:spcBef>
            </a:pPr>
            <a:endParaRPr lang="en-US" dirty="0"/>
          </a:p>
          <a:p>
            <a:pPr lvl="1">
              <a:spcBef>
                <a:spcPts val="0"/>
              </a:spcBef>
            </a:pPr>
            <a:r>
              <a:rPr lang="en-US" dirty="0"/>
              <a:t>As a collection management information system and provider for research-grade data, Arctos integrates access to information from diverse disciplines: anthropology, botany, entomology, ethnology, herpetology, ichthyology, mammalogy, ornithology, paleontology, parasitology. </a:t>
            </a:r>
          </a:p>
          <a:p>
            <a:pPr lvl="1">
              <a:spcBef>
                <a:spcPts val="0"/>
              </a:spcBef>
            </a:pPr>
            <a:endParaRPr lang="en-US" dirty="0"/>
          </a:p>
          <a:p>
            <a:pPr lvl="1">
              <a:spcBef>
                <a:spcPts val="0"/>
              </a:spcBef>
            </a:pPr>
            <a:r>
              <a:rPr lang="en-US" dirty="0"/>
              <a:t>Data include specimen records, observations, tissues, endo- and ectoparasites, stomach contents, field notes and other documents, and media such as images, audio recordings, and video. </a:t>
            </a:r>
          </a:p>
          <a:p>
            <a:pPr lvl="1">
              <a:spcBef>
                <a:spcPts val="0"/>
              </a:spcBef>
            </a:pPr>
            <a:endParaRPr lang="en-US" dirty="0"/>
          </a:p>
          <a:p>
            <a:pPr lvl="1">
              <a:spcBef>
                <a:spcPts val="0"/>
              </a:spcBef>
            </a:pPr>
            <a:endParaRPr lang="en-US" dirty="0"/>
          </a:p>
        </p:txBody>
      </p:sp>
    </p:spTree>
    <p:extLst>
      <p:ext uri="{BB962C8B-B14F-4D97-AF65-F5344CB8AC3E}">
        <p14:creationId xmlns:p14="http://schemas.microsoft.com/office/powerpoint/2010/main" val="1061589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287" y="365126"/>
            <a:ext cx="8237050" cy="1325563"/>
          </a:xfrm>
        </p:spPr>
        <p:txBody>
          <a:bodyPr/>
          <a:lstStyle/>
          <a:p>
            <a:r>
              <a:rPr lang="en-US" dirty="0"/>
              <a:t>Arctos - </a:t>
            </a:r>
            <a:r>
              <a:rPr lang="en-US" dirty="0">
                <a:hlinkClick r:id="rId2"/>
              </a:rPr>
              <a:t>https://arctosdb.org</a:t>
            </a:r>
            <a:endParaRPr lang="en-US" dirty="0"/>
          </a:p>
        </p:txBody>
      </p:sp>
      <p:sp>
        <p:nvSpPr>
          <p:cNvPr id="4" name="Content Placeholder 3"/>
          <p:cNvSpPr>
            <a:spLocks noGrp="1"/>
          </p:cNvSpPr>
          <p:nvPr>
            <p:ph idx="1"/>
          </p:nvPr>
        </p:nvSpPr>
        <p:spPr/>
        <p:txBody>
          <a:bodyPr>
            <a:normAutofit/>
          </a:bodyPr>
          <a:lstStyle/>
          <a:p>
            <a:pPr lvl="1">
              <a:spcBef>
                <a:spcPts val="0"/>
              </a:spcBef>
            </a:pPr>
            <a:endParaRPr lang="en-US" dirty="0"/>
          </a:p>
          <a:p>
            <a:pPr lvl="1">
              <a:spcBef>
                <a:spcPts val="0"/>
              </a:spcBef>
            </a:pPr>
            <a:r>
              <a:rPr lang="en-US" dirty="0"/>
              <a:t>Go to Arctos: </a:t>
            </a:r>
            <a:r>
              <a:rPr lang="en-US" dirty="0">
                <a:hlinkClick r:id="rId3"/>
              </a:rPr>
              <a:t>http://arctos.database.museum</a:t>
            </a:r>
            <a:r>
              <a:rPr lang="en-US" dirty="0"/>
              <a:t> </a:t>
            </a:r>
          </a:p>
          <a:p>
            <a:pPr lvl="1">
              <a:spcBef>
                <a:spcPts val="0"/>
              </a:spcBef>
            </a:pPr>
            <a:endParaRPr lang="en-US" dirty="0"/>
          </a:p>
          <a:p>
            <a:pPr lvl="1">
              <a:spcBef>
                <a:spcPts val="0"/>
              </a:spcBef>
            </a:pPr>
            <a:r>
              <a:rPr lang="en-US" dirty="0"/>
              <a:t>Create a free user account</a:t>
            </a:r>
          </a:p>
          <a:p>
            <a:pPr lvl="1">
              <a:spcBef>
                <a:spcPts val="0"/>
              </a:spcBef>
            </a:pPr>
            <a:endParaRPr lang="en-US" dirty="0"/>
          </a:p>
          <a:p>
            <a:pPr lvl="1">
              <a:spcBef>
                <a:spcPts val="0"/>
              </a:spcBef>
            </a:pPr>
            <a:r>
              <a:rPr lang="en-US" dirty="0"/>
              <a:t>Search by scientific name of a species</a:t>
            </a:r>
          </a:p>
          <a:p>
            <a:pPr lvl="2">
              <a:spcBef>
                <a:spcPts val="0"/>
              </a:spcBef>
            </a:pPr>
            <a:r>
              <a:rPr lang="en-US" i="1" dirty="0" err="1"/>
              <a:t>Ursus</a:t>
            </a:r>
            <a:r>
              <a:rPr lang="en-US" i="1" dirty="0"/>
              <a:t> </a:t>
            </a:r>
            <a:r>
              <a:rPr lang="en-US" i="1" dirty="0" err="1"/>
              <a:t>maritimus</a:t>
            </a:r>
            <a:endParaRPr lang="en-US" i="1" dirty="0"/>
          </a:p>
          <a:p>
            <a:pPr lvl="1">
              <a:spcBef>
                <a:spcPts val="0"/>
              </a:spcBef>
            </a:pPr>
            <a:endParaRPr lang="en-US" dirty="0"/>
          </a:p>
          <a:p>
            <a:pPr lvl="1">
              <a:spcBef>
                <a:spcPts val="0"/>
              </a:spcBef>
            </a:pPr>
            <a:r>
              <a:rPr lang="en-US" dirty="0"/>
              <a:t>Select data columns</a:t>
            </a:r>
          </a:p>
          <a:p>
            <a:pPr lvl="2">
              <a:spcBef>
                <a:spcPts val="0"/>
              </a:spcBef>
            </a:pPr>
            <a:r>
              <a:rPr lang="en-US" dirty="0"/>
              <a:t>Island, island group, sex, weight</a:t>
            </a:r>
          </a:p>
          <a:p>
            <a:pPr lvl="2">
              <a:spcBef>
                <a:spcPts val="0"/>
              </a:spcBef>
            </a:pPr>
            <a:endParaRPr lang="en-US" dirty="0"/>
          </a:p>
          <a:p>
            <a:pPr lvl="1">
              <a:spcBef>
                <a:spcPts val="0"/>
              </a:spcBef>
            </a:pPr>
            <a:r>
              <a:rPr lang="en-US" dirty="0"/>
              <a:t>Search by location</a:t>
            </a:r>
          </a:p>
          <a:p>
            <a:pPr lvl="1">
              <a:spcBef>
                <a:spcPts val="0"/>
              </a:spcBef>
            </a:pPr>
            <a:endParaRPr lang="en-US" dirty="0"/>
          </a:p>
          <a:p>
            <a:pPr lvl="1">
              <a:spcBef>
                <a:spcPts val="0"/>
              </a:spcBef>
            </a:pPr>
            <a:r>
              <a:rPr lang="en-US" dirty="0"/>
              <a:t>Download spreadsheet</a:t>
            </a:r>
          </a:p>
          <a:p>
            <a:pPr lvl="1">
              <a:spcBef>
                <a:spcPts val="0"/>
              </a:spcBef>
            </a:pPr>
            <a:endParaRPr lang="en-US" dirty="0"/>
          </a:p>
          <a:p>
            <a:pPr lvl="1">
              <a:spcBef>
                <a:spcPts val="0"/>
              </a:spcBef>
            </a:pPr>
            <a:endParaRPr lang="en-US" dirty="0"/>
          </a:p>
          <a:p>
            <a:pPr lvl="1">
              <a:spcBef>
                <a:spcPts val="0"/>
              </a:spcBef>
            </a:pPr>
            <a:endParaRPr lang="en-US" dirty="0"/>
          </a:p>
        </p:txBody>
      </p:sp>
      <p:pic>
        <p:nvPicPr>
          <p:cNvPr id="3" name="Picture 2">
            <a:extLst>
              <a:ext uri="{FF2B5EF4-FFF2-40B4-BE49-F238E27FC236}">
                <a16:creationId xmlns:a16="http://schemas.microsoft.com/office/drawing/2014/main" id="{41BFEBF3-03AC-6247-9EA7-D7E35B4CFF7A}"/>
              </a:ext>
            </a:extLst>
          </p:cNvPr>
          <p:cNvPicPr>
            <a:picLocks noChangeAspect="1"/>
          </p:cNvPicPr>
          <p:nvPr/>
        </p:nvPicPr>
        <p:blipFill>
          <a:blip r:embed="rId4"/>
          <a:stretch>
            <a:fillRect/>
          </a:stretch>
        </p:blipFill>
        <p:spPr>
          <a:xfrm>
            <a:off x="6316037" y="2633434"/>
            <a:ext cx="2527300" cy="711200"/>
          </a:xfrm>
          <a:prstGeom prst="rect">
            <a:avLst/>
          </a:prstGeom>
        </p:spPr>
      </p:pic>
      <p:pic>
        <p:nvPicPr>
          <p:cNvPr id="7" name="Picture 6">
            <a:extLst>
              <a:ext uri="{FF2B5EF4-FFF2-40B4-BE49-F238E27FC236}">
                <a16:creationId xmlns:a16="http://schemas.microsoft.com/office/drawing/2014/main" id="{52D297BB-E0FF-4E4C-A414-69B29F28CBAD}"/>
              </a:ext>
            </a:extLst>
          </p:cNvPr>
          <p:cNvPicPr>
            <a:picLocks noChangeAspect="1"/>
          </p:cNvPicPr>
          <p:nvPr/>
        </p:nvPicPr>
        <p:blipFill>
          <a:blip r:embed="rId5"/>
          <a:stretch>
            <a:fillRect/>
          </a:stretch>
        </p:blipFill>
        <p:spPr>
          <a:xfrm>
            <a:off x="7327900" y="77155"/>
            <a:ext cx="1714500" cy="736600"/>
          </a:xfrm>
          <a:prstGeom prst="rect">
            <a:avLst/>
          </a:prstGeom>
        </p:spPr>
      </p:pic>
    </p:spTree>
    <p:extLst>
      <p:ext uri="{BB962C8B-B14F-4D97-AF65-F5344CB8AC3E}">
        <p14:creationId xmlns:p14="http://schemas.microsoft.com/office/powerpoint/2010/main" val="1395993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Species Ranges and Global Temperature Change</a:t>
            </a:r>
          </a:p>
        </p:txBody>
      </p:sp>
      <p:sp>
        <p:nvSpPr>
          <p:cNvPr id="3" name="Content Placeholder 2"/>
          <p:cNvSpPr>
            <a:spLocks noGrp="1"/>
          </p:cNvSpPr>
          <p:nvPr>
            <p:ph idx="1"/>
          </p:nvPr>
        </p:nvSpPr>
        <p:spPr/>
        <p:txBody>
          <a:bodyPr/>
          <a:lstStyle/>
          <a:p>
            <a:r>
              <a:rPr lang="en-US" dirty="0"/>
              <a:t>Students use mapping and scatterplots to investigate if species’ ranges have changed over time in correlation with increasing global temperatures</a:t>
            </a:r>
          </a:p>
        </p:txBody>
      </p:sp>
      <p:pic>
        <p:nvPicPr>
          <p:cNvPr id="16" name="Picture 15" descr="A close up of a map&#10;&#10;Description automatically generated">
            <a:extLst>
              <a:ext uri="{FF2B5EF4-FFF2-40B4-BE49-F238E27FC236}">
                <a16:creationId xmlns:a16="http://schemas.microsoft.com/office/drawing/2014/main" id="{CC711241-143C-EC41-8616-2F222A502631}"/>
              </a:ext>
            </a:extLst>
          </p:cNvPr>
          <p:cNvPicPr>
            <a:picLocks noChangeAspect="1"/>
          </p:cNvPicPr>
          <p:nvPr/>
        </p:nvPicPr>
        <p:blipFill>
          <a:blip r:embed="rId3"/>
          <a:stretch>
            <a:fillRect/>
          </a:stretch>
        </p:blipFill>
        <p:spPr>
          <a:xfrm>
            <a:off x="3094990" y="3618415"/>
            <a:ext cx="2913924" cy="2892498"/>
          </a:xfrm>
          <a:prstGeom prst="rect">
            <a:avLst/>
          </a:prstGeom>
        </p:spPr>
      </p:pic>
    </p:spTree>
    <p:extLst>
      <p:ext uri="{BB962C8B-B14F-4D97-AF65-F5344CB8AC3E}">
        <p14:creationId xmlns:p14="http://schemas.microsoft.com/office/powerpoint/2010/main" val="63250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252E919B-0BBF-8744-B853-FB6697F14F5A}"/>
              </a:ext>
            </a:extLst>
          </p:cNvPr>
          <p:cNvPicPr>
            <a:picLocks noChangeAspect="1"/>
          </p:cNvPicPr>
          <p:nvPr/>
        </p:nvPicPr>
        <p:blipFill rotWithShape="1">
          <a:blip r:embed="rId3"/>
          <a:srcRect r="6849"/>
          <a:stretch/>
        </p:blipFill>
        <p:spPr>
          <a:xfrm>
            <a:off x="3116256" y="3597149"/>
            <a:ext cx="2913924" cy="2903211"/>
          </a:xfrm>
          <a:prstGeom prst="rect">
            <a:avLst/>
          </a:prstGeom>
        </p:spPr>
      </p:pic>
      <p:sp>
        <p:nvSpPr>
          <p:cNvPr id="2" name="Title 1"/>
          <p:cNvSpPr>
            <a:spLocks noGrp="1"/>
          </p:cNvSpPr>
          <p:nvPr>
            <p:ph type="title"/>
          </p:nvPr>
        </p:nvSpPr>
        <p:spPr/>
        <p:txBody>
          <a:bodyPr>
            <a:normAutofit fontScale="90000"/>
          </a:bodyPr>
          <a:lstStyle/>
          <a:p>
            <a:r>
              <a:rPr lang="en-US" dirty="0"/>
              <a:t>Species Ranges and Global Temperature Change</a:t>
            </a:r>
          </a:p>
        </p:txBody>
      </p:sp>
      <p:sp>
        <p:nvSpPr>
          <p:cNvPr id="3" name="Content Placeholder 2"/>
          <p:cNvSpPr>
            <a:spLocks noGrp="1"/>
          </p:cNvSpPr>
          <p:nvPr>
            <p:ph idx="1"/>
          </p:nvPr>
        </p:nvSpPr>
        <p:spPr/>
        <p:txBody>
          <a:bodyPr/>
          <a:lstStyle/>
          <a:p>
            <a:r>
              <a:rPr lang="en-US" dirty="0"/>
              <a:t>Students use mapping and scatterplots to investigate if species’ ranges have changed over time in correlation with increasing global temperatures</a:t>
            </a:r>
          </a:p>
        </p:txBody>
      </p:sp>
    </p:spTree>
    <p:extLst>
      <p:ext uri="{BB962C8B-B14F-4D97-AF65-F5344CB8AC3E}">
        <p14:creationId xmlns:p14="http://schemas.microsoft.com/office/powerpoint/2010/main" val="1376101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Species Ranges and Global Temperature Change</a:t>
            </a:r>
          </a:p>
        </p:txBody>
      </p:sp>
      <p:sp>
        <p:nvSpPr>
          <p:cNvPr id="3" name="Content Placeholder 2"/>
          <p:cNvSpPr>
            <a:spLocks noGrp="1"/>
          </p:cNvSpPr>
          <p:nvPr>
            <p:ph idx="1"/>
          </p:nvPr>
        </p:nvSpPr>
        <p:spPr/>
        <p:txBody>
          <a:bodyPr/>
          <a:lstStyle/>
          <a:p>
            <a:r>
              <a:rPr lang="en-US" dirty="0"/>
              <a:t>Students use mapping and scatterplots to investigate if species’ ranges have changed over time in correlation with increasing global temperatures</a:t>
            </a:r>
          </a:p>
        </p:txBody>
      </p:sp>
      <p:pic>
        <p:nvPicPr>
          <p:cNvPr id="4" name="Picture 3">
            <a:extLst>
              <a:ext uri="{FF2B5EF4-FFF2-40B4-BE49-F238E27FC236}">
                <a16:creationId xmlns:a16="http://schemas.microsoft.com/office/drawing/2014/main" id="{C6064E3A-703C-484A-A42C-68ACD6FFC219}"/>
              </a:ext>
            </a:extLst>
          </p:cNvPr>
          <p:cNvPicPr>
            <a:picLocks noChangeAspect="1"/>
          </p:cNvPicPr>
          <p:nvPr/>
        </p:nvPicPr>
        <p:blipFill>
          <a:blip r:embed="rId3"/>
          <a:stretch>
            <a:fillRect/>
          </a:stretch>
        </p:blipFill>
        <p:spPr>
          <a:xfrm>
            <a:off x="2058949" y="3099425"/>
            <a:ext cx="4178650" cy="2841113"/>
          </a:xfrm>
          <a:prstGeom prst="rect">
            <a:avLst/>
          </a:prstGeom>
        </p:spPr>
      </p:pic>
    </p:spTree>
    <p:extLst>
      <p:ext uri="{BB962C8B-B14F-4D97-AF65-F5344CB8AC3E}">
        <p14:creationId xmlns:p14="http://schemas.microsoft.com/office/powerpoint/2010/main" val="2973188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GBIF - </a:t>
            </a:r>
            <a:r>
              <a:rPr lang="en-US" dirty="0">
                <a:hlinkClick r:id="rId2"/>
              </a:rPr>
              <a:t>https://www.gbif.org</a:t>
            </a:r>
            <a:r>
              <a:rPr lang="en-US" dirty="0"/>
              <a:t> </a:t>
            </a:r>
          </a:p>
        </p:txBody>
      </p:sp>
      <p:sp>
        <p:nvSpPr>
          <p:cNvPr id="4" name="Content Placeholder 3"/>
          <p:cNvSpPr>
            <a:spLocks noGrp="1"/>
          </p:cNvSpPr>
          <p:nvPr>
            <p:ph idx="1"/>
          </p:nvPr>
        </p:nvSpPr>
        <p:spPr/>
        <p:txBody>
          <a:bodyPr>
            <a:normAutofit/>
          </a:bodyPr>
          <a:lstStyle/>
          <a:p>
            <a:pPr lvl="1"/>
            <a:r>
              <a:rPr lang="en-US" sz="2800" dirty="0"/>
              <a:t>Global Biodiversity Information Facility</a:t>
            </a:r>
          </a:p>
          <a:p>
            <a:pPr lvl="1"/>
            <a:endParaRPr lang="en-US" sz="2800" dirty="0"/>
          </a:p>
          <a:p>
            <a:pPr lvl="1"/>
            <a:r>
              <a:rPr lang="en-US" sz="2800" dirty="0"/>
              <a:t>an international network and research infrastructure funded by the world’s governments and aimed at providing anyone, anywhere, open access to data about all types of life on Earth.</a:t>
            </a:r>
          </a:p>
          <a:p>
            <a:pPr lvl="1"/>
            <a:endParaRPr lang="en-US" sz="2800" dirty="0"/>
          </a:p>
          <a:p>
            <a:pPr lvl="1"/>
            <a:r>
              <a:rPr lang="en-US" sz="2800" dirty="0"/>
              <a:t>Includes observation-based data</a:t>
            </a:r>
          </a:p>
        </p:txBody>
      </p:sp>
    </p:spTree>
    <p:extLst>
      <p:ext uri="{BB962C8B-B14F-4D97-AF65-F5344CB8AC3E}">
        <p14:creationId xmlns:p14="http://schemas.microsoft.com/office/powerpoint/2010/main" val="3991748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GBIF - </a:t>
            </a:r>
            <a:r>
              <a:rPr lang="en-US">
                <a:hlinkClick r:id="rId2"/>
              </a:rPr>
              <a:t>https://www.gbif.org</a:t>
            </a:r>
            <a:r>
              <a:rPr lang="en-US"/>
              <a:t> </a:t>
            </a:r>
            <a:endParaRPr lang="en-US" dirty="0"/>
          </a:p>
        </p:txBody>
      </p:sp>
      <p:sp>
        <p:nvSpPr>
          <p:cNvPr id="4" name="Content Placeholder 3"/>
          <p:cNvSpPr>
            <a:spLocks noGrp="1"/>
          </p:cNvSpPr>
          <p:nvPr>
            <p:ph idx="1"/>
          </p:nvPr>
        </p:nvSpPr>
        <p:spPr/>
        <p:txBody>
          <a:bodyPr>
            <a:normAutofit lnSpcReduction="10000"/>
          </a:bodyPr>
          <a:lstStyle/>
          <a:p>
            <a:pPr lvl="1">
              <a:lnSpc>
                <a:spcPct val="120000"/>
              </a:lnSpc>
              <a:spcBef>
                <a:spcPts val="0"/>
              </a:spcBef>
            </a:pPr>
            <a:r>
              <a:rPr lang="en-US"/>
              <a:t>Go to GBIF</a:t>
            </a:r>
          </a:p>
          <a:p>
            <a:pPr lvl="1">
              <a:lnSpc>
                <a:spcPct val="120000"/>
              </a:lnSpc>
              <a:spcBef>
                <a:spcPts val="0"/>
              </a:spcBef>
            </a:pPr>
            <a:endParaRPr lang="en-US"/>
          </a:p>
          <a:p>
            <a:pPr lvl="1">
              <a:lnSpc>
                <a:spcPct val="120000"/>
              </a:lnSpc>
              <a:spcBef>
                <a:spcPts val="0"/>
              </a:spcBef>
            </a:pPr>
            <a:r>
              <a:rPr lang="en-US"/>
              <a:t>Create a free account</a:t>
            </a:r>
          </a:p>
          <a:p>
            <a:pPr lvl="1">
              <a:lnSpc>
                <a:spcPct val="120000"/>
              </a:lnSpc>
              <a:spcBef>
                <a:spcPts val="0"/>
              </a:spcBef>
            </a:pPr>
            <a:endParaRPr lang="en-US"/>
          </a:p>
          <a:p>
            <a:pPr lvl="1">
              <a:lnSpc>
                <a:spcPct val="120000"/>
              </a:lnSpc>
              <a:spcBef>
                <a:spcPts val="0"/>
              </a:spcBef>
            </a:pPr>
            <a:r>
              <a:rPr lang="en-US"/>
              <a:t>Search by species</a:t>
            </a:r>
          </a:p>
          <a:p>
            <a:pPr lvl="2">
              <a:lnSpc>
                <a:spcPct val="120000"/>
              </a:lnSpc>
              <a:spcBef>
                <a:spcPts val="0"/>
              </a:spcBef>
            </a:pPr>
            <a:r>
              <a:rPr lang="en-US" i="1"/>
              <a:t>Bombus impatiens</a:t>
            </a:r>
          </a:p>
          <a:p>
            <a:pPr lvl="2">
              <a:lnSpc>
                <a:spcPct val="120000"/>
              </a:lnSpc>
              <a:spcBef>
                <a:spcPts val="0"/>
              </a:spcBef>
            </a:pPr>
            <a:endParaRPr lang="en-US" i="1"/>
          </a:p>
          <a:p>
            <a:pPr lvl="1">
              <a:lnSpc>
                <a:spcPct val="120000"/>
              </a:lnSpc>
              <a:spcBef>
                <a:spcPts val="0"/>
              </a:spcBef>
            </a:pPr>
            <a:r>
              <a:rPr lang="en-US"/>
              <a:t>Map with year slider</a:t>
            </a:r>
          </a:p>
          <a:p>
            <a:pPr lvl="1">
              <a:lnSpc>
                <a:spcPct val="120000"/>
              </a:lnSpc>
              <a:spcBef>
                <a:spcPts val="0"/>
              </a:spcBef>
            </a:pPr>
            <a:endParaRPr lang="en-US"/>
          </a:p>
          <a:p>
            <a:pPr lvl="1">
              <a:lnSpc>
                <a:spcPct val="120000"/>
              </a:lnSpc>
              <a:spcBef>
                <a:spcPts val="0"/>
              </a:spcBef>
            </a:pPr>
            <a:r>
              <a:rPr lang="en-US"/>
              <a:t>Explore area</a:t>
            </a:r>
          </a:p>
          <a:p>
            <a:pPr lvl="1">
              <a:lnSpc>
                <a:spcPct val="120000"/>
              </a:lnSpc>
              <a:spcBef>
                <a:spcPts val="0"/>
              </a:spcBef>
            </a:pPr>
            <a:endParaRPr lang="en-US"/>
          </a:p>
          <a:p>
            <a:pPr lvl="1">
              <a:lnSpc>
                <a:spcPct val="120000"/>
              </a:lnSpc>
              <a:spcBef>
                <a:spcPts val="0"/>
              </a:spcBef>
            </a:pPr>
            <a:r>
              <a:rPr lang="en-US"/>
              <a:t>Download spreadsheet – must be </a:t>
            </a:r>
            <a:r>
              <a:rPr lang="en-US" u="sng"/>
              <a:t>imported</a:t>
            </a:r>
            <a:r>
              <a:rPr lang="en-US"/>
              <a:t> into excel</a:t>
            </a:r>
            <a:endParaRPr lang="en-US" dirty="0"/>
          </a:p>
        </p:txBody>
      </p:sp>
      <p:pic>
        <p:nvPicPr>
          <p:cNvPr id="3" name="Picture 2">
            <a:extLst>
              <a:ext uri="{FF2B5EF4-FFF2-40B4-BE49-F238E27FC236}">
                <a16:creationId xmlns:a16="http://schemas.microsoft.com/office/drawing/2014/main" id="{0C1A11BC-971F-1342-AA9F-FA3B29AC2737}"/>
              </a:ext>
            </a:extLst>
          </p:cNvPr>
          <p:cNvPicPr>
            <a:picLocks noChangeAspect="1"/>
          </p:cNvPicPr>
          <p:nvPr/>
        </p:nvPicPr>
        <p:blipFill>
          <a:blip r:embed="rId3"/>
          <a:stretch>
            <a:fillRect/>
          </a:stretch>
        </p:blipFill>
        <p:spPr>
          <a:xfrm>
            <a:off x="4187091" y="2114092"/>
            <a:ext cx="4499709" cy="1804320"/>
          </a:xfrm>
          <a:prstGeom prst="rect">
            <a:avLst/>
          </a:prstGeom>
        </p:spPr>
      </p:pic>
    </p:spTree>
    <p:extLst>
      <p:ext uri="{BB962C8B-B14F-4D97-AF65-F5344CB8AC3E}">
        <p14:creationId xmlns:p14="http://schemas.microsoft.com/office/powerpoint/2010/main" val="3538050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Amphibian Diversity vs Precipitation Levels</a:t>
            </a:r>
          </a:p>
        </p:txBody>
      </p:sp>
      <p:sp>
        <p:nvSpPr>
          <p:cNvPr id="3" name="Content Placeholder 2"/>
          <p:cNvSpPr>
            <a:spLocks noGrp="1"/>
          </p:cNvSpPr>
          <p:nvPr>
            <p:ph idx="1"/>
          </p:nvPr>
        </p:nvSpPr>
        <p:spPr/>
        <p:txBody>
          <a:bodyPr/>
          <a:lstStyle/>
          <a:p>
            <a:r>
              <a:rPr lang="en-US" dirty="0"/>
              <a:t>Students perform a regression of amphibian species richness vs annual precipitation for 12 US Cities</a:t>
            </a:r>
          </a:p>
        </p:txBody>
      </p:sp>
      <p:pic>
        <p:nvPicPr>
          <p:cNvPr id="8" name="Picture 7">
            <a:extLst>
              <a:ext uri="{FF2B5EF4-FFF2-40B4-BE49-F238E27FC236}">
                <a16:creationId xmlns:a16="http://schemas.microsoft.com/office/drawing/2014/main" id="{0429F0BA-4DC1-0149-8A66-275620841AA6}"/>
              </a:ext>
            </a:extLst>
          </p:cNvPr>
          <p:cNvPicPr/>
          <p:nvPr/>
        </p:nvPicPr>
        <p:blipFill>
          <a:blip r:embed="rId3"/>
          <a:stretch>
            <a:fillRect/>
          </a:stretch>
        </p:blipFill>
        <p:spPr>
          <a:xfrm>
            <a:off x="5265670" y="2610293"/>
            <a:ext cx="3577667" cy="248419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47205F18-181C-504E-B6A0-22D305C5DDF0}"/>
              </a:ext>
            </a:extLst>
          </p:cNvPr>
          <p:cNvPicPr>
            <a:picLocks noChangeAspect="1"/>
          </p:cNvPicPr>
          <p:nvPr/>
        </p:nvPicPr>
        <p:blipFill>
          <a:blip r:embed="rId4"/>
          <a:stretch>
            <a:fillRect/>
          </a:stretch>
        </p:blipFill>
        <p:spPr>
          <a:xfrm>
            <a:off x="471647" y="3783278"/>
            <a:ext cx="4509432" cy="2484194"/>
          </a:xfrm>
          <a:prstGeom prst="rect">
            <a:avLst/>
          </a:prstGeom>
        </p:spPr>
      </p:pic>
    </p:spTree>
    <p:extLst>
      <p:ext uri="{BB962C8B-B14F-4D97-AF65-F5344CB8AC3E}">
        <p14:creationId xmlns:p14="http://schemas.microsoft.com/office/powerpoint/2010/main" val="261868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iDigBio</a:t>
            </a:r>
            <a:r>
              <a:rPr lang="en-US" dirty="0"/>
              <a:t> - </a:t>
            </a:r>
            <a:r>
              <a:rPr lang="en-US" dirty="0">
                <a:hlinkClick r:id="rId2"/>
              </a:rPr>
              <a:t>https://www.idigbio.org</a:t>
            </a:r>
            <a:r>
              <a:rPr lang="en-US" dirty="0"/>
              <a:t> </a:t>
            </a:r>
          </a:p>
        </p:txBody>
      </p:sp>
      <p:sp>
        <p:nvSpPr>
          <p:cNvPr id="4" name="Content Placeholder 3"/>
          <p:cNvSpPr>
            <a:spLocks noGrp="1"/>
          </p:cNvSpPr>
          <p:nvPr>
            <p:ph idx="1"/>
          </p:nvPr>
        </p:nvSpPr>
        <p:spPr/>
        <p:txBody>
          <a:bodyPr>
            <a:normAutofit/>
          </a:bodyPr>
          <a:lstStyle/>
          <a:p>
            <a:pPr lvl="1">
              <a:spcBef>
                <a:spcPts val="0"/>
              </a:spcBef>
            </a:pPr>
            <a:endParaRPr lang="en-US" dirty="0"/>
          </a:p>
          <a:p>
            <a:pPr lvl="1">
              <a:spcBef>
                <a:spcPts val="0"/>
              </a:spcBef>
            </a:pPr>
            <a:r>
              <a:rPr lang="en-US" dirty="0"/>
              <a:t>Integrated Digitized Biocollections</a:t>
            </a:r>
          </a:p>
          <a:p>
            <a:pPr lvl="1">
              <a:spcBef>
                <a:spcPts val="0"/>
              </a:spcBef>
            </a:pPr>
            <a:endParaRPr lang="en-US" dirty="0"/>
          </a:p>
          <a:p>
            <a:pPr lvl="1">
              <a:spcBef>
                <a:spcPts val="0"/>
              </a:spcBef>
            </a:pPr>
            <a:r>
              <a:rPr lang="en-US" dirty="0"/>
              <a:t>through ADBC (Advancing Digitization of Biodiversity Collections), data and images for millions of biological specimens are being made available in electronic format for the research community, government agencies, students, educators, and the general public.</a:t>
            </a:r>
          </a:p>
          <a:p>
            <a:pPr lvl="1">
              <a:spcBef>
                <a:spcPts val="0"/>
              </a:spcBef>
            </a:pPr>
            <a:endParaRPr lang="en-US" dirty="0"/>
          </a:p>
          <a:p>
            <a:pPr lvl="1">
              <a:spcBef>
                <a:spcPts val="0"/>
              </a:spcBef>
            </a:pPr>
            <a:r>
              <a:rPr lang="en-US" dirty="0"/>
              <a:t>specimen-based collections</a:t>
            </a:r>
          </a:p>
          <a:p>
            <a:pPr lvl="1">
              <a:spcBef>
                <a:spcPts val="0"/>
              </a:spcBef>
            </a:pPr>
            <a:endParaRPr lang="en-US" dirty="0"/>
          </a:p>
          <a:p>
            <a:pPr lvl="1">
              <a:spcBef>
                <a:spcPts val="0"/>
              </a:spcBef>
            </a:pPr>
            <a:endParaRPr lang="en-US" dirty="0"/>
          </a:p>
        </p:txBody>
      </p:sp>
    </p:spTree>
    <p:extLst>
      <p:ext uri="{BB962C8B-B14F-4D97-AF65-F5344CB8AC3E}">
        <p14:creationId xmlns:p14="http://schemas.microsoft.com/office/powerpoint/2010/main" val="3687001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iDigBio</a:t>
            </a:r>
            <a:r>
              <a:rPr lang="en-US" dirty="0"/>
              <a:t> - </a:t>
            </a:r>
            <a:r>
              <a:rPr lang="en-US" dirty="0">
                <a:hlinkClick r:id="rId2"/>
              </a:rPr>
              <a:t>https://www.idigbio.org</a:t>
            </a:r>
            <a:r>
              <a:rPr lang="en-US" dirty="0"/>
              <a:t> </a:t>
            </a:r>
          </a:p>
        </p:txBody>
      </p:sp>
      <p:sp>
        <p:nvSpPr>
          <p:cNvPr id="4" name="Content Placeholder 3"/>
          <p:cNvSpPr>
            <a:spLocks noGrp="1"/>
          </p:cNvSpPr>
          <p:nvPr>
            <p:ph idx="1"/>
          </p:nvPr>
        </p:nvSpPr>
        <p:spPr/>
        <p:txBody>
          <a:bodyPr>
            <a:normAutofit fontScale="92500" lnSpcReduction="10000"/>
          </a:bodyPr>
          <a:lstStyle/>
          <a:p>
            <a:pPr lvl="1">
              <a:spcBef>
                <a:spcPts val="0"/>
              </a:spcBef>
            </a:pPr>
            <a:endParaRPr lang="en-US" dirty="0"/>
          </a:p>
          <a:p>
            <a:pPr lvl="1">
              <a:spcBef>
                <a:spcPts val="0"/>
              </a:spcBef>
            </a:pPr>
            <a:r>
              <a:rPr lang="en-US" dirty="0"/>
              <a:t>Go to </a:t>
            </a:r>
            <a:r>
              <a:rPr lang="en-US" dirty="0" err="1"/>
              <a:t>iDigBio</a:t>
            </a:r>
            <a:endParaRPr lang="en-US" dirty="0"/>
          </a:p>
          <a:p>
            <a:pPr lvl="1">
              <a:spcBef>
                <a:spcPts val="0"/>
              </a:spcBef>
            </a:pPr>
            <a:endParaRPr lang="en-US" dirty="0"/>
          </a:p>
          <a:p>
            <a:pPr lvl="1">
              <a:spcBef>
                <a:spcPts val="0"/>
              </a:spcBef>
            </a:pPr>
            <a:r>
              <a:rPr lang="en-US" dirty="0"/>
              <a:t>Create a free account</a:t>
            </a:r>
          </a:p>
          <a:p>
            <a:pPr lvl="1">
              <a:spcBef>
                <a:spcPts val="0"/>
              </a:spcBef>
            </a:pPr>
            <a:endParaRPr lang="en-US" dirty="0"/>
          </a:p>
          <a:p>
            <a:pPr lvl="1">
              <a:spcBef>
                <a:spcPts val="0"/>
              </a:spcBef>
            </a:pPr>
            <a:r>
              <a:rPr lang="en-US" dirty="0"/>
              <a:t>Search by scientific name</a:t>
            </a:r>
          </a:p>
          <a:p>
            <a:pPr lvl="2">
              <a:spcBef>
                <a:spcPts val="0"/>
              </a:spcBef>
            </a:pPr>
            <a:r>
              <a:rPr lang="en-US" i="1" dirty="0"/>
              <a:t>Acer rubrum</a:t>
            </a:r>
          </a:p>
          <a:p>
            <a:pPr lvl="1">
              <a:spcBef>
                <a:spcPts val="0"/>
              </a:spcBef>
            </a:pPr>
            <a:endParaRPr lang="en-US" dirty="0"/>
          </a:p>
          <a:p>
            <a:pPr lvl="1">
              <a:spcBef>
                <a:spcPts val="0"/>
              </a:spcBef>
            </a:pPr>
            <a:r>
              <a:rPr lang="en-US" dirty="0"/>
              <a:t>Search using map</a:t>
            </a:r>
          </a:p>
          <a:p>
            <a:pPr lvl="1">
              <a:spcBef>
                <a:spcPts val="0"/>
              </a:spcBef>
            </a:pPr>
            <a:endParaRPr lang="en-US" dirty="0"/>
          </a:p>
          <a:p>
            <a:pPr lvl="1">
              <a:spcBef>
                <a:spcPts val="0"/>
              </a:spcBef>
            </a:pPr>
            <a:r>
              <a:rPr lang="en-US" dirty="0"/>
              <a:t>Add search fields</a:t>
            </a:r>
          </a:p>
          <a:p>
            <a:pPr lvl="1">
              <a:spcBef>
                <a:spcPts val="0"/>
              </a:spcBef>
            </a:pPr>
            <a:endParaRPr lang="en-US" dirty="0"/>
          </a:p>
          <a:p>
            <a:pPr lvl="1">
              <a:spcBef>
                <a:spcPts val="0"/>
              </a:spcBef>
            </a:pPr>
            <a:r>
              <a:rPr lang="en-US" dirty="0"/>
              <a:t>Shows map</a:t>
            </a:r>
          </a:p>
          <a:p>
            <a:pPr lvl="1">
              <a:spcBef>
                <a:spcPts val="0"/>
              </a:spcBef>
            </a:pPr>
            <a:endParaRPr lang="en-US" dirty="0"/>
          </a:p>
          <a:p>
            <a:pPr lvl="1">
              <a:spcBef>
                <a:spcPts val="0"/>
              </a:spcBef>
            </a:pPr>
            <a:r>
              <a:rPr lang="en-US" dirty="0"/>
              <a:t>Choose columns </a:t>
            </a:r>
          </a:p>
          <a:p>
            <a:pPr lvl="1">
              <a:spcBef>
                <a:spcPts val="0"/>
              </a:spcBef>
            </a:pPr>
            <a:endParaRPr lang="en-US" dirty="0"/>
          </a:p>
          <a:p>
            <a:pPr lvl="1">
              <a:spcBef>
                <a:spcPts val="0"/>
              </a:spcBef>
            </a:pPr>
            <a:r>
              <a:rPr lang="en-US" dirty="0"/>
              <a:t>Download spreadsheet</a:t>
            </a:r>
          </a:p>
          <a:p>
            <a:pPr lvl="1">
              <a:spcBef>
                <a:spcPts val="0"/>
              </a:spcBef>
            </a:pPr>
            <a:endParaRPr lang="en-US" dirty="0"/>
          </a:p>
          <a:p>
            <a:pPr lvl="1">
              <a:spcBef>
                <a:spcPts val="0"/>
              </a:spcBef>
            </a:pPr>
            <a:endParaRPr lang="en-US" dirty="0"/>
          </a:p>
        </p:txBody>
      </p:sp>
      <p:pic>
        <p:nvPicPr>
          <p:cNvPr id="6" name="Picture 5" descr="A picture containing device, gauge&#10;&#10;Description automatically generated">
            <a:extLst>
              <a:ext uri="{FF2B5EF4-FFF2-40B4-BE49-F238E27FC236}">
                <a16:creationId xmlns:a16="http://schemas.microsoft.com/office/drawing/2014/main" id="{A1FDA4E8-3BE5-2240-A9BF-340200993346}"/>
              </a:ext>
            </a:extLst>
          </p:cNvPr>
          <p:cNvPicPr>
            <a:picLocks noChangeAspect="1"/>
          </p:cNvPicPr>
          <p:nvPr/>
        </p:nvPicPr>
        <p:blipFill>
          <a:blip r:embed="rId3"/>
          <a:stretch>
            <a:fillRect/>
          </a:stretch>
        </p:blipFill>
        <p:spPr>
          <a:xfrm>
            <a:off x="3943350" y="1858833"/>
            <a:ext cx="4572000" cy="432227"/>
          </a:xfrm>
          <a:prstGeom prst="rect">
            <a:avLst/>
          </a:prstGeom>
        </p:spPr>
      </p:pic>
    </p:spTree>
    <p:extLst>
      <p:ext uri="{BB962C8B-B14F-4D97-AF65-F5344CB8AC3E}">
        <p14:creationId xmlns:p14="http://schemas.microsoft.com/office/powerpoint/2010/main" val="2644239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097F97-82AC-D54A-ABCE-488E33F7EFF5}"/>
              </a:ext>
            </a:extLst>
          </p:cNvPr>
          <p:cNvSpPr>
            <a:spLocks noGrp="1"/>
          </p:cNvSpPr>
          <p:nvPr>
            <p:ph type="title"/>
          </p:nvPr>
        </p:nvSpPr>
        <p:spPr/>
        <p:txBody>
          <a:bodyPr/>
          <a:lstStyle/>
          <a:p>
            <a:r>
              <a:rPr lang="en-US" dirty="0"/>
              <a:t>What are the goals of BLUE?</a:t>
            </a:r>
          </a:p>
        </p:txBody>
      </p:sp>
      <p:sp>
        <p:nvSpPr>
          <p:cNvPr id="5" name="Content Placeholder 4">
            <a:extLst>
              <a:ext uri="{FF2B5EF4-FFF2-40B4-BE49-F238E27FC236}">
                <a16:creationId xmlns:a16="http://schemas.microsoft.com/office/drawing/2014/main" id="{AA60C9BF-7D4D-4D40-8DC6-94164631F6F3}"/>
              </a:ext>
            </a:extLst>
          </p:cNvPr>
          <p:cNvSpPr>
            <a:spLocks noGrp="1"/>
          </p:cNvSpPr>
          <p:nvPr>
            <p:ph idx="1"/>
          </p:nvPr>
        </p:nvSpPr>
        <p:spPr>
          <a:xfrm>
            <a:off x="606287" y="1325880"/>
            <a:ext cx="8237050" cy="5234408"/>
          </a:xfrm>
        </p:spPr>
        <p:txBody>
          <a:bodyPr>
            <a:normAutofit lnSpcReduction="10000"/>
          </a:bodyPr>
          <a:lstStyle/>
          <a:p>
            <a:pPr lvl="1">
              <a:lnSpc>
                <a:spcPct val="100000"/>
              </a:lnSpc>
              <a:spcBef>
                <a:spcPts val="0"/>
              </a:spcBef>
            </a:pPr>
            <a:r>
              <a:rPr lang="en-US" dirty="0"/>
              <a:t>Cultivate a diverse and inclusive network of biodiversity researchers, data scientists, and biology educators focused on undergraduate data-centric biodiversity education</a:t>
            </a:r>
          </a:p>
          <a:p>
            <a:pPr lvl="1">
              <a:lnSpc>
                <a:spcPct val="100000"/>
              </a:lnSpc>
              <a:spcBef>
                <a:spcPts val="0"/>
              </a:spcBef>
            </a:pPr>
            <a:endParaRPr lang="en-US" dirty="0"/>
          </a:p>
          <a:p>
            <a:pPr lvl="1">
              <a:lnSpc>
                <a:spcPct val="100000"/>
              </a:lnSpc>
              <a:spcBef>
                <a:spcPts val="0"/>
              </a:spcBef>
            </a:pPr>
            <a:endParaRPr lang="en-US" sz="1000" dirty="0"/>
          </a:p>
          <a:p>
            <a:pPr lvl="1">
              <a:lnSpc>
                <a:spcPct val="100000"/>
              </a:lnSpc>
              <a:spcBef>
                <a:spcPts val="0"/>
              </a:spcBef>
            </a:pPr>
            <a:r>
              <a:rPr lang="en-US" dirty="0"/>
              <a:t>Build community consensus on core biodiversity data literacy competencies</a:t>
            </a:r>
          </a:p>
          <a:p>
            <a:pPr lvl="1">
              <a:lnSpc>
                <a:spcPct val="100000"/>
              </a:lnSpc>
              <a:spcBef>
                <a:spcPts val="0"/>
              </a:spcBef>
            </a:pPr>
            <a:endParaRPr lang="en-US" dirty="0"/>
          </a:p>
          <a:p>
            <a:pPr lvl="1">
              <a:lnSpc>
                <a:spcPct val="100000"/>
              </a:lnSpc>
              <a:spcBef>
                <a:spcPts val="0"/>
              </a:spcBef>
            </a:pPr>
            <a:endParaRPr lang="en-US" sz="900" dirty="0"/>
          </a:p>
          <a:p>
            <a:pPr lvl="1">
              <a:lnSpc>
                <a:spcPct val="100000"/>
              </a:lnSpc>
              <a:spcBef>
                <a:spcPts val="0"/>
              </a:spcBef>
            </a:pPr>
            <a:r>
              <a:rPr lang="en-US" dirty="0"/>
              <a:t>Develop strategies and exemplar materials to guide the integration of biodiversity data literacy competencies into introductory undergraduate biology curricula</a:t>
            </a:r>
          </a:p>
          <a:p>
            <a:pPr lvl="1">
              <a:lnSpc>
                <a:spcPct val="100000"/>
              </a:lnSpc>
              <a:spcBef>
                <a:spcPts val="0"/>
              </a:spcBef>
            </a:pPr>
            <a:endParaRPr lang="en-US" dirty="0"/>
          </a:p>
          <a:p>
            <a:pPr lvl="1">
              <a:lnSpc>
                <a:spcPct val="100000"/>
              </a:lnSpc>
              <a:spcBef>
                <a:spcPts val="0"/>
              </a:spcBef>
            </a:pPr>
            <a:endParaRPr lang="en-US" sz="900" dirty="0"/>
          </a:p>
          <a:p>
            <a:pPr lvl="1">
              <a:lnSpc>
                <a:spcPct val="100000"/>
              </a:lnSpc>
              <a:spcBef>
                <a:spcPts val="0"/>
              </a:spcBef>
            </a:pPr>
            <a:r>
              <a:rPr lang="en-US" dirty="0"/>
              <a:t>Extend the network to engage a broader community of undergraduate educators in biodiversity data literacy efforts</a:t>
            </a:r>
          </a:p>
        </p:txBody>
      </p:sp>
    </p:spTree>
    <p:extLst>
      <p:ext uri="{BB962C8B-B14F-4D97-AF65-F5344CB8AC3E}">
        <p14:creationId xmlns:p14="http://schemas.microsoft.com/office/powerpoint/2010/main" val="2806674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Pick a Module to Try</a:t>
            </a:r>
          </a:p>
        </p:txBody>
      </p:sp>
      <p:sp>
        <p:nvSpPr>
          <p:cNvPr id="4" name="Content Placeholder 3"/>
          <p:cNvSpPr>
            <a:spLocks noGrp="1"/>
          </p:cNvSpPr>
          <p:nvPr>
            <p:ph idx="1"/>
          </p:nvPr>
        </p:nvSpPr>
        <p:spPr/>
        <p:txBody>
          <a:bodyPr>
            <a:normAutofit/>
          </a:bodyPr>
          <a:lstStyle/>
          <a:p>
            <a:pPr lvl="1">
              <a:spcBef>
                <a:spcPts val="0"/>
              </a:spcBef>
            </a:pPr>
            <a:r>
              <a:rPr lang="en-US" dirty="0"/>
              <a:t>Island Biogeography – Island Rule</a:t>
            </a:r>
          </a:p>
          <a:p>
            <a:pPr lvl="2">
              <a:spcBef>
                <a:spcPts val="0"/>
              </a:spcBef>
            </a:pPr>
            <a:r>
              <a:rPr lang="en-US" dirty="0"/>
              <a:t>Digitized Natural History Collection - Arctos</a:t>
            </a:r>
          </a:p>
          <a:p>
            <a:pPr lvl="2">
              <a:spcBef>
                <a:spcPts val="0"/>
              </a:spcBef>
            </a:pPr>
            <a:r>
              <a:rPr lang="en-US" dirty="0"/>
              <a:t>Data Type – Organisms Mass</a:t>
            </a:r>
          </a:p>
          <a:p>
            <a:pPr lvl="2">
              <a:spcBef>
                <a:spcPts val="0"/>
              </a:spcBef>
            </a:pPr>
            <a:endParaRPr lang="en-US" dirty="0"/>
          </a:p>
          <a:p>
            <a:pPr lvl="1">
              <a:spcBef>
                <a:spcPts val="0"/>
              </a:spcBef>
            </a:pPr>
            <a:r>
              <a:rPr lang="en-US" dirty="0"/>
              <a:t>Amphibian Diversity vs Precipitation Levels</a:t>
            </a:r>
          </a:p>
          <a:p>
            <a:pPr lvl="2">
              <a:spcBef>
                <a:spcPts val="0"/>
              </a:spcBef>
            </a:pPr>
            <a:r>
              <a:rPr lang="en-US" dirty="0"/>
              <a:t>Digitized Natural History Collection – </a:t>
            </a:r>
            <a:r>
              <a:rPr lang="en-US" dirty="0" err="1"/>
              <a:t>iDigBio</a:t>
            </a:r>
            <a:endParaRPr lang="en-US" dirty="0"/>
          </a:p>
          <a:p>
            <a:pPr lvl="2">
              <a:spcBef>
                <a:spcPts val="0"/>
              </a:spcBef>
            </a:pPr>
            <a:r>
              <a:rPr lang="en-US" dirty="0"/>
              <a:t>Data Type – # of Species</a:t>
            </a:r>
          </a:p>
          <a:p>
            <a:pPr marL="914400" lvl="2" indent="0">
              <a:spcBef>
                <a:spcPts val="0"/>
              </a:spcBef>
              <a:buNone/>
            </a:pPr>
            <a:endParaRPr lang="en-US" dirty="0"/>
          </a:p>
          <a:p>
            <a:pPr lvl="1">
              <a:spcBef>
                <a:spcPts val="0"/>
              </a:spcBef>
            </a:pPr>
            <a:r>
              <a:rPr lang="en-US" dirty="0"/>
              <a:t>Species Range Changes vs Temperature Change</a:t>
            </a:r>
          </a:p>
          <a:p>
            <a:pPr lvl="2">
              <a:spcBef>
                <a:spcPts val="0"/>
              </a:spcBef>
            </a:pPr>
            <a:r>
              <a:rPr lang="en-US" dirty="0"/>
              <a:t>Digitized Natural History Collection – GBIF</a:t>
            </a:r>
          </a:p>
          <a:p>
            <a:pPr lvl="2">
              <a:spcBef>
                <a:spcPts val="0"/>
              </a:spcBef>
            </a:pPr>
            <a:r>
              <a:rPr lang="en-US" dirty="0"/>
              <a:t>Data Type – Species Distribution</a:t>
            </a:r>
          </a:p>
          <a:p>
            <a:pPr lvl="1">
              <a:spcBef>
                <a:spcPts val="0"/>
              </a:spcBef>
            </a:pPr>
            <a:endParaRPr lang="en-US" dirty="0"/>
          </a:p>
          <a:p>
            <a:pPr lvl="1">
              <a:spcBef>
                <a:spcPts val="0"/>
              </a:spcBef>
            </a:pPr>
            <a:endParaRPr lang="en-US" dirty="0"/>
          </a:p>
        </p:txBody>
      </p:sp>
    </p:spTree>
    <p:extLst>
      <p:ext uri="{BB962C8B-B14F-4D97-AF65-F5344CB8AC3E}">
        <p14:creationId xmlns:p14="http://schemas.microsoft.com/office/powerpoint/2010/main" val="4285561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2139A12-D837-4F4F-A55C-47DF69B8A375}"/>
              </a:ext>
            </a:extLst>
          </p:cNvPr>
          <p:cNvSpPr>
            <a:spLocks noGrp="1"/>
          </p:cNvSpPr>
          <p:nvPr>
            <p:ph type="title"/>
          </p:nvPr>
        </p:nvSpPr>
        <p:spPr/>
        <p:txBody>
          <a:bodyPr/>
          <a:lstStyle/>
          <a:p>
            <a:r>
              <a:rPr lang="en-US" dirty="0"/>
              <a:t>Pick a Module</a:t>
            </a:r>
          </a:p>
        </p:txBody>
      </p:sp>
      <p:sp>
        <p:nvSpPr>
          <p:cNvPr id="10" name="Content Placeholder 2">
            <a:extLst>
              <a:ext uri="{FF2B5EF4-FFF2-40B4-BE49-F238E27FC236}">
                <a16:creationId xmlns:a16="http://schemas.microsoft.com/office/drawing/2014/main" id="{59AAFA89-7C6F-2B47-8B0B-94FD42825BE0}"/>
              </a:ext>
            </a:extLst>
          </p:cNvPr>
          <p:cNvSpPr>
            <a:spLocks noGrp="1"/>
          </p:cNvSpPr>
          <p:nvPr>
            <p:ph idx="1"/>
          </p:nvPr>
        </p:nvSpPr>
        <p:spPr/>
        <p:txBody>
          <a:bodyPr/>
          <a:lstStyle/>
          <a:p>
            <a:r>
              <a:rPr lang="en-US" dirty="0"/>
              <a:t>Choose a module to work through</a:t>
            </a:r>
          </a:p>
          <a:p>
            <a:endParaRPr lang="en-US" dirty="0"/>
          </a:p>
          <a:p>
            <a:r>
              <a:rPr lang="en-US" dirty="0"/>
              <a:t>Alone or with a partner</a:t>
            </a:r>
          </a:p>
          <a:p>
            <a:endParaRPr lang="en-US" dirty="0"/>
          </a:p>
          <a:p>
            <a:r>
              <a:rPr lang="en-US" dirty="0"/>
              <a:t>If you choose the species’ distributions module, read through the first parts, but only work through the collections data parts</a:t>
            </a:r>
          </a:p>
        </p:txBody>
      </p:sp>
    </p:spTree>
    <p:extLst>
      <p:ext uri="{BB962C8B-B14F-4D97-AF65-F5344CB8AC3E}">
        <p14:creationId xmlns:p14="http://schemas.microsoft.com/office/powerpoint/2010/main" val="3145127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7990FB4-8F1B-164B-85CC-BE7705F67D47}"/>
              </a:ext>
            </a:extLst>
          </p:cNvPr>
          <p:cNvSpPr>
            <a:spLocks noGrp="1"/>
          </p:cNvSpPr>
          <p:nvPr>
            <p:ph type="title"/>
          </p:nvPr>
        </p:nvSpPr>
        <p:spPr/>
        <p:txBody>
          <a:bodyPr>
            <a:normAutofit fontScale="90000"/>
          </a:bodyPr>
          <a:lstStyle/>
          <a:p>
            <a:pPr algn="ctr"/>
            <a:r>
              <a:rPr lang="en-US" dirty="0"/>
              <a:t>Accessing Modules – QUBES hub</a:t>
            </a:r>
            <a:br>
              <a:rPr lang="en-US" dirty="0"/>
            </a:br>
            <a:r>
              <a:rPr lang="en-US" sz="2200" dirty="0">
                <a:hlinkClick r:id="rId2"/>
              </a:rPr>
              <a:t>https://qubeshub.org/community/groups/blue_data/blueresources</a:t>
            </a:r>
            <a:r>
              <a:rPr lang="en-US" sz="2200" dirty="0"/>
              <a:t> </a:t>
            </a:r>
            <a:endParaRPr lang="en-US" dirty="0"/>
          </a:p>
        </p:txBody>
      </p:sp>
      <p:pic>
        <p:nvPicPr>
          <p:cNvPr id="10" name="Picture 9" descr="A screenshot of a cell phone&#10;&#10;Description automatically generated">
            <a:extLst>
              <a:ext uri="{FF2B5EF4-FFF2-40B4-BE49-F238E27FC236}">
                <a16:creationId xmlns:a16="http://schemas.microsoft.com/office/drawing/2014/main" id="{4DDD3866-F518-324D-B15C-7B28EA356A76}"/>
              </a:ext>
            </a:extLst>
          </p:cNvPr>
          <p:cNvPicPr>
            <a:picLocks noChangeAspect="1"/>
          </p:cNvPicPr>
          <p:nvPr/>
        </p:nvPicPr>
        <p:blipFill>
          <a:blip r:embed="rId3"/>
          <a:stretch>
            <a:fillRect/>
          </a:stretch>
        </p:blipFill>
        <p:spPr>
          <a:xfrm>
            <a:off x="2100372" y="1339815"/>
            <a:ext cx="5516512" cy="4986824"/>
          </a:xfrm>
          <a:prstGeom prst="rect">
            <a:avLst/>
          </a:prstGeom>
        </p:spPr>
      </p:pic>
    </p:spTree>
    <p:extLst>
      <p:ext uri="{BB962C8B-B14F-4D97-AF65-F5344CB8AC3E}">
        <p14:creationId xmlns:p14="http://schemas.microsoft.com/office/powerpoint/2010/main" val="321465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4" name="Content Placeholder 3"/>
          <p:cNvSpPr>
            <a:spLocks noGrp="1"/>
          </p:cNvSpPr>
          <p:nvPr>
            <p:ph idx="1"/>
          </p:nvPr>
        </p:nvSpPr>
        <p:spPr/>
        <p:txBody>
          <a:bodyPr>
            <a:normAutofit/>
          </a:bodyPr>
          <a:lstStyle/>
          <a:p>
            <a:pPr lvl="1">
              <a:lnSpc>
                <a:spcPct val="100000"/>
              </a:lnSpc>
              <a:spcBef>
                <a:spcPts val="0"/>
              </a:spcBef>
            </a:pPr>
            <a:r>
              <a:rPr lang="en-US" dirty="0"/>
              <a:t>Feedback on the Modules</a:t>
            </a:r>
          </a:p>
          <a:p>
            <a:pPr marL="457200" lvl="1" indent="0">
              <a:lnSpc>
                <a:spcPct val="100000"/>
              </a:lnSpc>
              <a:spcBef>
                <a:spcPts val="0"/>
              </a:spcBef>
              <a:buNone/>
            </a:pPr>
            <a:endParaRPr lang="en-US" dirty="0"/>
          </a:p>
          <a:p>
            <a:pPr lvl="1">
              <a:lnSpc>
                <a:spcPct val="100000"/>
              </a:lnSpc>
              <a:spcBef>
                <a:spcPts val="0"/>
              </a:spcBef>
            </a:pPr>
            <a:r>
              <a:rPr lang="en-US" dirty="0"/>
              <a:t>What support would you need to implement one of these modules?</a:t>
            </a:r>
          </a:p>
          <a:p>
            <a:pPr lvl="1">
              <a:lnSpc>
                <a:spcPct val="100000"/>
              </a:lnSpc>
              <a:spcBef>
                <a:spcPts val="0"/>
              </a:spcBef>
            </a:pPr>
            <a:endParaRPr lang="en-US" dirty="0"/>
          </a:p>
          <a:p>
            <a:pPr lvl="1">
              <a:lnSpc>
                <a:spcPct val="100000"/>
              </a:lnSpc>
              <a:spcBef>
                <a:spcPts val="0"/>
              </a:spcBef>
            </a:pPr>
            <a:r>
              <a:rPr lang="en-US" dirty="0"/>
              <a:t>After seeing the types of data available, do you have ideas for modules?</a:t>
            </a:r>
          </a:p>
          <a:p>
            <a:pPr lvl="2">
              <a:lnSpc>
                <a:spcPct val="100000"/>
              </a:lnSpc>
              <a:spcBef>
                <a:spcPts val="0"/>
              </a:spcBef>
            </a:pPr>
            <a:r>
              <a:rPr lang="en-US" dirty="0"/>
              <a:t>Invasive Species – mapping</a:t>
            </a:r>
          </a:p>
          <a:p>
            <a:pPr lvl="2">
              <a:lnSpc>
                <a:spcPct val="100000"/>
              </a:lnSpc>
              <a:spcBef>
                <a:spcPts val="0"/>
              </a:spcBef>
            </a:pPr>
            <a:r>
              <a:rPr lang="en-US" dirty="0"/>
              <a:t>Interspecific Interactions - mapping</a:t>
            </a:r>
          </a:p>
          <a:p>
            <a:pPr lvl="2">
              <a:lnSpc>
                <a:spcPct val="100000"/>
              </a:lnSpc>
              <a:spcBef>
                <a:spcPts val="0"/>
              </a:spcBef>
            </a:pPr>
            <a:r>
              <a:rPr lang="en-US" dirty="0"/>
              <a:t>Sexual Dimorphism</a:t>
            </a:r>
          </a:p>
          <a:p>
            <a:pPr lvl="2">
              <a:lnSpc>
                <a:spcPct val="100000"/>
              </a:lnSpc>
              <a:spcBef>
                <a:spcPts val="0"/>
              </a:spcBef>
            </a:pPr>
            <a:r>
              <a:rPr lang="en-US" dirty="0"/>
              <a:t>Phenology</a:t>
            </a:r>
          </a:p>
          <a:p>
            <a:pPr lvl="1">
              <a:lnSpc>
                <a:spcPct val="100000"/>
              </a:lnSpc>
              <a:spcBef>
                <a:spcPts val="0"/>
              </a:spcBef>
            </a:pPr>
            <a:endParaRPr lang="en-US" dirty="0"/>
          </a:p>
          <a:p>
            <a:pPr lvl="1">
              <a:lnSpc>
                <a:spcPct val="100000"/>
              </a:lnSpc>
              <a:spcBef>
                <a:spcPts val="0"/>
              </a:spcBef>
            </a:pPr>
            <a:endParaRPr lang="en-US" dirty="0"/>
          </a:p>
        </p:txBody>
      </p:sp>
    </p:spTree>
    <p:extLst>
      <p:ext uri="{BB962C8B-B14F-4D97-AF65-F5344CB8AC3E}">
        <p14:creationId xmlns:p14="http://schemas.microsoft.com/office/powerpoint/2010/main" val="164081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Ideas for Working Group</a:t>
            </a:r>
          </a:p>
        </p:txBody>
      </p:sp>
      <p:sp>
        <p:nvSpPr>
          <p:cNvPr id="4" name="Content Placeholder 3"/>
          <p:cNvSpPr>
            <a:spLocks noGrp="1"/>
          </p:cNvSpPr>
          <p:nvPr>
            <p:ph idx="1"/>
          </p:nvPr>
        </p:nvSpPr>
        <p:spPr/>
        <p:txBody>
          <a:bodyPr>
            <a:normAutofit/>
          </a:bodyPr>
          <a:lstStyle/>
          <a:p>
            <a:pPr lvl="1">
              <a:lnSpc>
                <a:spcPct val="100000"/>
              </a:lnSpc>
              <a:spcBef>
                <a:spcPts val="0"/>
              </a:spcBef>
            </a:pPr>
            <a:r>
              <a:rPr lang="en-US" dirty="0"/>
              <a:t>Develop matrix of ecological and evolutionary principles that could use collections data</a:t>
            </a:r>
          </a:p>
          <a:p>
            <a:pPr lvl="2">
              <a:lnSpc>
                <a:spcPct val="100000"/>
              </a:lnSpc>
              <a:spcBef>
                <a:spcPts val="0"/>
              </a:spcBef>
              <a:buFont typeface="System Font Regular"/>
              <a:buChar char="−"/>
            </a:pPr>
            <a:r>
              <a:rPr lang="en-US" sz="2400" dirty="0"/>
              <a:t>ESA 4DEE</a:t>
            </a:r>
          </a:p>
          <a:p>
            <a:pPr lvl="2">
              <a:lnSpc>
                <a:spcPct val="100000"/>
              </a:lnSpc>
              <a:spcBef>
                <a:spcPts val="0"/>
              </a:spcBef>
              <a:buFont typeface="System Font Regular"/>
              <a:buChar char="−"/>
            </a:pPr>
            <a:r>
              <a:rPr lang="en-US" sz="2400" dirty="0"/>
              <a:t>Textbook learning objectives</a:t>
            </a:r>
          </a:p>
          <a:p>
            <a:pPr lvl="2">
              <a:lnSpc>
                <a:spcPct val="100000"/>
              </a:lnSpc>
              <a:spcBef>
                <a:spcPts val="0"/>
              </a:spcBef>
              <a:buFont typeface="System Font Regular"/>
              <a:buChar char="−"/>
            </a:pPr>
            <a:r>
              <a:rPr lang="en-US" sz="2400" dirty="0"/>
              <a:t>Brainstorm module ideas</a:t>
            </a:r>
          </a:p>
          <a:p>
            <a:pPr lvl="2">
              <a:lnSpc>
                <a:spcPct val="100000"/>
              </a:lnSpc>
              <a:spcBef>
                <a:spcPts val="0"/>
              </a:spcBef>
              <a:buFont typeface="System Font Regular"/>
              <a:buChar char="−"/>
            </a:pPr>
            <a:r>
              <a:rPr lang="en-US" sz="2400" dirty="0"/>
              <a:t>Identify data sets for different concepts</a:t>
            </a:r>
          </a:p>
        </p:txBody>
      </p:sp>
    </p:spTree>
    <p:extLst>
      <p:ext uri="{BB962C8B-B14F-4D97-AF65-F5344CB8AC3E}">
        <p14:creationId xmlns:p14="http://schemas.microsoft.com/office/powerpoint/2010/main" val="981539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097F97-82AC-D54A-ABCE-488E33F7EFF5}"/>
              </a:ext>
            </a:extLst>
          </p:cNvPr>
          <p:cNvSpPr>
            <a:spLocks noGrp="1"/>
          </p:cNvSpPr>
          <p:nvPr>
            <p:ph type="title"/>
          </p:nvPr>
        </p:nvSpPr>
        <p:spPr/>
        <p:txBody>
          <a:bodyPr/>
          <a:lstStyle/>
          <a:p>
            <a:r>
              <a:rPr lang="en-US" dirty="0"/>
              <a:t>What is Biodiversity Data Literacy?</a:t>
            </a:r>
          </a:p>
        </p:txBody>
      </p:sp>
      <p:sp>
        <p:nvSpPr>
          <p:cNvPr id="2" name="Oval 1">
            <a:extLst>
              <a:ext uri="{FF2B5EF4-FFF2-40B4-BE49-F238E27FC236}">
                <a16:creationId xmlns:a16="http://schemas.microsoft.com/office/drawing/2014/main" id="{186103E0-A43E-F549-BB02-D4ACA5D94345}"/>
              </a:ext>
            </a:extLst>
          </p:cNvPr>
          <p:cNvSpPr/>
          <p:nvPr/>
        </p:nvSpPr>
        <p:spPr>
          <a:xfrm>
            <a:off x="3570514" y="2089764"/>
            <a:ext cx="3624943" cy="362494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A54956C-ADBF-6346-934C-FD1C7E8798B0}"/>
              </a:ext>
            </a:extLst>
          </p:cNvPr>
          <p:cNvSpPr/>
          <p:nvPr/>
        </p:nvSpPr>
        <p:spPr>
          <a:xfrm>
            <a:off x="1763484" y="2089764"/>
            <a:ext cx="3624943" cy="3624943"/>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C74F2A6-E676-4546-90D7-7C6B923FB31F}"/>
              </a:ext>
            </a:extLst>
          </p:cNvPr>
          <p:cNvSpPr txBox="1"/>
          <p:nvPr/>
        </p:nvSpPr>
        <p:spPr>
          <a:xfrm>
            <a:off x="5622470" y="3579069"/>
            <a:ext cx="1338943" cy="646331"/>
          </a:xfrm>
          <a:prstGeom prst="rect">
            <a:avLst/>
          </a:prstGeom>
          <a:noFill/>
        </p:spPr>
        <p:txBody>
          <a:bodyPr wrap="square" rtlCol="0">
            <a:spAutoFit/>
          </a:bodyPr>
          <a:lstStyle/>
          <a:p>
            <a:r>
              <a:rPr lang="en-US" dirty="0"/>
              <a:t>Biodiversity Data</a:t>
            </a:r>
          </a:p>
        </p:txBody>
      </p:sp>
      <p:sp>
        <p:nvSpPr>
          <p:cNvPr id="8" name="TextBox 7">
            <a:extLst>
              <a:ext uri="{FF2B5EF4-FFF2-40B4-BE49-F238E27FC236}">
                <a16:creationId xmlns:a16="http://schemas.microsoft.com/office/drawing/2014/main" id="{37FEEB7E-8B2F-1C49-8F75-D5AB8BC3FF97}"/>
              </a:ext>
            </a:extLst>
          </p:cNvPr>
          <p:cNvSpPr txBox="1"/>
          <p:nvPr/>
        </p:nvSpPr>
        <p:spPr>
          <a:xfrm>
            <a:off x="2231571" y="3579069"/>
            <a:ext cx="1338943" cy="646331"/>
          </a:xfrm>
          <a:prstGeom prst="rect">
            <a:avLst/>
          </a:prstGeom>
          <a:noFill/>
        </p:spPr>
        <p:txBody>
          <a:bodyPr wrap="square" rtlCol="0">
            <a:spAutoFit/>
          </a:bodyPr>
          <a:lstStyle/>
          <a:p>
            <a:r>
              <a:rPr lang="en-US" dirty="0"/>
              <a:t>Data Literacy</a:t>
            </a:r>
          </a:p>
        </p:txBody>
      </p:sp>
      <p:sp>
        <p:nvSpPr>
          <p:cNvPr id="9" name="5-Point Star 8">
            <a:extLst>
              <a:ext uri="{FF2B5EF4-FFF2-40B4-BE49-F238E27FC236}">
                <a16:creationId xmlns:a16="http://schemas.microsoft.com/office/drawing/2014/main" id="{40B9272E-72E9-BF41-AC8E-6E64EDC9DAAC}"/>
              </a:ext>
            </a:extLst>
          </p:cNvPr>
          <p:cNvSpPr/>
          <p:nvPr/>
        </p:nvSpPr>
        <p:spPr>
          <a:xfrm>
            <a:off x="4076697" y="3488106"/>
            <a:ext cx="805543" cy="785514"/>
          </a:xfrm>
          <a:prstGeom prst="star5">
            <a:avLst/>
          </a:prstGeom>
          <a:solidFill>
            <a:srgbClr val="3660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75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B4A3-E993-6E4F-868C-B68C7F55362D}"/>
              </a:ext>
            </a:extLst>
          </p:cNvPr>
          <p:cNvSpPr>
            <a:spLocks noGrp="1"/>
          </p:cNvSpPr>
          <p:nvPr>
            <p:ph type="title"/>
          </p:nvPr>
        </p:nvSpPr>
        <p:spPr/>
        <p:txBody>
          <a:bodyPr/>
          <a:lstStyle/>
          <a:p>
            <a:r>
              <a:rPr lang="en-US" dirty="0"/>
              <a:t>What are biodiversity data?</a:t>
            </a:r>
          </a:p>
        </p:txBody>
      </p:sp>
      <p:sp>
        <p:nvSpPr>
          <p:cNvPr id="3" name="Content Placeholder 2">
            <a:extLst>
              <a:ext uri="{FF2B5EF4-FFF2-40B4-BE49-F238E27FC236}">
                <a16:creationId xmlns:a16="http://schemas.microsoft.com/office/drawing/2014/main" id="{CE3E3969-134D-814C-A2E8-3B020BF41FF5}"/>
              </a:ext>
            </a:extLst>
          </p:cNvPr>
          <p:cNvSpPr>
            <a:spLocks noGrp="1"/>
          </p:cNvSpPr>
          <p:nvPr>
            <p:ph idx="1"/>
          </p:nvPr>
        </p:nvSpPr>
        <p:spPr/>
        <p:txBody>
          <a:bodyPr/>
          <a:lstStyle/>
          <a:p>
            <a:r>
              <a:rPr lang="en-US" dirty="0"/>
              <a:t>Natural History Collections</a:t>
            </a:r>
          </a:p>
          <a:p>
            <a:pPr lvl="1">
              <a:buFont typeface="System Font Regular"/>
              <a:buChar char="-"/>
            </a:pPr>
            <a:r>
              <a:rPr lang="en-US" dirty="0"/>
              <a:t>Increasingly digitized and accessible</a:t>
            </a:r>
          </a:p>
          <a:p>
            <a:pPr>
              <a:buFont typeface="System Font Regular"/>
              <a:buChar char="-"/>
            </a:pPr>
            <a:endParaRPr lang="en-US" dirty="0"/>
          </a:p>
          <a:p>
            <a:r>
              <a:rPr lang="en-US" dirty="0"/>
              <a:t>Citizen Science Data</a:t>
            </a:r>
          </a:p>
          <a:p>
            <a:pPr lvl="1"/>
            <a:r>
              <a:rPr lang="en-US" dirty="0"/>
              <a:t>E.g. e-bird, e-butterfly, </a:t>
            </a:r>
            <a:r>
              <a:rPr lang="en-US" dirty="0" err="1"/>
              <a:t>iNaturalist</a:t>
            </a:r>
            <a:endParaRPr lang="en-US" dirty="0"/>
          </a:p>
          <a:p>
            <a:endParaRPr lang="en-US" dirty="0"/>
          </a:p>
          <a:p>
            <a:r>
              <a:rPr lang="en-US" dirty="0"/>
              <a:t>Genomic Data</a:t>
            </a:r>
          </a:p>
          <a:p>
            <a:endParaRPr lang="en-US" dirty="0"/>
          </a:p>
          <a:p>
            <a:r>
              <a:rPr lang="en-US" dirty="0"/>
              <a:t>Environmental Data</a:t>
            </a:r>
          </a:p>
          <a:p>
            <a:pPr lvl="1">
              <a:buFont typeface="System Font Regular"/>
              <a:buChar char="-"/>
            </a:pPr>
            <a:r>
              <a:rPr lang="en-US" dirty="0"/>
              <a:t>Temperature, precipitation</a:t>
            </a:r>
          </a:p>
          <a:p>
            <a:pPr lvl="1">
              <a:buFont typeface="System Font Regular"/>
              <a:buChar char="-"/>
            </a:pPr>
            <a:endParaRPr lang="en-US" dirty="0"/>
          </a:p>
        </p:txBody>
      </p:sp>
    </p:spTree>
    <p:extLst>
      <p:ext uri="{BB962C8B-B14F-4D97-AF65-F5344CB8AC3E}">
        <p14:creationId xmlns:p14="http://schemas.microsoft.com/office/powerpoint/2010/main" val="1216881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biodiversity data different?</a:t>
            </a:r>
          </a:p>
        </p:txBody>
      </p:sp>
      <p:sp>
        <p:nvSpPr>
          <p:cNvPr id="5" name="Content Placeholder 4">
            <a:extLst>
              <a:ext uri="{FF2B5EF4-FFF2-40B4-BE49-F238E27FC236}">
                <a16:creationId xmlns:a16="http://schemas.microsoft.com/office/drawing/2014/main" id="{8BCB9678-1A18-4042-9C77-AC48833E4E23}"/>
              </a:ext>
            </a:extLst>
          </p:cNvPr>
          <p:cNvSpPr>
            <a:spLocks noGrp="1"/>
          </p:cNvSpPr>
          <p:nvPr>
            <p:ph idx="1"/>
          </p:nvPr>
        </p:nvSpPr>
        <p:spPr/>
        <p:txBody>
          <a:bodyPr>
            <a:normAutofit/>
          </a:bodyPr>
          <a:lstStyle/>
          <a:p>
            <a:pPr>
              <a:spcAft>
                <a:spcPts val="600"/>
              </a:spcAft>
            </a:pPr>
            <a:r>
              <a:rPr lang="en-US" dirty="0">
                <a:latin typeface="Calibri" panose="020F0502020204030204" pitchFamily="34" charset="0"/>
                <a:cs typeface="Calibri" panose="020F0502020204030204" pitchFamily="34" charset="0"/>
              </a:rPr>
              <a:t>complex and cross-disciplinary</a:t>
            </a:r>
          </a:p>
          <a:p>
            <a:pPr>
              <a:spcAft>
                <a:spcPts val="600"/>
              </a:spcAft>
            </a:pPr>
            <a:r>
              <a:rPr lang="en-US" dirty="0">
                <a:latin typeface="Calibri" panose="020F0502020204030204" pitchFamily="34" charset="0"/>
                <a:cs typeface="Calibri" panose="020F0502020204030204" pitchFamily="34" charset="0"/>
              </a:rPr>
              <a:t>integrate different data structures (e.g., integer, file, graph, tree) and types (e.g., nominal, interval, ratio, qualitative)</a:t>
            </a:r>
          </a:p>
          <a:p>
            <a:pPr>
              <a:spcAft>
                <a:spcPts val="600"/>
              </a:spcAft>
            </a:pPr>
            <a:r>
              <a:rPr lang="en-US" dirty="0">
                <a:latin typeface="Calibri" panose="020F0502020204030204" pitchFamily="34" charset="0"/>
                <a:cs typeface="Calibri" panose="020F0502020204030204" pitchFamily="34" charset="0"/>
              </a:rPr>
              <a:t>variable accuracy and precision</a:t>
            </a:r>
          </a:p>
          <a:p>
            <a:pPr>
              <a:spcAft>
                <a:spcPts val="600"/>
              </a:spcAft>
            </a:pPr>
            <a:r>
              <a:rPr lang="en-US" dirty="0">
                <a:latin typeface="Calibri" panose="020F0502020204030204" pitchFamily="34" charset="0"/>
                <a:cs typeface="Calibri" panose="020F0502020204030204" pitchFamily="34" charset="0"/>
              </a:rPr>
              <a:t>involve knowledge of multiple discipline-specific collection methods</a:t>
            </a:r>
          </a:p>
          <a:p>
            <a:pPr>
              <a:spcAft>
                <a:spcPts val="600"/>
              </a:spcAft>
            </a:pPr>
            <a:r>
              <a:rPr lang="en-US" dirty="0">
                <a:latin typeface="Calibri" panose="020F0502020204030204" pitchFamily="34" charset="0"/>
                <a:cs typeface="Calibri" panose="020F0502020204030204" pitchFamily="34" charset="0"/>
              </a:rPr>
              <a:t>bridge spatial scales</a:t>
            </a:r>
          </a:p>
          <a:p>
            <a:pPr>
              <a:spcAft>
                <a:spcPts val="600"/>
              </a:spcAft>
            </a:pPr>
            <a:r>
              <a:rPr lang="en-US" dirty="0">
                <a:latin typeface="Calibri" panose="020F0502020204030204" pitchFamily="34" charset="0"/>
                <a:cs typeface="Calibri" panose="020F0502020204030204" pitchFamily="34" charset="0"/>
              </a:rPr>
              <a:t>span geological time</a:t>
            </a:r>
          </a:p>
          <a:p>
            <a:endParaRPr lang="en-US" dirty="0"/>
          </a:p>
        </p:txBody>
      </p:sp>
    </p:spTree>
    <p:extLst>
      <p:ext uri="{BB962C8B-B14F-4D97-AF65-F5344CB8AC3E}">
        <p14:creationId xmlns:p14="http://schemas.microsoft.com/office/powerpoint/2010/main" val="2838494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Natural History Collections?*</a:t>
            </a:r>
          </a:p>
        </p:txBody>
      </p:sp>
      <p:sp>
        <p:nvSpPr>
          <p:cNvPr id="4" name="Content Placeholder 3"/>
          <p:cNvSpPr>
            <a:spLocks noGrp="1"/>
          </p:cNvSpPr>
          <p:nvPr>
            <p:ph idx="1"/>
          </p:nvPr>
        </p:nvSpPr>
        <p:spPr/>
        <p:txBody>
          <a:bodyPr>
            <a:normAutofit/>
          </a:bodyPr>
          <a:lstStyle/>
          <a:p>
            <a:pPr lvl="1">
              <a:spcBef>
                <a:spcPts val="0"/>
              </a:spcBef>
            </a:pPr>
            <a:r>
              <a:rPr lang="en-US" sz="2800" dirty="0"/>
              <a:t>a gateway resource to introduce students to biodiversity data literacy</a:t>
            </a:r>
          </a:p>
          <a:p>
            <a:pPr lvl="1">
              <a:spcBef>
                <a:spcPts val="0"/>
              </a:spcBef>
            </a:pPr>
            <a:endParaRPr lang="en-US" sz="2800" dirty="0"/>
          </a:p>
          <a:p>
            <a:pPr lvl="1">
              <a:spcBef>
                <a:spcPts val="0"/>
              </a:spcBef>
            </a:pPr>
            <a:r>
              <a:rPr lang="en-US" sz="2800" dirty="0"/>
              <a:t>engaging, concrete, iterative, and place-based</a:t>
            </a:r>
          </a:p>
          <a:p>
            <a:pPr lvl="1">
              <a:spcBef>
                <a:spcPts val="0"/>
              </a:spcBef>
            </a:pPr>
            <a:endParaRPr lang="en-US" sz="2800" dirty="0"/>
          </a:p>
          <a:p>
            <a:pPr lvl="1">
              <a:spcBef>
                <a:spcPts val="0"/>
              </a:spcBef>
            </a:pPr>
            <a:r>
              <a:rPr lang="en-US" sz="2800" dirty="0"/>
              <a:t>data types align well with many core principles in the undergraduate curriculum – especially ecology and evolution</a:t>
            </a:r>
          </a:p>
          <a:p>
            <a:pPr lvl="1">
              <a:spcBef>
                <a:spcPts val="0"/>
              </a:spcBef>
            </a:pPr>
            <a:endParaRPr lang="en-US" sz="2800" dirty="0"/>
          </a:p>
          <a:p>
            <a:pPr lvl="1">
              <a:spcBef>
                <a:spcPts val="0"/>
              </a:spcBef>
            </a:pPr>
            <a:r>
              <a:rPr lang="en-US" sz="2800" dirty="0"/>
              <a:t>students learn data skills while working with authentic, complex data</a:t>
            </a:r>
          </a:p>
          <a:p>
            <a:pPr lvl="1">
              <a:spcBef>
                <a:spcPts val="0"/>
              </a:spcBef>
            </a:pPr>
            <a:endParaRPr lang="en-US" sz="2800" dirty="0"/>
          </a:p>
        </p:txBody>
      </p:sp>
      <p:sp>
        <p:nvSpPr>
          <p:cNvPr id="6" name="TextBox 5"/>
          <p:cNvSpPr txBox="1"/>
          <p:nvPr/>
        </p:nvSpPr>
        <p:spPr>
          <a:xfrm>
            <a:off x="628650" y="6488668"/>
            <a:ext cx="5902065" cy="369332"/>
          </a:xfrm>
          <a:prstGeom prst="rect">
            <a:avLst/>
          </a:prstGeom>
          <a:noFill/>
        </p:spPr>
        <p:txBody>
          <a:bodyPr wrap="none" rtlCol="0">
            <a:spAutoFit/>
          </a:bodyPr>
          <a:lstStyle/>
          <a:p>
            <a:r>
              <a:rPr lang="en-US" dirty="0"/>
              <a:t>*Cook et al. 2014, Powers et al. 2014, and Monfils et al. 2017</a:t>
            </a:r>
          </a:p>
        </p:txBody>
      </p:sp>
    </p:spTree>
    <p:extLst>
      <p:ext uri="{BB962C8B-B14F-4D97-AF65-F5344CB8AC3E}">
        <p14:creationId xmlns:p14="http://schemas.microsoft.com/office/powerpoint/2010/main" val="3835930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Digitized Collections Resources</a:t>
            </a:r>
          </a:p>
        </p:txBody>
      </p:sp>
      <p:pic>
        <p:nvPicPr>
          <p:cNvPr id="9" name="Content Placeholder 8"/>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595654" y="917892"/>
            <a:ext cx="6953462" cy="5501265"/>
          </a:xfrm>
        </p:spPr>
      </p:pic>
      <p:pic>
        <p:nvPicPr>
          <p:cNvPr id="8" name="Picture 7"/>
          <p:cNvPicPr>
            <a:picLocks noChangeAspect="1"/>
          </p:cNvPicPr>
          <p:nvPr/>
        </p:nvPicPr>
        <p:blipFill>
          <a:blip r:embed="rId3"/>
          <a:stretch>
            <a:fillRect/>
          </a:stretch>
        </p:blipFill>
        <p:spPr>
          <a:xfrm>
            <a:off x="4398083" y="3008998"/>
            <a:ext cx="4336782" cy="3190514"/>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295" y="1112521"/>
            <a:ext cx="3239714" cy="2263172"/>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890299" y="3881145"/>
            <a:ext cx="3107706" cy="2641550"/>
          </a:xfrm>
          <a:prstGeom prst="rect">
            <a:avLst/>
          </a:prstGeom>
          <a:ln>
            <a:solidFill>
              <a:schemeClr val="tx1"/>
            </a:solidFill>
          </a:ln>
        </p:spPr>
      </p:pic>
      <p:pic>
        <p:nvPicPr>
          <p:cNvPr id="6" name="Picture 5"/>
          <p:cNvPicPr>
            <a:picLocks noChangeAspect="1"/>
          </p:cNvPicPr>
          <p:nvPr/>
        </p:nvPicPr>
        <p:blipFill>
          <a:blip r:embed="rId6"/>
          <a:stretch>
            <a:fillRect/>
          </a:stretch>
        </p:blipFill>
        <p:spPr>
          <a:xfrm>
            <a:off x="5245259" y="1079781"/>
            <a:ext cx="3441704" cy="1756828"/>
          </a:xfrm>
          <a:prstGeom prst="rect">
            <a:avLst/>
          </a:prstGeom>
          <a:ln>
            <a:solidFill>
              <a:schemeClr val="tx1"/>
            </a:solidFill>
          </a:ln>
        </p:spPr>
      </p:pic>
    </p:spTree>
    <p:extLst>
      <p:ext uri="{BB962C8B-B14F-4D97-AF65-F5344CB8AC3E}">
        <p14:creationId xmlns:p14="http://schemas.microsoft.com/office/powerpoint/2010/main" val="412188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287" y="128907"/>
            <a:ext cx="8237050" cy="983614"/>
          </a:xfrm>
        </p:spPr>
        <p:txBody>
          <a:bodyPr/>
          <a:lstStyle/>
          <a:p>
            <a:r>
              <a:rPr lang="en-US" dirty="0"/>
              <a:t>Where can you find specimen data?</a:t>
            </a:r>
          </a:p>
        </p:txBody>
      </p:sp>
      <p:pic>
        <p:nvPicPr>
          <p:cNvPr id="7" name="Picture 6">
            <a:extLst>
              <a:ext uri="{FF2B5EF4-FFF2-40B4-BE49-F238E27FC236}">
                <a16:creationId xmlns:a16="http://schemas.microsoft.com/office/drawing/2014/main" id="{C8DC9C1F-5D5C-ED4A-B2BA-EF744ED61514}"/>
              </a:ext>
            </a:extLst>
          </p:cNvPr>
          <p:cNvPicPr>
            <a:picLocks noChangeAspect="1"/>
          </p:cNvPicPr>
          <p:nvPr/>
        </p:nvPicPr>
        <p:blipFill>
          <a:blip r:embed="rId2"/>
          <a:stretch>
            <a:fillRect/>
          </a:stretch>
        </p:blipFill>
        <p:spPr>
          <a:xfrm>
            <a:off x="984856" y="1730902"/>
            <a:ext cx="7479911" cy="3554423"/>
          </a:xfrm>
          <a:prstGeom prst="rect">
            <a:avLst/>
          </a:prstGeom>
        </p:spPr>
      </p:pic>
    </p:spTree>
    <p:extLst>
      <p:ext uri="{BB962C8B-B14F-4D97-AF65-F5344CB8AC3E}">
        <p14:creationId xmlns:p14="http://schemas.microsoft.com/office/powerpoint/2010/main" val="919467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TotalTime>
  <Words>1326</Words>
  <Application>Microsoft Macintosh PowerPoint</Application>
  <PresentationFormat>On-screen Show (4:3)</PresentationFormat>
  <Paragraphs>261</Paragraphs>
  <Slides>34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System Font Regular</vt:lpstr>
      <vt:lpstr>Office Theme</vt:lpstr>
      <vt:lpstr>Using Data Science Skills and Digitized Natural History Collections Data to Investigate Ecological and Evolutionary Principles in Introductory Biology Courses</vt:lpstr>
      <vt:lpstr>What is BLUE?</vt:lpstr>
      <vt:lpstr>What are the goals of BLUE?</vt:lpstr>
      <vt:lpstr>What is Biodiversity Data Literacy?</vt:lpstr>
      <vt:lpstr>What are biodiversity data?</vt:lpstr>
      <vt:lpstr>How are biodiversity data different?</vt:lpstr>
      <vt:lpstr>Why Natural History Collections?*</vt:lpstr>
      <vt:lpstr>Digitized Collections Resources</vt:lpstr>
      <vt:lpstr>Where can you find specimen data?</vt:lpstr>
      <vt:lpstr>Why so many? What’s the Difference?</vt:lpstr>
      <vt:lpstr>What is in a specimen record</vt:lpstr>
      <vt:lpstr>Collections data*</vt:lpstr>
      <vt:lpstr>What are the goals of BLUE?</vt:lpstr>
      <vt:lpstr>Integrating into the Undergraduate Biology Curriculum</vt:lpstr>
      <vt:lpstr>Exemplar Materials</vt:lpstr>
      <vt:lpstr>Modules</vt:lpstr>
      <vt:lpstr>Modules</vt:lpstr>
      <vt:lpstr>Modules for Today</vt:lpstr>
      <vt:lpstr>Island Rule: Mammal Size on Island vs Mainland</vt:lpstr>
      <vt:lpstr>Arctos - https://arctosdb.org</vt:lpstr>
      <vt:lpstr>Arctos - https://arctosdb.org</vt:lpstr>
      <vt:lpstr>Species Ranges and Global Temperature Change</vt:lpstr>
      <vt:lpstr>Species Ranges and Global Temperature Change</vt:lpstr>
      <vt:lpstr>Species Ranges and Global Temperature Change</vt:lpstr>
      <vt:lpstr>GBIF - https://www.gbif.org </vt:lpstr>
      <vt:lpstr>GBIF - https://www.gbif.org </vt:lpstr>
      <vt:lpstr>Amphibian Diversity vs Precipitation Levels</vt:lpstr>
      <vt:lpstr>iDigBio - https://www.idigbio.org </vt:lpstr>
      <vt:lpstr>iDigBio - https://www.idigbio.org </vt:lpstr>
      <vt:lpstr>Pick a Module to Try</vt:lpstr>
      <vt:lpstr>Pick a Module</vt:lpstr>
      <vt:lpstr>Accessing Modules – QUBES hub https://qubeshub.org/community/groups/blue_data/blueresources </vt:lpstr>
      <vt:lpstr>Discussion</vt:lpstr>
      <vt:lpstr>Ideas for Working Group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Ecological Principles using Digitized Natural History Collections Data</dc:title>
  <dc:creator>Linton, Debra Lynn</dc:creator>
  <cp:lastModifiedBy>Linton, Debra Lynn</cp:lastModifiedBy>
  <cp:revision>56</cp:revision>
  <dcterms:created xsi:type="dcterms:W3CDTF">2019-03-20T23:15:27Z</dcterms:created>
  <dcterms:modified xsi:type="dcterms:W3CDTF">2019-07-13T18:00:37Z</dcterms:modified>
</cp:coreProperties>
</file>