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43" r:id="rId3"/>
    <p:sldId id="342" r:id="rId4"/>
    <p:sldId id="345" r:id="rId5"/>
    <p:sldId id="344" r:id="rId6"/>
    <p:sldId id="347" r:id="rId7"/>
    <p:sldId id="348" r:id="rId8"/>
    <p:sldId id="349" r:id="rId9"/>
    <p:sldId id="346" r:id="rId10"/>
    <p:sldId id="301" r:id="rId11"/>
    <p:sldId id="302" r:id="rId12"/>
    <p:sldId id="325" r:id="rId13"/>
    <p:sldId id="31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>
          <p15:clr>
            <a:srgbClr val="A4A3A4"/>
          </p15:clr>
        </p15:guide>
        <p15:guide id="2" pos="31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897"/>
    <a:srgbClr val="C30000"/>
    <a:srgbClr val="31A7A5"/>
    <a:srgbClr val="4C0000"/>
    <a:srgbClr val="AB0000"/>
    <a:srgbClr val="D35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 autoAdjust="0"/>
    <p:restoredTop sz="72624" autoAdjust="0"/>
  </p:normalViewPr>
  <p:slideViewPr>
    <p:cSldViewPr snapToGrid="0" snapToObjects="1" showGuides="1">
      <p:cViewPr varScale="1">
        <p:scale>
          <a:sx n="81" d="100"/>
          <a:sy n="81" d="100"/>
        </p:scale>
        <p:origin x="2280" y="184"/>
      </p:cViewPr>
      <p:guideLst>
        <p:guide orient="horz" pos="2290"/>
        <p:guide pos="3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26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3B33D-5809-B14C-8487-FFC551E34D69}" type="datetimeFigureOut">
              <a:rPr lang="en-US" smtClean="0"/>
              <a:t>9/8/19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E1B08-8AEB-2744-89F5-620B80802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24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D8CD1-9839-4361-92B2-493951AADC2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AFF8-B418-49FB-AE9F-48E886C74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6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77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94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Alignment of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coli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K12 MG1655,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</a:t>
            </a:r>
            <a:r>
              <a:rPr lang="en-US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flexneri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2a 301, and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</a:t>
            </a:r>
            <a:r>
              <a:rPr lang="en-US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flexneri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2457T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Alignment display is organized into one horizontal “panel” per input genome sequence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genome’s panel contains the name of the genome sequence, a scale showing the sequence coordinates for that genome, and a single black horizontal center line (blue circle).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Blocks above the horizontal line (blue circle) are in the forward orientation and ones below are in the reverse (inverse) orientation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Colored block outlines (see red circle)  appear above and possibly below the center line. Each of these block outlines surrounds a region of the genome sequence that aligned to part of another genome, and is presumably homologous and internally free from genomic rearrangement. 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Parts of the similarity plot which are colored mauve are conserved among all three genomes and the height of the plot shows similarity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box (green circle) shows the mouse cursor and moves along similar regions along the genome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0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0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9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Bolded font – Synteny cannot be used to interpret base pair substitutions, insertions or deletions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1.Conserved gene order across three homologous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Phytophthora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scaffolds.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Genome expansion (green circle) is evident in regions of conserved gene order, a consequence of repeat expansion in intergenic regions.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Genes are shown as turquoise boxes, repeats as black boxes. Collinear orthologous gene pairs are connected by pink (direct) or blue (inverted) bands.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Visualization of the synteny (gray) and structural variant (red) seen 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Cryptcoccus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gatti</a:t>
            </a:r>
            <a:endParaRPr lang="en-US" i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2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shows a comparison of five fungal genome regions</a:t>
            </a:r>
          </a:p>
          <a:p>
            <a:pPr marL="228600" indent="-228600"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 in blue box shows a group of genes that share no similarity with the remaining four genes.</a:t>
            </a:r>
          </a:p>
          <a:p>
            <a:pPr marL="228600" indent="-228600"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genes share similarity with genes 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Bacillus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Aeromonas </a:t>
            </a:r>
            <a:r>
              <a:rPr lang="en-US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salmonicida</a:t>
            </a:r>
            <a:endParaRPr lang="en-US" i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Analysis run by Progressive Mauve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Comparing phage sequences between Helicobacter phage phiHP33, KHP30, KHP40 and 1961P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Dark purple regions (circle in blue) show highly conserved regions between KHP30, KHP40 and 1961P. These three genomes are longer than phiHP33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Conserved regions are missing in phHiP33.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Colinear requires gene order to be preserved. Synteny does not require the order to be preserved. Hybrid is a mixture of colinear and synteny.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AFF8-B418-49FB-AE9F-48E886C7429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4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0191"/>
            <a:ext cx="7772400" cy="7205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14740"/>
            <a:ext cx="6400800" cy="8590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1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s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1140" y="5371772"/>
            <a:ext cx="2762859" cy="14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5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12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gs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1140" y="5371772"/>
            <a:ext cx="2762859" cy="14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9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gs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1140" y="5371772"/>
            <a:ext cx="2762859" cy="14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9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s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1140" y="5371772"/>
            <a:ext cx="2762859" cy="14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6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gs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1140" y="5371772"/>
            <a:ext cx="2762859" cy="14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8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9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21-1469-A449-8320-273C7BEAAB42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CEB0-E835-C749-B034-05937ADC50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1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ekar"/>
              </a:defRPr>
            </a:lvl1pPr>
          </a:lstStyle>
          <a:p>
            <a:fld id="{514A7A21-1469-A449-8320-273C7BEAAB42}" type="datetimeFigureOut">
              <a:rPr lang="en-US" smtClean="0"/>
              <a:pPr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ek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ekar"/>
              </a:defRPr>
            </a:lvl1pPr>
          </a:lstStyle>
          <a:p>
            <a:fld id="{5F3BCEB0-E835-C749-B034-05937ADC50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1A7A5"/>
          </a:solidFill>
          <a:latin typeface="Dekar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Dekar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Dekar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Dekar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Dekar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Dekar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rlinglab.org/mauve/mauv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arlinglab.org/mauve/download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://darlinglab.org/mauve/user-guide/introduction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Synteny Analysis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66"/>
            <a:ext cx="8229600" cy="1143000"/>
          </a:xfrm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Comparing Synteny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A5F4B-EAEF-6049-9ACC-3113CBCE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49473"/>
            <a:ext cx="8011551" cy="3988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7DFC7-7C96-D743-8644-B42205E96722}"/>
              </a:ext>
            </a:extLst>
          </p:cNvPr>
          <p:cNvSpPr txBox="1"/>
          <p:nvPr/>
        </p:nvSpPr>
        <p:spPr>
          <a:xfrm>
            <a:off x="1561515" y="5934670"/>
            <a:ext cx="48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Tang H., et al. </a:t>
            </a:r>
            <a:r>
              <a:rPr lang="en-US" i="1" dirty="0"/>
              <a:t>Genome Biol. </a:t>
            </a:r>
            <a:r>
              <a:rPr lang="en-US" i="1" dirty="0" err="1"/>
              <a:t>Evol</a:t>
            </a:r>
            <a:r>
              <a:rPr lang="en-US" i="1" dirty="0"/>
              <a:t>. </a:t>
            </a:r>
            <a:r>
              <a:rPr lang="en-US" dirty="0"/>
              <a:t>(2015).</a:t>
            </a:r>
            <a:r>
              <a:rPr lang="en-US" b="1" dirty="0"/>
              <a:t>7: </a:t>
            </a:r>
            <a:r>
              <a:rPr lang="en-US" dirty="0"/>
              <a:t>3286</a:t>
            </a:r>
          </a:p>
        </p:txBody>
      </p:sp>
    </p:spTree>
    <p:extLst>
      <p:ext uri="{BB962C8B-B14F-4D97-AF65-F5344CB8AC3E}">
        <p14:creationId xmlns:p14="http://schemas.microsoft.com/office/powerpoint/2010/main" val="1315890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1185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Progressive Mauve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source</a:t>
            </a:r>
          </a:p>
          <a:p>
            <a:r>
              <a:rPr lang="en-US" dirty="0"/>
              <a:t>Easy to install and run</a:t>
            </a:r>
          </a:p>
          <a:p>
            <a:r>
              <a:rPr lang="en-US" dirty="0"/>
              <a:t>Different Visualizations</a:t>
            </a:r>
          </a:p>
          <a:p>
            <a:r>
              <a:rPr lang="en-US" dirty="0"/>
              <a:t>Easy to interpret</a:t>
            </a:r>
          </a:p>
          <a:p>
            <a:r>
              <a:rPr lang="en-US" dirty="0"/>
              <a:t>Input are FASTA and GenBank formats</a:t>
            </a:r>
          </a:p>
          <a:p>
            <a:r>
              <a:rPr lang="en-US" dirty="0"/>
              <a:t>FASTA formats are ”faster” to run (based on the comparison we did for the same sequences in different formats)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D0E8E-8D3B-924A-A6BD-AB60C58C570A}"/>
              </a:ext>
            </a:extLst>
          </p:cNvPr>
          <p:cNvSpPr txBox="1"/>
          <p:nvPr/>
        </p:nvSpPr>
        <p:spPr>
          <a:xfrm>
            <a:off x="1195754" y="6126163"/>
            <a:ext cx="528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Darling A., et al.  </a:t>
            </a:r>
            <a:r>
              <a:rPr lang="en-US" i="1" dirty="0"/>
              <a:t>Genome Research </a:t>
            </a:r>
            <a:r>
              <a:rPr lang="en-US" dirty="0"/>
              <a:t>(2004). </a:t>
            </a:r>
            <a:r>
              <a:rPr lang="en-US" b="1" dirty="0"/>
              <a:t>14: </a:t>
            </a:r>
            <a:r>
              <a:rPr lang="en-US" dirty="0"/>
              <a:t>1394</a:t>
            </a:r>
          </a:p>
        </p:txBody>
      </p:sp>
    </p:spTree>
    <p:extLst>
      <p:ext uri="{BB962C8B-B14F-4D97-AF65-F5344CB8AC3E}">
        <p14:creationId xmlns:p14="http://schemas.microsoft.com/office/powerpoint/2010/main" val="214923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Visualizations in </a:t>
            </a:r>
            <a:r>
              <a:rPr lang="en-US" b="1" dirty="0" err="1">
                <a:latin typeface="Calibri"/>
                <a:cs typeface="Calibri"/>
              </a:rPr>
              <a:t>progressiveMAUVE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53E99-C7D5-0247-B919-4DC3C363D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244991"/>
            <a:ext cx="7937500" cy="50833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C1A064-A2AF-9F4E-AAB3-F7178FAFD99B}"/>
              </a:ext>
            </a:extLst>
          </p:cNvPr>
          <p:cNvSpPr/>
          <p:nvPr/>
        </p:nvSpPr>
        <p:spPr>
          <a:xfrm>
            <a:off x="1420838" y="2236764"/>
            <a:ext cx="6907237" cy="323556"/>
          </a:xfrm>
          <a:prstGeom prst="ellipse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4FC435-0FE7-C346-894B-3D148D1A1BD0}"/>
              </a:ext>
            </a:extLst>
          </p:cNvPr>
          <p:cNvSpPr/>
          <p:nvPr/>
        </p:nvSpPr>
        <p:spPr>
          <a:xfrm>
            <a:off x="3334043" y="2391508"/>
            <a:ext cx="1139483" cy="1575581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9DE971-7372-D249-8747-ABDC74D7FB60}"/>
              </a:ext>
            </a:extLst>
          </p:cNvPr>
          <p:cNvSpPr/>
          <p:nvPr/>
        </p:nvSpPr>
        <p:spPr>
          <a:xfrm>
            <a:off x="3334043" y="4642338"/>
            <a:ext cx="478302" cy="970671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A983F-A3ED-134A-B9BE-6E157AEBB376}"/>
              </a:ext>
            </a:extLst>
          </p:cNvPr>
          <p:cNvSpPr/>
          <p:nvPr/>
        </p:nvSpPr>
        <p:spPr>
          <a:xfrm>
            <a:off x="2538687" y="6329400"/>
            <a:ext cx="4066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http://darlinglab.org/mauve/mauve.html</a:t>
            </a:r>
            <a:endParaRPr lang="en-US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3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813" y="1120346"/>
            <a:ext cx="6523030" cy="5074596"/>
          </a:xfrm>
        </p:spPr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pPr marL="0" indent="0">
              <a:buNone/>
            </a:pPr>
            <a:r>
              <a:rPr lang="en-US" sz="1800" dirty="0"/>
              <a:t>   </a:t>
            </a:r>
            <a:r>
              <a:rPr lang="en-US" sz="2400" dirty="0" err="1"/>
              <a:t>progressiveMAUVE</a:t>
            </a:r>
            <a:r>
              <a:rPr lang="en-US" sz="2400" dirty="0"/>
              <a:t> downloaded from  (</a:t>
            </a:r>
            <a:r>
              <a:rPr lang="en-US" sz="2400" dirty="0">
                <a:hlinkClick r:id="rId3"/>
              </a:rPr>
              <a:t>http://darlinglab.org/mauve/download.html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FASTA sequences (AR39_PRIPRegion.faa, CWOL29_PRIPRegion.faa, J138_PRIPRegion.faa, </a:t>
            </a:r>
            <a:r>
              <a:rPr lang="en-US" sz="2400" dirty="0" err="1"/>
              <a:t>LPCoLN_PRIPRegion.faa</a:t>
            </a:r>
            <a:r>
              <a:rPr lang="en-US" sz="2400" dirty="0"/>
              <a:t> and TW183_PRIPRegion.faa)</a:t>
            </a:r>
          </a:p>
          <a:p>
            <a:r>
              <a:rPr lang="en-US" dirty="0"/>
              <a:t>More information about MAUVE at: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http://darlinglab.org/mauve/user-guide/introduction.html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63" y="3927576"/>
            <a:ext cx="14224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252B-FBB5-9546-8F52-C99EC45A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624A9-144B-C74E-BC45-5CAB7EC6B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Participants will be able to define synteny</a:t>
            </a:r>
          </a:p>
          <a:p>
            <a:r>
              <a:rPr lang="en-US" dirty="0"/>
              <a:t>Participants will understand the utility of synteny analysis</a:t>
            </a:r>
          </a:p>
          <a:p>
            <a:r>
              <a:rPr lang="en-US" dirty="0"/>
              <a:t>Participants will know how to perform a synteny analysis</a:t>
            </a:r>
          </a:p>
          <a:p>
            <a:r>
              <a:rPr lang="en-US" dirty="0"/>
              <a:t>Participants will be able to interpret a synteny analysis</a:t>
            </a:r>
          </a:p>
        </p:txBody>
      </p:sp>
    </p:spTree>
    <p:extLst>
      <p:ext uri="{BB962C8B-B14F-4D97-AF65-F5344CB8AC3E}">
        <p14:creationId xmlns:p14="http://schemas.microsoft.com/office/powerpoint/2010/main" val="114168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Genome Numbers and the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01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Sequencing projects have generated genome sequences across all domains of life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 time, genomes accumulate changes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chromosomal rearrangements,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gene family expansions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gene family loss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Due to these changes, genomes may be different among closely related species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Synteny offers an an opportunity to  understand these evolutionary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AF8E7-CF19-BD4B-96AB-C645BAE13C3A}"/>
              </a:ext>
            </a:extLst>
          </p:cNvPr>
          <p:cNvSpPr txBox="1"/>
          <p:nvPr/>
        </p:nvSpPr>
        <p:spPr>
          <a:xfrm>
            <a:off x="2349304" y="6126163"/>
            <a:ext cx="413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Liu, D. </a:t>
            </a:r>
            <a:r>
              <a:rPr lang="en-US" i="1" dirty="0"/>
              <a:t>BMC Bioinformatics </a:t>
            </a:r>
            <a:r>
              <a:rPr lang="en-US" dirty="0"/>
              <a:t>(2018). </a:t>
            </a:r>
            <a:r>
              <a:rPr lang="en-US" b="1" dirty="0"/>
              <a:t>19: </a:t>
            </a:r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1938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What is Synteny?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96" y="1408011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Synteny - the conservation of the ordering of synteny blocks on chromosomes between two individuals or species^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Synteny blocks are regions of chromosomes between genomes that share an order of homologous genes derived from a common ancestor*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AF8E7-CF19-BD4B-96AB-C645BAE13C3A}"/>
              </a:ext>
            </a:extLst>
          </p:cNvPr>
          <p:cNvSpPr txBox="1"/>
          <p:nvPr/>
        </p:nvSpPr>
        <p:spPr>
          <a:xfrm>
            <a:off x="1561515" y="5934670"/>
            <a:ext cx="488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^Farrer RY. </a:t>
            </a:r>
            <a:r>
              <a:rPr lang="en-US" i="1" dirty="0"/>
              <a:t>BMC Bioinformatics </a:t>
            </a:r>
            <a:r>
              <a:rPr lang="en-US" dirty="0"/>
              <a:t>(2017). </a:t>
            </a:r>
            <a:r>
              <a:rPr lang="en-US" b="1" dirty="0"/>
              <a:t>18: 507</a:t>
            </a:r>
          </a:p>
          <a:p>
            <a:r>
              <a:rPr lang="en-US" b="1" dirty="0"/>
              <a:t>*</a:t>
            </a:r>
            <a:r>
              <a:rPr lang="en-US" dirty="0"/>
              <a:t>Liu D., et al. </a:t>
            </a:r>
            <a:r>
              <a:rPr lang="en-US" i="1" dirty="0"/>
              <a:t>BMC Bioinformatics </a:t>
            </a:r>
            <a:r>
              <a:rPr lang="en-US" dirty="0"/>
              <a:t>(2018). </a:t>
            </a:r>
            <a:r>
              <a:rPr lang="en-US" b="1" dirty="0"/>
              <a:t>19: </a:t>
            </a:r>
            <a:r>
              <a:rPr lang="en-US" dirty="0"/>
              <a:t>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7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Limitations of Comparison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96" y="140801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Pairwise and multiple comparison methods are designed to </a:t>
            </a:r>
            <a:r>
              <a:rPr lang="en-US" b="1" dirty="0"/>
              <a:t>identify base pair substitutions, small insertions and deletions and rely on computational algorithms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These algorithms have limitations and cannot be applied to large genome sequences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addition, these methods give limited information regarding genome rearrangements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AF8E7-CF19-BD4B-96AB-C645BAE13C3A}"/>
              </a:ext>
            </a:extLst>
          </p:cNvPr>
          <p:cNvSpPr txBox="1"/>
          <p:nvPr/>
        </p:nvSpPr>
        <p:spPr>
          <a:xfrm>
            <a:off x="1195754" y="6126163"/>
            <a:ext cx="528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Darling A., et al.  </a:t>
            </a:r>
            <a:r>
              <a:rPr lang="en-US" i="1" dirty="0"/>
              <a:t>Genome Research </a:t>
            </a:r>
            <a:r>
              <a:rPr lang="en-US" dirty="0"/>
              <a:t>(2004). </a:t>
            </a:r>
            <a:r>
              <a:rPr lang="en-US" b="1" dirty="0"/>
              <a:t>14: </a:t>
            </a:r>
            <a:r>
              <a:rPr lang="en-US" dirty="0"/>
              <a:t>1394</a:t>
            </a:r>
          </a:p>
        </p:txBody>
      </p:sp>
    </p:spTree>
    <p:extLst>
      <p:ext uri="{BB962C8B-B14F-4D97-AF65-F5344CB8AC3E}">
        <p14:creationId xmlns:p14="http://schemas.microsoft.com/office/powerpoint/2010/main" val="2016475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58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An Example:  Synteny Analysis Shows Genome Expansion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7D652-E580-2B4D-9CA6-D23106AF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22363"/>
            <a:ext cx="8229600" cy="461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F579F-0B7B-194F-A1A7-4CC668BEE129}"/>
              </a:ext>
            </a:extLst>
          </p:cNvPr>
          <p:cNvSpPr txBox="1"/>
          <p:nvPr/>
        </p:nvSpPr>
        <p:spPr>
          <a:xfrm>
            <a:off x="1561515" y="5934670"/>
            <a:ext cx="48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Haas BJ., et al. </a:t>
            </a:r>
            <a:r>
              <a:rPr lang="en-US" i="1" dirty="0"/>
              <a:t>Nature </a:t>
            </a:r>
            <a:r>
              <a:rPr lang="en-US" dirty="0"/>
              <a:t>(2009). </a:t>
            </a:r>
            <a:r>
              <a:rPr lang="en-US" b="1" dirty="0"/>
              <a:t>461: </a:t>
            </a:r>
            <a:r>
              <a:rPr lang="en-US" dirty="0"/>
              <a:t>393</a:t>
            </a: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534874-C2FD-3D46-965B-FC1D44736D87}"/>
              </a:ext>
            </a:extLst>
          </p:cNvPr>
          <p:cNvSpPr/>
          <p:nvPr/>
        </p:nvSpPr>
        <p:spPr>
          <a:xfrm>
            <a:off x="3291840" y="1603718"/>
            <a:ext cx="2855741" cy="647113"/>
          </a:xfrm>
          <a:prstGeom prst="ellipse">
            <a:avLst/>
          </a:prstGeom>
          <a:noFill/>
          <a:ln w="41275">
            <a:solidFill>
              <a:srgbClr val="00B050">
                <a:alpha val="96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ACEAEA-505C-2541-9ED8-AAFEF88DBD0B}"/>
              </a:ext>
            </a:extLst>
          </p:cNvPr>
          <p:cNvSpPr/>
          <p:nvPr/>
        </p:nvSpPr>
        <p:spPr>
          <a:xfrm>
            <a:off x="2445434" y="3122081"/>
            <a:ext cx="4391464" cy="647113"/>
          </a:xfrm>
          <a:prstGeom prst="ellipse">
            <a:avLst/>
          </a:prstGeom>
          <a:noFill/>
          <a:ln w="41275">
            <a:solidFill>
              <a:srgbClr val="00B050">
                <a:alpha val="96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EE6415-31AE-3342-B52E-87F2A9672FD0}"/>
              </a:ext>
            </a:extLst>
          </p:cNvPr>
          <p:cNvSpPr/>
          <p:nvPr/>
        </p:nvSpPr>
        <p:spPr>
          <a:xfrm>
            <a:off x="457200" y="4652167"/>
            <a:ext cx="8229600" cy="647113"/>
          </a:xfrm>
          <a:prstGeom prst="ellipse">
            <a:avLst/>
          </a:prstGeom>
          <a:noFill/>
          <a:ln w="41275">
            <a:solidFill>
              <a:srgbClr val="00B050">
                <a:alpha val="96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58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A Second Example: Synteny Analysis Shows Structural Variants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F579F-0B7B-194F-A1A7-4CC668BEE129}"/>
              </a:ext>
            </a:extLst>
          </p:cNvPr>
          <p:cNvSpPr txBox="1"/>
          <p:nvPr/>
        </p:nvSpPr>
        <p:spPr>
          <a:xfrm>
            <a:off x="1561515" y="5934670"/>
            <a:ext cx="48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Farrer R., et al. </a:t>
            </a:r>
            <a:r>
              <a:rPr lang="en-US" i="1" dirty="0"/>
              <a:t>mBio </a:t>
            </a:r>
            <a:r>
              <a:rPr lang="en-US" dirty="0"/>
              <a:t>(2015). </a:t>
            </a:r>
            <a:r>
              <a:rPr lang="en-US" b="1" dirty="0"/>
              <a:t>6: </a:t>
            </a:r>
            <a:r>
              <a:rPr lang="en-US" dirty="0"/>
              <a:t>e00868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BC77D-AD04-D34C-A681-AE468E92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2" y="1939315"/>
            <a:ext cx="8574258" cy="29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3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5876"/>
            <a:ext cx="8229600" cy="12158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A Third Example: Synteny Analysis Can Document Horizontal Gene Transfer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F579F-0B7B-194F-A1A7-4CC668BEE129}"/>
              </a:ext>
            </a:extLst>
          </p:cNvPr>
          <p:cNvSpPr txBox="1"/>
          <p:nvPr/>
        </p:nvSpPr>
        <p:spPr>
          <a:xfrm>
            <a:off x="1561515" y="5934670"/>
            <a:ext cx="48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Rolland T., et al. </a:t>
            </a:r>
            <a:r>
              <a:rPr lang="en-US" i="1" dirty="0" err="1"/>
              <a:t>PLoS</a:t>
            </a:r>
            <a:r>
              <a:rPr lang="en-US" i="1" dirty="0"/>
              <a:t> ONE </a:t>
            </a:r>
            <a:r>
              <a:rPr lang="en-US" dirty="0"/>
              <a:t>(2009)</a:t>
            </a:r>
            <a:r>
              <a:rPr lang="en-US" b="1" dirty="0"/>
              <a:t>.4: </a:t>
            </a:r>
            <a:r>
              <a:rPr lang="en-US" dirty="0"/>
              <a:t>e6515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EA6A7-A224-1547-A0F6-6C0BFF31AB3E}"/>
              </a:ext>
            </a:extLst>
          </p:cNvPr>
          <p:cNvGrpSpPr/>
          <p:nvPr/>
        </p:nvGrpSpPr>
        <p:grpSpPr>
          <a:xfrm>
            <a:off x="0" y="2507349"/>
            <a:ext cx="9144000" cy="2135795"/>
            <a:chOff x="0" y="1573311"/>
            <a:chExt cx="9144000" cy="21357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EB6F9D-EED0-AF4F-9A7D-0F9487076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73311"/>
              <a:ext cx="9144000" cy="21357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A9A051-871C-5440-80D1-401283D806B3}"/>
                </a:ext>
              </a:extLst>
            </p:cNvPr>
            <p:cNvSpPr/>
            <p:nvPr/>
          </p:nvSpPr>
          <p:spPr>
            <a:xfrm>
              <a:off x="4107766" y="2996418"/>
              <a:ext cx="2644726" cy="323557"/>
            </a:xfrm>
            <a:prstGeom prst="rect">
              <a:avLst/>
            </a:prstGeom>
            <a:noFill/>
            <a:ln w="412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061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214"/>
            <a:ext cx="8229600" cy="9411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A Fourth Example: Synteny Analysis Shows Conserved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AF8E7-CF19-BD4B-96AB-C645BAE13C3A}"/>
              </a:ext>
            </a:extLst>
          </p:cNvPr>
          <p:cNvSpPr txBox="1"/>
          <p:nvPr/>
        </p:nvSpPr>
        <p:spPr>
          <a:xfrm>
            <a:off x="1561515" y="5934670"/>
            <a:ext cx="48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Kyrillos</a:t>
            </a:r>
            <a:r>
              <a:rPr lang="en-US" dirty="0"/>
              <a:t> A., et al. </a:t>
            </a:r>
            <a:r>
              <a:rPr lang="en-US" i="1" dirty="0"/>
              <a:t>Helicobacter </a:t>
            </a:r>
            <a:r>
              <a:rPr lang="en-US" dirty="0"/>
              <a:t>(2016). </a:t>
            </a:r>
            <a:r>
              <a:rPr lang="en-US" b="1" dirty="0"/>
              <a:t>21: </a:t>
            </a:r>
            <a:r>
              <a:rPr lang="en-US" dirty="0"/>
              <a:t>226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F5C36-EC50-424C-81BE-CB53C445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3" y="1301534"/>
            <a:ext cx="8039686" cy="44090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847931-7E97-5743-9730-6C1A1B189740}"/>
              </a:ext>
            </a:extLst>
          </p:cNvPr>
          <p:cNvSpPr/>
          <p:nvPr/>
        </p:nvSpPr>
        <p:spPr>
          <a:xfrm>
            <a:off x="5416062" y="2349305"/>
            <a:ext cx="1814732" cy="633046"/>
          </a:xfrm>
          <a:prstGeom prst="ellipse">
            <a:avLst/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00391F-7B3F-9242-8616-09E4BEDF35CF}"/>
              </a:ext>
            </a:extLst>
          </p:cNvPr>
          <p:cNvSpPr/>
          <p:nvPr/>
        </p:nvSpPr>
        <p:spPr>
          <a:xfrm>
            <a:off x="5652868" y="3429000"/>
            <a:ext cx="1814732" cy="633046"/>
          </a:xfrm>
          <a:prstGeom prst="ellipse">
            <a:avLst/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D83BA0-DFCF-3B4E-AA55-9C6A6B624A70}"/>
              </a:ext>
            </a:extLst>
          </p:cNvPr>
          <p:cNvSpPr/>
          <p:nvPr/>
        </p:nvSpPr>
        <p:spPr>
          <a:xfrm>
            <a:off x="5652868" y="4686708"/>
            <a:ext cx="1814732" cy="633046"/>
          </a:xfrm>
          <a:prstGeom prst="ellipse">
            <a:avLst/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366A78-AFF9-6242-8C8D-BB033EE47E22}"/>
              </a:ext>
            </a:extLst>
          </p:cNvPr>
          <p:cNvSpPr/>
          <p:nvPr/>
        </p:nvSpPr>
        <p:spPr>
          <a:xfrm>
            <a:off x="8131126" y="2349305"/>
            <a:ext cx="365760" cy="633046"/>
          </a:xfrm>
          <a:prstGeom prst="ellipse">
            <a:avLst/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52C5F2-326B-714D-A1FD-2FAB0617CF95}"/>
              </a:ext>
            </a:extLst>
          </p:cNvPr>
          <p:cNvSpPr/>
          <p:nvPr/>
        </p:nvSpPr>
        <p:spPr>
          <a:xfrm>
            <a:off x="8285870" y="3559126"/>
            <a:ext cx="222737" cy="633047"/>
          </a:xfrm>
          <a:prstGeom prst="ellipse">
            <a:avLst/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FC959C-EDE3-2847-9932-8A8584EC3D18}"/>
              </a:ext>
            </a:extLst>
          </p:cNvPr>
          <p:cNvSpPr/>
          <p:nvPr/>
        </p:nvSpPr>
        <p:spPr>
          <a:xfrm>
            <a:off x="8283526" y="4686706"/>
            <a:ext cx="222737" cy="633047"/>
          </a:xfrm>
          <a:prstGeom prst="ellipse">
            <a:avLst/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87863"/>
      </p:ext>
    </p:extLst>
  </p:cSld>
  <p:clrMapOvr>
    <a:masterClrMapping/>
  </p:clrMapOvr>
</p:sld>
</file>

<file path=ppt/theme/theme1.xml><?xml version="1.0" encoding="utf-8"?>
<a:theme xmlns:a="http://schemas.openxmlformats.org/drawingml/2006/main" name="GS_powerpoint_template ">
  <a:themeElements>
    <a:clrScheme name="Custom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11746</TotalTime>
  <Words>663</Words>
  <Application>Microsoft Macintosh PowerPoint</Application>
  <PresentationFormat>On-screen Show (4:3)</PresentationFormat>
  <Paragraphs>99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Dekar</vt:lpstr>
      <vt:lpstr>GS_powerpoint_template </vt:lpstr>
      <vt:lpstr>Synteny Analysis</vt:lpstr>
      <vt:lpstr>Learning Goals</vt:lpstr>
      <vt:lpstr>Genome Numbers and the Problems </vt:lpstr>
      <vt:lpstr>What is Synteny?</vt:lpstr>
      <vt:lpstr>Limitations of Comparison Methods</vt:lpstr>
      <vt:lpstr>An Example:  Synteny Analysis Shows Genome Expansion</vt:lpstr>
      <vt:lpstr>A Second Example: Synteny Analysis Shows Structural Variants</vt:lpstr>
      <vt:lpstr>A Third Example: Synteny Analysis Can Document Horizontal Gene Transfer</vt:lpstr>
      <vt:lpstr>A Fourth Example: Synteny Analysis Shows Conserved Regions</vt:lpstr>
      <vt:lpstr>Comparing Synteny Tools</vt:lpstr>
      <vt:lpstr>Progressive Mauve</vt:lpstr>
      <vt:lpstr>Visualizations in progressiveMAUVE</vt:lpstr>
      <vt:lpstr>EXERCISE</vt:lpstr>
    </vt:vector>
  </TitlesOfParts>
  <Manager/>
  <Company>UIS-Georgetown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Janet Russell</dc:creator>
  <cp:keywords/>
  <dc:description/>
  <cp:lastModifiedBy>Microsoft Office User</cp:lastModifiedBy>
  <cp:revision>167</cp:revision>
  <cp:lastPrinted>2013-06-07T14:48:50Z</cp:lastPrinted>
  <dcterms:created xsi:type="dcterms:W3CDTF">2012-05-28T01:17:59Z</dcterms:created>
  <dcterms:modified xsi:type="dcterms:W3CDTF">2019-09-08T19:02:14Z</dcterms:modified>
  <cp:category/>
</cp:coreProperties>
</file>