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handoutMasterIdLst>
    <p:handoutMasterId r:id="rId17"/>
  </p:handoutMasterIdLst>
  <p:sldIdLst>
    <p:sldId id="256" r:id="rId2"/>
    <p:sldId id="343" r:id="rId3"/>
    <p:sldId id="342" r:id="rId4"/>
    <p:sldId id="344" r:id="rId5"/>
    <p:sldId id="345" r:id="rId6"/>
    <p:sldId id="346" r:id="rId7"/>
    <p:sldId id="347" r:id="rId8"/>
    <p:sldId id="348" r:id="rId9"/>
    <p:sldId id="349" r:id="rId10"/>
    <p:sldId id="301" r:id="rId11"/>
    <p:sldId id="302" r:id="rId12"/>
    <p:sldId id="325" r:id="rId13"/>
    <p:sldId id="308" r:id="rId14"/>
    <p:sldId id="312" r:id="rId1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90">
          <p15:clr>
            <a:srgbClr val="A4A3A4"/>
          </p15:clr>
        </p15:guide>
        <p15:guide id="2" pos="3187">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4"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D9897"/>
    <a:srgbClr val="C30000"/>
    <a:srgbClr val="31A7A5"/>
    <a:srgbClr val="4C0000"/>
    <a:srgbClr val="AB0000"/>
    <a:srgbClr val="D3585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762" autoAdjust="0"/>
    <p:restoredTop sz="72653" autoAdjust="0"/>
  </p:normalViewPr>
  <p:slideViewPr>
    <p:cSldViewPr snapToGrid="0" snapToObjects="1" showGuides="1">
      <p:cViewPr varScale="1">
        <p:scale>
          <a:sx n="91" d="100"/>
          <a:sy n="91" d="100"/>
        </p:scale>
        <p:origin x="1312" y="184"/>
      </p:cViewPr>
      <p:guideLst>
        <p:guide orient="horz" pos="2290"/>
        <p:guide pos="3187"/>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110" d="100"/>
          <a:sy n="110" d="100"/>
        </p:scale>
        <p:origin x="2688" y="19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943B33D-5809-B14C-8487-FFC551E34D69}" type="datetimeFigureOut">
              <a:rPr lang="en-US" smtClean="0"/>
              <a:t>7/19/19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A8E1B08-8AEB-2744-89F5-620B80802D43}" type="slidenum">
              <a:rPr lang="en-US" smtClean="0"/>
              <a:t>‹#›</a:t>
            </a:fld>
            <a:endParaRPr lang="en-US"/>
          </a:p>
        </p:txBody>
      </p:sp>
    </p:spTree>
    <p:extLst>
      <p:ext uri="{BB962C8B-B14F-4D97-AF65-F5344CB8AC3E}">
        <p14:creationId xmlns:p14="http://schemas.microsoft.com/office/powerpoint/2010/main" val="41444245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2FD8CD1-9839-4361-92B2-493951AADC22}" type="datetimeFigureOut">
              <a:rPr lang="en-US" smtClean="0"/>
              <a:pPr/>
              <a:t>7/19/19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B85AFF8-B418-49FB-AE9F-48E886C74299}" type="slidenum">
              <a:rPr lang="en-US" smtClean="0"/>
              <a:pPr/>
              <a:t>‹#›</a:t>
            </a:fld>
            <a:endParaRPr lang="en-US"/>
          </a:p>
        </p:txBody>
      </p:sp>
    </p:spTree>
    <p:extLst>
      <p:ext uri="{BB962C8B-B14F-4D97-AF65-F5344CB8AC3E}">
        <p14:creationId xmlns:p14="http://schemas.microsoft.com/office/powerpoint/2010/main" val="26439630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Slide 1: </a:t>
            </a:r>
            <a:r>
              <a:rPr lang="en-US" sz="1200" kern="1200" dirty="0">
                <a:solidFill>
                  <a:schemeClr val="tx1"/>
                </a:solidFill>
                <a:effectLst/>
                <a:latin typeface="+mn-lt"/>
                <a:ea typeface="+mn-ea"/>
                <a:cs typeface="+mn-cs"/>
              </a:rPr>
              <a:t>The Horizontal Gene Transfer Project – a Community Science Project </a:t>
            </a:r>
          </a:p>
          <a:p>
            <a:endParaRPr lang="en-US" dirty="0"/>
          </a:p>
          <a:p>
            <a:pPr fontAlgn="base"/>
            <a:r>
              <a:rPr lang="en-US" sz="1200" kern="1200" dirty="0">
                <a:solidFill>
                  <a:schemeClr val="tx1"/>
                </a:solidFill>
                <a:effectLst/>
                <a:latin typeface="+mn-lt"/>
                <a:ea typeface="+mn-ea"/>
                <a:cs typeface="+mn-cs"/>
              </a:rPr>
              <a:t>In order to give you a specific project to join, we have developed what we call the Horizontal Gene Transfer Project or the Community Science Project (CSP).  Much of what you’ve done so far is to replicate the findings of a paper we did with some of the undergraduates in our initial Microbial Genomics class – finding that </a:t>
            </a:r>
            <a:r>
              <a:rPr lang="en-US" sz="1200" kern="1200" dirty="0" err="1">
                <a:solidFill>
                  <a:schemeClr val="tx1"/>
                </a:solidFill>
                <a:effectLst/>
                <a:latin typeface="+mn-lt"/>
                <a:ea typeface="+mn-ea"/>
                <a:cs typeface="+mn-cs"/>
              </a:rPr>
              <a:t>orthologs</a:t>
            </a:r>
            <a:r>
              <a:rPr lang="en-US" sz="1200" kern="1200" dirty="0">
                <a:solidFill>
                  <a:schemeClr val="tx1"/>
                </a:solidFill>
                <a:effectLst/>
                <a:latin typeface="+mn-lt"/>
                <a:ea typeface="+mn-ea"/>
                <a:cs typeface="+mn-cs"/>
              </a:rPr>
              <a:t> of the gene encoding the Putative Replication Initiation Protein (PRIP) from Chlamydia phage was found in all sequenced isolates of </a:t>
            </a:r>
            <a:r>
              <a:rPr lang="en-US" sz="1200" i="1" kern="1200" dirty="0" err="1">
                <a:solidFill>
                  <a:schemeClr val="tx1"/>
                </a:solidFill>
                <a:effectLst/>
                <a:latin typeface="+mn-lt"/>
                <a:ea typeface="+mn-ea"/>
                <a:cs typeface="+mn-cs"/>
              </a:rPr>
              <a:t>Chlamydophila</a:t>
            </a:r>
            <a:r>
              <a:rPr lang="en-US" sz="1200" i="1" kern="1200" dirty="0">
                <a:solidFill>
                  <a:schemeClr val="tx1"/>
                </a:solidFill>
                <a:effectLst/>
                <a:latin typeface="+mn-lt"/>
                <a:ea typeface="+mn-ea"/>
                <a:cs typeface="+mn-cs"/>
              </a:rPr>
              <a:t> pneumoniae</a:t>
            </a:r>
            <a:r>
              <a:rPr lang="en-US" sz="1200" kern="1200" dirty="0">
                <a:solidFill>
                  <a:schemeClr val="tx1"/>
                </a:solidFill>
                <a:effectLst/>
                <a:latin typeface="+mn-lt"/>
                <a:ea typeface="+mn-ea"/>
                <a:cs typeface="+mn-cs"/>
              </a:rPr>
              <a:t> (at least as of 2014 when this article was published). </a:t>
            </a:r>
          </a:p>
          <a:p>
            <a:pPr fontAlgn="base"/>
            <a:r>
              <a:rPr lang="en-US" sz="1200" kern="1200" dirty="0">
                <a:solidFill>
                  <a:schemeClr val="tx1"/>
                </a:solidFill>
                <a:effectLst/>
                <a:latin typeface="+mn-lt"/>
                <a:ea typeface="+mn-ea"/>
                <a:cs typeface="+mn-cs"/>
              </a:rPr>
              <a:t> </a:t>
            </a:r>
          </a:p>
          <a:p>
            <a:pPr fontAlgn="base"/>
            <a:r>
              <a:rPr lang="en-US" sz="1200" kern="1200" dirty="0">
                <a:solidFill>
                  <a:schemeClr val="tx1"/>
                </a:solidFill>
                <a:effectLst/>
                <a:latin typeface="+mn-lt"/>
                <a:ea typeface="+mn-ea"/>
                <a:cs typeface="+mn-cs"/>
              </a:rPr>
              <a:t>Anne </a:t>
            </a:r>
            <a:r>
              <a:rPr lang="en-US" sz="1200" kern="1200" dirty="0" err="1">
                <a:solidFill>
                  <a:schemeClr val="tx1"/>
                </a:solidFill>
                <a:effectLst/>
                <a:latin typeface="+mn-lt"/>
                <a:ea typeface="+mn-ea"/>
                <a:cs typeface="+mn-cs"/>
              </a:rPr>
              <a:t>Rosenwald</a:t>
            </a:r>
            <a:r>
              <a:rPr lang="en-US" sz="1200" kern="1200" dirty="0">
                <a:solidFill>
                  <a:schemeClr val="tx1"/>
                </a:solidFill>
                <a:effectLst/>
                <a:latin typeface="+mn-lt"/>
                <a:ea typeface="+mn-ea"/>
                <a:cs typeface="+mn-cs"/>
              </a:rPr>
              <a:t>, Bradley Murray, Theodore </a:t>
            </a:r>
            <a:r>
              <a:rPr lang="en-US" sz="1200" kern="1200" dirty="0" err="1">
                <a:solidFill>
                  <a:schemeClr val="tx1"/>
                </a:solidFill>
                <a:effectLst/>
                <a:latin typeface="+mn-lt"/>
                <a:ea typeface="+mn-ea"/>
                <a:cs typeface="+mn-cs"/>
              </a:rPr>
              <a:t>Toth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Ramana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Madupu</a:t>
            </a:r>
            <a:r>
              <a:rPr lang="en-US" sz="1200" kern="1200" dirty="0">
                <a:solidFill>
                  <a:schemeClr val="tx1"/>
                </a:solidFill>
                <a:effectLst/>
                <a:latin typeface="+mn-lt"/>
                <a:ea typeface="+mn-ea"/>
                <a:cs typeface="+mn-cs"/>
              </a:rPr>
              <a:t>, Alexandra </a:t>
            </a:r>
            <a:r>
              <a:rPr lang="en-US" sz="1200" kern="1200" dirty="0" err="1">
                <a:solidFill>
                  <a:schemeClr val="tx1"/>
                </a:solidFill>
                <a:effectLst/>
                <a:latin typeface="+mn-lt"/>
                <a:ea typeface="+mn-ea"/>
                <a:cs typeface="+mn-cs"/>
              </a:rPr>
              <a:t>Kyrillos</a:t>
            </a:r>
            <a:r>
              <a:rPr lang="en-US" sz="1200" kern="1200" dirty="0">
                <a:solidFill>
                  <a:schemeClr val="tx1"/>
                </a:solidFill>
                <a:effectLst/>
                <a:latin typeface="+mn-lt"/>
                <a:ea typeface="+mn-ea"/>
                <a:cs typeface="+mn-cs"/>
              </a:rPr>
              <a:t>, and Gaurav Arora.  Evidence for horizontal gene transfer between </a:t>
            </a:r>
            <a:r>
              <a:rPr lang="en-US" sz="1200" i="1" kern="1200" dirty="0" err="1">
                <a:solidFill>
                  <a:schemeClr val="tx1"/>
                </a:solidFill>
                <a:effectLst/>
                <a:latin typeface="+mn-lt"/>
                <a:ea typeface="+mn-ea"/>
                <a:cs typeface="+mn-cs"/>
              </a:rPr>
              <a:t>Chalmydophila</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pneumoniae</a:t>
            </a:r>
            <a:r>
              <a:rPr lang="en-US" sz="1200" kern="1200" dirty="0">
                <a:solidFill>
                  <a:schemeClr val="tx1"/>
                </a:solidFill>
                <a:effectLst/>
                <a:latin typeface="+mn-lt"/>
                <a:ea typeface="+mn-ea"/>
                <a:cs typeface="+mn-cs"/>
              </a:rPr>
              <a:t> and Chlamydia phage (2014) Bacteriophage </a:t>
            </a:r>
            <a:r>
              <a:rPr lang="en-US" sz="1200" kern="1200" dirty="0" err="1">
                <a:solidFill>
                  <a:schemeClr val="tx1"/>
                </a:solidFill>
                <a:effectLst/>
                <a:latin typeface="+mn-lt"/>
                <a:ea typeface="+mn-ea"/>
                <a:cs typeface="+mn-cs"/>
              </a:rPr>
              <a:t>doi</a:t>
            </a:r>
            <a:r>
              <a:rPr lang="en-US" sz="1200" kern="1200" dirty="0">
                <a:solidFill>
                  <a:schemeClr val="tx1"/>
                </a:solidFill>
                <a:effectLst/>
                <a:latin typeface="+mn-lt"/>
                <a:ea typeface="+mn-ea"/>
                <a:cs typeface="+mn-cs"/>
              </a:rPr>
              <a:t>: 10.4161/21597073.2014.965076</a:t>
            </a:r>
          </a:p>
          <a:p>
            <a:endParaRPr lang="en-US" dirty="0"/>
          </a:p>
        </p:txBody>
      </p:sp>
      <p:sp>
        <p:nvSpPr>
          <p:cNvPr id="4" name="Slide Number Placeholder 3"/>
          <p:cNvSpPr>
            <a:spLocks noGrp="1"/>
          </p:cNvSpPr>
          <p:nvPr>
            <p:ph type="sldNum" sz="quarter" idx="10"/>
          </p:nvPr>
        </p:nvSpPr>
        <p:spPr/>
        <p:txBody>
          <a:bodyPr/>
          <a:lstStyle/>
          <a:p>
            <a:fld id="{3B85AFF8-B418-49FB-AE9F-48E886C74299}" type="slidenum">
              <a:rPr lang="en-US" smtClean="0"/>
              <a:pPr/>
              <a:t>1</a:t>
            </a:fld>
            <a:endParaRPr lang="en-US"/>
          </a:p>
        </p:txBody>
      </p:sp>
    </p:spTree>
    <p:extLst>
      <p:ext uri="{BB962C8B-B14F-4D97-AF65-F5344CB8AC3E}">
        <p14:creationId xmlns:p14="http://schemas.microsoft.com/office/powerpoint/2010/main" val="16897779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3B85AFF8-B418-49FB-AE9F-48E886C74299}" type="slidenum">
              <a:rPr lang="en-US" smtClean="0"/>
              <a:pPr/>
              <a:t>11</a:t>
            </a:fld>
            <a:endParaRPr lang="en-US"/>
          </a:p>
        </p:txBody>
      </p:sp>
    </p:spTree>
    <p:extLst>
      <p:ext uri="{BB962C8B-B14F-4D97-AF65-F5344CB8AC3E}">
        <p14:creationId xmlns:p14="http://schemas.microsoft.com/office/powerpoint/2010/main" val="11877949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Slide 8:  </a:t>
            </a:r>
            <a:r>
              <a:rPr lang="en-US" sz="1200" kern="1200" dirty="0">
                <a:solidFill>
                  <a:schemeClr val="tx1"/>
                </a:solidFill>
                <a:effectLst/>
                <a:latin typeface="+mn-lt"/>
                <a:ea typeface="+mn-ea"/>
                <a:cs typeface="+mn-cs"/>
              </a:rPr>
              <a:t>We believe that this is Horizontal Gene transfer because Alex took a known phylogeny of </a:t>
            </a:r>
            <a:r>
              <a:rPr lang="en-US" sz="1200" i="1" kern="1200" dirty="0">
                <a:solidFill>
                  <a:schemeClr val="tx1"/>
                </a:solidFill>
                <a:effectLst/>
                <a:latin typeface="+mn-lt"/>
                <a:ea typeface="+mn-ea"/>
                <a:cs typeface="+mn-cs"/>
              </a:rPr>
              <a:t>Helicobacter</a:t>
            </a:r>
            <a:r>
              <a:rPr lang="en-US" sz="1200" kern="1200" dirty="0">
                <a:solidFill>
                  <a:schemeClr val="tx1"/>
                </a:solidFill>
                <a:effectLst/>
                <a:latin typeface="+mn-lt"/>
                <a:ea typeface="+mn-ea"/>
                <a:cs typeface="+mn-cs"/>
              </a:rPr>
              <a:t> strains and then mapped which phiHP33 gene </a:t>
            </a:r>
            <a:r>
              <a:rPr lang="en-US" sz="1200" kern="1200" dirty="0" err="1">
                <a:solidFill>
                  <a:schemeClr val="tx1"/>
                </a:solidFill>
                <a:effectLst/>
                <a:latin typeface="+mn-lt"/>
                <a:ea typeface="+mn-ea"/>
                <a:cs typeface="+mn-cs"/>
              </a:rPr>
              <a:t>orthologs</a:t>
            </a:r>
            <a:r>
              <a:rPr lang="en-US" sz="1200" kern="1200" dirty="0">
                <a:solidFill>
                  <a:schemeClr val="tx1"/>
                </a:solidFill>
                <a:effectLst/>
                <a:latin typeface="+mn-lt"/>
                <a:ea typeface="+mn-ea"/>
                <a:cs typeface="+mn-cs"/>
              </a:rPr>
              <a:t> were present showed the phage genes that are present do not follow the phylogeny, indicating that this must be a form of horizontal gene transfer. </a:t>
            </a:r>
          </a:p>
          <a:p>
            <a:endParaRPr lang="en-US" dirty="0"/>
          </a:p>
        </p:txBody>
      </p:sp>
      <p:sp>
        <p:nvSpPr>
          <p:cNvPr id="4" name="Slide Number Placeholder 3"/>
          <p:cNvSpPr>
            <a:spLocks noGrp="1"/>
          </p:cNvSpPr>
          <p:nvPr>
            <p:ph type="sldNum" sz="quarter" idx="10"/>
          </p:nvPr>
        </p:nvSpPr>
        <p:spPr/>
        <p:txBody>
          <a:bodyPr/>
          <a:lstStyle/>
          <a:p>
            <a:fld id="{3B85AFF8-B418-49FB-AE9F-48E886C74299}" type="slidenum">
              <a:rPr lang="en-US" smtClean="0"/>
              <a:pPr/>
              <a:t>12</a:t>
            </a:fld>
            <a:endParaRPr lang="en-US"/>
          </a:p>
        </p:txBody>
      </p:sp>
    </p:spTree>
    <p:extLst>
      <p:ext uri="{BB962C8B-B14F-4D97-AF65-F5344CB8AC3E}">
        <p14:creationId xmlns:p14="http://schemas.microsoft.com/office/powerpoint/2010/main" val="20167071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Slide 9: </a:t>
            </a:r>
            <a:r>
              <a:rPr lang="en-US" sz="1200" kern="1200" dirty="0">
                <a:solidFill>
                  <a:schemeClr val="tx1"/>
                </a:solidFill>
                <a:effectLst/>
                <a:latin typeface="+mn-lt"/>
                <a:ea typeface="+mn-ea"/>
                <a:cs typeface="+mn-cs"/>
              </a:rPr>
              <a:t>More broadly, why is this interesting? The SEA-phages program has found hundreds of bacteriophages that infect one single bacterium, </a:t>
            </a:r>
            <a:r>
              <a:rPr lang="en-US" sz="1200" i="1" kern="1200" dirty="0">
                <a:solidFill>
                  <a:schemeClr val="tx1"/>
                </a:solidFill>
                <a:effectLst/>
                <a:latin typeface="+mn-lt"/>
                <a:ea typeface="+mn-ea"/>
                <a:cs typeface="+mn-cs"/>
              </a:rPr>
              <a:t>Mycobacterium </a:t>
            </a:r>
            <a:r>
              <a:rPr lang="en-US" sz="1200" i="1" kern="1200" dirty="0" err="1">
                <a:solidFill>
                  <a:schemeClr val="tx1"/>
                </a:solidFill>
                <a:effectLst/>
                <a:latin typeface="+mn-lt"/>
                <a:ea typeface="+mn-ea"/>
                <a:cs typeface="+mn-cs"/>
              </a:rPr>
              <a:t>smegmatis</a:t>
            </a:r>
            <a:r>
              <a:rPr lang="en-US" sz="1200" kern="1200" dirty="0">
                <a:solidFill>
                  <a:schemeClr val="tx1"/>
                </a:solidFill>
                <a:effectLst/>
                <a:latin typeface="+mn-lt"/>
                <a:ea typeface="+mn-ea"/>
                <a:cs typeface="+mn-cs"/>
              </a:rPr>
              <a:t>. What that suggests is that the </a:t>
            </a:r>
            <a:r>
              <a:rPr lang="en-US" sz="1200" kern="1200" dirty="0" err="1">
                <a:solidFill>
                  <a:schemeClr val="tx1"/>
                </a:solidFill>
                <a:effectLst/>
                <a:latin typeface="+mn-lt"/>
                <a:ea typeface="+mn-ea"/>
                <a:cs typeface="+mn-cs"/>
              </a:rPr>
              <a:t>virome</a:t>
            </a:r>
            <a:r>
              <a:rPr lang="en-US" sz="1200" kern="1200" dirty="0">
                <a:solidFill>
                  <a:schemeClr val="tx1"/>
                </a:solidFill>
                <a:effectLst/>
                <a:latin typeface="+mn-lt"/>
                <a:ea typeface="+mn-ea"/>
                <a:cs typeface="+mn-cs"/>
              </a:rPr>
              <a:t> is even more extensive and diverse than the bacteria on which these bacteriophages live. There is lot of structural diversity among the phages from EM studies, a lot of genetic diversity from the annotation of the phage genomes. So what we would like to understand is how the </a:t>
            </a:r>
            <a:r>
              <a:rPr lang="en-US" sz="1200" kern="1200" dirty="0" err="1">
                <a:solidFill>
                  <a:schemeClr val="tx1"/>
                </a:solidFill>
                <a:effectLst/>
                <a:latin typeface="+mn-lt"/>
                <a:ea typeface="+mn-ea"/>
                <a:cs typeface="+mn-cs"/>
              </a:rPr>
              <a:t>virome</a:t>
            </a:r>
            <a:r>
              <a:rPr lang="en-US" sz="1200" kern="1200" dirty="0">
                <a:solidFill>
                  <a:schemeClr val="tx1"/>
                </a:solidFill>
                <a:effectLst/>
                <a:latin typeface="+mn-lt"/>
                <a:ea typeface="+mn-ea"/>
                <a:cs typeface="+mn-cs"/>
              </a:rPr>
              <a:t> influences evolution of bacteria and maybe vice versa. </a:t>
            </a:r>
          </a:p>
          <a:p>
            <a:endParaRPr lang="en-US" dirty="0"/>
          </a:p>
        </p:txBody>
      </p:sp>
      <p:sp>
        <p:nvSpPr>
          <p:cNvPr id="4" name="Slide Number Placeholder 3"/>
          <p:cNvSpPr>
            <a:spLocks noGrp="1"/>
          </p:cNvSpPr>
          <p:nvPr>
            <p:ph type="sldNum" sz="quarter" idx="10"/>
          </p:nvPr>
        </p:nvSpPr>
        <p:spPr/>
        <p:txBody>
          <a:bodyPr/>
          <a:lstStyle/>
          <a:p>
            <a:fld id="{3B85AFF8-B418-49FB-AE9F-48E886C74299}" type="slidenum">
              <a:rPr lang="en-US" smtClean="0"/>
              <a:pPr/>
              <a:t>13</a:t>
            </a:fld>
            <a:endParaRPr lang="en-US"/>
          </a:p>
        </p:txBody>
      </p:sp>
    </p:spTree>
    <p:extLst>
      <p:ext uri="{BB962C8B-B14F-4D97-AF65-F5344CB8AC3E}">
        <p14:creationId xmlns:p14="http://schemas.microsoft.com/office/powerpoint/2010/main" val="10630896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85AFF8-B418-49FB-AE9F-48E886C74299}" type="slidenum">
              <a:rPr lang="en-US" smtClean="0"/>
              <a:pPr/>
              <a:t>14</a:t>
            </a:fld>
            <a:endParaRPr lang="en-US"/>
          </a:p>
        </p:txBody>
      </p:sp>
    </p:spTree>
    <p:extLst>
      <p:ext uri="{BB962C8B-B14F-4D97-AF65-F5344CB8AC3E}">
        <p14:creationId xmlns:p14="http://schemas.microsoft.com/office/powerpoint/2010/main" val="20111024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85AFF8-B418-49FB-AE9F-48E886C74299}" type="slidenum">
              <a:rPr lang="en-US" smtClean="0"/>
              <a:pPr/>
              <a:t>3</a:t>
            </a:fld>
            <a:endParaRPr lang="en-US"/>
          </a:p>
        </p:txBody>
      </p:sp>
    </p:spTree>
    <p:extLst>
      <p:ext uri="{BB962C8B-B14F-4D97-AF65-F5344CB8AC3E}">
        <p14:creationId xmlns:p14="http://schemas.microsoft.com/office/powerpoint/2010/main" val="4242010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85AFF8-B418-49FB-AE9F-48E886C74299}" type="slidenum">
              <a:rPr lang="en-US" smtClean="0"/>
              <a:pPr/>
              <a:t>4</a:t>
            </a:fld>
            <a:endParaRPr lang="en-US"/>
          </a:p>
        </p:txBody>
      </p:sp>
    </p:spTree>
    <p:extLst>
      <p:ext uri="{BB962C8B-B14F-4D97-AF65-F5344CB8AC3E}">
        <p14:creationId xmlns:p14="http://schemas.microsoft.com/office/powerpoint/2010/main" val="3213376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85AFF8-B418-49FB-AE9F-48E886C74299}" type="slidenum">
              <a:rPr lang="en-US" smtClean="0"/>
              <a:pPr/>
              <a:t>5</a:t>
            </a:fld>
            <a:endParaRPr lang="en-US"/>
          </a:p>
        </p:txBody>
      </p:sp>
    </p:spTree>
    <p:extLst>
      <p:ext uri="{BB962C8B-B14F-4D97-AF65-F5344CB8AC3E}">
        <p14:creationId xmlns:p14="http://schemas.microsoft.com/office/powerpoint/2010/main" val="13357921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Analysis run by Progressive Mauve</a:t>
            </a:r>
          </a:p>
          <a:p>
            <a:pPr marL="228600" indent="-228600">
              <a:buAutoNum type="arabicPeriod"/>
            </a:pPr>
            <a:endParaRPr lang="en-US" dirty="0"/>
          </a:p>
          <a:p>
            <a:pPr marL="228600" indent="-228600">
              <a:buAutoNum type="arabicPeriod"/>
            </a:pPr>
            <a:r>
              <a:rPr lang="en-US" dirty="0"/>
              <a:t>Comparing phage sequences between Helicobacter phage phiHP33, KHP30, KHP40 and 1961P</a:t>
            </a:r>
          </a:p>
          <a:p>
            <a:pPr marL="228600" indent="-228600">
              <a:buAutoNum type="arabicPeriod"/>
            </a:pPr>
            <a:endParaRPr lang="en-US" dirty="0"/>
          </a:p>
          <a:p>
            <a:pPr marL="228600" indent="-228600">
              <a:buAutoNum type="arabicPeriod"/>
            </a:pPr>
            <a:r>
              <a:rPr lang="en-US" dirty="0"/>
              <a:t>Dark purple regions (circle in blue) show highly conserved regions between KHP30, KHP40 and 1961P. These three genomes are longer than phiHP33</a:t>
            </a:r>
          </a:p>
          <a:p>
            <a:pPr marL="228600" indent="-228600">
              <a:buAutoNum type="arabicPeriod"/>
            </a:pPr>
            <a:endParaRPr lang="en-US" dirty="0"/>
          </a:p>
          <a:p>
            <a:pPr marL="228600" indent="-228600">
              <a:buAutoNum type="arabicPeriod"/>
            </a:pPr>
            <a:r>
              <a:rPr lang="en-US" dirty="0"/>
              <a:t>Conserved regions are missing in phHiP33.</a:t>
            </a:r>
          </a:p>
          <a:p>
            <a:pPr marL="228600" indent="-228600">
              <a:buAutoNum type="arabicPeriod"/>
            </a:pPr>
            <a:endParaRPr lang="en-US" dirty="0"/>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3B85AFF8-B418-49FB-AE9F-48E886C74299}" type="slidenum">
              <a:rPr lang="en-US" smtClean="0"/>
              <a:pPr/>
              <a:t>6</a:t>
            </a:fld>
            <a:endParaRPr lang="en-US"/>
          </a:p>
        </p:txBody>
      </p:sp>
    </p:spTree>
    <p:extLst>
      <p:ext uri="{BB962C8B-B14F-4D97-AF65-F5344CB8AC3E}">
        <p14:creationId xmlns:p14="http://schemas.microsoft.com/office/powerpoint/2010/main" val="17270563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1.Conserved gene order across three homologous </a:t>
            </a:r>
            <a:r>
              <a:rPr lang="en-US" sz="1200" b="0" i="1" u="none" strike="noStrike" kern="1200" dirty="0">
                <a:solidFill>
                  <a:schemeClr val="tx1"/>
                </a:solidFill>
                <a:effectLst/>
                <a:latin typeface="+mn-lt"/>
                <a:ea typeface="+mn-ea"/>
                <a:cs typeface="+mn-cs"/>
              </a:rPr>
              <a:t>Phytophthora</a:t>
            </a:r>
            <a:r>
              <a:rPr lang="en-US" sz="1200" b="0" i="0" u="none" strike="noStrike" kern="1200" dirty="0">
                <a:solidFill>
                  <a:schemeClr val="tx1"/>
                </a:solidFill>
                <a:effectLst/>
                <a:latin typeface="+mn-lt"/>
                <a:ea typeface="+mn-ea"/>
                <a:cs typeface="+mn-cs"/>
              </a:rPr>
              <a:t> scaffolds.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2. Genome expansion (green circle) is evident in regions of conserved gene order, a consequence of repeat expansion in intergenic regions.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3. Genes are shown as turquoise boxes, repeats as black boxes. Collinear orthologous gene pairs are connected by pink (direct) or blue (inverted) bands.</a:t>
            </a:r>
          </a:p>
          <a:p>
            <a:br>
              <a:rPr lang="en-US" dirty="0"/>
            </a:br>
            <a:endParaRPr lang="en-US" dirty="0"/>
          </a:p>
        </p:txBody>
      </p:sp>
      <p:sp>
        <p:nvSpPr>
          <p:cNvPr id="4" name="Slide Number Placeholder 3"/>
          <p:cNvSpPr>
            <a:spLocks noGrp="1"/>
          </p:cNvSpPr>
          <p:nvPr>
            <p:ph type="sldNum" sz="quarter" idx="10"/>
          </p:nvPr>
        </p:nvSpPr>
        <p:spPr/>
        <p:txBody>
          <a:bodyPr/>
          <a:lstStyle/>
          <a:p>
            <a:fld id="{3B85AFF8-B418-49FB-AE9F-48E886C74299}" type="slidenum">
              <a:rPr lang="en-US" smtClean="0"/>
              <a:pPr/>
              <a:t>7</a:t>
            </a:fld>
            <a:endParaRPr lang="en-US"/>
          </a:p>
        </p:txBody>
      </p:sp>
    </p:spTree>
    <p:extLst>
      <p:ext uri="{BB962C8B-B14F-4D97-AF65-F5344CB8AC3E}">
        <p14:creationId xmlns:p14="http://schemas.microsoft.com/office/powerpoint/2010/main" val="24962742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1. </a:t>
            </a:r>
            <a:r>
              <a:rPr lang="en-US" sz="1200" kern="1200" dirty="0">
                <a:solidFill>
                  <a:schemeClr val="tx1"/>
                </a:solidFill>
                <a:effectLst/>
                <a:latin typeface="+mn-lt"/>
                <a:ea typeface="+mn-ea"/>
                <a:cs typeface="+mn-cs"/>
              </a:rPr>
              <a:t>Visualization of the synteny (gray) and structural variant (red) seen in </a:t>
            </a:r>
            <a:r>
              <a:rPr lang="en-US" sz="1200" i="1" kern="1200" dirty="0" err="1">
                <a:solidFill>
                  <a:schemeClr val="tx1"/>
                </a:solidFill>
                <a:effectLst/>
                <a:latin typeface="+mn-lt"/>
                <a:ea typeface="+mn-ea"/>
                <a:cs typeface="+mn-cs"/>
              </a:rPr>
              <a:t>Cryptcoccus</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gatti</a:t>
            </a:r>
            <a:endParaRPr lang="en-US" i="1" dirty="0"/>
          </a:p>
          <a:p>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B85AFF8-B418-49FB-AE9F-48E886C74299}" type="slidenum">
              <a:rPr lang="en-US" smtClean="0"/>
              <a:pPr/>
              <a:t>8</a:t>
            </a:fld>
            <a:endParaRPr lang="en-US"/>
          </a:p>
        </p:txBody>
      </p:sp>
    </p:spTree>
    <p:extLst>
      <p:ext uri="{BB962C8B-B14F-4D97-AF65-F5344CB8AC3E}">
        <p14:creationId xmlns:p14="http://schemas.microsoft.com/office/powerpoint/2010/main" val="2423929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sz="1200" b="0" i="0" u="none" strike="noStrike" kern="1200" dirty="0">
                <a:solidFill>
                  <a:schemeClr val="tx1"/>
                </a:solidFill>
                <a:effectLst/>
                <a:latin typeface="+mn-lt"/>
                <a:ea typeface="+mn-ea"/>
                <a:cs typeface="+mn-cs"/>
              </a:rPr>
              <a:t>Figure shows a comparison of five fungal genome regions</a:t>
            </a:r>
          </a:p>
          <a:p>
            <a:pPr marL="228600" indent="-228600">
              <a:buAutoNum type="arabicPeriod"/>
            </a:pPr>
            <a:endParaRPr lang="en-US" sz="1200" b="0" i="0" u="none" strike="noStrike" kern="1200" dirty="0">
              <a:solidFill>
                <a:schemeClr val="tx1"/>
              </a:solidFill>
              <a:effectLst/>
              <a:latin typeface="+mn-lt"/>
              <a:ea typeface="+mn-ea"/>
              <a:cs typeface="+mn-cs"/>
            </a:endParaRPr>
          </a:p>
          <a:p>
            <a:pPr marL="228600" indent="-228600">
              <a:buAutoNum type="arabicPeriod"/>
            </a:pPr>
            <a:r>
              <a:rPr lang="en-US" sz="1200" b="0" i="0" u="none" strike="noStrike" kern="1200" dirty="0">
                <a:solidFill>
                  <a:schemeClr val="tx1"/>
                </a:solidFill>
                <a:effectLst/>
                <a:latin typeface="+mn-lt"/>
                <a:ea typeface="+mn-ea"/>
                <a:cs typeface="+mn-cs"/>
              </a:rPr>
              <a:t>Region in blue box shows a group of genes that share no similarity with the remaining four genes.</a:t>
            </a:r>
          </a:p>
          <a:p>
            <a:pPr marL="228600" indent="-228600">
              <a:buAutoNum type="arabicPeriod"/>
            </a:pPr>
            <a:endParaRPr lang="en-US" sz="1200" b="0" i="0" u="none" strike="noStrike" kern="1200" dirty="0">
              <a:solidFill>
                <a:schemeClr val="tx1"/>
              </a:solidFill>
              <a:effectLst/>
              <a:latin typeface="+mn-lt"/>
              <a:ea typeface="+mn-ea"/>
              <a:cs typeface="+mn-cs"/>
            </a:endParaRPr>
          </a:p>
          <a:p>
            <a:pPr marL="228600" indent="-228600">
              <a:buAutoNum type="arabicPeriod"/>
            </a:pPr>
            <a:r>
              <a:rPr lang="en-US" sz="1200" b="0" i="0" u="none" strike="noStrike" kern="1200" dirty="0">
                <a:solidFill>
                  <a:schemeClr val="tx1"/>
                </a:solidFill>
                <a:effectLst/>
                <a:latin typeface="+mn-lt"/>
                <a:ea typeface="+mn-ea"/>
                <a:cs typeface="+mn-cs"/>
              </a:rPr>
              <a:t>These genes share similarity with genes in </a:t>
            </a:r>
            <a:r>
              <a:rPr lang="en-US" sz="1200" b="0" i="1" u="none" strike="noStrike" kern="1200" dirty="0">
                <a:solidFill>
                  <a:schemeClr val="tx1"/>
                </a:solidFill>
                <a:effectLst/>
                <a:latin typeface="+mn-lt"/>
                <a:ea typeface="+mn-ea"/>
                <a:cs typeface="+mn-cs"/>
              </a:rPr>
              <a:t>Bacillus </a:t>
            </a:r>
            <a:r>
              <a:rPr lang="en-US" sz="1200" b="0" i="0" u="none" strike="noStrike" kern="1200" dirty="0">
                <a:solidFill>
                  <a:schemeClr val="tx1"/>
                </a:solidFill>
                <a:effectLst/>
                <a:latin typeface="+mn-lt"/>
                <a:ea typeface="+mn-ea"/>
                <a:cs typeface="+mn-cs"/>
              </a:rPr>
              <a:t> and </a:t>
            </a:r>
            <a:r>
              <a:rPr lang="en-US" sz="1200" b="0" i="1" u="none" strike="noStrike" kern="1200" dirty="0">
                <a:solidFill>
                  <a:schemeClr val="tx1"/>
                </a:solidFill>
                <a:effectLst/>
                <a:latin typeface="+mn-lt"/>
                <a:ea typeface="+mn-ea"/>
                <a:cs typeface="+mn-cs"/>
              </a:rPr>
              <a:t>Aeromonas </a:t>
            </a:r>
            <a:r>
              <a:rPr lang="en-US" sz="1200" b="0" i="1" u="none" strike="noStrike" kern="1200" dirty="0" err="1">
                <a:solidFill>
                  <a:schemeClr val="tx1"/>
                </a:solidFill>
                <a:effectLst/>
                <a:latin typeface="+mn-lt"/>
                <a:ea typeface="+mn-ea"/>
                <a:cs typeface="+mn-cs"/>
              </a:rPr>
              <a:t>salmonicida</a:t>
            </a:r>
            <a:endParaRPr lang="en-US" i="1" dirty="0"/>
          </a:p>
          <a:p>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B85AFF8-B418-49FB-AE9F-48E886C74299}" type="slidenum">
              <a:rPr lang="en-US" smtClean="0"/>
              <a:pPr/>
              <a:t>9</a:t>
            </a:fld>
            <a:endParaRPr lang="en-US"/>
          </a:p>
        </p:txBody>
      </p:sp>
    </p:spTree>
    <p:extLst>
      <p:ext uri="{BB962C8B-B14F-4D97-AF65-F5344CB8AC3E}">
        <p14:creationId xmlns:p14="http://schemas.microsoft.com/office/powerpoint/2010/main" val="4874508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Colinear requires gene order to be preserved. Synteny does not require the order to be preserved. Hybrid is a mixture of colinear and synteny.</a:t>
            </a:r>
          </a:p>
          <a:p>
            <a:endParaRPr lang="en-US" dirty="0"/>
          </a:p>
        </p:txBody>
      </p:sp>
      <p:sp>
        <p:nvSpPr>
          <p:cNvPr id="4" name="Slide Number Placeholder 3"/>
          <p:cNvSpPr>
            <a:spLocks noGrp="1"/>
          </p:cNvSpPr>
          <p:nvPr>
            <p:ph type="sldNum" sz="quarter" idx="10"/>
          </p:nvPr>
        </p:nvSpPr>
        <p:spPr/>
        <p:txBody>
          <a:bodyPr/>
          <a:lstStyle/>
          <a:p>
            <a:fld id="{3B85AFF8-B418-49FB-AE9F-48E886C74299}" type="slidenum">
              <a:rPr lang="en-US" smtClean="0"/>
              <a:pPr/>
              <a:t>10</a:t>
            </a:fld>
            <a:endParaRPr lang="en-US"/>
          </a:p>
        </p:txBody>
      </p:sp>
    </p:spTree>
    <p:extLst>
      <p:ext uri="{BB962C8B-B14F-4D97-AF65-F5344CB8AC3E}">
        <p14:creationId xmlns:p14="http://schemas.microsoft.com/office/powerpoint/2010/main" val="4654472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570191"/>
            <a:ext cx="7772400" cy="720561"/>
          </a:xfrm>
        </p:spPr>
        <p:txBody>
          <a:bodyPr/>
          <a:lstStyle/>
          <a:p>
            <a:r>
              <a:rPr lang="en-US"/>
              <a:t>Click to edit Master title style</a:t>
            </a:r>
            <a:endParaRPr lang="en-US" dirty="0"/>
          </a:p>
        </p:txBody>
      </p:sp>
      <p:sp>
        <p:nvSpPr>
          <p:cNvPr id="3" name="Subtitle 2"/>
          <p:cNvSpPr>
            <a:spLocks noGrp="1"/>
          </p:cNvSpPr>
          <p:nvPr>
            <p:ph type="subTitle" idx="1"/>
          </p:nvPr>
        </p:nvSpPr>
        <p:spPr>
          <a:xfrm>
            <a:off x="1371600" y="5514740"/>
            <a:ext cx="6400800" cy="859071"/>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14A7A21-1469-A449-8320-273C7BEAAB42}" type="datetimeFigureOut">
              <a:rPr lang="en-US" smtClean="0"/>
              <a:pPr/>
              <a:t>7/19/19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3BCEB0-E835-C749-B034-05937ADC5043}" type="slidenum">
              <a:rPr lang="en-US" smtClean="0"/>
              <a:pPr/>
              <a:t>‹#›</a:t>
            </a:fld>
            <a:endParaRPr lang="en-US"/>
          </a:p>
        </p:txBody>
      </p:sp>
    </p:spTree>
    <p:extLst>
      <p:ext uri="{BB962C8B-B14F-4D97-AF65-F5344CB8AC3E}">
        <p14:creationId xmlns:p14="http://schemas.microsoft.com/office/powerpoint/2010/main" val="33850277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4A7A21-1469-A449-8320-273C7BEAAB42}" type="datetimeFigureOut">
              <a:rPr lang="en-US" smtClean="0"/>
              <a:pPr/>
              <a:t>7/19/19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3BCEB0-E835-C749-B034-05937ADC5043}" type="slidenum">
              <a:rPr lang="en-US" smtClean="0"/>
              <a:pPr/>
              <a:t>‹#›</a:t>
            </a:fld>
            <a:endParaRPr lang="en-US"/>
          </a:p>
        </p:txBody>
      </p:sp>
    </p:spTree>
    <p:extLst>
      <p:ext uri="{BB962C8B-B14F-4D97-AF65-F5344CB8AC3E}">
        <p14:creationId xmlns:p14="http://schemas.microsoft.com/office/powerpoint/2010/main" val="7674155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4A7A21-1469-A449-8320-273C7BEAAB42}" type="datetimeFigureOut">
              <a:rPr lang="en-US" smtClean="0"/>
              <a:pPr/>
              <a:t>7/19/19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3BCEB0-E835-C749-B034-05937ADC5043}" type="slidenum">
              <a:rPr lang="en-US" smtClean="0"/>
              <a:pPr/>
              <a:t>‹#›</a:t>
            </a:fld>
            <a:endParaRPr lang="en-US"/>
          </a:p>
        </p:txBody>
      </p:sp>
    </p:spTree>
    <p:extLst>
      <p:ext uri="{BB962C8B-B14F-4D97-AF65-F5344CB8AC3E}">
        <p14:creationId xmlns:p14="http://schemas.microsoft.com/office/powerpoint/2010/main" val="13389187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4A7A21-1469-A449-8320-273C7BEAAB42}" type="datetimeFigureOut">
              <a:rPr lang="en-US" smtClean="0"/>
              <a:pPr/>
              <a:t>7/19/19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3BCEB0-E835-C749-B034-05937ADC5043}" type="slidenum">
              <a:rPr lang="en-US" smtClean="0"/>
              <a:pPr/>
              <a:t>‹#›</a:t>
            </a:fld>
            <a:endParaRPr lang="en-US"/>
          </a:p>
        </p:txBody>
      </p:sp>
      <p:pic>
        <p:nvPicPr>
          <p:cNvPr id="7" name="Picture 6" descr="gs-logo.png"/>
          <p:cNvPicPr>
            <a:picLocks noChangeAspect="1"/>
          </p:cNvPicPr>
          <p:nvPr userDrawn="1"/>
        </p:nvPicPr>
        <p:blipFill>
          <a:blip r:embed="rId2"/>
          <a:stretch>
            <a:fillRect/>
          </a:stretch>
        </p:blipFill>
        <p:spPr>
          <a:xfrm>
            <a:off x="6381140" y="5371772"/>
            <a:ext cx="2762859" cy="1486228"/>
          </a:xfrm>
          <a:prstGeom prst="rect">
            <a:avLst/>
          </a:prstGeom>
        </p:spPr>
      </p:pic>
    </p:spTree>
    <p:extLst>
      <p:ext uri="{BB962C8B-B14F-4D97-AF65-F5344CB8AC3E}">
        <p14:creationId xmlns:p14="http://schemas.microsoft.com/office/powerpoint/2010/main" val="35659522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41249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14A7A21-1469-A449-8320-273C7BEAAB42}" type="datetimeFigureOut">
              <a:rPr lang="en-US" smtClean="0"/>
              <a:pPr/>
              <a:t>7/19/19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3BCEB0-E835-C749-B034-05937ADC5043}" type="slidenum">
              <a:rPr lang="en-US" smtClean="0"/>
              <a:pPr/>
              <a:t>‹#›</a:t>
            </a:fld>
            <a:endParaRPr lang="en-US"/>
          </a:p>
        </p:txBody>
      </p:sp>
      <p:pic>
        <p:nvPicPr>
          <p:cNvPr id="9" name="Picture 8" descr="gs-logo.png"/>
          <p:cNvPicPr>
            <a:picLocks noChangeAspect="1"/>
          </p:cNvPicPr>
          <p:nvPr userDrawn="1"/>
        </p:nvPicPr>
        <p:blipFill>
          <a:blip r:embed="rId2"/>
          <a:stretch>
            <a:fillRect/>
          </a:stretch>
        </p:blipFill>
        <p:spPr>
          <a:xfrm>
            <a:off x="6381140" y="5371772"/>
            <a:ext cx="2762859" cy="1486228"/>
          </a:xfrm>
          <a:prstGeom prst="rect">
            <a:avLst/>
          </a:prstGeom>
        </p:spPr>
      </p:pic>
    </p:spTree>
    <p:extLst>
      <p:ext uri="{BB962C8B-B14F-4D97-AF65-F5344CB8AC3E}">
        <p14:creationId xmlns:p14="http://schemas.microsoft.com/office/powerpoint/2010/main" val="31289932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14A7A21-1469-A449-8320-273C7BEAAB42}" type="datetimeFigureOut">
              <a:rPr lang="en-US" smtClean="0"/>
              <a:pPr/>
              <a:t>7/19/19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F3BCEB0-E835-C749-B034-05937ADC5043}" type="slidenum">
              <a:rPr lang="en-US" smtClean="0"/>
              <a:pPr/>
              <a:t>‹#›</a:t>
            </a:fld>
            <a:endParaRPr lang="en-US"/>
          </a:p>
        </p:txBody>
      </p:sp>
      <p:pic>
        <p:nvPicPr>
          <p:cNvPr id="11" name="Picture 10" descr="gs-logo.png"/>
          <p:cNvPicPr>
            <a:picLocks noChangeAspect="1"/>
          </p:cNvPicPr>
          <p:nvPr userDrawn="1"/>
        </p:nvPicPr>
        <p:blipFill>
          <a:blip r:embed="rId2"/>
          <a:stretch>
            <a:fillRect/>
          </a:stretch>
        </p:blipFill>
        <p:spPr>
          <a:xfrm>
            <a:off x="6381140" y="5371772"/>
            <a:ext cx="2762859" cy="1486228"/>
          </a:xfrm>
          <a:prstGeom prst="rect">
            <a:avLst/>
          </a:prstGeom>
        </p:spPr>
      </p:pic>
    </p:spTree>
    <p:extLst>
      <p:ext uri="{BB962C8B-B14F-4D97-AF65-F5344CB8AC3E}">
        <p14:creationId xmlns:p14="http://schemas.microsoft.com/office/powerpoint/2010/main" val="20630913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14A7A21-1469-A449-8320-273C7BEAAB42}" type="datetimeFigureOut">
              <a:rPr lang="en-US" smtClean="0"/>
              <a:pPr/>
              <a:t>7/19/19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F3BCEB0-E835-C749-B034-05937ADC5043}" type="slidenum">
              <a:rPr lang="en-US" smtClean="0"/>
              <a:pPr/>
              <a:t>‹#›</a:t>
            </a:fld>
            <a:endParaRPr lang="en-US"/>
          </a:p>
        </p:txBody>
      </p:sp>
      <p:pic>
        <p:nvPicPr>
          <p:cNvPr id="7" name="Picture 6" descr="gs-logo.png"/>
          <p:cNvPicPr>
            <a:picLocks noChangeAspect="1"/>
          </p:cNvPicPr>
          <p:nvPr userDrawn="1"/>
        </p:nvPicPr>
        <p:blipFill>
          <a:blip r:embed="rId2"/>
          <a:stretch>
            <a:fillRect/>
          </a:stretch>
        </p:blipFill>
        <p:spPr>
          <a:xfrm>
            <a:off x="6381140" y="5371772"/>
            <a:ext cx="2762859" cy="1486228"/>
          </a:xfrm>
          <a:prstGeom prst="rect">
            <a:avLst/>
          </a:prstGeom>
        </p:spPr>
      </p:pic>
    </p:spTree>
    <p:extLst>
      <p:ext uri="{BB962C8B-B14F-4D97-AF65-F5344CB8AC3E}">
        <p14:creationId xmlns:p14="http://schemas.microsoft.com/office/powerpoint/2010/main" val="33521677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4A7A21-1469-A449-8320-273C7BEAAB42}" type="datetimeFigureOut">
              <a:rPr lang="en-US" smtClean="0"/>
              <a:pPr/>
              <a:t>7/19/19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F3BCEB0-E835-C749-B034-05937ADC5043}" type="slidenum">
              <a:rPr lang="en-US" smtClean="0"/>
              <a:pPr/>
              <a:t>‹#›</a:t>
            </a:fld>
            <a:endParaRPr lang="en-US"/>
          </a:p>
        </p:txBody>
      </p:sp>
      <p:pic>
        <p:nvPicPr>
          <p:cNvPr id="6" name="Picture 5" descr="gs-logo.png"/>
          <p:cNvPicPr>
            <a:picLocks noChangeAspect="1"/>
          </p:cNvPicPr>
          <p:nvPr userDrawn="1"/>
        </p:nvPicPr>
        <p:blipFill>
          <a:blip r:embed="rId2"/>
          <a:stretch>
            <a:fillRect/>
          </a:stretch>
        </p:blipFill>
        <p:spPr>
          <a:xfrm>
            <a:off x="6381140" y="5371772"/>
            <a:ext cx="2762859" cy="1486228"/>
          </a:xfrm>
          <a:prstGeom prst="rect">
            <a:avLst/>
          </a:prstGeom>
        </p:spPr>
      </p:pic>
    </p:spTree>
    <p:extLst>
      <p:ext uri="{BB962C8B-B14F-4D97-AF65-F5344CB8AC3E}">
        <p14:creationId xmlns:p14="http://schemas.microsoft.com/office/powerpoint/2010/main" val="36251801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14A7A21-1469-A449-8320-273C7BEAAB42}" type="datetimeFigureOut">
              <a:rPr lang="en-US" smtClean="0"/>
              <a:pPr/>
              <a:t>7/19/19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3BCEB0-E835-C749-B034-05937ADC5043}" type="slidenum">
              <a:rPr lang="en-US" smtClean="0"/>
              <a:pPr/>
              <a:t>‹#›</a:t>
            </a:fld>
            <a:endParaRPr lang="en-US"/>
          </a:p>
        </p:txBody>
      </p:sp>
    </p:spTree>
    <p:extLst>
      <p:ext uri="{BB962C8B-B14F-4D97-AF65-F5344CB8AC3E}">
        <p14:creationId xmlns:p14="http://schemas.microsoft.com/office/powerpoint/2010/main" val="24956931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14A7A21-1469-A449-8320-273C7BEAAB42}" type="datetimeFigureOut">
              <a:rPr lang="en-US" smtClean="0"/>
              <a:pPr/>
              <a:t>7/19/19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3BCEB0-E835-C749-B034-05937ADC5043}" type="slidenum">
              <a:rPr lang="en-US" smtClean="0"/>
              <a:pPr/>
              <a:t>‹#›</a:t>
            </a:fld>
            <a:endParaRPr lang="en-US"/>
          </a:p>
        </p:txBody>
      </p:sp>
    </p:spTree>
    <p:extLst>
      <p:ext uri="{BB962C8B-B14F-4D97-AF65-F5344CB8AC3E}">
        <p14:creationId xmlns:p14="http://schemas.microsoft.com/office/powerpoint/2010/main" val="22938102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3"/>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94118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Dekar"/>
              </a:defRPr>
            </a:lvl1pPr>
          </a:lstStyle>
          <a:p>
            <a:fld id="{514A7A21-1469-A449-8320-273C7BEAAB42}" type="datetimeFigureOut">
              <a:rPr lang="en-US" smtClean="0"/>
              <a:pPr/>
              <a:t>7/19/19</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Dekar"/>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Dekar"/>
              </a:defRPr>
            </a:lvl1pPr>
          </a:lstStyle>
          <a:p>
            <a:fld id="{5F3BCEB0-E835-C749-B034-05937ADC5043}" type="slidenum">
              <a:rPr lang="en-US" smtClean="0"/>
              <a:pPr/>
              <a:t>‹#›</a:t>
            </a:fld>
            <a:endParaRPr lang="en-US" dirty="0"/>
          </a:p>
        </p:txBody>
      </p:sp>
    </p:spTree>
    <p:extLst>
      <p:ext uri="{BB962C8B-B14F-4D97-AF65-F5344CB8AC3E}">
        <p14:creationId xmlns:p14="http://schemas.microsoft.com/office/powerpoint/2010/main" val="37520767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rgbClr val="31A7A5"/>
          </a:solidFill>
          <a:latin typeface="Dekar"/>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Dekar"/>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Dekar"/>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Dekar"/>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Dekar"/>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Dekar"/>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dirty="0"/>
              <a:t>Synteny Analysis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4366"/>
            <a:ext cx="8229600" cy="1143000"/>
          </a:xfrm>
        </p:spPr>
        <p:txBody>
          <a:bodyPr/>
          <a:lstStyle/>
          <a:p>
            <a:r>
              <a:rPr lang="en-US" b="1" dirty="0">
                <a:latin typeface="Calibri"/>
                <a:cs typeface="Calibri"/>
              </a:rPr>
              <a:t>Comparing Synteny Tools</a:t>
            </a:r>
          </a:p>
        </p:txBody>
      </p:sp>
      <p:pic>
        <p:nvPicPr>
          <p:cNvPr id="7" name="Picture 6">
            <a:extLst>
              <a:ext uri="{FF2B5EF4-FFF2-40B4-BE49-F238E27FC236}">
                <a16:creationId xmlns:a16="http://schemas.microsoft.com/office/drawing/2014/main" id="{8E3A5F4B-EAEF-6049-9ACC-3113CBCE2891}"/>
              </a:ext>
            </a:extLst>
          </p:cNvPr>
          <p:cNvPicPr>
            <a:picLocks noChangeAspect="1"/>
          </p:cNvPicPr>
          <p:nvPr/>
        </p:nvPicPr>
        <p:blipFill>
          <a:blip r:embed="rId3"/>
          <a:stretch>
            <a:fillRect/>
          </a:stretch>
        </p:blipFill>
        <p:spPr>
          <a:xfrm>
            <a:off x="457200" y="1849473"/>
            <a:ext cx="8011551" cy="3988619"/>
          </a:xfrm>
          <a:prstGeom prst="rect">
            <a:avLst/>
          </a:prstGeom>
        </p:spPr>
      </p:pic>
      <p:sp>
        <p:nvSpPr>
          <p:cNvPr id="8" name="TextBox 7">
            <a:extLst>
              <a:ext uri="{FF2B5EF4-FFF2-40B4-BE49-F238E27FC236}">
                <a16:creationId xmlns:a16="http://schemas.microsoft.com/office/drawing/2014/main" id="{E267DFC7-7C96-D743-8644-B42205E96722}"/>
              </a:ext>
            </a:extLst>
          </p:cNvPr>
          <p:cNvSpPr txBox="1"/>
          <p:nvPr/>
        </p:nvSpPr>
        <p:spPr>
          <a:xfrm>
            <a:off x="1561515" y="5934670"/>
            <a:ext cx="4881488" cy="369332"/>
          </a:xfrm>
          <a:prstGeom prst="rect">
            <a:avLst/>
          </a:prstGeom>
          <a:noFill/>
        </p:spPr>
        <p:txBody>
          <a:bodyPr wrap="square" rtlCol="0">
            <a:spAutoFit/>
          </a:bodyPr>
          <a:lstStyle/>
          <a:p>
            <a:r>
              <a:rPr lang="en-US" dirty="0"/>
              <a:t>Tang H., et al. </a:t>
            </a:r>
            <a:r>
              <a:rPr lang="en-US" i="1" dirty="0"/>
              <a:t>Genome Biol. </a:t>
            </a:r>
            <a:r>
              <a:rPr lang="en-US" i="1" dirty="0" err="1"/>
              <a:t>Evol</a:t>
            </a:r>
            <a:r>
              <a:rPr lang="en-US" i="1" dirty="0"/>
              <a:t>. </a:t>
            </a:r>
            <a:r>
              <a:rPr lang="en-US" dirty="0"/>
              <a:t>(2015).</a:t>
            </a:r>
            <a:r>
              <a:rPr lang="en-US" b="1" dirty="0"/>
              <a:t>7: </a:t>
            </a:r>
            <a:r>
              <a:rPr lang="en-US" dirty="0"/>
              <a:t>3286</a:t>
            </a:r>
          </a:p>
        </p:txBody>
      </p:sp>
    </p:spTree>
    <p:extLst>
      <p:ext uri="{BB962C8B-B14F-4D97-AF65-F5344CB8AC3E}">
        <p14:creationId xmlns:p14="http://schemas.microsoft.com/office/powerpoint/2010/main" val="13158904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941185"/>
          </a:xfrm>
        </p:spPr>
        <p:txBody>
          <a:bodyPr>
            <a:normAutofit/>
          </a:bodyPr>
          <a:lstStyle/>
          <a:p>
            <a:r>
              <a:rPr lang="en-US" b="1" dirty="0">
                <a:latin typeface="Calibri"/>
                <a:cs typeface="Calibri"/>
              </a:rPr>
              <a:t>Progressive Mauve</a:t>
            </a:r>
          </a:p>
        </p:txBody>
      </p:sp>
      <p:sp>
        <p:nvSpPr>
          <p:cNvPr id="3" name="Content Placeholder 2"/>
          <p:cNvSpPr>
            <a:spLocks noGrp="1"/>
          </p:cNvSpPr>
          <p:nvPr>
            <p:ph idx="1"/>
          </p:nvPr>
        </p:nvSpPr>
        <p:spPr/>
        <p:txBody>
          <a:bodyPr>
            <a:normAutofit/>
          </a:bodyPr>
          <a:lstStyle/>
          <a:p>
            <a:r>
              <a:rPr lang="en-US" dirty="0"/>
              <a:t>Open source</a:t>
            </a:r>
          </a:p>
          <a:p>
            <a:r>
              <a:rPr lang="en-US" dirty="0"/>
              <a:t>Easy to install and run</a:t>
            </a:r>
          </a:p>
          <a:p>
            <a:r>
              <a:rPr lang="en-US" dirty="0"/>
              <a:t>Different Visualizations</a:t>
            </a:r>
          </a:p>
          <a:p>
            <a:r>
              <a:rPr lang="en-US" dirty="0"/>
              <a:t>Easy to interpret</a:t>
            </a:r>
          </a:p>
        </p:txBody>
      </p:sp>
      <p:sp>
        <p:nvSpPr>
          <p:cNvPr id="4" name="TextBox 3">
            <a:extLst>
              <a:ext uri="{FF2B5EF4-FFF2-40B4-BE49-F238E27FC236}">
                <a16:creationId xmlns:a16="http://schemas.microsoft.com/office/drawing/2014/main" id="{033D0E8E-8D3B-924A-A6BD-AB60C58C570A}"/>
              </a:ext>
            </a:extLst>
          </p:cNvPr>
          <p:cNvSpPr txBox="1"/>
          <p:nvPr/>
        </p:nvSpPr>
        <p:spPr>
          <a:xfrm>
            <a:off x="1195754" y="6126163"/>
            <a:ext cx="5289451" cy="369332"/>
          </a:xfrm>
          <a:prstGeom prst="rect">
            <a:avLst/>
          </a:prstGeom>
          <a:noFill/>
        </p:spPr>
        <p:txBody>
          <a:bodyPr wrap="square" rtlCol="0">
            <a:spAutoFit/>
          </a:bodyPr>
          <a:lstStyle/>
          <a:p>
            <a:r>
              <a:rPr lang="en-US" dirty="0"/>
              <a:t>Darling A., et al.  </a:t>
            </a:r>
            <a:r>
              <a:rPr lang="en-US" i="1" dirty="0"/>
              <a:t>Genome Research </a:t>
            </a:r>
            <a:r>
              <a:rPr lang="en-US" dirty="0"/>
              <a:t>(2004). </a:t>
            </a:r>
            <a:r>
              <a:rPr lang="en-US" b="1" dirty="0"/>
              <a:t>14: </a:t>
            </a:r>
            <a:r>
              <a:rPr lang="en-US" dirty="0"/>
              <a:t>1394</a:t>
            </a:r>
          </a:p>
        </p:txBody>
      </p:sp>
    </p:spTree>
    <p:extLst>
      <p:ext uri="{BB962C8B-B14F-4D97-AF65-F5344CB8AC3E}">
        <p14:creationId xmlns:p14="http://schemas.microsoft.com/office/powerpoint/2010/main" val="21492349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latin typeface="Calibri"/>
                <a:cs typeface="Calibri"/>
              </a:rPr>
              <a:t>POGs in </a:t>
            </a:r>
            <a:r>
              <a:rPr lang="en-US" b="1" i="1" dirty="0">
                <a:latin typeface="Calibri"/>
                <a:cs typeface="Calibri"/>
              </a:rPr>
              <a:t>H. pylori </a:t>
            </a:r>
            <a:r>
              <a:rPr lang="en-US" b="1" dirty="0">
                <a:latin typeface="Calibri"/>
                <a:cs typeface="Calibri"/>
              </a:rPr>
              <a:t>are from HGT</a:t>
            </a:r>
          </a:p>
        </p:txBody>
      </p:sp>
      <p:sp>
        <p:nvSpPr>
          <p:cNvPr id="5" name="TextBox 4"/>
          <p:cNvSpPr txBox="1"/>
          <p:nvPr/>
        </p:nvSpPr>
        <p:spPr>
          <a:xfrm>
            <a:off x="337625" y="6301403"/>
            <a:ext cx="1314032" cy="646331"/>
          </a:xfrm>
          <a:prstGeom prst="rect">
            <a:avLst/>
          </a:prstGeom>
          <a:noFill/>
        </p:spPr>
        <p:txBody>
          <a:bodyPr wrap="none" rtlCol="0">
            <a:spAutoFit/>
          </a:bodyPr>
          <a:lstStyle/>
          <a:p>
            <a:r>
              <a:rPr lang="en-US" dirty="0"/>
              <a:t>Alex </a:t>
            </a:r>
            <a:r>
              <a:rPr lang="en-US" dirty="0" err="1"/>
              <a:t>Kyrillos</a:t>
            </a:r>
            <a:endParaRPr lang="en-US" dirty="0"/>
          </a:p>
          <a:p>
            <a:endParaRPr lang="en-US"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69308" y="1215823"/>
            <a:ext cx="7917492" cy="4687714"/>
          </a:xfrm>
        </p:spPr>
      </p:pic>
    </p:spTree>
    <p:extLst>
      <p:ext uri="{BB962C8B-B14F-4D97-AF65-F5344CB8AC3E}">
        <p14:creationId xmlns:p14="http://schemas.microsoft.com/office/powerpoint/2010/main" val="19812392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Why is this interesting? </a:t>
            </a:r>
          </a:p>
        </p:txBody>
      </p:sp>
      <p:sp>
        <p:nvSpPr>
          <p:cNvPr id="3" name="Content Placeholder 2"/>
          <p:cNvSpPr>
            <a:spLocks noGrp="1"/>
          </p:cNvSpPr>
          <p:nvPr>
            <p:ph idx="1"/>
          </p:nvPr>
        </p:nvSpPr>
        <p:spPr/>
        <p:txBody>
          <a:bodyPr/>
          <a:lstStyle/>
          <a:p>
            <a:r>
              <a:rPr lang="en-US" dirty="0"/>
              <a:t>The “</a:t>
            </a:r>
            <a:r>
              <a:rPr lang="en-US" dirty="0" err="1"/>
              <a:t>virome</a:t>
            </a:r>
            <a:r>
              <a:rPr lang="en-US" dirty="0"/>
              <a:t>” is estimated to be even more diverse than the bacteria on which they prey </a:t>
            </a:r>
          </a:p>
          <a:p>
            <a:pPr lvl="1"/>
            <a:r>
              <a:rPr lang="en-US" dirty="0"/>
              <a:t>Structural diversity</a:t>
            </a:r>
          </a:p>
          <a:p>
            <a:pPr lvl="1"/>
            <a:r>
              <a:rPr lang="en-US" dirty="0"/>
              <a:t>Genetic diversity </a:t>
            </a:r>
          </a:p>
          <a:p>
            <a:r>
              <a:rPr lang="en-US" dirty="0"/>
              <a:t>How does the </a:t>
            </a:r>
            <a:r>
              <a:rPr lang="en-US" dirty="0" err="1"/>
              <a:t>virome</a:t>
            </a:r>
            <a:r>
              <a:rPr lang="en-US" dirty="0"/>
              <a:t> influence evolution of bacteria and vice versa?  </a:t>
            </a:r>
          </a:p>
        </p:txBody>
      </p:sp>
    </p:spTree>
    <p:extLst>
      <p:ext uri="{BB962C8B-B14F-4D97-AF65-F5344CB8AC3E}">
        <p14:creationId xmlns:p14="http://schemas.microsoft.com/office/powerpoint/2010/main" val="2035659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latin typeface="Calibri"/>
                <a:cs typeface="Calibri"/>
              </a:rPr>
              <a:t>ACKNOWLEDGEMENTS</a:t>
            </a:r>
          </a:p>
        </p:txBody>
      </p:sp>
      <p:sp>
        <p:nvSpPr>
          <p:cNvPr id="3" name="Content Placeholder 2"/>
          <p:cNvSpPr>
            <a:spLocks noGrp="1"/>
          </p:cNvSpPr>
          <p:nvPr>
            <p:ph sz="half" idx="1"/>
          </p:nvPr>
        </p:nvSpPr>
        <p:spPr>
          <a:xfrm>
            <a:off x="779813" y="1120346"/>
            <a:ext cx="6523030" cy="5074596"/>
          </a:xfrm>
        </p:spPr>
        <p:txBody>
          <a:bodyPr>
            <a:normAutofit/>
          </a:bodyPr>
          <a:lstStyle/>
          <a:p>
            <a:r>
              <a:rPr lang="en-US" dirty="0"/>
              <a:t>Genome Solver Team </a:t>
            </a:r>
          </a:p>
          <a:p>
            <a:pPr lvl="1"/>
            <a:r>
              <a:rPr lang="en-US" dirty="0"/>
              <a:t>Anne </a:t>
            </a:r>
            <a:r>
              <a:rPr lang="en-US" dirty="0" err="1"/>
              <a:t>Rosenwald</a:t>
            </a:r>
            <a:r>
              <a:rPr lang="en-US" dirty="0"/>
              <a:t> (Georgetown University)</a:t>
            </a:r>
          </a:p>
          <a:p>
            <a:pPr lvl="1"/>
            <a:r>
              <a:rPr lang="en-US" dirty="0"/>
              <a:t>Gaurav Arora (Gallaudet University)</a:t>
            </a:r>
          </a:p>
          <a:p>
            <a:pPr lvl="1"/>
            <a:r>
              <a:rPr lang="en-US" dirty="0"/>
              <a:t>Vinayak Mathur (Georgetown University)</a:t>
            </a:r>
          </a:p>
          <a:p>
            <a:pPr lvl="1"/>
            <a:r>
              <a:rPr lang="en-US" sz="1800" dirty="0" err="1"/>
              <a:t>Ramana</a:t>
            </a:r>
            <a:r>
              <a:rPr lang="en-US" sz="1800" dirty="0"/>
              <a:t> </a:t>
            </a:r>
            <a:r>
              <a:rPr lang="en-US" sz="1800" dirty="0" err="1"/>
              <a:t>Madupu</a:t>
            </a:r>
            <a:r>
              <a:rPr lang="en-US" sz="1800" dirty="0"/>
              <a:t> (Department of Energy)</a:t>
            </a:r>
          </a:p>
          <a:p>
            <a:pPr lvl="1"/>
            <a:r>
              <a:rPr lang="en-US" sz="1800" dirty="0"/>
              <a:t>Jenna Canfield (Simmons College)</a:t>
            </a:r>
          </a:p>
          <a:p>
            <a:pPr lvl="1"/>
            <a:r>
              <a:rPr lang="en-US" sz="1800" dirty="0"/>
              <a:t>Janet Russell (Carleton College)</a:t>
            </a:r>
          </a:p>
          <a:p>
            <a:pPr lvl="1"/>
            <a:r>
              <a:rPr lang="en-US" sz="1800" dirty="0"/>
              <a:t>Many students at Georgetown and Gallaudet </a:t>
            </a:r>
          </a:p>
          <a:p>
            <a:r>
              <a:rPr lang="en-US" dirty="0"/>
              <a:t>National Science Foundation</a:t>
            </a:r>
          </a:p>
          <a:p>
            <a:pPr lvl="2"/>
            <a:r>
              <a:rPr lang="en-US" dirty="0"/>
              <a:t>DUE 1123016</a:t>
            </a:r>
          </a:p>
          <a:p>
            <a:pPr lvl="2"/>
            <a:r>
              <a:rPr lang="en-US" dirty="0"/>
              <a:t>DUE 1505102 </a:t>
            </a:r>
          </a:p>
          <a:p>
            <a:pPr marL="457200" lvl="1" indent="0">
              <a:buNone/>
            </a:pPr>
            <a:endParaRPr lang="en-US" dirty="0"/>
          </a:p>
        </p:txBody>
      </p:sp>
      <p:pic>
        <p:nvPicPr>
          <p:cNvPr id="4" name="Picture 3"/>
          <p:cNvPicPr>
            <a:picLocks noChangeAspect="1"/>
          </p:cNvPicPr>
          <p:nvPr/>
        </p:nvPicPr>
        <p:blipFill>
          <a:blip r:embed="rId3"/>
          <a:stretch>
            <a:fillRect/>
          </a:stretch>
        </p:blipFill>
        <p:spPr>
          <a:xfrm>
            <a:off x="6848314" y="3927576"/>
            <a:ext cx="1422400" cy="1435100"/>
          </a:xfrm>
          <a:prstGeom prst="rect">
            <a:avLst/>
          </a:prstGeom>
        </p:spPr>
      </p:pic>
    </p:spTree>
    <p:extLst>
      <p:ext uri="{BB962C8B-B14F-4D97-AF65-F5344CB8AC3E}">
        <p14:creationId xmlns:p14="http://schemas.microsoft.com/office/powerpoint/2010/main" val="18095369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1252B-FBB5-9546-8F52-C99EC45A0059}"/>
              </a:ext>
            </a:extLst>
          </p:cNvPr>
          <p:cNvSpPr>
            <a:spLocks noGrp="1"/>
          </p:cNvSpPr>
          <p:nvPr>
            <p:ph type="title"/>
          </p:nvPr>
        </p:nvSpPr>
        <p:spPr/>
        <p:txBody>
          <a:bodyPr/>
          <a:lstStyle/>
          <a:p>
            <a:r>
              <a:rPr lang="en-US" dirty="0"/>
              <a:t>Learning Goals</a:t>
            </a:r>
          </a:p>
        </p:txBody>
      </p:sp>
      <p:sp>
        <p:nvSpPr>
          <p:cNvPr id="3" name="Content Placeholder 2">
            <a:extLst>
              <a:ext uri="{FF2B5EF4-FFF2-40B4-BE49-F238E27FC236}">
                <a16:creationId xmlns:a16="http://schemas.microsoft.com/office/drawing/2014/main" id="{702624A9-144B-C74E-BC45-5CAB7EC6B834}"/>
              </a:ext>
            </a:extLst>
          </p:cNvPr>
          <p:cNvSpPr>
            <a:spLocks noGrp="1"/>
          </p:cNvSpPr>
          <p:nvPr>
            <p:ph idx="1"/>
          </p:nvPr>
        </p:nvSpPr>
        <p:spPr/>
        <p:txBody>
          <a:bodyPr/>
          <a:lstStyle/>
          <a:p>
            <a:r>
              <a:rPr lang="en-US" dirty="0"/>
              <a:t>Participants will know purpose of synteny analysis</a:t>
            </a:r>
          </a:p>
          <a:p>
            <a:r>
              <a:rPr lang="en-US" dirty="0"/>
              <a:t>Participants will know how to run a synteny analysis</a:t>
            </a:r>
          </a:p>
          <a:p>
            <a:r>
              <a:rPr lang="en-US" dirty="0"/>
              <a:t>Participants will know how to interpret a synteny analysis</a:t>
            </a:r>
          </a:p>
        </p:txBody>
      </p:sp>
    </p:spTree>
    <p:extLst>
      <p:ext uri="{BB962C8B-B14F-4D97-AF65-F5344CB8AC3E}">
        <p14:creationId xmlns:p14="http://schemas.microsoft.com/office/powerpoint/2010/main" val="11416862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latin typeface="Calibri"/>
                <a:cs typeface="Calibri"/>
              </a:rPr>
              <a:t>Genome Numbers and the problems </a:t>
            </a:r>
          </a:p>
        </p:txBody>
      </p:sp>
      <p:sp>
        <p:nvSpPr>
          <p:cNvPr id="3" name="Content Placeholder 2"/>
          <p:cNvSpPr>
            <a:spLocks noGrp="1"/>
          </p:cNvSpPr>
          <p:nvPr>
            <p:ph idx="1"/>
          </p:nvPr>
        </p:nvSpPr>
        <p:spPr>
          <a:xfrm>
            <a:off x="457200" y="1408011"/>
            <a:ext cx="8229600" cy="4525963"/>
          </a:xfrm>
        </p:spPr>
        <p:txBody>
          <a:bodyPr>
            <a:normAutofit lnSpcReduction="10000"/>
          </a:bodyPr>
          <a:lstStyle/>
          <a:p>
            <a:pPr>
              <a:buFont typeface="Arial" panose="020B0604020202020204" pitchFamily="34" charset="0"/>
              <a:buChar char="•"/>
            </a:pPr>
            <a:r>
              <a:rPr lang="en-US" dirty="0"/>
              <a:t>Sequencing projects have generated genome sequences across all domains of life</a:t>
            </a:r>
          </a:p>
          <a:p>
            <a:pPr>
              <a:buFont typeface="Arial" panose="020B0604020202020204" pitchFamily="34" charset="0"/>
              <a:buChar char="•"/>
            </a:pPr>
            <a:r>
              <a:rPr lang="en-US" dirty="0"/>
              <a:t>Over time genomes accumulate changes like chromosomal rearrangements, gene family expansions or loss </a:t>
            </a:r>
          </a:p>
          <a:p>
            <a:pPr>
              <a:buFont typeface="Arial" panose="020B0604020202020204" pitchFamily="34" charset="0"/>
              <a:buChar char="•"/>
            </a:pPr>
            <a:r>
              <a:rPr lang="en-US" dirty="0"/>
              <a:t>Due to these changes, genomes may be different from closely related species</a:t>
            </a:r>
          </a:p>
          <a:p>
            <a:pPr>
              <a:buFont typeface="Arial" panose="020B0604020202020204" pitchFamily="34" charset="0"/>
              <a:buChar char="•"/>
            </a:pPr>
            <a:r>
              <a:rPr lang="en-US" dirty="0"/>
              <a:t>Synteny offers an an opportunity to  understand these evolutionary changes</a:t>
            </a:r>
          </a:p>
        </p:txBody>
      </p:sp>
      <p:sp>
        <p:nvSpPr>
          <p:cNvPr id="4" name="TextBox 3">
            <a:extLst>
              <a:ext uri="{FF2B5EF4-FFF2-40B4-BE49-F238E27FC236}">
                <a16:creationId xmlns:a16="http://schemas.microsoft.com/office/drawing/2014/main" id="{2BDAF8E7-CF19-BD4B-96AB-C645BAE13C3A}"/>
              </a:ext>
            </a:extLst>
          </p:cNvPr>
          <p:cNvSpPr txBox="1"/>
          <p:nvPr/>
        </p:nvSpPr>
        <p:spPr>
          <a:xfrm>
            <a:off x="2349304" y="6126163"/>
            <a:ext cx="4135901" cy="369332"/>
          </a:xfrm>
          <a:prstGeom prst="rect">
            <a:avLst/>
          </a:prstGeom>
          <a:noFill/>
        </p:spPr>
        <p:txBody>
          <a:bodyPr wrap="square" rtlCol="0">
            <a:spAutoFit/>
          </a:bodyPr>
          <a:lstStyle/>
          <a:p>
            <a:r>
              <a:rPr lang="en-US" dirty="0"/>
              <a:t>Liu, D. </a:t>
            </a:r>
            <a:r>
              <a:rPr lang="en-US" i="1" dirty="0"/>
              <a:t>BMC Bioinformatics </a:t>
            </a:r>
            <a:r>
              <a:rPr lang="en-US" dirty="0"/>
              <a:t>(2018). </a:t>
            </a:r>
            <a:r>
              <a:rPr lang="en-US" b="1" dirty="0"/>
              <a:t>19: </a:t>
            </a:r>
            <a:r>
              <a:rPr lang="en-US" dirty="0"/>
              <a:t>26</a:t>
            </a:r>
          </a:p>
        </p:txBody>
      </p:sp>
    </p:spTree>
    <p:extLst>
      <p:ext uri="{BB962C8B-B14F-4D97-AF65-F5344CB8AC3E}">
        <p14:creationId xmlns:p14="http://schemas.microsoft.com/office/powerpoint/2010/main" val="19193856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latin typeface="Calibri"/>
                <a:cs typeface="Calibri"/>
              </a:rPr>
              <a:t>Limitations of Comparison Methods</a:t>
            </a:r>
          </a:p>
        </p:txBody>
      </p:sp>
      <p:sp>
        <p:nvSpPr>
          <p:cNvPr id="3" name="Content Placeholder 2"/>
          <p:cNvSpPr>
            <a:spLocks noGrp="1"/>
          </p:cNvSpPr>
          <p:nvPr>
            <p:ph idx="1"/>
          </p:nvPr>
        </p:nvSpPr>
        <p:spPr>
          <a:xfrm>
            <a:off x="414996" y="1408011"/>
            <a:ext cx="8229600" cy="4525963"/>
          </a:xfrm>
        </p:spPr>
        <p:txBody>
          <a:bodyPr>
            <a:normAutofit lnSpcReduction="10000"/>
          </a:bodyPr>
          <a:lstStyle/>
          <a:p>
            <a:pPr>
              <a:buFont typeface="Arial" panose="020B0604020202020204" pitchFamily="34" charset="0"/>
              <a:buChar char="•"/>
            </a:pPr>
            <a:r>
              <a:rPr lang="en-US" dirty="0"/>
              <a:t>Pairwise and multiple comparison methods are designed to </a:t>
            </a:r>
            <a:r>
              <a:rPr lang="en-US" b="1" dirty="0"/>
              <a:t>identify base pair substitutions, small insertions and deletions and rely on computational algorithms</a:t>
            </a:r>
          </a:p>
          <a:p>
            <a:pPr>
              <a:buFont typeface="Arial" panose="020B0604020202020204" pitchFamily="34" charset="0"/>
              <a:buChar char="•"/>
            </a:pPr>
            <a:r>
              <a:rPr lang="en-US" dirty="0"/>
              <a:t>These algorithms have limitations and cannot be applied to large genome sequences</a:t>
            </a:r>
          </a:p>
          <a:p>
            <a:pPr>
              <a:buFont typeface="Arial" panose="020B0604020202020204" pitchFamily="34" charset="0"/>
              <a:buChar char="•"/>
            </a:pPr>
            <a:r>
              <a:rPr lang="en-US" dirty="0"/>
              <a:t>In addition, these methods give limited information regarding genome rearrangements</a:t>
            </a:r>
          </a:p>
        </p:txBody>
      </p:sp>
      <p:sp>
        <p:nvSpPr>
          <p:cNvPr id="4" name="TextBox 3">
            <a:extLst>
              <a:ext uri="{FF2B5EF4-FFF2-40B4-BE49-F238E27FC236}">
                <a16:creationId xmlns:a16="http://schemas.microsoft.com/office/drawing/2014/main" id="{2BDAF8E7-CF19-BD4B-96AB-C645BAE13C3A}"/>
              </a:ext>
            </a:extLst>
          </p:cNvPr>
          <p:cNvSpPr txBox="1"/>
          <p:nvPr/>
        </p:nvSpPr>
        <p:spPr>
          <a:xfrm>
            <a:off x="1195754" y="6126163"/>
            <a:ext cx="5289451" cy="369332"/>
          </a:xfrm>
          <a:prstGeom prst="rect">
            <a:avLst/>
          </a:prstGeom>
          <a:noFill/>
        </p:spPr>
        <p:txBody>
          <a:bodyPr wrap="square" rtlCol="0">
            <a:spAutoFit/>
          </a:bodyPr>
          <a:lstStyle/>
          <a:p>
            <a:r>
              <a:rPr lang="en-US" dirty="0"/>
              <a:t>Darling A., et al.  </a:t>
            </a:r>
            <a:r>
              <a:rPr lang="en-US" i="1" dirty="0"/>
              <a:t>Genome Research </a:t>
            </a:r>
            <a:r>
              <a:rPr lang="en-US" dirty="0"/>
              <a:t>(2004). </a:t>
            </a:r>
            <a:r>
              <a:rPr lang="en-US" b="1" dirty="0"/>
              <a:t>14: </a:t>
            </a:r>
            <a:r>
              <a:rPr lang="en-US" dirty="0"/>
              <a:t>1394</a:t>
            </a:r>
          </a:p>
        </p:txBody>
      </p:sp>
    </p:spTree>
    <p:extLst>
      <p:ext uri="{BB962C8B-B14F-4D97-AF65-F5344CB8AC3E}">
        <p14:creationId xmlns:p14="http://schemas.microsoft.com/office/powerpoint/2010/main" val="20164755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latin typeface="Calibri"/>
                <a:cs typeface="Calibri"/>
              </a:rPr>
              <a:t>What is Synteny?</a:t>
            </a:r>
          </a:p>
        </p:txBody>
      </p:sp>
      <p:sp>
        <p:nvSpPr>
          <p:cNvPr id="3" name="Content Placeholder 2"/>
          <p:cNvSpPr>
            <a:spLocks noGrp="1"/>
          </p:cNvSpPr>
          <p:nvPr>
            <p:ph idx="1"/>
          </p:nvPr>
        </p:nvSpPr>
        <p:spPr>
          <a:xfrm>
            <a:off x="414996" y="1408011"/>
            <a:ext cx="8229600" cy="4525963"/>
          </a:xfrm>
        </p:spPr>
        <p:txBody>
          <a:bodyPr>
            <a:normAutofit/>
          </a:bodyPr>
          <a:lstStyle/>
          <a:p>
            <a:pPr>
              <a:buFont typeface="Arial" panose="020B0604020202020204" pitchFamily="34" charset="0"/>
              <a:buChar char="•"/>
            </a:pPr>
            <a:r>
              <a:rPr lang="en-US" dirty="0"/>
              <a:t>Synteny - the conservation of the ordering of synteny blocks on chromosomes between two individuals or species^</a:t>
            </a:r>
          </a:p>
          <a:p>
            <a:pPr>
              <a:buFont typeface="Arial" panose="020B0604020202020204" pitchFamily="34" charset="0"/>
              <a:buChar char="•"/>
            </a:pPr>
            <a:r>
              <a:rPr lang="en-US" dirty="0"/>
              <a:t>Synteny blocks are regions of chromosomes between genomes that share a common order of homologous genes derived from a common ancestor*</a:t>
            </a:r>
          </a:p>
          <a:p>
            <a:pPr>
              <a:buFont typeface="Arial" panose="020B0604020202020204" pitchFamily="34" charset="0"/>
              <a:buChar char="•"/>
            </a:pPr>
            <a:endParaRPr lang="en-US" dirty="0"/>
          </a:p>
        </p:txBody>
      </p:sp>
      <p:sp>
        <p:nvSpPr>
          <p:cNvPr id="4" name="TextBox 3">
            <a:extLst>
              <a:ext uri="{FF2B5EF4-FFF2-40B4-BE49-F238E27FC236}">
                <a16:creationId xmlns:a16="http://schemas.microsoft.com/office/drawing/2014/main" id="{2BDAF8E7-CF19-BD4B-96AB-C645BAE13C3A}"/>
              </a:ext>
            </a:extLst>
          </p:cNvPr>
          <p:cNvSpPr txBox="1"/>
          <p:nvPr/>
        </p:nvSpPr>
        <p:spPr>
          <a:xfrm>
            <a:off x="1561515" y="5934670"/>
            <a:ext cx="4881488" cy="923330"/>
          </a:xfrm>
          <a:prstGeom prst="rect">
            <a:avLst/>
          </a:prstGeom>
          <a:noFill/>
        </p:spPr>
        <p:txBody>
          <a:bodyPr wrap="square" rtlCol="0">
            <a:spAutoFit/>
          </a:bodyPr>
          <a:lstStyle/>
          <a:p>
            <a:r>
              <a:rPr lang="en-US" dirty="0"/>
              <a:t>^Farrer RY. </a:t>
            </a:r>
            <a:r>
              <a:rPr lang="en-US" i="1" dirty="0"/>
              <a:t>BMC Bioinformatics </a:t>
            </a:r>
            <a:r>
              <a:rPr lang="en-US" dirty="0"/>
              <a:t>(2017). </a:t>
            </a:r>
            <a:r>
              <a:rPr lang="en-US" b="1" dirty="0"/>
              <a:t>18: 507</a:t>
            </a:r>
          </a:p>
          <a:p>
            <a:r>
              <a:rPr lang="en-US" b="1" dirty="0"/>
              <a:t>*</a:t>
            </a:r>
            <a:r>
              <a:rPr lang="en-US" dirty="0"/>
              <a:t>Liu D., et al. </a:t>
            </a:r>
            <a:r>
              <a:rPr lang="en-US" i="1" dirty="0"/>
              <a:t>BMC Bioinformatics </a:t>
            </a:r>
            <a:r>
              <a:rPr lang="en-US" dirty="0"/>
              <a:t>(2018). </a:t>
            </a:r>
            <a:r>
              <a:rPr lang="en-US" b="1" dirty="0"/>
              <a:t>19: </a:t>
            </a:r>
            <a:r>
              <a:rPr lang="en-US" dirty="0"/>
              <a:t>26</a:t>
            </a:r>
          </a:p>
          <a:p>
            <a:endParaRPr lang="en-US" dirty="0"/>
          </a:p>
        </p:txBody>
      </p:sp>
    </p:spTree>
    <p:extLst>
      <p:ext uri="{BB962C8B-B14F-4D97-AF65-F5344CB8AC3E}">
        <p14:creationId xmlns:p14="http://schemas.microsoft.com/office/powerpoint/2010/main" val="30985761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6214"/>
            <a:ext cx="8229600" cy="941185"/>
          </a:xfrm>
        </p:spPr>
        <p:txBody>
          <a:bodyPr>
            <a:normAutofit fontScale="90000"/>
          </a:bodyPr>
          <a:lstStyle/>
          <a:p>
            <a:r>
              <a:rPr lang="en-US" b="1" dirty="0">
                <a:latin typeface="Calibri"/>
                <a:cs typeface="Calibri"/>
              </a:rPr>
              <a:t>Synteny analysis shows conserved regions</a:t>
            </a:r>
          </a:p>
        </p:txBody>
      </p:sp>
      <p:sp>
        <p:nvSpPr>
          <p:cNvPr id="4" name="TextBox 3">
            <a:extLst>
              <a:ext uri="{FF2B5EF4-FFF2-40B4-BE49-F238E27FC236}">
                <a16:creationId xmlns:a16="http://schemas.microsoft.com/office/drawing/2014/main" id="{2BDAF8E7-CF19-BD4B-96AB-C645BAE13C3A}"/>
              </a:ext>
            </a:extLst>
          </p:cNvPr>
          <p:cNvSpPr txBox="1"/>
          <p:nvPr/>
        </p:nvSpPr>
        <p:spPr>
          <a:xfrm>
            <a:off x="1561515" y="5934670"/>
            <a:ext cx="4881488" cy="646331"/>
          </a:xfrm>
          <a:prstGeom prst="rect">
            <a:avLst/>
          </a:prstGeom>
          <a:noFill/>
        </p:spPr>
        <p:txBody>
          <a:bodyPr wrap="square" rtlCol="0">
            <a:spAutoFit/>
          </a:bodyPr>
          <a:lstStyle/>
          <a:p>
            <a:r>
              <a:rPr lang="en-US" dirty="0" err="1"/>
              <a:t>Kyrillos</a:t>
            </a:r>
            <a:r>
              <a:rPr lang="en-US" dirty="0"/>
              <a:t> A., et al. </a:t>
            </a:r>
            <a:r>
              <a:rPr lang="en-US" i="1" dirty="0"/>
              <a:t>Helicobacter </a:t>
            </a:r>
            <a:r>
              <a:rPr lang="en-US" dirty="0"/>
              <a:t>(2016). </a:t>
            </a:r>
            <a:r>
              <a:rPr lang="en-US" b="1" dirty="0"/>
              <a:t>21: </a:t>
            </a:r>
            <a:r>
              <a:rPr lang="en-US" dirty="0"/>
              <a:t>226</a:t>
            </a:r>
          </a:p>
          <a:p>
            <a:endParaRPr lang="en-US" dirty="0"/>
          </a:p>
        </p:txBody>
      </p:sp>
      <p:pic>
        <p:nvPicPr>
          <p:cNvPr id="8" name="Picture 7">
            <a:extLst>
              <a:ext uri="{FF2B5EF4-FFF2-40B4-BE49-F238E27FC236}">
                <a16:creationId xmlns:a16="http://schemas.microsoft.com/office/drawing/2014/main" id="{FE8F5C36-EC50-424C-81BE-CB53C4458B99}"/>
              </a:ext>
            </a:extLst>
          </p:cNvPr>
          <p:cNvPicPr>
            <a:picLocks noChangeAspect="1"/>
          </p:cNvPicPr>
          <p:nvPr/>
        </p:nvPicPr>
        <p:blipFill>
          <a:blip r:embed="rId3"/>
          <a:stretch>
            <a:fillRect/>
          </a:stretch>
        </p:blipFill>
        <p:spPr>
          <a:xfrm>
            <a:off x="647114" y="1077399"/>
            <a:ext cx="8039686" cy="4409001"/>
          </a:xfrm>
          <a:prstGeom prst="rect">
            <a:avLst/>
          </a:prstGeom>
        </p:spPr>
      </p:pic>
      <p:sp>
        <p:nvSpPr>
          <p:cNvPr id="9" name="Oval 8">
            <a:extLst>
              <a:ext uri="{FF2B5EF4-FFF2-40B4-BE49-F238E27FC236}">
                <a16:creationId xmlns:a16="http://schemas.microsoft.com/office/drawing/2014/main" id="{69847931-7E97-5743-9730-6C1A1B189740}"/>
              </a:ext>
            </a:extLst>
          </p:cNvPr>
          <p:cNvSpPr/>
          <p:nvPr/>
        </p:nvSpPr>
        <p:spPr>
          <a:xfrm>
            <a:off x="5416062" y="2349305"/>
            <a:ext cx="1814732" cy="633046"/>
          </a:xfrm>
          <a:prstGeom prst="ellipse">
            <a:avLst/>
          </a:prstGeom>
          <a:noFill/>
          <a:ln w="412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0A00391F-7B3F-9242-8616-09E4BEDF35CF}"/>
              </a:ext>
            </a:extLst>
          </p:cNvPr>
          <p:cNvSpPr/>
          <p:nvPr/>
        </p:nvSpPr>
        <p:spPr>
          <a:xfrm>
            <a:off x="5652868" y="3429000"/>
            <a:ext cx="1814732" cy="633046"/>
          </a:xfrm>
          <a:prstGeom prst="ellipse">
            <a:avLst/>
          </a:prstGeom>
          <a:noFill/>
          <a:ln w="412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3D83BA0-DFCF-3B4E-AA55-9C6A6B624A70}"/>
              </a:ext>
            </a:extLst>
          </p:cNvPr>
          <p:cNvSpPr/>
          <p:nvPr/>
        </p:nvSpPr>
        <p:spPr>
          <a:xfrm>
            <a:off x="5652868" y="4686708"/>
            <a:ext cx="1814732" cy="633046"/>
          </a:xfrm>
          <a:prstGeom prst="ellipse">
            <a:avLst/>
          </a:prstGeom>
          <a:noFill/>
          <a:ln w="412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6366A78-AFF9-6242-8C8D-BB033EE47E22}"/>
              </a:ext>
            </a:extLst>
          </p:cNvPr>
          <p:cNvSpPr/>
          <p:nvPr/>
        </p:nvSpPr>
        <p:spPr>
          <a:xfrm>
            <a:off x="8131126" y="2349305"/>
            <a:ext cx="365760" cy="633046"/>
          </a:xfrm>
          <a:prstGeom prst="ellipse">
            <a:avLst/>
          </a:prstGeom>
          <a:noFill/>
          <a:ln w="412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252C5F2-326B-714D-A1FD-2FAB0617CF95}"/>
              </a:ext>
            </a:extLst>
          </p:cNvPr>
          <p:cNvSpPr/>
          <p:nvPr/>
        </p:nvSpPr>
        <p:spPr>
          <a:xfrm>
            <a:off x="8285870" y="3559126"/>
            <a:ext cx="222737" cy="633047"/>
          </a:xfrm>
          <a:prstGeom prst="ellipse">
            <a:avLst/>
          </a:prstGeom>
          <a:noFill/>
          <a:ln w="412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5FC959C-EDE3-2847-9932-8A8584EC3D18}"/>
              </a:ext>
            </a:extLst>
          </p:cNvPr>
          <p:cNvSpPr/>
          <p:nvPr/>
        </p:nvSpPr>
        <p:spPr>
          <a:xfrm>
            <a:off x="8283526" y="4686706"/>
            <a:ext cx="222737" cy="633047"/>
          </a:xfrm>
          <a:prstGeom prst="ellipse">
            <a:avLst/>
          </a:prstGeom>
          <a:noFill/>
          <a:ln w="412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83878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15823"/>
          </a:xfrm>
        </p:spPr>
        <p:txBody>
          <a:bodyPr>
            <a:normAutofit fontScale="90000"/>
          </a:bodyPr>
          <a:lstStyle/>
          <a:p>
            <a:r>
              <a:rPr lang="en-US" b="1" dirty="0">
                <a:latin typeface="Calibri"/>
                <a:cs typeface="Calibri"/>
              </a:rPr>
              <a:t>Synteny analysis shows Genome expansion</a:t>
            </a:r>
          </a:p>
        </p:txBody>
      </p:sp>
      <p:pic>
        <p:nvPicPr>
          <p:cNvPr id="7" name="Picture 6">
            <a:extLst>
              <a:ext uri="{FF2B5EF4-FFF2-40B4-BE49-F238E27FC236}">
                <a16:creationId xmlns:a16="http://schemas.microsoft.com/office/drawing/2014/main" id="{2EA7D652-E580-2B4D-9CA6-D23106AF57EE}"/>
              </a:ext>
            </a:extLst>
          </p:cNvPr>
          <p:cNvPicPr>
            <a:picLocks noChangeAspect="1"/>
          </p:cNvPicPr>
          <p:nvPr/>
        </p:nvPicPr>
        <p:blipFill>
          <a:blip r:embed="rId3"/>
          <a:stretch>
            <a:fillRect/>
          </a:stretch>
        </p:blipFill>
        <p:spPr>
          <a:xfrm>
            <a:off x="457200" y="1322363"/>
            <a:ext cx="8229600" cy="4612307"/>
          </a:xfrm>
          <a:prstGeom prst="rect">
            <a:avLst/>
          </a:prstGeom>
        </p:spPr>
      </p:pic>
      <p:sp>
        <p:nvSpPr>
          <p:cNvPr id="8" name="TextBox 7">
            <a:extLst>
              <a:ext uri="{FF2B5EF4-FFF2-40B4-BE49-F238E27FC236}">
                <a16:creationId xmlns:a16="http://schemas.microsoft.com/office/drawing/2014/main" id="{19BF579F-0B7B-194F-A1A7-4CC668BEE129}"/>
              </a:ext>
            </a:extLst>
          </p:cNvPr>
          <p:cNvSpPr txBox="1"/>
          <p:nvPr/>
        </p:nvSpPr>
        <p:spPr>
          <a:xfrm>
            <a:off x="1561515" y="5934670"/>
            <a:ext cx="4881488" cy="646331"/>
          </a:xfrm>
          <a:prstGeom prst="rect">
            <a:avLst/>
          </a:prstGeom>
          <a:noFill/>
        </p:spPr>
        <p:txBody>
          <a:bodyPr wrap="square" rtlCol="0">
            <a:spAutoFit/>
          </a:bodyPr>
          <a:lstStyle/>
          <a:p>
            <a:r>
              <a:rPr lang="en-US" dirty="0"/>
              <a:t>Haas BJ., et al. </a:t>
            </a:r>
            <a:r>
              <a:rPr lang="en-US" i="1" dirty="0"/>
              <a:t>Nature </a:t>
            </a:r>
            <a:r>
              <a:rPr lang="en-US" dirty="0"/>
              <a:t>(2009). </a:t>
            </a:r>
            <a:r>
              <a:rPr lang="en-US" b="1" dirty="0"/>
              <a:t>461: </a:t>
            </a:r>
            <a:r>
              <a:rPr lang="en-US" dirty="0"/>
              <a:t>393</a:t>
            </a:r>
          </a:p>
          <a:p>
            <a:endParaRPr lang="en-US" dirty="0"/>
          </a:p>
        </p:txBody>
      </p:sp>
      <p:sp>
        <p:nvSpPr>
          <p:cNvPr id="9" name="Oval 8">
            <a:extLst>
              <a:ext uri="{FF2B5EF4-FFF2-40B4-BE49-F238E27FC236}">
                <a16:creationId xmlns:a16="http://schemas.microsoft.com/office/drawing/2014/main" id="{27534874-C2FD-3D46-965B-FC1D44736D87}"/>
              </a:ext>
            </a:extLst>
          </p:cNvPr>
          <p:cNvSpPr/>
          <p:nvPr/>
        </p:nvSpPr>
        <p:spPr>
          <a:xfrm>
            <a:off x="3291840" y="1603718"/>
            <a:ext cx="2855741" cy="647113"/>
          </a:xfrm>
          <a:prstGeom prst="ellipse">
            <a:avLst/>
          </a:prstGeom>
          <a:noFill/>
          <a:ln w="41275">
            <a:solidFill>
              <a:srgbClr val="00B050">
                <a:alpha val="96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3ACEAEA-505C-2541-9ED8-AAFEF88DBD0B}"/>
              </a:ext>
            </a:extLst>
          </p:cNvPr>
          <p:cNvSpPr/>
          <p:nvPr/>
        </p:nvSpPr>
        <p:spPr>
          <a:xfrm>
            <a:off x="2445434" y="3122081"/>
            <a:ext cx="4391464" cy="647113"/>
          </a:xfrm>
          <a:prstGeom prst="ellipse">
            <a:avLst/>
          </a:prstGeom>
          <a:noFill/>
          <a:ln w="41275">
            <a:solidFill>
              <a:srgbClr val="00B050">
                <a:alpha val="96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8EE6415-31AE-3342-B52E-87F2A9672FD0}"/>
              </a:ext>
            </a:extLst>
          </p:cNvPr>
          <p:cNvSpPr/>
          <p:nvPr/>
        </p:nvSpPr>
        <p:spPr>
          <a:xfrm>
            <a:off x="457200" y="4652167"/>
            <a:ext cx="8229600" cy="647113"/>
          </a:xfrm>
          <a:prstGeom prst="ellipse">
            <a:avLst/>
          </a:prstGeom>
          <a:noFill/>
          <a:ln w="41275">
            <a:solidFill>
              <a:srgbClr val="00B050">
                <a:alpha val="96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5302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15823"/>
          </a:xfrm>
        </p:spPr>
        <p:txBody>
          <a:bodyPr>
            <a:normAutofit fontScale="90000"/>
          </a:bodyPr>
          <a:lstStyle/>
          <a:p>
            <a:r>
              <a:rPr lang="en-US" b="1" dirty="0">
                <a:latin typeface="Calibri"/>
                <a:cs typeface="Calibri"/>
              </a:rPr>
              <a:t>Synteny analysis shows structural variants</a:t>
            </a:r>
          </a:p>
        </p:txBody>
      </p:sp>
      <p:sp>
        <p:nvSpPr>
          <p:cNvPr id="8" name="TextBox 7">
            <a:extLst>
              <a:ext uri="{FF2B5EF4-FFF2-40B4-BE49-F238E27FC236}">
                <a16:creationId xmlns:a16="http://schemas.microsoft.com/office/drawing/2014/main" id="{19BF579F-0B7B-194F-A1A7-4CC668BEE129}"/>
              </a:ext>
            </a:extLst>
          </p:cNvPr>
          <p:cNvSpPr txBox="1"/>
          <p:nvPr/>
        </p:nvSpPr>
        <p:spPr>
          <a:xfrm>
            <a:off x="1561515" y="5934670"/>
            <a:ext cx="4881488" cy="646331"/>
          </a:xfrm>
          <a:prstGeom prst="rect">
            <a:avLst/>
          </a:prstGeom>
          <a:noFill/>
        </p:spPr>
        <p:txBody>
          <a:bodyPr wrap="square" rtlCol="0">
            <a:spAutoFit/>
          </a:bodyPr>
          <a:lstStyle/>
          <a:p>
            <a:r>
              <a:rPr lang="en-US" dirty="0"/>
              <a:t>Farrer R., et al. </a:t>
            </a:r>
            <a:r>
              <a:rPr lang="en-US" i="1" dirty="0"/>
              <a:t>mBio </a:t>
            </a:r>
            <a:r>
              <a:rPr lang="en-US" dirty="0"/>
              <a:t>(2015). </a:t>
            </a:r>
            <a:r>
              <a:rPr lang="en-US" b="1" dirty="0"/>
              <a:t>6: </a:t>
            </a:r>
            <a:r>
              <a:rPr lang="en-US" dirty="0"/>
              <a:t>e00868</a:t>
            </a:r>
          </a:p>
          <a:p>
            <a:endParaRPr lang="en-US" dirty="0"/>
          </a:p>
        </p:txBody>
      </p:sp>
      <p:pic>
        <p:nvPicPr>
          <p:cNvPr id="3" name="Picture 2">
            <a:extLst>
              <a:ext uri="{FF2B5EF4-FFF2-40B4-BE49-F238E27FC236}">
                <a16:creationId xmlns:a16="http://schemas.microsoft.com/office/drawing/2014/main" id="{397BC77D-AD04-D34C-A681-AE468E922A86}"/>
              </a:ext>
            </a:extLst>
          </p:cNvPr>
          <p:cNvPicPr>
            <a:picLocks noChangeAspect="1"/>
          </p:cNvPicPr>
          <p:nvPr/>
        </p:nvPicPr>
        <p:blipFill>
          <a:blip r:embed="rId3"/>
          <a:stretch>
            <a:fillRect/>
          </a:stretch>
        </p:blipFill>
        <p:spPr>
          <a:xfrm>
            <a:off x="112542" y="1939315"/>
            <a:ext cx="8574258" cy="2979370"/>
          </a:xfrm>
          <a:prstGeom prst="rect">
            <a:avLst/>
          </a:prstGeom>
        </p:spPr>
      </p:pic>
    </p:spTree>
    <p:extLst>
      <p:ext uri="{BB962C8B-B14F-4D97-AF65-F5344CB8AC3E}">
        <p14:creationId xmlns:p14="http://schemas.microsoft.com/office/powerpoint/2010/main" val="19139365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15823"/>
          </a:xfrm>
        </p:spPr>
        <p:txBody>
          <a:bodyPr>
            <a:normAutofit fontScale="90000"/>
          </a:bodyPr>
          <a:lstStyle/>
          <a:p>
            <a:r>
              <a:rPr lang="en-US" b="1" dirty="0">
                <a:latin typeface="Calibri"/>
                <a:cs typeface="Calibri"/>
              </a:rPr>
              <a:t>Synteny analysis shows horizontal gene transfer</a:t>
            </a:r>
          </a:p>
        </p:txBody>
      </p:sp>
      <p:sp>
        <p:nvSpPr>
          <p:cNvPr id="8" name="TextBox 7">
            <a:extLst>
              <a:ext uri="{FF2B5EF4-FFF2-40B4-BE49-F238E27FC236}">
                <a16:creationId xmlns:a16="http://schemas.microsoft.com/office/drawing/2014/main" id="{19BF579F-0B7B-194F-A1A7-4CC668BEE129}"/>
              </a:ext>
            </a:extLst>
          </p:cNvPr>
          <p:cNvSpPr txBox="1"/>
          <p:nvPr/>
        </p:nvSpPr>
        <p:spPr>
          <a:xfrm>
            <a:off x="1561515" y="5934670"/>
            <a:ext cx="4881488" cy="369332"/>
          </a:xfrm>
          <a:prstGeom prst="rect">
            <a:avLst/>
          </a:prstGeom>
          <a:noFill/>
        </p:spPr>
        <p:txBody>
          <a:bodyPr wrap="square" rtlCol="0">
            <a:spAutoFit/>
          </a:bodyPr>
          <a:lstStyle/>
          <a:p>
            <a:r>
              <a:rPr lang="en-US" dirty="0"/>
              <a:t>Rolland T., et al. </a:t>
            </a:r>
            <a:r>
              <a:rPr lang="en-US" i="1" dirty="0" err="1"/>
              <a:t>PLoS</a:t>
            </a:r>
            <a:r>
              <a:rPr lang="en-US" i="1" dirty="0"/>
              <a:t> ONE </a:t>
            </a:r>
            <a:r>
              <a:rPr lang="en-US" dirty="0"/>
              <a:t>(2009)</a:t>
            </a:r>
            <a:r>
              <a:rPr lang="en-US" b="1" dirty="0"/>
              <a:t>.4: </a:t>
            </a:r>
            <a:r>
              <a:rPr lang="en-US" dirty="0"/>
              <a:t>e6515</a:t>
            </a:r>
          </a:p>
        </p:txBody>
      </p:sp>
      <p:pic>
        <p:nvPicPr>
          <p:cNvPr id="4" name="Picture 3">
            <a:extLst>
              <a:ext uri="{FF2B5EF4-FFF2-40B4-BE49-F238E27FC236}">
                <a16:creationId xmlns:a16="http://schemas.microsoft.com/office/drawing/2014/main" id="{8BEB6F9D-EED0-AF4F-9A7D-0F9487076BDE}"/>
              </a:ext>
            </a:extLst>
          </p:cNvPr>
          <p:cNvPicPr>
            <a:picLocks noChangeAspect="1"/>
          </p:cNvPicPr>
          <p:nvPr/>
        </p:nvPicPr>
        <p:blipFill>
          <a:blip r:embed="rId3"/>
          <a:stretch>
            <a:fillRect/>
          </a:stretch>
        </p:blipFill>
        <p:spPr>
          <a:xfrm>
            <a:off x="0" y="1573311"/>
            <a:ext cx="9144000" cy="2135795"/>
          </a:xfrm>
          <a:prstGeom prst="rect">
            <a:avLst/>
          </a:prstGeom>
        </p:spPr>
      </p:pic>
      <p:sp>
        <p:nvSpPr>
          <p:cNvPr id="5" name="Rectangle 4">
            <a:extLst>
              <a:ext uri="{FF2B5EF4-FFF2-40B4-BE49-F238E27FC236}">
                <a16:creationId xmlns:a16="http://schemas.microsoft.com/office/drawing/2014/main" id="{46A9A051-871C-5440-80D1-401283D806B3}"/>
              </a:ext>
            </a:extLst>
          </p:cNvPr>
          <p:cNvSpPr/>
          <p:nvPr/>
        </p:nvSpPr>
        <p:spPr>
          <a:xfrm>
            <a:off x="4107766" y="2996418"/>
            <a:ext cx="2644726" cy="323557"/>
          </a:xfrm>
          <a:prstGeom prst="rect">
            <a:avLst/>
          </a:prstGeom>
          <a:noFill/>
          <a:ln w="41275">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0611525"/>
      </p:ext>
    </p:extLst>
  </p:cSld>
  <p:clrMapOvr>
    <a:masterClrMapping/>
  </p:clrMapOvr>
</p:sld>
</file>

<file path=ppt/theme/theme1.xml><?xml version="1.0" encoding="utf-8"?>
<a:theme xmlns:a="http://schemas.openxmlformats.org/drawingml/2006/main" name="GS_powerpoint_template ">
  <a:themeElements>
    <a:clrScheme name="Custom 2">
      <a:dk1>
        <a:srgbClr val="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10658</TotalTime>
  <Words>871</Words>
  <Application>Microsoft Macintosh PowerPoint</Application>
  <PresentationFormat>On-screen Show (4:3)</PresentationFormat>
  <Paragraphs>97</Paragraphs>
  <Slides>14</Slides>
  <Notes>13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Dekar</vt:lpstr>
      <vt:lpstr>GS_powerpoint_template </vt:lpstr>
      <vt:lpstr>Synteny Analysis</vt:lpstr>
      <vt:lpstr>Learning Goals</vt:lpstr>
      <vt:lpstr>Genome Numbers and the problems </vt:lpstr>
      <vt:lpstr>Limitations of Comparison Methods</vt:lpstr>
      <vt:lpstr>What is Synteny?</vt:lpstr>
      <vt:lpstr>Synteny analysis shows conserved regions</vt:lpstr>
      <vt:lpstr>Synteny analysis shows Genome expansion</vt:lpstr>
      <vt:lpstr>Synteny analysis shows structural variants</vt:lpstr>
      <vt:lpstr>Synteny analysis shows horizontal gene transfer</vt:lpstr>
      <vt:lpstr>Comparing Synteny Tools</vt:lpstr>
      <vt:lpstr>Progressive Mauve</vt:lpstr>
      <vt:lpstr>POGs in H. pylori are from HGT</vt:lpstr>
      <vt:lpstr>Why is this interesting? </vt:lpstr>
      <vt:lpstr>ACKNOWLEDGEMENTS</vt:lpstr>
    </vt:vector>
  </TitlesOfParts>
  <Manager/>
  <Company>UIS-Georgetown University</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subject/>
  <dc:creator>Janet Russell</dc:creator>
  <cp:keywords/>
  <dc:description/>
  <cp:lastModifiedBy>Gaurav Arora</cp:lastModifiedBy>
  <cp:revision>159</cp:revision>
  <cp:lastPrinted>2013-06-07T14:48:50Z</cp:lastPrinted>
  <dcterms:created xsi:type="dcterms:W3CDTF">2012-05-28T01:17:59Z</dcterms:created>
  <dcterms:modified xsi:type="dcterms:W3CDTF">2019-07-19T16:11:18Z</dcterms:modified>
  <cp:category/>
</cp:coreProperties>
</file>