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2"/>
  </p:notesMasterIdLst>
  <p:sldIdLst>
    <p:sldId id="256" r:id="rId2"/>
    <p:sldId id="257" r:id="rId3"/>
    <p:sldId id="263" r:id="rId4"/>
    <p:sldId id="258" r:id="rId5"/>
    <p:sldId id="264" r:id="rId6"/>
    <p:sldId id="281" r:id="rId7"/>
    <p:sldId id="260" r:id="rId8"/>
    <p:sldId id="266" r:id="rId9"/>
    <p:sldId id="261" r:id="rId10"/>
    <p:sldId id="267" r:id="rId11"/>
    <p:sldId id="282" r:id="rId12"/>
    <p:sldId id="283" r:id="rId13"/>
    <p:sldId id="284" r:id="rId14"/>
    <p:sldId id="269" r:id="rId15"/>
    <p:sldId id="270" r:id="rId16"/>
    <p:sldId id="259" r:id="rId17"/>
    <p:sldId id="285" r:id="rId18"/>
    <p:sldId id="265" r:id="rId19"/>
    <p:sldId id="280" r:id="rId20"/>
    <p:sldId id="272" r:id="rId21"/>
    <p:sldId id="275" r:id="rId22"/>
    <p:sldId id="276" r:id="rId23"/>
    <p:sldId id="277" r:id="rId24"/>
    <p:sldId id="296" r:id="rId25"/>
    <p:sldId id="278" r:id="rId26"/>
    <p:sldId id="286" r:id="rId27"/>
    <p:sldId id="279" r:id="rId28"/>
    <p:sldId id="293" r:id="rId29"/>
    <p:sldId id="287" r:id="rId30"/>
    <p:sldId id="294" r:id="rId31"/>
    <p:sldId id="288" r:id="rId32"/>
    <p:sldId id="289" r:id="rId33"/>
    <p:sldId id="290" r:id="rId34"/>
    <p:sldId id="291" r:id="rId35"/>
    <p:sldId id="292" r:id="rId36"/>
    <p:sldId id="295" r:id="rId37"/>
    <p:sldId id="262" r:id="rId38"/>
    <p:sldId id="274" r:id="rId39"/>
    <p:sldId id="273" r:id="rId40"/>
    <p:sldId id="26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showGuides="1">
      <p:cViewPr varScale="1">
        <p:scale>
          <a:sx n="119" d="100"/>
          <a:sy n="119" d="100"/>
        </p:scale>
        <p:origin x="108"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DF9FB-AB0F-4FA5-9E80-6B1E07FCFB48}"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01EA9-9F4C-4664-B61B-EC4B063DB533}" type="slidenum">
              <a:rPr lang="en-US" smtClean="0"/>
              <a:t>‹#›</a:t>
            </a:fld>
            <a:endParaRPr lang="en-US"/>
          </a:p>
        </p:txBody>
      </p:sp>
    </p:spTree>
    <p:extLst>
      <p:ext uri="{BB962C8B-B14F-4D97-AF65-F5344CB8AC3E}">
        <p14:creationId xmlns:p14="http://schemas.microsoft.com/office/powerpoint/2010/main" val="298716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through these questions BEFORE collecting data,</a:t>
            </a:r>
            <a:r>
              <a:rPr lang="en-US" baseline="0" dirty="0" smtClean="0"/>
              <a:t> to plan for the life cycle of the data and study </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6</a:t>
            </a:fld>
            <a:endParaRPr lang="en-US"/>
          </a:p>
        </p:txBody>
      </p:sp>
    </p:spTree>
    <p:extLst>
      <p:ext uri="{BB962C8B-B14F-4D97-AF65-F5344CB8AC3E}">
        <p14:creationId xmlns:p14="http://schemas.microsoft.com/office/powerpoint/2010/main" val="2309474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keywords area, type ‘macroinvertebrates’ </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25</a:t>
            </a:fld>
            <a:endParaRPr lang="en-US"/>
          </a:p>
        </p:txBody>
      </p:sp>
    </p:spTree>
    <p:extLst>
      <p:ext uri="{BB962C8B-B14F-4D97-AF65-F5344CB8AC3E}">
        <p14:creationId xmlns:p14="http://schemas.microsoft.com/office/powerpoint/2010/main" val="384256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comes up with all the ‘macroinvertebrate’ sites  - the table shows you (using color coding) which months within each year the different NEON sites have macroinvertebrate data available.</a:t>
            </a:r>
          </a:p>
        </p:txBody>
      </p:sp>
      <p:sp>
        <p:nvSpPr>
          <p:cNvPr id="4" name="Slide Number Placeholder 3"/>
          <p:cNvSpPr>
            <a:spLocks noGrp="1"/>
          </p:cNvSpPr>
          <p:nvPr>
            <p:ph type="sldNum" sz="quarter" idx="10"/>
          </p:nvPr>
        </p:nvSpPr>
        <p:spPr/>
        <p:txBody>
          <a:bodyPr/>
          <a:lstStyle/>
          <a:p>
            <a:fld id="{A7A01EA9-9F4C-4664-B61B-EC4B063DB533}" type="slidenum">
              <a:rPr lang="en-US" smtClean="0"/>
              <a:t>26</a:t>
            </a:fld>
            <a:endParaRPr lang="en-US"/>
          </a:p>
        </p:txBody>
      </p:sp>
    </p:spTree>
    <p:extLst>
      <p:ext uri="{BB962C8B-B14F-4D97-AF65-F5344CB8AC3E}">
        <p14:creationId xmlns:p14="http://schemas.microsoft.com/office/powerpoint/2010/main" val="42786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‘CARI’ as ‘site’  </a:t>
            </a:r>
          </a:p>
          <a:p>
            <a:r>
              <a:rPr lang="en-US" dirty="0" smtClean="0"/>
              <a:t>Then</a:t>
            </a:r>
            <a:r>
              <a:rPr lang="en-US" baseline="0" dirty="0" smtClean="0"/>
              <a:t> click ‘download data’  - this will result in </a:t>
            </a:r>
          </a:p>
          <a:p>
            <a:r>
              <a:rPr lang="en-US" baseline="0" dirty="0" smtClean="0"/>
              <a:t>For our lesson, I have downloaded the data for you, from two particular dates in 2018 at the CARI site.  Those files are in our weekly course folder.</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27</a:t>
            </a:fld>
            <a:endParaRPr lang="en-US"/>
          </a:p>
        </p:txBody>
      </p:sp>
    </p:spTree>
    <p:extLst>
      <p:ext uri="{BB962C8B-B14F-4D97-AF65-F5344CB8AC3E}">
        <p14:creationId xmlns:p14="http://schemas.microsoft.com/office/powerpoint/2010/main" val="473031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CARI is</a:t>
            </a:r>
            <a:r>
              <a:rPr lang="en-US" baseline="0" dirty="0" smtClean="0"/>
              <a:t> a NEON specific annotation- it stands for Caribou Creek, it’s a NEON site in Alaska. This is a screenshot of the site page. </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29</a:t>
            </a:fld>
            <a:endParaRPr lang="en-US"/>
          </a:p>
        </p:txBody>
      </p:sp>
    </p:spTree>
    <p:extLst>
      <p:ext uri="{BB962C8B-B14F-4D97-AF65-F5344CB8AC3E}">
        <p14:creationId xmlns:p14="http://schemas.microsoft.com/office/powerpoint/2010/main" val="3587900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at left: CARI NEON tower</a:t>
            </a:r>
          </a:p>
          <a:p>
            <a:r>
              <a:rPr lang="en-US" dirty="0" smtClean="0"/>
              <a:t>Picture at right: photo of part</a:t>
            </a:r>
            <a:r>
              <a:rPr lang="en-US" baseline="0" dirty="0" smtClean="0"/>
              <a:t> of sampling area near the stream where the aquatic invertebrates were sampled</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30</a:t>
            </a:fld>
            <a:endParaRPr lang="en-US"/>
          </a:p>
        </p:txBody>
      </p:sp>
    </p:spTree>
    <p:extLst>
      <p:ext uri="{BB962C8B-B14F-4D97-AF65-F5344CB8AC3E}">
        <p14:creationId xmlns:p14="http://schemas.microsoft.com/office/powerpoint/2010/main" val="3678920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scroll through the rest of the page and learn a lot more about what information is available at this site (not just macroinvertebrates!)</a:t>
            </a:r>
            <a:r>
              <a:rPr lang="en-US" baseline="0" dirty="0" smtClean="0"/>
              <a:t> which is itself a kind of metadata and can inform which kinds of research questions we’d like to ask and answer with NEON data</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31</a:t>
            </a:fld>
            <a:endParaRPr lang="en-US"/>
          </a:p>
        </p:txBody>
      </p:sp>
    </p:spTree>
    <p:extLst>
      <p:ext uri="{BB962C8B-B14F-4D97-AF65-F5344CB8AC3E}">
        <p14:creationId xmlns:p14="http://schemas.microsoft.com/office/powerpoint/2010/main" val="1681491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Macroinvertebrates are invertebrates (insects, snails, crustaceans) that are large enough to be visible to human eyes without a microscope</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33</a:t>
            </a:fld>
            <a:endParaRPr lang="en-US"/>
          </a:p>
        </p:txBody>
      </p:sp>
    </p:spTree>
    <p:extLst>
      <p:ext uri="{BB962C8B-B14F-4D97-AF65-F5344CB8AC3E}">
        <p14:creationId xmlns:p14="http://schemas.microsoft.com/office/powerpoint/2010/main" val="3271325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lots of different kinds</a:t>
            </a:r>
            <a:r>
              <a:rPr lang="en-US" baseline="0" dirty="0" smtClean="0"/>
              <a:t> of nets and sampling methods to collect and count macroinvertebrates – which is one of the reasons that metadata is so critical!  What if two sets of samples were collected or reported in different ways – should you combine them in your analysis?  You’d need to understand the methods and how the data is reported to decide how to answer and what is appropriate</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35</a:t>
            </a:fld>
            <a:endParaRPr lang="en-US"/>
          </a:p>
        </p:txBody>
      </p:sp>
    </p:spTree>
    <p:extLst>
      <p:ext uri="{BB962C8B-B14F-4D97-AF65-F5344CB8AC3E}">
        <p14:creationId xmlns:p14="http://schemas.microsoft.com/office/powerpoint/2010/main" val="3261304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samples are collected, they are then brought back to a lab to identify. Your lesson starts from the point at which the insects have been taken from streams, identified and counted, and turned into data on a spreadsheet. </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36</a:t>
            </a:fld>
            <a:endParaRPr lang="en-US"/>
          </a:p>
        </p:txBody>
      </p:sp>
    </p:spTree>
    <p:extLst>
      <p:ext uri="{BB962C8B-B14F-4D97-AF65-F5344CB8AC3E}">
        <p14:creationId xmlns:p14="http://schemas.microsoft.com/office/powerpoint/2010/main" val="2604145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examples, there are many others! Environmental data doesn’t only live</a:t>
            </a:r>
            <a:r>
              <a:rPr lang="en-US" baseline="0" dirty="0" smtClean="0"/>
              <a:t> in one repository or database – both a blessing and a curse. Each system has their own way of managing information and files.</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38</a:t>
            </a:fld>
            <a:endParaRPr lang="en-US"/>
          </a:p>
        </p:txBody>
      </p:sp>
    </p:spTree>
    <p:extLst>
      <p:ext uri="{BB962C8B-B14F-4D97-AF65-F5344CB8AC3E}">
        <p14:creationId xmlns:p14="http://schemas.microsoft.com/office/powerpoint/2010/main" val="310418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Think of metadata as the </a:t>
            </a:r>
            <a:r>
              <a:rPr lang="en-US" i="1" dirty="0" smtClean="0"/>
              <a:t>What, when, where, and how of data collection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10</a:t>
            </a:fld>
            <a:endParaRPr lang="en-US"/>
          </a:p>
        </p:txBody>
      </p:sp>
    </p:spTree>
    <p:extLst>
      <p:ext uri="{BB962C8B-B14F-4D97-AF65-F5344CB8AC3E}">
        <p14:creationId xmlns:p14="http://schemas.microsoft.com/office/powerpoint/2010/main" val="1065689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resources to help you work with “other peoples data” – including our class!  These are other resources online, available for free intentionally to help orient more scientists to how to use existing data appropriately to answer environmental science questions </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40</a:t>
            </a:fld>
            <a:endParaRPr lang="en-US"/>
          </a:p>
        </p:txBody>
      </p:sp>
    </p:spTree>
    <p:extLst>
      <p:ext uri="{BB962C8B-B14F-4D97-AF65-F5344CB8AC3E}">
        <p14:creationId xmlns:p14="http://schemas.microsoft.com/office/powerpoint/2010/main" val="361593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example of metadata about songs on someone’s computer. Note that this isn’t a song and we’re listening seeing or listening to music – this is information ABOUT the music in the person’s music library. Metadata here includes the names of the songs, artist, album, time (length of song), track # on the album, rating, how many times it’s been played, when it was last played, and the date added to the library. </a:t>
            </a:r>
          </a:p>
          <a:p>
            <a:endParaRPr lang="en-US" baseline="0" dirty="0" smtClean="0"/>
          </a:p>
          <a:p>
            <a:r>
              <a:rPr lang="en-US" baseline="0" dirty="0" smtClean="0"/>
              <a:t>We can collect and sort the same kind of information about environmental data. </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13</a:t>
            </a:fld>
            <a:endParaRPr lang="en-US"/>
          </a:p>
        </p:txBody>
      </p:sp>
    </p:spTree>
    <p:extLst>
      <p:ext uri="{BB962C8B-B14F-4D97-AF65-F5344CB8AC3E}">
        <p14:creationId xmlns:p14="http://schemas.microsoft.com/office/powerpoint/2010/main" val="215856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17</a:t>
            </a:fld>
            <a:endParaRPr lang="en-US"/>
          </a:p>
        </p:txBody>
      </p:sp>
    </p:spTree>
    <p:extLst>
      <p:ext uri="{BB962C8B-B14F-4D97-AF65-F5344CB8AC3E}">
        <p14:creationId xmlns:p14="http://schemas.microsoft.com/office/powerpoint/2010/main" val="95546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NEON sites, shown in red and gray dots</a:t>
            </a:r>
            <a:r>
              <a:rPr lang="en-US" baseline="0" dirty="0" smtClean="0"/>
              <a:t> and green triangles are located in a variety of ecoregions across the United States. </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19</a:t>
            </a:fld>
            <a:endParaRPr lang="en-US"/>
          </a:p>
        </p:txBody>
      </p:sp>
    </p:spTree>
    <p:extLst>
      <p:ext uri="{BB962C8B-B14F-4D97-AF65-F5344CB8AC3E}">
        <p14:creationId xmlns:p14="http://schemas.microsoft.com/office/powerpoint/2010/main" val="237781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site has a tower and often</a:t>
            </a:r>
            <a:r>
              <a:rPr lang="en-US" baseline="0" dirty="0" smtClean="0"/>
              <a:t> additional data</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20</a:t>
            </a:fld>
            <a:endParaRPr lang="en-US"/>
          </a:p>
        </p:txBody>
      </p:sp>
    </p:spTree>
    <p:extLst>
      <p:ext uri="{BB962C8B-B14F-4D97-AF65-F5344CB8AC3E}">
        <p14:creationId xmlns:p14="http://schemas.microsoft.com/office/powerpoint/2010/main" val="122070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and this week, we’ll be working with aquatic samples</a:t>
            </a:r>
            <a:r>
              <a:rPr lang="en-US" baseline="0" dirty="0" smtClean="0"/>
              <a:t> from the ‘aquatic array’ parts of the field sites.</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21</a:t>
            </a:fld>
            <a:endParaRPr lang="en-US"/>
          </a:p>
        </p:txBody>
      </p:sp>
    </p:spTree>
    <p:extLst>
      <p:ext uri="{BB962C8B-B14F-4D97-AF65-F5344CB8AC3E}">
        <p14:creationId xmlns:p14="http://schemas.microsoft.com/office/powerpoint/2010/main" val="215785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on your computer we will go through the process of finding and downloading environmental data from a database, exploring its data management and metadata, and answering questions about the data using the information that we learn. We will be doing so using NEON data about stream aquatic macroinvertebrates, so we’ll now go through where and how to download NEON data, other places to find environmental data, and what macroinvertebrates are before jumping into our hands on lesson for the rest of the week. </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23</a:t>
            </a:fld>
            <a:endParaRPr lang="en-US"/>
          </a:p>
        </p:txBody>
      </p:sp>
    </p:spTree>
    <p:extLst>
      <p:ext uri="{BB962C8B-B14F-4D97-AF65-F5344CB8AC3E}">
        <p14:creationId xmlns:p14="http://schemas.microsoft.com/office/powerpoint/2010/main" val="72547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data portal and ‘browse data’ – we want to explore what data is available before downloading anything</a:t>
            </a:r>
            <a:endParaRPr lang="en-US" dirty="0"/>
          </a:p>
        </p:txBody>
      </p:sp>
      <p:sp>
        <p:nvSpPr>
          <p:cNvPr id="4" name="Slide Number Placeholder 3"/>
          <p:cNvSpPr>
            <a:spLocks noGrp="1"/>
          </p:cNvSpPr>
          <p:nvPr>
            <p:ph type="sldNum" sz="quarter" idx="10"/>
          </p:nvPr>
        </p:nvSpPr>
        <p:spPr/>
        <p:txBody>
          <a:bodyPr/>
          <a:lstStyle/>
          <a:p>
            <a:fld id="{A7A01EA9-9F4C-4664-B61B-EC4B063DB533}" type="slidenum">
              <a:rPr lang="en-US" smtClean="0"/>
              <a:t>24</a:t>
            </a:fld>
            <a:endParaRPr lang="en-US"/>
          </a:p>
        </p:txBody>
      </p:sp>
    </p:spTree>
    <p:extLst>
      <p:ext uri="{BB962C8B-B14F-4D97-AF65-F5344CB8AC3E}">
        <p14:creationId xmlns:p14="http://schemas.microsoft.com/office/powerpoint/2010/main" val="31053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9/30/2019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9/30/2019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9/30/2019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9/30/2019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9/30/2019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9/30/2019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dataone.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practicaldatamanagement.wordpres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datacarpentry.org/spreadsheet-ecology-lesson/" TargetMode="External"/><Relationship Id="rId4" Type="http://schemas.openxmlformats.org/officeDocument/2006/relationships/hyperlink" Target="https://datacarpentry.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1" y="2723593"/>
            <a:ext cx="7315200" cy="3255264"/>
          </a:xfrm>
        </p:spPr>
        <p:txBody>
          <a:bodyPr/>
          <a:lstStyle/>
          <a:p>
            <a:r>
              <a:rPr lang="en-US" b="1" dirty="0" smtClean="0"/>
              <a:t>Data Management and Metadata</a:t>
            </a:r>
            <a:endParaRPr lang="en-US" b="1"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0912"/>
          <a:stretch/>
        </p:blipFill>
        <p:spPr>
          <a:xfrm>
            <a:off x="0" y="766118"/>
            <a:ext cx="9150436" cy="2380736"/>
          </a:xfrm>
          <a:prstGeom prst="rect">
            <a:avLst/>
          </a:prstGeom>
        </p:spPr>
      </p:pic>
      <p:sp>
        <p:nvSpPr>
          <p:cNvPr id="7" name="TextBox 6"/>
          <p:cNvSpPr txBox="1"/>
          <p:nvPr/>
        </p:nvSpPr>
        <p:spPr>
          <a:xfrm>
            <a:off x="5873580" y="3076144"/>
            <a:ext cx="3344562" cy="369332"/>
          </a:xfrm>
          <a:prstGeom prst="rect">
            <a:avLst/>
          </a:prstGeom>
          <a:noFill/>
        </p:spPr>
        <p:txBody>
          <a:bodyPr wrap="square" rtlCol="0">
            <a:spAutoFit/>
          </a:bodyPr>
          <a:lstStyle/>
          <a:p>
            <a:pPr algn="r"/>
            <a:r>
              <a:rPr lang="en-US" dirty="0" smtClean="0"/>
              <a:t>Source: USFWS Southeast</a:t>
            </a:r>
            <a:endParaRPr lang="en-US" dirty="0"/>
          </a:p>
        </p:txBody>
      </p:sp>
    </p:spTree>
    <p:extLst>
      <p:ext uri="{BB962C8B-B14F-4D97-AF65-F5344CB8AC3E}">
        <p14:creationId xmlns:p14="http://schemas.microsoft.com/office/powerpoint/2010/main" val="522566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includes?</a:t>
            </a:r>
            <a:endParaRPr lang="en-US" dirty="0"/>
          </a:p>
        </p:txBody>
      </p:sp>
      <p:sp>
        <p:nvSpPr>
          <p:cNvPr id="3" name="Content Placeholder 2"/>
          <p:cNvSpPr>
            <a:spLocks noGrp="1"/>
          </p:cNvSpPr>
          <p:nvPr>
            <p:ph idx="1"/>
          </p:nvPr>
        </p:nvSpPr>
        <p:spPr/>
        <p:txBody>
          <a:bodyPr/>
          <a:lstStyle/>
          <a:p>
            <a:r>
              <a:rPr lang="en-US" i="1" dirty="0" smtClean="0"/>
              <a:t>How </a:t>
            </a:r>
            <a:r>
              <a:rPr lang="en-US" i="1" dirty="0"/>
              <a:t>to find and access the </a:t>
            </a:r>
            <a:r>
              <a:rPr lang="en-US" i="1" dirty="0" smtClean="0"/>
              <a:t>data?</a:t>
            </a:r>
          </a:p>
          <a:p>
            <a:endParaRPr lang="en-US" i="1" dirty="0" smtClean="0"/>
          </a:p>
          <a:p>
            <a:r>
              <a:rPr lang="en-US" i="1" dirty="0" smtClean="0"/>
              <a:t>What </a:t>
            </a:r>
            <a:r>
              <a:rPr lang="en-US" i="1" dirty="0"/>
              <a:t>kinds of questions the data might be appropriate to apply </a:t>
            </a:r>
            <a:r>
              <a:rPr lang="en-US" i="1" dirty="0" smtClean="0"/>
              <a:t>to?</a:t>
            </a:r>
          </a:p>
          <a:p>
            <a:endParaRPr lang="en-US" i="1" dirty="0" smtClean="0"/>
          </a:p>
          <a:p>
            <a:r>
              <a:rPr lang="en-US" i="1" dirty="0" smtClean="0"/>
              <a:t>Warnings </a:t>
            </a:r>
            <a:r>
              <a:rPr lang="en-US" i="1" dirty="0"/>
              <a:t>and caveats about known inconsistencies or problems with the </a:t>
            </a:r>
            <a:r>
              <a:rPr lang="en-US" i="1" dirty="0" smtClean="0"/>
              <a:t>data?</a:t>
            </a:r>
          </a:p>
          <a:p>
            <a:endParaRPr lang="en-US" dirty="0"/>
          </a:p>
          <a:p>
            <a:r>
              <a:rPr lang="en-US" i="1" dirty="0"/>
              <a:t>Descriptors about the extent of the data (e.g. number of rows and columns that should be there) </a:t>
            </a:r>
            <a:r>
              <a:rPr lang="en-US" dirty="0"/>
              <a:t> </a:t>
            </a:r>
          </a:p>
        </p:txBody>
      </p:sp>
    </p:spTree>
    <p:extLst>
      <p:ext uri="{BB962C8B-B14F-4D97-AF65-F5344CB8AC3E}">
        <p14:creationId xmlns:p14="http://schemas.microsoft.com/office/powerpoint/2010/main" val="180698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metadata look like?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159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metadata looks like</a:t>
            </a:r>
            <a:endParaRPr lang="en-US" dirty="0"/>
          </a:p>
        </p:txBody>
      </p:sp>
      <p:sp>
        <p:nvSpPr>
          <p:cNvPr id="3" name="Content Placeholder 2"/>
          <p:cNvSpPr>
            <a:spLocks noGrp="1"/>
          </p:cNvSpPr>
          <p:nvPr>
            <p:ph idx="1"/>
          </p:nvPr>
        </p:nvSpPr>
        <p:spPr/>
        <p:txBody>
          <a:bodyPr/>
          <a:lstStyle/>
          <a:p>
            <a:r>
              <a:rPr lang="en-US" dirty="0" smtClean="0"/>
              <a:t>Metadata can be </a:t>
            </a:r>
            <a:r>
              <a:rPr lang="en-US" dirty="0"/>
              <a:t>a separate written description of the dataset, images (like maps or photos</a:t>
            </a:r>
            <a:r>
              <a:rPr lang="en-US" dirty="0" smtClean="0"/>
              <a:t>)</a:t>
            </a:r>
          </a:p>
          <a:p>
            <a:endParaRPr lang="en-US" dirty="0"/>
          </a:p>
          <a:p>
            <a:endParaRPr lang="en-US" dirty="0" smtClean="0"/>
          </a:p>
          <a:p>
            <a:r>
              <a:rPr lang="en-US" dirty="0" smtClean="0"/>
              <a:t> Metadata can be in </a:t>
            </a:r>
            <a:r>
              <a:rPr lang="en-US" dirty="0"/>
              <a:t>several kinds of formats – a separate tab in a workbook, a text document stored with the data files, or special machine readable metadata file formats. </a:t>
            </a:r>
            <a:endParaRPr lang="en-US" dirty="0" smtClean="0"/>
          </a:p>
          <a:p>
            <a:endParaRPr lang="en-US" dirty="0"/>
          </a:p>
          <a:p>
            <a:r>
              <a:rPr lang="en-US" dirty="0" smtClean="0"/>
              <a:t>Remember </a:t>
            </a:r>
            <a:r>
              <a:rPr lang="en-US" dirty="0"/>
              <a:t>to plan from the user’s perspective. That user may be someone else – like your classmate – or you in the future! </a:t>
            </a:r>
          </a:p>
          <a:p>
            <a:endParaRPr lang="en-US" dirty="0"/>
          </a:p>
        </p:txBody>
      </p:sp>
    </p:spTree>
    <p:extLst>
      <p:ext uri="{BB962C8B-B14F-4D97-AF65-F5344CB8AC3E}">
        <p14:creationId xmlns:p14="http://schemas.microsoft.com/office/powerpoint/2010/main" val="261217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metadata looks like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2290" y="863600"/>
            <a:ext cx="6608096" cy="5121275"/>
          </a:xfrm>
        </p:spPr>
      </p:pic>
      <p:sp>
        <p:nvSpPr>
          <p:cNvPr id="5" name="TextBox 4"/>
          <p:cNvSpPr txBox="1"/>
          <p:nvPr/>
        </p:nvSpPr>
        <p:spPr>
          <a:xfrm>
            <a:off x="7422292" y="6046573"/>
            <a:ext cx="3408094" cy="553998"/>
          </a:xfrm>
          <a:prstGeom prst="rect">
            <a:avLst/>
          </a:prstGeom>
          <a:noFill/>
        </p:spPr>
        <p:txBody>
          <a:bodyPr wrap="square" rtlCol="0">
            <a:spAutoFit/>
          </a:bodyPr>
          <a:lstStyle/>
          <a:p>
            <a:pPr algn="r"/>
            <a:r>
              <a:rPr lang="en-US" sz="1200" dirty="0" smtClean="0"/>
              <a:t>Source: </a:t>
            </a:r>
            <a:r>
              <a:rPr lang="en-US" sz="1200" dirty="0" err="1" smtClean="0"/>
              <a:t>flickr</a:t>
            </a:r>
            <a:r>
              <a:rPr lang="en-US" sz="1200" dirty="0" smtClean="0"/>
              <a:t> user Adam Rice </a:t>
            </a:r>
            <a:r>
              <a:rPr lang="en-US" sz="1200" b="1" dirty="0" smtClean="0"/>
              <a:t>(</a:t>
            </a:r>
            <a:r>
              <a:rPr lang="en-US" sz="1200" b="1" dirty="0"/>
              <a:t>CC BY-NC 2.0) </a:t>
            </a:r>
          </a:p>
          <a:p>
            <a:endParaRPr lang="en-US" dirty="0"/>
          </a:p>
        </p:txBody>
      </p:sp>
    </p:spTree>
    <p:extLst>
      <p:ext uri="{BB962C8B-B14F-4D97-AF65-F5344CB8AC3E}">
        <p14:creationId xmlns:p14="http://schemas.microsoft.com/office/powerpoint/2010/main" val="3082142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7052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a:t>
            </a:r>
            <a:r>
              <a:rPr lang="en-US" dirty="0" err="1" smtClean="0"/>
              <a:t>environmentaldata</a:t>
            </a:r>
            <a:r>
              <a:rPr lang="en-US" dirty="0" smtClean="0"/>
              <a:t>?</a:t>
            </a:r>
            <a:endParaRPr lang="en-US" dirty="0"/>
          </a:p>
        </p:txBody>
      </p:sp>
      <p:sp>
        <p:nvSpPr>
          <p:cNvPr id="3" name="Content Placeholder 2"/>
          <p:cNvSpPr>
            <a:spLocks noGrp="1"/>
          </p:cNvSpPr>
          <p:nvPr>
            <p:ph idx="1"/>
          </p:nvPr>
        </p:nvSpPr>
        <p:spPr/>
        <p:txBody>
          <a:bodyPr/>
          <a:lstStyle/>
          <a:p>
            <a:r>
              <a:rPr lang="en-US" dirty="0"/>
              <a:t>In our class, we start from data already in excel spreadsheet form – but data doesn’t automatically start there</a:t>
            </a:r>
            <a:r>
              <a:rPr lang="en-US" dirty="0" smtClean="0"/>
              <a:t>.</a:t>
            </a:r>
          </a:p>
          <a:p>
            <a:endParaRPr lang="en-US" dirty="0"/>
          </a:p>
          <a:p>
            <a:r>
              <a:rPr lang="en-US" dirty="0" smtClean="0"/>
              <a:t>Most often, you develop a research question, then need to find data in databases that can help you answer you question. </a:t>
            </a:r>
          </a:p>
          <a:p>
            <a:endParaRPr lang="en-US" dirty="0"/>
          </a:p>
          <a:p>
            <a:r>
              <a:rPr lang="en-US" dirty="0" smtClean="0"/>
              <a:t>Understanding data management and metadata will help you make sense of the datasets in databases.</a:t>
            </a:r>
          </a:p>
          <a:p>
            <a:endParaRPr lang="en-US" dirty="0"/>
          </a:p>
          <a:p>
            <a:r>
              <a:rPr lang="en-US" dirty="0" smtClean="0"/>
              <a:t>For today’s class, we’ll be looking at one environmental data repository – NEON.</a:t>
            </a:r>
            <a:endParaRPr lang="en-US" dirty="0"/>
          </a:p>
        </p:txBody>
      </p:sp>
    </p:spTree>
    <p:extLst>
      <p:ext uri="{BB962C8B-B14F-4D97-AF65-F5344CB8AC3E}">
        <p14:creationId xmlns:p14="http://schemas.microsoft.com/office/powerpoint/2010/main" val="3871669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NEON?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346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8738" y="2041408"/>
            <a:ext cx="7315200" cy="2765658"/>
          </a:xfrm>
        </p:spPr>
      </p:pic>
      <p:sp>
        <p:nvSpPr>
          <p:cNvPr id="5" name="TextBox 4"/>
          <p:cNvSpPr txBox="1"/>
          <p:nvPr/>
        </p:nvSpPr>
        <p:spPr>
          <a:xfrm>
            <a:off x="9127524" y="4807066"/>
            <a:ext cx="2056414" cy="369332"/>
          </a:xfrm>
          <a:prstGeom prst="rect">
            <a:avLst/>
          </a:prstGeom>
          <a:noFill/>
        </p:spPr>
        <p:txBody>
          <a:bodyPr wrap="square" rtlCol="0">
            <a:spAutoFit/>
          </a:bodyPr>
          <a:lstStyle/>
          <a:p>
            <a:pPr algn="r"/>
            <a:r>
              <a:rPr lang="en-US" dirty="0" smtClean="0"/>
              <a:t>Image source: NSF</a:t>
            </a:r>
            <a:endParaRPr lang="en-US" dirty="0"/>
          </a:p>
        </p:txBody>
      </p:sp>
    </p:spTree>
    <p:extLst>
      <p:ext uri="{BB962C8B-B14F-4D97-AF65-F5344CB8AC3E}">
        <p14:creationId xmlns:p14="http://schemas.microsoft.com/office/powerpoint/2010/main" val="1618336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a:t>
            </a:r>
            <a:endParaRPr lang="en-US" dirty="0"/>
          </a:p>
        </p:txBody>
      </p:sp>
      <p:sp>
        <p:nvSpPr>
          <p:cNvPr id="3" name="Content Placeholder 2"/>
          <p:cNvSpPr>
            <a:spLocks noGrp="1"/>
          </p:cNvSpPr>
          <p:nvPr>
            <p:ph idx="1"/>
          </p:nvPr>
        </p:nvSpPr>
        <p:spPr/>
        <p:txBody>
          <a:bodyPr/>
          <a:lstStyle/>
          <a:p>
            <a:r>
              <a:rPr lang="en-US" dirty="0" smtClean="0"/>
              <a:t>NEON stands for the National Ecological Observatory Network, Inc.</a:t>
            </a:r>
          </a:p>
          <a:p>
            <a:endParaRPr lang="en-US" dirty="0"/>
          </a:p>
          <a:p>
            <a:r>
              <a:rPr lang="en-US" dirty="0" smtClean="0"/>
              <a:t>It </a:t>
            </a:r>
            <a:r>
              <a:rPr lang="en-US" dirty="0"/>
              <a:t>is a US National Science Foundation observation facility with 81 field sites across the continent in a range of ecosystems. </a:t>
            </a:r>
            <a:endParaRPr lang="en-US" dirty="0" smtClean="0"/>
          </a:p>
          <a:p>
            <a:endParaRPr lang="en-US" dirty="0" smtClean="0"/>
          </a:p>
          <a:p>
            <a:r>
              <a:rPr lang="en-US" dirty="0" smtClean="0"/>
              <a:t>The </a:t>
            </a:r>
            <a:r>
              <a:rPr lang="en-US" dirty="0"/>
              <a:t>goal of the NEON sites and data collection is to characterize and quantify how US ecosystems are changing. </a:t>
            </a:r>
            <a:endParaRPr lang="en-US" dirty="0" smtClean="0"/>
          </a:p>
          <a:p>
            <a:endParaRPr lang="en-US" dirty="0" smtClean="0"/>
          </a:p>
          <a:p>
            <a:r>
              <a:rPr lang="en-US" dirty="0" smtClean="0"/>
              <a:t>NEON </a:t>
            </a:r>
            <a:r>
              <a:rPr lang="en-US" dirty="0"/>
              <a:t>began collecting data in 2012 and data collection is ongoing. </a:t>
            </a:r>
          </a:p>
        </p:txBody>
      </p:sp>
    </p:spTree>
    <p:extLst>
      <p:ext uri="{BB962C8B-B14F-4D97-AF65-F5344CB8AC3E}">
        <p14:creationId xmlns:p14="http://schemas.microsoft.com/office/powerpoint/2010/main" val="41091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40616" y="863600"/>
            <a:ext cx="7171444" cy="5121275"/>
          </a:xfrm>
        </p:spPr>
      </p:pic>
      <p:sp>
        <p:nvSpPr>
          <p:cNvPr id="5" name="TextBox 4"/>
          <p:cNvSpPr txBox="1"/>
          <p:nvPr/>
        </p:nvSpPr>
        <p:spPr>
          <a:xfrm>
            <a:off x="9055646" y="5984875"/>
            <a:ext cx="2056414" cy="369332"/>
          </a:xfrm>
          <a:prstGeom prst="rect">
            <a:avLst/>
          </a:prstGeom>
          <a:noFill/>
        </p:spPr>
        <p:txBody>
          <a:bodyPr wrap="square" rtlCol="0">
            <a:spAutoFit/>
          </a:bodyPr>
          <a:lstStyle/>
          <a:p>
            <a:pPr algn="r"/>
            <a:r>
              <a:rPr lang="en-US" dirty="0" smtClean="0"/>
              <a:t>Image source: NSF</a:t>
            </a:r>
            <a:endParaRPr lang="en-US" dirty="0"/>
          </a:p>
        </p:txBody>
      </p:sp>
    </p:spTree>
    <p:extLst>
      <p:ext uri="{BB962C8B-B14F-4D97-AF65-F5344CB8AC3E}">
        <p14:creationId xmlns:p14="http://schemas.microsoft.com/office/powerpoint/2010/main" val="2574638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a:t>
            </a:r>
            <a:r>
              <a:rPr lang="en-US" dirty="0" smtClean="0"/>
              <a:t>is data </a:t>
            </a:r>
            <a:r>
              <a:rPr lang="en-US" dirty="0"/>
              <a:t>management </a:t>
            </a:r>
            <a:r>
              <a:rPr lang="en-US" dirty="0" smtClean="0"/>
              <a:t>needed to </a:t>
            </a:r>
            <a:r>
              <a:rPr lang="en-US" dirty="0"/>
              <a:t>work with environmental data</a:t>
            </a:r>
            <a:r>
              <a:rPr lang="en-US" dirty="0" smtClean="0"/>
              <a: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577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5972" y="863600"/>
            <a:ext cx="6820732" cy="5121275"/>
          </a:xfrm>
        </p:spPr>
      </p:pic>
      <p:sp>
        <p:nvSpPr>
          <p:cNvPr id="6" name="TextBox 5"/>
          <p:cNvSpPr txBox="1"/>
          <p:nvPr/>
        </p:nvSpPr>
        <p:spPr>
          <a:xfrm>
            <a:off x="8938053" y="5984875"/>
            <a:ext cx="2056414" cy="369332"/>
          </a:xfrm>
          <a:prstGeom prst="rect">
            <a:avLst/>
          </a:prstGeom>
          <a:noFill/>
        </p:spPr>
        <p:txBody>
          <a:bodyPr wrap="square" rtlCol="0">
            <a:spAutoFit/>
          </a:bodyPr>
          <a:lstStyle/>
          <a:p>
            <a:pPr algn="r"/>
            <a:r>
              <a:rPr lang="en-US" dirty="0" smtClean="0"/>
              <a:t>Image source: NSF</a:t>
            </a:r>
            <a:endParaRPr lang="en-US" dirty="0"/>
          </a:p>
        </p:txBody>
      </p:sp>
    </p:spTree>
    <p:extLst>
      <p:ext uri="{BB962C8B-B14F-4D97-AF65-F5344CB8AC3E}">
        <p14:creationId xmlns:p14="http://schemas.microsoft.com/office/powerpoint/2010/main" val="3622531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5972" y="863600"/>
            <a:ext cx="6820732" cy="5121275"/>
          </a:xfrm>
        </p:spPr>
      </p:pic>
      <p:sp>
        <p:nvSpPr>
          <p:cNvPr id="3" name="Rectangle 2"/>
          <p:cNvSpPr/>
          <p:nvPr/>
        </p:nvSpPr>
        <p:spPr>
          <a:xfrm>
            <a:off x="4827373" y="4341340"/>
            <a:ext cx="1268627" cy="10956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80290" y="5984875"/>
            <a:ext cx="2056414" cy="369332"/>
          </a:xfrm>
          <a:prstGeom prst="rect">
            <a:avLst/>
          </a:prstGeom>
          <a:noFill/>
        </p:spPr>
        <p:txBody>
          <a:bodyPr wrap="square" rtlCol="0">
            <a:spAutoFit/>
          </a:bodyPr>
          <a:lstStyle/>
          <a:p>
            <a:pPr algn="r"/>
            <a:r>
              <a:rPr lang="en-US" dirty="0" smtClean="0"/>
              <a:t>Image source: NSF</a:t>
            </a:r>
            <a:endParaRPr lang="en-US" dirty="0"/>
          </a:p>
        </p:txBody>
      </p:sp>
    </p:spTree>
    <p:extLst>
      <p:ext uri="{BB962C8B-B14F-4D97-AF65-F5344CB8AC3E}">
        <p14:creationId xmlns:p14="http://schemas.microsoft.com/office/powerpoint/2010/main" val="45268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access NEON datasets?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6615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NEON data</a:t>
            </a:r>
            <a:endParaRPr lang="en-US" dirty="0"/>
          </a:p>
        </p:txBody>
      </p:sp>
      <p:pic>
        <p:nvPicPr>
          <p:cNvPr id="4" name="Content Placeholder 3"/>
          <p:cNvPicPr>
            <a:picLocks noGrp="1" noChangeAspect="1"/>
          </p:cNvPicPr>
          <p:nvPr>
            <p:ph idx="1"/>
          </p:nvPr>
        </p:nvPicPr>
        <p:blipFill rotWithShape="1">
          <a:blip r:embed="rId3"/>
          <a:srcRect t="2853" b="3634"/>
          <a:stretch/>
        </p:blipFill>
        <p:spPr>
          <a:xfrm>
            <a:off x="3465083" y="856458"/>
            <a:ext cx="8330025" cy="4868562"/>
          </a:xfrm>
          <a:prstGeom prst="rect">
            <a:avLst/>
          </a:prstGeom>
        </p:spPr>
      </p:pic>
    </p:spTree>
    <p:extLst>
      <p:ext uri="{BB962C8B-B14F-4D97-AF65-F5344CB8AC3E}">
        <p14:creationId xmlns:p14="http://schemas.microsoft.com/office/powerpoint/2010/main" val="3610956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NEON data</a:t>
            </a:r>
            <a:endParaRPr lang="en-US" dirty="0"/>
          </a:p>
        </p:txBody>
      </p:sp>
      <p:pic>
        <p:nvPicPr>
          <p:cNvPr id="5" name="Content Placeholder 4"/>
          <p:cNvPicPr>
            <a:picLocks noGrp="1" noChangeAspect="1"/>
          </p:cNvPicPr>
          <p:nvPr>
            <p:ph idx="1"/>
          </p:nvPr>
        </p:nvPicPr>
        <p:blipFill rotWithShape="1">
          <a:blip r:embed="rId3"/>
          <a:srcRect l="492" t="3032" r="1648" b="3995"/>
          <a:stretch/>
        </p:blipFill>
        <p:spPr>
          <a:xfrm>
            <a:off x="3657599" y="1089001"/>
            <a:ext cx="7866226" cy="4670854"/>
          </a:xfrm>
          <a:prstGeom prst="rect">
            <a:avLst/>
          </a:prstGeom>
        </p:spPr>
      </p:pic>
    </p:spTree>
    <p:extLst>
      <p:ext uri="{BB962C8B-B14F-4D97-AF65-F5344CB8AC3E}">
        <p14:creationId xmlns:p14="http://schemas.microsoft.com/office/powerpoint/2010/main" val="177616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NEON data</a:t>
            </a:r>
            <a:endParaRPr lang="en-US" dirty="0"/>
          </a:p>
        </p:txBody>
      </p:sp>
      <p:pic>
        <p:nvPicPr>
          <p:cNvPr id="4" name="Content Placeholder 3"/>
          <p:cNvPicPr>
            <a:picLocks noGrp="1" noChangeAspect="1"/>
          </p:cNvPicPr>
          <p:nvPr>
            <p:ph idx="1"/>
          </p:nvPr>
        </p:nvPicPr>
        <p:blipFill rotWithShape="1">
          <a:blip r:embed="rId3"/>
          <a:srcRect l="943" t="6456" r="1648" b="4355"/>
          <a:stretch/>
        </p:blipFill>
        <p:spPr>
          <a:xfrm>
            <a:off x="3937686" y="1079823"/>
            <a:ext cx="7743568" cy="4431292"/>
          </a:xfrm>
          <a:prstGeom prst="rect">
            <a:avLst/>
          </a:prstGeom>
        </p:spPr>
      </p:pic>
    </p:spTree>
    <p:extLst>
      <p:ext uri="{BB962C8B-B14F-4D97-AF65-F5344CB8AC3E}">
        <p14:creationId xmlns:p14="http://schemas.microsoft.com/office/powerpoint/2010/main" val="3308274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NEON data</a:t>
            </a:r>
            <a:endParaRPr lang="en-US" dirty="0"/>
          </a:p>
        </p:txBody>
      </p:sp>
      <p:pic>
        <p:nvPicPr>
          <p:cNvPr id="4" name="Content Placeholder 3"/>
          <p:cNvPicPr>
            <a:picLocks noGrp="1" noChangeAspect="1"/>
          </p:cNvPicPr>
          <p:nvPr>
            <p:ph idx="1"/>
          </p:nvPr>
        </p:nvPicPr>
        <p:blipFill rotWithShape="1">
          <a:blip r:embed="rId3"/>
          <a:srcRect l="1056" t="5735" r="1760" b="3995"/>
          <a:stretch/>
        </p:blipFill>
        <p:spPr>
          <a:xfrm>
            <a:off x="3789405" y="988540"/>
            <a:ext cx="7804570" cy="4530812"/>
          </a:xfrm>
          <a:prstGeom prst="rect">
            <a:avLst/>
          </a:prstGeom>
        </p:spPr>
      </p:pic>
    </p:spTree>
    <p:extLst>
      <p:ext uri="{BB962C8B-B14F-4D97-AF65-F5344CB8AC3E}">
        <p14:creationId xmlns:p14="http://schemas.microsoft.com/office/powerpoint/2010/main" val="991059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NEON data</a:t>
            </a:r>
            <a:endParaRPr lang="en-US" dirty="0"/>
          </a:p>
        </p:txBody>
      </p:sp>
      <p:pic>
        <p:nvPicPr>
          <p:cNvPr id="4" name="Content Placeholder 3"/>
          <p:cNvPicPr>
            <a:picLocks noGrp="1" noChangeAspect="1"/>
          </p:cNvPicPr>
          <p:nvPr>
            <p:ph idx="1"/>
          </p:nvPr>
        </p:nvPicPr>
        <p:blipFill rotWithShape="1">
          <a:blip r:embed="rId3"/>
          <a:srcRect l="1056" t="6456" r="2436" b="4715"/>
          <a:stretch/>
        </p:blipFill>
        <p:spPr>
          <a:xfrm>
            <a:off x="3945924" y="1062681"/>
            <a:ext cx="7704232" cy="4431957"/>
          </a:xfrm>
          <a:prstGeom prst="rect">
            <a:avLst/>
          </a:prstGeom>
        </p:spPr>
      </p:pic>
    </p:spTree>
    <p:extLst>
      <p:ext uri="{BB962C8B-B14F-4D97-AF65-F5344CB8AC3E}">
        <p14:creationId xmlns:p14="http://schemas.microsoft.com/office/powerpoint/2010/main" val="3593591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CARI?</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2786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a:t>
            </a:r>
            <a:endParaRPr lang="en-US" dirty="0"/>
          </a:p>
        </p:txBody>
      </p:sp>
      <p:pic>
        <p:nvPicPr>
          <p:cNvPr id="4" name="Content Placeholder 3"/>
          <p:cNvPicPr>
            <a:picLocks noGrp="1" noChangeAspect="1"/>
          </p:cNvPicPr>
          <p:nvPr>
            <p:ph idx="1"/>
          </p:nvPr>
        </p:nvPicPr>
        <p:blipFill rotWithShape="1">
          <a:blip r:embed="rId3"/>
          <a:srcRect l="17046" t="6996" r="3900" b="4356"/>
          <a:stretch/>
        </p:blipFill>
        <p:spPr>
          <a:xfrm>
            <a:off x="4011826" y="765559"/>
            <a:ext cx="7076303" cy="4959461"/>
          </a:xfrm>
          <a:prstGeom prst="rect">
            <a:avLst/>
          </a:prstGeom>
        </p:spPr>
      </p:pic>
    </p:spTree>
    <p:extLst>
      <p:ext uri="{BB962C8B-B14F-4D97-AF65-F5344CB8AC3E}">
        <p14:creationId xmlns:p14="http://schemas.microsoft.com/office/powerpoint/2010/main" val="231133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data management?</a:t>
            </a:r>
            <a:endParaRPr lang="en-US" dirty="0"/>
          </a:p>
        </p:txBody>
      </p:sp>
      <p:sp>
        <p:nvSpPr>
          <p:cNvPr id="3" name="Content Placeholder 2"/>
          <p:cNvSpPr>
            <a:spLocks noGrp="1"/>
          </p:cNvSpPr>
          <p:nvPr>
            <p:ph idx="1"/>
          </p:nvPr>
        </p:nvSpPr>
        <p:spPr/>
        <p:txBody>
          <a:bodyPr/>
          <a:lstStyle/>
          <a:p>
            <a:r>
              <a:rPr lang="en-US" dirty="0"/>
              <a:t>In </a:t>
            </a:r>
            <a:r>
              <a:rPr lang="en-US" dirty="0" smtClean="0"/>
              <a:t>some classes and labs, we collect the data, then work with it to answer questions.</a:t>
            </a:r>
          </a:p>
          <a:p>
            <a:endParaRPr lang="en-US" dirty="0"/>
          </a:p>
          <a:p>
            <a:r>
              <a:rPr lang="en-US" dirty="0" smtClean="0"/>
              <a:t>In THIS class, we </a:t>
            </a:r>
            <a:r>
              <a:rPr lang="en-US" dirty="0"/>
              <a:t>‘skip’ the data collection process and go straight to working with environmental data. </a:t>
            </a:r>
            <a:endParaRPr lang="en-US" dirty="0" smtClean="0"/>
          </a:p>
          <a:p>
            <a:endParaRPr lang="en-US" dirty="0"/>
          </a:p>
          <a:p>
            <a:r>
              <a:rPr lang="en-US" dirty="0"/>
              <a:t>Also known as “other people’s data,” asking new questions with existing datasets can be very </a:t>
            </a:r>
            <a:r>
              <a:rPr lang="en-US" dirty="0" smtClean="0"/>
              <a:t>powerful – but it requires being able to open and make sense of their files and information</a:t>
            </a:r>
            <a:endParaRPr lang="en-US" dirty="0"/>
          </a:p>
        </p:txBody>
      </p:sp>
    </p:spTree>
    <p:extLst>
      <p:ext uri="{BB962C8B-B14F-4D97-AF65-F5344CB8AC3E}">
        <p14:creationId xmlns:p14="http://schemas.microsoft.com/office/powerpoint/2010/main" val="3477575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30556" t="7327" r="30255" b="14594"/>
          <a:stretch/>
        </p:blipFill>
        <p:spPr>
          <a:xfrm>
            <a:off x="7821843" y="828500"/>
            <a:ext cx="4112267" cy="5120640"/>
          </a:xfrm>
          <a:prstGeom prst="rect">
            <a:avLst/>
          </a:prstGeom>
        </p:spPr>
      </p:pic>
      <p:pic>
        <p:nvPicPr>
          <p:cNvPr id="5" name="Picture 4"/>
          <p:cNvPicPr>
            <a:picLocks noChangeAspect="1"/>
          </p:cNvPicPr>
          <p:nvPr/>
        </p:nvPicPr>
        <p:blipFill rotWithShape="1">
          <a:blip r:embed="rId4"/>
          <a:srcRect l="30781" t="7688" r="30330" b="15435"/>
          <a:stretch/>
        </p:blipFill>
        <p:spPr>
          <a:xfrm>
            <a:off x="3578495" y="828500"/>
            <a:ext cx="4144519" cy="5120640"/>
          </a:xfrm>
          <a:prstGeom prst="rect">
            <a:avLst/>
          </a:prstGeom>
        </p:spPr>
      </p:pic>
      <p:sp>
        <p:nvSpPr>
          <p:cNvPr id="6" name="TextBox 5"/>
          <p:cNvSpPr txBox="1"/>
          <p:nvPr/>
        </p:nvSpPr>
        <p:spPr>
          <a:xfrm>
            <a:off x="8649730" y="6020356"/>
            <a:ext cx="3284380" cy="369332"/>
          </a:xfrm>
          <a:prstGeom prst="rect">
            <a:avLst/>
          </a:prstGeom>
          <a:noFill/>
        </p:spPr>
        <p:txBody>
          <a:bodyPr wrap="square" rtlCol="0">
            <a:spAutoFit/>
          </a:bodyPr>
          <a:lstStyle/>
          <a:p>
            <a:pPr algn="r"/>
            <a:r>
              <a:rPr lang="en-US" dirty="0" smtClean="0"/>
              <a:t>Source: NEON (via Twitter)</a:t>
            </a:r>
            <a:endParaRPr lang="en-US" dirty="0"/>
          </a:p>
        </p:txBody>
      </p:sp>
    </p:spTree>
    <p:extLst>
      <p:ext uri="{BB962C8B-B14F-4D97-AF65-F5344CB8AC3E}">
        <p14:creationId xmlns:p14="http://schemas.microsoft.com/office/powerpoint/2010/main" val="1231307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a:t>
            </a:r>
            <a:endParaRPr lang="en-US" dirty="0"/>
          </a:p>
        </p:txBody>
      </p:sp>
      <p:pic>
        <p:nvPicPr>
          <p:cNvPr id="4" name="Content Placeholder 3"/>
          <p:cNvPicPr>
            <a:picLocks noGrp="1" noChangeAspect="1"/>
          </p:cNvPicPr>
          <p:nvPr>
            <p:ph idx="1"/>
          </p:nvPr>
        </p:nvPicPr>
        <p:blipFill rotWithShape="1">
          <a:blip r:embed="rId3"/>
          <a:srcRect l="3533" t="6095" r="1197" b="4356"/>
          <a:stretch/>
        </p:blipFill>
        <p:spPr>
          <a:xfrm>
            <a:off x="4020065" y="1123837"/>
            <a:ext cx="7488195" cy="4399095"/>
          </a:xfrm>
          <a:prstGeom prst="rect">
            <a:avLst/>
          </a:prstGeom>
        </p:spPr>
      </p:pic>
    </p:spTree>
    <p:extLst>
      <p:ext uri="{BB962C8B-B14F-4D97-AF65-F5344CB8AC3E}">
        <p14:creationId xmlns:p14="http://schemas.microsoft.com/office/powerpoint/2010/main" val="1171363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aquatic macroinvertebrates?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57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141070" cy="4601183"/>
          </a:xfrm>
        </p:spPr>
        <p:txBody>
          <a:bodyPr>
            <a:normAutofit/>
          </a:bodyPr>
          <a:lstStyle/>
          <a:p>
            <a:r>
              <a:rPr lang="en-US" sz="3000" dirty="0" smtClean="0"/>
              <a:t>Macroinvertebrates</a:t>
            </a:r>
            <a:endParaRPr lang="en-US" sz="3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8738" y="995362"/>
            <a:ext cx="7315200" cy="4857750"/>
          </a:xfrm>
        </p:spPr>
      </p:pic>
      <p:sp>
        <p:nvSpPr>
          <p:cNvPr id="5" name="TextBox 4"/>
          <p:cNvSpPr txBox="1"/>
          <p:nvPr/>
        </p:nvSpPr>
        <p:spPr>
          <a:xfrm>
            <a:off x="7628238" y="5853112"/>
            <a:ext cx="3555700" cy="923330"/>
          </a:xfrm>
          <a:prstGeom prst="rect">
            <a:avLst/>
          </a:prstGeom>
          <a:noFill/>
        </p:spPr>
        <p:txBody>
          <a:bodyPr wrap="square" rtlCol="0">
            <a:spAutoFit/>
          </a:bodyPr>
          <a:lstStyle/>
          <a:p>
            <a:pPr algn="r"/>
            <a:r>
              <a:rPr lang="en-US" dirty="0" smtClean="0"/>
              <a:t>Source: </a:t>
            </a:r>
            <a:r>
              <a:rPr lang="en-US" dirty="0" err="1" smtClean="0"/>
              <a:t>flickr</a:t>
            </a:r>
            <a:r>
              <a:rPr lang="en-US" dirty="0" smtClean="0"/>
              <a:t> user Mark Yokoyama</a:t>
            </a:r>
          </a:p>
          <a:p>
            <a:pPr algn="r"/>
            <a:r>
              <a:rPr lang="en-US" b="1" dirty="0"/>
              <a:t>(CC BY-NC-ND 2.0)</a:t>
            </a:r>
          </a:p>
          <a:p>
            <a:pPr algn="r"/>
            <a:endParaRPr lang="en-US" dirty="0"/>
          </a:p>
        </p:txBody>
      </p:sp>
    </p:spTree>
    <p:extLst>
      <p:ext uri="{BB962C8B-B14F-4D97-AF65-F5344CB8AC3E}">
        <p14:creationId xmlns:p14="http://schemas.microsoft.com/office/powerpoint/2010/main" val="1460935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174022" cy="4601183"/>
          </a:xfrm>
        </p:spPr>
        <p:txBody>
          <a:bodyPr>
            <a:normAutofit/>
          </a:bodyPr>
          <a:lstStyle/>
          <a:p>
            <a:r>
              <a:rPr lang="en-US" sz="3000" dirty="0"/>
              <a:t>Macroinvertebrates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8738" y="1370409"/>
            <a:ext cx="7315200" cy="4107656"/>
          </a:xfrm>
        </p:spPr>
      </p:pic>
      <p:sp>
        <p:nvSpPr>
          <p:cNvPr id="5" name="TextBox 4"/>
          <p:cNvSpPr txBox="1"/>
          <p:nvPr/>
        </p:nvSpPr>
        <p:spPr>
          <a:xfrm>
            <a:off x="7839376" y="5509646"/>
            <a:ext cx="3344562" cy="369332"/>
          </a:xfrm>
          <a:prstGeom prst="rect">
            <a:avLst/>
          </a:prstGeom>
          <a:noFill/>
        </p:spPr>
        <p:txBody>
          <a:bodyPr wrap="square" rtlCol="0">
            <a:spAutoFit/>
          </a:bodyPr>
          <a:lstStyle/>
          <a:p>
            <a:pPr algn="r"/>
            <a:r>
              <a:rPr lang="en-US" dirty="0" smtClean="0"/>
              <a:t>Source: USFWS Southeast</a:t>
            </a:r>
            <a:endParaRPr lang="en-US" dirty="0"/>
          </a:p>
        </p:txBody>
      </p:sp>
    </p:spTree>
    <p:extLst>
      <p:ext uri="{BB962C8B-B14F-4D97-AF65-F5344CB8AC3E}">
        <p14:creationId xmlns:p14="http://schemas.microsoft.com/office/powerpoint/2010/main" val="2155370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182259" cy="4601183"/>
          </a:xfrm>
        </p:spPr>
        <p:txBody>
          <a:bodyPr>
            <a:normAutofit/>
          </a:bodyPr>
          <a:lstStyle/>
          <a:p>
            <a:r>
              <a:rPr lang="en-US" sz="3000" dirty="0" smtClean="0"/>
              <a:t>Macroinvertebrates</a:t>
            </a:r>
            <a:endParaRPr lang="en-US" sz="3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8738" y="989647"/>
            <a:ext cx="7315200" cy="4869180"/>
          </a:xfrm>
        </p:spPr>
      </p:pic>
      <p:sp>
        <p:nvSpPr>
          <p:cNvPr id="5" name="TextBox 4"/>
          <p:cNvSpPr txBox="1"/>
          <p:nvPr/>
        </p:nvSpPr>
        <p:spPr>
          <a:xfrm>
            <a:off x="7839376" y="5858827"/>
            <a:ext cx="3344562" cy="369332"/>
          </a:xfrm>
          <a:prstGeom prst="rect">
            <a:avLst/>
          </a:prstGeom>
          <a:noFill/>
        </p:spPr>
        <p:txBody>
          <a:bodyPr wrap="square" rtlCol="0">
            <a:spAutoFit/>
          </a:bodyPr>
          <a:lstStyle/>
          <a:p>
            <a:pPr algn="r"/>
            <a:r>
              <a:rPr lang="en-US" dirty="0" smtClean="0"/>
              <a:t>Source: US EPA</a:t>
            </a:r>
            <a:endParaRPr lang="en-US" dirty="0"/>
          </a:p>
        </p:txBody>
      </p:sp>
    </p:spTree>
    <p:extLst>
      <p:ext uri="{BB962C8B-B14F-4D97-AF65-F5344CB8AC3E}">
        <p14:creationId xmlns:p14="http://schemas.microsoft.com/office/powerpoint/2010/main" val="2370312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206973" cy="4601183"/>
          </a:xfrm>
        </p:spPr>
        <p:txBody>
          <a:bodyPr>
            <a:normAutofit/>
          </a:bodyPr>
          <a:lstStyle/>
          <a:p>
            <a:r>
              <a:rPr lang="en-US" sz="3000" dirty="0" smtClean="0"/>
              <a:t>Macroinvertebrates</a:t>
            </a:r>
            <a:endParaRPr lang="en-US" sz="3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8338" y="1138237"/>
            <a:ext cx="6096000" cy="4572000"/>
          </a:xfrm>
        </p:spPr>
      </p:pic>
      <p:sp>
        <p:nvSpPr>
          <p:cNvPr id="5" name="TextBox 4"/>
          <p:cNvSpPr txBox="1"/>
          <p:nvPr/>
        </p:nvSpPr>
        <p:spPr>
          <a:xfrm>
            <a:off x="7229776" y="5725020"/>
            <a:ext cx="3344562" cy="369332"/>
          </a:xfrm>
          <a:prstGeom prst="rect">
            <a:avLst/>
          </a:prstGeom>
          <a:noFill/>
        </p:spPr>
        <p:txBody>
          <a:bodyPr wrap="square" rtlCol="0">
            <a:spAutoFit/>
          </a:bodyPr>
          <a:lstStyle/>
          <a:p>
            <a:pPr algn="r"/>
            <a:r>
              <a:rPr lang="en-US" dirty="0" smtClean="0"/>
              <a:t>Source: USFWS Southeast</a:t>
            </a:r>
            <a:endParaRPr lang="en-US" dirty="0"/>
          </a:p>
        </p:txBody>
      </p:sp>
    </p:spTree>
    <p:extLst>
      <p:ext uri="{BB962C8B-B14F-4D97-AF65-F5344CB8AC3E}">
        <p14:creationId xmlns:p14="http://schemas.microsoft.com/office/powerpoint/2010/main" val="3835583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Databases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8526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places to find environmental data</a:t>
            </a:r>
            <a:endParaRPr lang="en-US" dirty="0"/>
          </a:p>
        </p:txBody>
      </p:sp>
      <p:sp>
        <p:nvSpPr>
          <p:cNvPr id="3" name="Content Placeholder 2"/>
          <p:cNvSpPr>
            <a:spLocks noGrp="1"/>
          </p:cNvSpPr>
          <p:nvPr>
            <p:ph idx="1"/>
          </p:nvPr>
        </p:nvSpPr>
        <p:spPr/>
        <p:txBody>
          <a:bodyPr/>
          <a:lstStyle/>
          <a:p>
            <a:r>
              <a:rPr lang="en-US" dirty="0" smtClean="0"/>
              <a:t>Data Dryad</a:t>
            </a:r>
          </a:p>
          <a:p>
            <a:pPr lvl="1"/>
            <a:r>
              <a:rPr lang="en-US" i="1" u="sng" dirty="0" smtClean="0">
                <a:solidFill>
                  <a:schemeClr val="accent3"/>
                </a:solidFill>
              </a:rPr>
              <a:t>datadryad.org</a:t>
            </a:r>
          </a:p>
          <a:p>
            <a:pPr lvl="1"/>
            <a:endParaRPr lang="en-US" i="1" dirty="0">
              <a:solidFill>
                <a:schemeClr val="accent3"/>
              </a:solidFill>
            </a:endParaRPr>
          </a:p>
          <a:p>
            <a:r>
              <a:rPr lang="en-US" dirty="0" err="1" smtClean="0"/>
              <a:t>DataOne</a:t>
            </a:r>
            <a:endParaRPr lang="en-US" dirty="0" smtClean="0"/>
          </a:p>
          <a:p>
            <a:pPr lvl="1"/>
            <a:r>
              <a:rPr lang="en-US" i="1" dirty="0">
                <a:hlinkClick r:id="rId3"/>
              </a:rPr>
              <a:t>www.dataone.org</a:t>
            </a:r>
            <a:r>
              <a:rPr lang="en-US" i="1" dirty="0" smtClean="0">
                <a:hlinkClick r:id="rId3"/>
              </a:rPr>
              <a:t>/</a:t>
            </a:r>
            <a:endParaRPr lang="en-US" dirty="0">
              <a:hlinkClick r:id="rId3"/>
            </a:endParaRPr>
          </a:p>
          <a:p>
            <a:pPr lvl="1"/>
            <a:endParaRPr lang="en-US" dirty="0"/>
          </a:p>
          <a:p>
            <a:r>
              <a:rPr lang="en-US" dirty="0" smtClean="0"/>
              <a:t>Long Term Ecological Research (NSF LTER) network:</a:t>
            </a:r>
          </a:p>
          <a:p>
            <a:pPr lvl="1"/>
            <a:r>
              <a:rPr lang="en-US" i="1" u="sng" dirty="0">
                <a:solidFill>
                  <a:schemeClr val="accent3"/>
                </a:solidFill>
              </a:rPr>
              <a:t>portal.lternet.edu/</a:t>
            </a:r>
          </a:p>
        </p:txBody>
      </p:sp>
    </p:spTree>
    <p:extLst>
      <p:ext uri="{BB962C8B-B14F-4D97-AF65-F5344CB8AC3E}">
        <p14:creationId xmlns:p14="http://schemas.microsoft.com/office/powerpoint/2010/main" val="1569415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824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management</a:t>
            </a:r>
            <a:r>
              <a:rPr lang="en-US" dirty="0" smtClean="0"/>
              <a: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2890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t>Practical Data Management (Dr. Christie Bahlai)</a:t>
            </a:r>
          </a:p>
          <a:p>
            <a:pPr lvl="1"/>
            <a:r>
              <a:rPr lang="en-US" dirty="0">
                <a:hlinkClick r:id="rId3"/>
              </a:rPr>
              <a:t>https://practicaldatamanagement.wordpress.com</a:t>
            </a:r>
            <a:r>
              <a:rPr lang="en-US" dirty="0" smtClean="0">
                <a:hlinkClick r:id="rId3"/>
              </a:rPr>
              <a:t>/</a:t>
            </a:r>
            <a:r>
              <a:rPr lang="en-US" dirty="0" smtClean="0"/>
              <a:t> </a:t>
            </a:r>
            <a:endParaRPr lang="en-US" dirty="0"/>
          </a:p>
          <a:p>
            <a:endParaRPr lang="en-US" dirty="0" smtClean="0"/>
          </a:p>
          <a:p>
            <a:endParaRPr lang="en-US" dirty="0" smtClean="0"/>
          </a:p>
          <a:p>
            <a:r>
              <a:rPr lang="en-US" dirty="0" smtClean="0"/>
              <a:t>Data Carpentry </a:t>
            </a:r>
          </a:p>
          <a:p>
            <a:pPr lvl="1"/>
            <a:r>
              <a:rPr lang="en-US" dirty="0">
                <a:hlinkClick r:id="rId4"/>
              </a:rPr>
              <a:t>https://datacarpentry.org</a:t>
            </a:r>
            <a:r>
              <a:rPr lang="en-US" dirty="0" smtClean="0">
                <a:hlinkClick r:id="rId4"/>
              </a:rPr>
              <a:t>/</a:t>
            </a:r>
            <a:r>
              <a:rPr lang="en-US" dirty="0" smtClean="0"/>
              <a:t> </a:t>
            </a:r>
          </a:p>
          <a:p>
            <a:pPr lvl="1"/>
            <a:r>
              <a:rPr lang="en-US" u="sng" dirty="0">
                <a:hlinkClick r:id="rId5"/>
              </a:rPr>
              <a:t>http://www.datacarpentry.org/spreadsheet-ecology-lesson/</a:t>
            </a:r>
            <a:r>
              <a:rPr lang="en-US" dirty="0"/>
              <a:t> </a:t>
            </a:r>
          </a:p>
          <a:p>
            <a:pPr lvl="1"/>
            <a:endParaRPr lang="en-US" dirty="0" smtClean="0"/>
          </a:p>
        </p:txBody>
      </p:sp>
    </p:spTree>
    <p:extLst>
      <p:ext uri="{BB962C8B-B14F-4D97-AF65-F5344CB8AC3E}">
        <p14:creationId xmlns:p14="http://schemas.microsoft.com/office/powerpoint/2010/main" val="120383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management?</a:t>
            </a:r>
            <a:endParaRPr lang="en-US" dirty="0"/>
          </a:p>
        </p:txBody>
      </p:sp>
      <p:sp>
        <p:nvSpPr>
          <p:cNvPr id="3" name="Content Placeholder 2"/>
          <p:cNvSpPr>
            <a:spLocks noGrp="1"/>
          </p:cNvSpPr>
          <p:nvPr>
            <p:ph idx="1"/>
          </p:nvPr>
        </p:nvSpPr>
        <p:spPr/>
        <p:txBody>
          <a:bodyPr/>
          <a:lstStyle/>
          <a:p>
            <a:r>
              <a:rPr lang="en-US" dirty="0"/>
              <a:t>Data management </a:t>
            </a:r>
            <a:r>
              <a:rPr lang="en-US" dirty="0" smtClean="0"/>
              <a:t>means planning the </a:t>
            </a:r>
            <a:r>
              <a:rPr lang="en-US" dirty="0"/>
              <a:t>‘life cycle’ of the dataset – </a:t>
            </a:r>
            <a:r>
              <a:rPr lang="en-US" dirty="0" smtClean="0"/>
              <a:t>with the goal of </a:t>
            </a:r>
            <a:r>
              <a:rPr lang="en-US" dirty="0"/>
              <a:t>produce self-describing data </a:t>
            </a:r>
            <a:r>
              <a:rPr lang="en-US" dirty="0" smtClean="0"/>
              <a:t>sets</a:t>
            </a:r>
          </a:p>
          <a:p>
            <a:endParaRPr lang="en-US" dirty="0"/>
          </a:p>
          <a:p>
            <a:r>
              <a:rPr lang="en-US" dirty="0"/>
              <a:t>If you give your data to a scientist or colleague who has not been involved with your </a:t>
            </a:r>
            <a:r>
              <a:rPr lang="en-US" dirty="0" smtClean="0"/>
              <a:t>project (or your future self!), </a:t>
            </a:r>
            <a:r>
              <a:rPr lang="en-US" dirty="0"/>
              <a:t>will they be able to make sense of it? </a:t>
            </a:r>
            <a:endParaRPr lang="en-US" dirty="0" smtClean="0"/>
          </a:p>
          <a:p>
            <a:endParaRPr lang="en-US" dirty="0"/>
          </a:p>
          <a:p>
            <a:r>
              <a:rPr lang="en-US" dirty="0" smtClean="0"/>
              <a:t>The </a:t>
            </a:r>
            <a:r>
              <a:rPr lang="en-US" dirty="0"/>
              <a:t>goal is make a plan that lets you and others create, organize, manage, describe, preserve, and share data</a:t>
            </a:r>
            <a:r>
              <a:rPr lang="en-US" dirty="0" smtClean="0"/>
              <a:t>.</a:t>
            </a:r>
            <a:endParaRPr lang="en-US" dirty="0"/>
          </a:p>
        </p:txBody>
      </p:sp>
    </p:spTree>
    <p:extLst>
      <p:ext uri="{BB962C8B-B14F-4D97-AF65-F5344CB8AC3E}">
        <p14:creationId xmlns:p14="http://schemas.microsoft.com/office/powerpoint/2010/main" val="402999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management?</a:t>
            </a:r>
            <a:endParaRPr lang="en-US" dirty="0"/>
          </a:p>
        </p:txBody>
      </p:sp>
      <p:sp>
        <p:nvSpPr>
          <p:cNvPr id="3" name="Content Placeholder 2"/>
          <p:cNvSpPr>
            <a:spLocks noGrp="1"/>
          </p:cNvSpPr>
          <p:nvPr>
            <p:ph idx="1"/>
          </p:nvPr>
        </p:nvSpPr>
        <p:spPr/>
        <p:txBody>
          <a:bodyPr/>
          <a:lstStyle/>
          <a:p>
            <a:r>
              <a:rPr lang="en-US" i="1" dirty="0"/>
              <a:t>What kinds of data do I need to collect to answer my study question</a:t>
            </a:r>
            <a:r>
              <a:rPr lang="en-US" i="1" dirty="0" smtClean="0"/>
              <a:t>?</a:t>
            </a:r>
          </a:p>
          <a:p>
            <a:endParaRPr lang="en-US" dirty="0"/>
          </a:p>
          <a:p>
            <a:r>
              <a:rPr lang="en-US" i="1" dirty="0"/>
              <a:t>When and where will I collect the data? </a:t>
            </a:r>
            <a:endParaRPr lang="en-US" i="1" dirty="0" smtClean="0"/>
          </a:p>
          <a:p>
            <a:endParaRPr lang="en-US" dirty="0"/>
          </a:p>
          <a:p>
            <a:r>
              <a:rPr lang="en-US" i="1" dirty="0"/>
              <a:t>How will I record it? </a:t>
            </a:r>
            <a:endParaRPr lang="en-US" i="1" dirty="0" smtClean="0"/>
          </a:p>
          <a:p>
            <a:endParaRPr lang="en-US" dirty="0"/>
          </a:p>
          <a:p>
            <a:r>
              <a:rPr lang="en-US" i="1" dirty="0"/>
              <a:t>How will I transfer my observations into a form and format that can be analyzed for research?</a:t>
            </a:r>
            <a:endParaRPr lang="en-US" dirty="0"/>
          </a:p>
          <a:p>
            <a:endParaRPr lang="en-US" dirty="0"/>
          </a:p>
        </p:txBody>
      </p:sp>
    </p:spTree>
    <p:extLst>
      <p:ext uri="{BB962C8B-B14F-4D97-AF65-F5344CB8AC3E}">
        <p14:creationId xmlns:p14="http://schemas.microsoft.com/office/powerpoint/2010/main" val="132028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metadata</a:t>
            </a:r>
            <a:r>
              <a:rPr lang="en-US" dirty="0" smtClean="0"/>
              <a: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391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metadata?</a:t>
            </a:r>
            <a:endParaRPr lang="en-US" dirty="0"/>
          </a:p>
        </p:txBody>
      </p:sp>
      <p:sp>
        <p:nvSpPr>
          <p:cNvPr id="3" name="Content Placeholder 2"/>
          <p:cNvSpPr>
            <a:spLocks noGrp="1"/>
          </p:cNvSpPr>
          <p:nvPr>
            <p:ph idx="1"/>
          </p:nvPr>
        </p:nvSpPr>
        <p:spPr/>
        <p:txBody>
          <a:bodyPr/>
          <a:lstStyle/>
          <a:p>
            <a:r>
              <a:rPr lang="en-US" dirty="0"/>
              <a:t>Metadata is information </a:t>
            </a:r>
            <a:r>
              <a:rPr lang="en-US" i="1" dirty="0"/>
              <a:t>about </a:t>
            </a:r>
            <a:r>
              <a:rPr lang="en-US" dirty="0"/>
              <a:t>the </a:t>
            </a:r>
            <a:r>
              <a:rPr lang="en-US" dirty="0" smtClean="0"/>
              <a:t>data.</a:t>
            </a:r>
          </a:p>
          <a:p>
            <a:endParaRPr lang="en-US" dirty="0"/>
          </a:p>
          <a:p>
            <a:endParaRPr lang="en-US" dirty="0"/>
          </a:p>
        </p:txBody>
      </p:sp>
    </p:spTree>
    <p:extLst>
      <p:ext uri="{BB962C8B-B14F-4D97-AF65-F5344CB8AC3E}">
        <p14:creationId xmlns:p14="http://schemas.microsoft.com/office/powerpoint/2010/main" val="292786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good metadata include</a:t>
            </a:r>
            <a:r>
              <a:rPr lang="en-US" dirty="0" smtClean="0"/>
              <a: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42254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310</TotalTime>
  <Words>1462</Words>
  <Application>Microsoft Office PowerPoint</Application>
  <PresentationFormat>Widescreen</PresentationFormat>
  <Paragraphs>156</Paragraphs>
  <Slides>40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Corbel</vt:lpstr>
      <vt:lpstr>Wingdings 2</vt:lpstr>
      <vt:lpstr>Frame</vt:lpstr>
      <vt:lpstr>Data Management and Metadata</vt:lpstr>
      <vt:lpstr>Why is data management needed to work with environmental data?</vt:lpstr>
      <vt:lpstr>Why data management?</vt:lpstr>
      <vt:lpstr>What is data management?</vt:lpstr>
      <vt:lpstr>What is data management?</vt:lpstr>
      <vt:lpstr>What is data management?</vt:lpstr>
      <vt:lpstr>What is metadata?</vt:lpstr>
      <vt:lpstr>What is metadata?</vt:lpstr>
      <vt:lpstr>What should good metadata include?</vt:lpstr>
      <vt:lpstr>Metadata includes?</vt:lpstr>
      <vt:lpstr>What does metadata look like?</vt:lpstr>
      <vt:lpstr>What metadata looks like</vt:lpstr>
      <vt:lpstr>What metadata looks like</vt:lpstr>
      <vt:lpstr>Databases</vt:lpstr>
      <vt:lpstr>Where to find environmentaldata?</vt:lpstr>
      <vt:lpstr>What is NEON? </vt:lpstr>
      <vt:lpstr>NEON</vt:lpstr>
      <vt:lpstr>NEON</vt:lpstr>
      <vt:lpstr>NEON</vt:lpstr>
      <vt:lpstr>NEON</vt:lpstr>
      <vt:lpstr>NEON</vt:lpstr>
      <vt:lpstr>How to access NEON datasets?</vt:lpstr>
      <vt:lpstr>Accessing NEON data</vt:lpstr>
      <vt:lpstr>Accessing NEON data</vt:lpstr>
      <vt:lpstr>Accessing NEON data</vt:lpstr>
      <vt:lpstr>Accessing NEON data</vt:lpstr>
      <vt:lpstr>Accessing NEON data</vt:lpstr>
      <vt:lpstr>What is CARI?</vt:lpstr>
      <vt:lpstr>CARI</vt:lpstr>
      <vt:lpstr>CARI</vt:lpstr>
      <vt:lpstr>CARI</vt:lpstr>
      <vt:lpstr>What are aquatic macroinvertebrates?</vt:lpstr>
      <vt:lpstr>Macroinvertebrates</vt:lpstr>
      <vt:lpstr>Macroinvertebrates</vt:lpstr>
      <vt:lpstr>Macroinvertebrates</vt:lpstr>
      <vt:lpstr>Macroinvertebrates</vt:lpstr>
      <vt:lpstr>Environmental Databases</vt:lpstr>
      <vt:lpstr>Other places to find environmental data</vt:lpstr>
      <vt:lpstr>Additional resources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and Metadata</dc:title>
  <dc:creator>KSW</dc:creator>
  <cp:lastModifiedBy>Kaitlin Stack Whitney</cp:lastModifiedBy>
  <cp:revision>65</cp:revision>
  <dcterms:created xsi:type="dcterms:W3CDTF">2019-01-28T15:53:38Z</dcterms:created>
  <dcterms:modified xsi:type="dcterms:W3CDTF">2019-09-30T14:25:47Z</dcterms:modified>
</cp:coreProperties>
</file>