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sley" initials="AH" lastIdx="10" clrIdx="0">
    <p:extLst>
      <p:ext uri="{19B8F6BF-5375-455C-9EA6-DF929625EA0E}">
        <p15:presenceInfo xmlns:p15="http://schemas.microsoft.com/office/powerpoint/2012/main" userId="eced2e5ee05968d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A09595-6682-40D5-B42C-9CDA93A34181}" v="5" dt="2019-10-04T21:37:29.3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>
        <p:scale>
          <a:sx n="55" d="100"/>
          <a:sy n="55" d="100"/>
        </p:scale>
        <p:origin x="6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CB67E-E1FA-45BE-B9DF-3C400F5B1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8424D3-A93F-4C40-9602-EA0959E19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74FEC-82C7-4A74-847F-CCB7CFDF9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F49A-02B2-40B7-BB1F-C6E93ACC86B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AE710-57ED-4B08-A173-7D1FF609B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C9DE1-85E9-48D3-9791-48084F85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D3EA-A483-4C91-A7CB-7C005761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53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B3A88-E01C-456A-9A9F-D0BB33CDA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2A7E2-FC0E-455F-8E3F-1C0E2EFD4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67C8F-2AA8-42E1-A889-CDCC23DF1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F49A-02B2-40B7-BB1F-C6E93ACC86B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4EF2F-6169-4E83-8E81-74BE6495B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D4CDA-0425-4348-89BD-9F5284C5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D3EA-A483-4C91-A7CB-7C005761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79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E8C9C4-11DF-49A8-B7A1-9DB8BCC355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0A153-AB03-4C4B-B9DC-6BFEFD732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01335-C5DC-441C-8520-E80A01A2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F49A-02B2-40B7-BB1F-C6E93ACC86B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FF70F-EEE0-487C-A8B6-B0D601841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1E8F3-5888-4947-9158-0D7F4839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D3EA-A483-4C91-A7CB-7C005761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435A4-B706-425A-A9D3-BB203B328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2372A-AF69-48E3-A817-225FF0747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256A1-F528-494B-BC9D-439797C5E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F49A-02B2-40B7-BB1F-C6E93ACC86B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E5020-22E4-45C4-A9DC-5C49E6EB6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4BC0F-CCA0-47F4-9698-61AA9765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D3EA-A483-4C91-A7CB-7C005761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7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B31B1-3FFF-438D-8351-30C99C09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B7417-13B5-4E17-A669-D7504A31A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B5215-A1EA-418D-8474-F9E0365C2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F49A-02B2-40B7-BB1F-C6E93ACC86B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6BA26-DE62-4FEB-AE8F-93232B225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DE7AC-4728-4B70-9F7D-F9309AB75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D3EA-A483-4C91-A7CB-7C005761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2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14742-B24F-4F1C-8447-E23C4155F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77C11-7B2E-42BC-9FE8-2C33EC695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C60D6A-5CFC-4CAE-94A6-9EC419F3F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BBC73-174A-4486-A763-DDD169C29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F49A-02B2-40B7-BB1F-C6E93ACC86B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67A2F-F01D-4FB3-B42F-7F09216D8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B9932-0614-4EFD-8E25-9F222EB39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D3EA-A483-4C91-A7CB-7C005761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4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E5614-FA6D-4FD1-8E4C-6063B81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CC5DE-57CE-4991-A967-200230483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087EDA-8E7C-4175-9E80-8114DA83B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62CCF0-C67A-4312-A7EE-C1D1B193E4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2A9938-278D-4074-BCAD-99E1444BDE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09A3FD-EFB8-40A9-845F-DE908329C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F49A-02B2-40B7-BB1F-C6E93ACC86B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C6235D-4983-4617-B7B8-14D44A129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9E07F3-6E80-4789-97E3-46270A61C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D3EA-A483-4C91-A7CB-7C005761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0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40D55-4982-4EA8-A93A-8909D9E06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02D2AE-533B-4E64-8ABF-22EEA00F2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F49A-02B2-40B7-BB1F-C6E93ACC86B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1A0950-322C-4B91-A9AC-911E4F13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687DD-04EE-4265-AFC4-3B5AFCB77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D3EA-A483-4C91-A7CB-7C005761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38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72239A-9785-4281-8958-FF846B39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F49A-02B2-40B7-BB1F-C6E93ACC86B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E56A0B-0DF7-4122-BCE8-760E7A3C2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38641-9A77-447A-94B2-AFA16B2E1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D3EA-A483-4C91-A7CB-7C005761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EA8FD-C149-459F-B828-805433A0E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B2D37-C0E9-4230-995F-0FD88F981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0F7E18-BE85-484D-82B6-6A0648262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4031E-184A-4E24-8136-AB899CE44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F49A-02B2-40B7-BB1F-C6E93ACC86B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34D66-0169-4EEE-8276-816A23E83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D510F-BFB5-46A0-8EDD-0F2DE5235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D3EA-A483-4C91-A7CB-7C005761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290F-3757-42D8-815C-A39859ACC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3E2CC-AD41-4706-9827-F421D0509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4937C4-1DEF-4150-8504-73617220A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C76A6-6737-4464-8102-BD9553D20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F49A-02B2-40B7-BB1F-C6E93ACC86B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FD148A-028A-4754-B6A0-CDB927F41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A6A6A-B58D-4327-8BCF-1D82020B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D3EA-A483-4C91-A7CB-7C005761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0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31ABFF-D7E2-4FA0-8B4B-E93D35CA4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7E1B0-87F9-43A9-B4FD-17077364A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E4324-012F-4E23-A6DF-7D942C27E0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9F49A-02B2-40B7-BB1F-C6E93ACC86B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4CA72-498E-477D-AF65-904287B97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5684-957D-49C0-9042-D24AAA054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3D3EA-A483-4C91-A7CB-7C005761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1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qubeshub.org/community/groups/udl/" TargetMode="External"/><Relationship Id="rId2" Type="http://schemas.openxmlformats.org/officeDocument/2006/relationships/hyperlink" Target="https://qubeshub.org/qubesresources/publications/68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ocs.google.com/spreadsheets/d/15lQEQWJ2cvSQ6KamzcjWzmIg_Db903S1Ey4emGu6XlQ/edit?usp=sharin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0EBFA-0921-4DAA-B851-16D4AF3C69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UDL of the Day: Introducing Faculty to Universal Design for Learning through Case Activities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0E79EA-80EB-4D08-BB10-56EF792827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UDLHE </a:t>
            </a:r>
            <a:r>
              <a:rPr lang="en-US" dirty="0" err="1">
                <a:solidFill>
                  <a:schemeClr val="tx2"/>
                </a:solidFill>
              </a:rPr>
              <a:t>Digicon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October 18, 2019</a:t>
            </a:r>
          </a:p>
          <a:p>
            <a:r>
              <a:rPr lang="en-US" dirty="0">
                <a:solidFill>
                  <a:schemeClr val="tx2"/>
                </a:solidFill>
              </a:rPr>
              <a:t>Hayley </a:t>
            </a:r>
            <a:r>
              <a:rPr lang="en-US" dirty="0" err="1">
                <a:solidFill>
                  <a:schemeClr val="tx2"/>
                </a:solidFill>
              </a:rPr>
              <a:t>Orndorf</a:t>
            </a:r>
            <a:r>
              <a:rPr lang="en-US" dirty="0">
                <a:solidFill>
                  <a:schemeClr val="tx2"/>
                </a:solidFill>
              </a:rPr>
              <a:t> &amp; Andrew </a:t>
            </a:r>
            <a:r>
              <a:rPr lang="en-US" dirty="0" err="1">
                <a:solidFill>
                  <a:schemeClr val="tx2"/>
                </a:solidFill>
              </a:rPr>
              <a:t>Hasley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6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63CD7-7AB0-4739-A7D7-8987B1ED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 New Environment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22020-4ACE-4EC8-87B4-E4D15D381C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Scenario</a:t>
            </a:r>
            <a:r>
              <a:rPr lang="en-US" dirty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513F19-16CC-490A-B15D-501DA8370B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You are teaching outside your usual meeting place. Examples: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Field work for ecology lab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Library computer lab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Visit to the NMR machine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Somewhere else!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610C62-D644-4FF2-97BB-2CEB8734BC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Instructions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8DCADE-8542-4FCE-97B2-C1E874C47CD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Form small groups (done via Zoom breakout)</a:t>
            </a:r>
          </a:p>
          <a:p>
            <a:r>
              <a:rPr lang="en-US" dirty="0">
                <a:solidFill>
                  <a:schemeClr val="tx2"/>
                </a:solidFill>
              </a:rPr>
              <a:t>Discuss learning goals and design options</a:t>
            </a:r>
          </a:p>
          <a:p>
            <a:r>
              <a:rPr lang="en-US" dirty="0">
                <a:solidFill>
                  <a:schemeClr val="tx2"/>
                </a:solidFill>
              </a:rPr>
              <a:t>Share back to large group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2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FCE64-FD90-40E1-AA69-4E8B41E66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Disclosure and Just in Time Accommodation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63D1A-04A2-4E46-9675-32713FF60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Scenario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717C4F-DEE9-4C7C-BB11-1203E1441C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The day before Exam 1 a student tells you they require extra exam time and particular lighting conditions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Triage moment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Go back in time and use UDL guidelines to lower this barrier and minimize the need for individual accommodation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C10BBD-A00D-424F-A39E-FE6A7210C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Instructions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3745DF-481B-4774-9332-1B31FD72423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Form small groups (done via Zoom breakout)</a:t>
            </a:r>
          </a:p>
          <a:p>
            <a:r>
              <a:rPr lang="en-US" dirty="0">
                <a:solidFill>
                  <a:schemeClr val="tx2"/>
                </a:solidFill>
              </a:rPr>
              <a:t>Discuss what to do NOW</a:t>
            </a:r>
          </a:p>
          <a:p>
            <a:r>
              <a:rPr lang="en-US" dirty="0">
                <a:solidFill>
                  <a:schemeClr val="tx2"/>
                </a:solidFill>
              </a:rPr>
              <a:t>Discuss how to implement UDL from the start to minimize the barrier</a:t>
            </a:r>
          </a:p>
          <a:p>
            <a:r>
              <a:rPr lang="en-US" dirty="0">
                <a:solidFill>
                  <a:schemeClr val="tx2"/>
                </a:solidFill>
              </a:rPr>
              <a:t>Share back to large group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5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DD78D-0C2E-4193-9C98-A981356AC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14942-21EF-427C-B3E1-92D09DEBF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Results of a post-workshop survey that asked participants, “Please rate your knowledge level of Universal Design for Learning before and after attending”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726BA6-04A2-4163-A2BC-C752EA512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628834"/>
              </p:ext>
            </p:extLst>
          </p:nvPr>
        </p:nvGraphicFramePr>
        <p:xfrm>
          <a:off x="973155" y="3075651"/>
          <a:ext cx="5485517" cy="33428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4048">
                  <a:extLst>
                    <a:ext uri="{9D8B030D-6E8A-4147-A177-3AD203B41FA5}">
                      <a16:colId xmlns:a16="http://schemas.microsoft.com/office/drawing/2014/main" val="22796581"/>
                    </a:ext>
                  </a:extLst>
                </a:gridCol>
                <a:gridCol w="1694771">
                  <a:extLst>
                    <a:ext uri="{9D8B030D-6E8A-4147-A177-3AD203B41FA5}">
                      <a16:colId xmlns:a16="http://schemas.microsoft.com/office/drawing/2014/main" val="302278840"/>
                    </a:ext>
                  </a:extLst>
                </a:gridCol>
                <a:gridCol w="1866698">
                  <a:extLst>
                    <a:ext uri="{9D8B030D-6E8A-4147-A177-3AD203B41FA5}">
                      <a16:colId xmlns:a16="http://schemas.microsoft.com/office/drawing/2014/main" val="2145082120"/>
                    </a:ext>
                  </a:extLst>
                </a:gridCol>
              </a:tblGrid>
              <a:tr h="8339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Knowledge Rating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Pre-Workshop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Post-Workshop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52191550"/>
                  </a:ext>
                </a:extLst>
              </a:tr>
              <a:tr h="8339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Not Knowledgeable at all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95826473"/>
                  </a:ext>
                </a:extLst>
              </a:tr>
              <a:tr h="558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Slightly knowledgeable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28144948"/>
                  </a:ext>
                </a:extLst>
              </a:tr>
              <a:tr h="558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Moderately knowledgeable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7305103"/>
                  </a:ext>
                </a:extLst>
              </a:tr>
              <a:tr h="558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Very knowledgeable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4026742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70AD6EE-FDD4-49D1-B086-8451D3F9D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610518"/>
              </p:ext>
            </p:extLst>
          </p:nvPr>
        </p:nvGraphicFramePr>
        <p:xfrm>
          <a:off x="6962332" y="3075651"/>
          <a:ext cx="4693374" cy="3338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7743">
                  <a:extLst>
                    <a:ext uri="{9D8B030D-6E8A-4147-A177-3AD203B41FA5}">
                      <a16:colId xmlns:a16="http://schemas.microsoft.com/office/drawing/2014/main" val="652039271"/>
                    </a:ext>
                  </a:extLst>
                </a:gridCol>
                <a:gridCol w="2785631">
                  <a:extLst>
                    <a:ext uri="{9D8B030D-6E8A-4147-A177-3AD203B41FA5}">
                      <a16:colId xmlns:a16="http://schemas.microsoft.com/office/drawing/2014/main" val="298147695"/>
                    </a:ext>
                  </a:extLst>
                </a:gridCol>
              </a:tblGrid>
              <a:tr h="7645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Chi-Square Results, All separate categories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26239167"/>
                  </a:ext>
                </a:extLst>
              </a:tr>
              <a:tr h="2548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0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</a:rPr>
                        <a:t> value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115.4842365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28764892"/>
                  </a:ext>
                </a:extLst>
              </a:tr>
              <a:tr h="2786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P-value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7.24 x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-25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23598928"/>
                  </a:ext>
                </a:extLst>
              </a:tr>
              <a:tr h="5096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Degrees of freedom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18950535"/>
                  </a:ext>
                </a:extLst>
              </a:tr>
              <a:tr h="1529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Interpretation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There is sufficient evidence to reject the null hypothesis that responses to this question about post-workshop knowledge have the same distribution as those on pre-workshop knowledge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97308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987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74898-C693-4DAA-8154-C4CF9E692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Use, Modify, and Share!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BCD1E-10E3-452B-A5DB-B0AC63531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The </a:t>
            </a:r>
            <a:r>
              <a:rPr lang="en-US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cases are shared </a:t>
            </a:r>
            <a:r>
              <a:rPr lang="en-US" dirty="0">
                <a:solidFill>
                  <a:schemeClr val="tx2"/>
                </a:solidFill>
              </a:rPr>
              <a:t>under a Creative Commons license</a:t>
            </a:r>
          </a:p>
          <a:p>
            <a:r>
              <a:rPr lang="en-US" dirty="0">
                <a:solidFill>
                  <a:schemeClr val="tx2"/>
                </a:solidFill>
              </a:rPr>
              <a:t>Please feel free to use these cases or this model</a:t>
            </a:r>
          </a:p>
          <a:p>
            <a:r>
              <a:rPr lang="en-US" dirty="0">
                <a:solidFill>
                  <a:schemeClr val="tx2"/>
                </a:solidFill>
              </a:rPr>
              <a:t>Share your modifications as an adaptation on QUBES</a:t>
            </a:r>
          </a:p>
          <a:p>
            <a:r>
              <a:rPr lang="en-US" dirty="0">
                <a:solidFill>
                  <a:schemeClr val="tx2"/>
                </a:solidFill>
              </a:rPr>
              <a:t>Stay in contact, </a:t>
            </a:r>
            <a:r>
              <a:rPr lang="en-US" dirty="0">
                <a:solidFill>
                  <a:schemeClr val="tx2"/>
                </a:solidFill>
                <a:hlinkClick r:id="rId3"/>
              </a:rPr>
              <a:t>join our community on QUBES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Andrew </a:t>
            </a:r>
            <a:r>
              <a:rPr lang="en-US" dirty="0" err="1">
                <a:solidFill>
                  <a:schemeClr val="tx2"/>
                </a:solidFill>
              </a:rPr>
              <a:t>Hasley</a:t>
            </a:r>
            <a:r>
              <a:rPr lang="en-US" dirty="0">
                <a:solidFill>
                  <a:schemeClr val="tx2"/>
                </a:solidFill>
              </a:rPr>
              <a:t>: aohasley@gmail.com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Hayley </a:t>
            </a:r>
            <a:r>
              <a:rPr lang="en-US" dirty="0" err="1">
                <a:solidFill>
                  <a:schemeClr val="tx2"/>
                </a:solidFill>
              </a:rPr>
              <a:t>Orndorf</a:t>
            </a:r>
            <a:r>
              <a:rPr lang="en-US" dirty="0">
                <a:solidFill>
                  <a:schemeClr val="tx2"/>
                </a:solidFill>
              </a:rPr>
              <a:t>: hco1@pitt.edu</a:t>
            </a:r>
          </a:p>
          <a:p>
            <a:r>
              <a:rPr lang="en-US" dirty="0">
                <a:solidFill>
                  <a:schemeClr val="tx2"/>
                </a:solidFill>
              </a:rPr>
              <a:t>Attend the Summer Workshop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June 22-27, 2020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University of Pittsburgh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pPr lvl="1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10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C9E8B-5545-4CCC-B754-E7705A8BF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Questions &amp;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59AB5-F605-415F-9248-6344176ED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We will take any remaining time to answer questions, take feedback, and discuss modifications. </a:t>
            </a:r>
          </a:p>
          <a:p>
            <a:r>
              <a:rPr lang="en-US" dirty="0">
                <a:solidFill>
                  <a:schemeClr val="tx2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89129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3BC69-F60F-4A1A-8075-B46401657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Introductions &amp;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DA405-5323-4272-AB4F-3B5150EDE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10347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Hayley </a:t>
            </a:r>
            <a:r>
              <a:rPr lang="en-US" dirty="0" err="1">
                <a:solidFill>
                  <a:schemeClr val="tx2"/>
                </a:solidFill>
              </a:rPr>
              <a:t>Orndorf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Andrew </a:t>
            </a:r>
            <a:r>
              <a:rPr lang="en-US" dirty="0" err="1">
                <a:solidFill>
                  <a:schemeClr val="tx2"/>
                </a:solidFill>
              </a:rPr>
              <a:t>Hasley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err="1">
                <a:solidFill>
                  <a:schemeClr val="tx2"/>
                </a:solidFill>
              </a:rPr>
              <a:t>BioQUEST</a:t>
            </a:r>
            <a:r>
              <a:rPr lang="en-US" dirty="0">
                <a:solidFill>
                  <a:schemeClr val="tx2"/>
                </a:solidFill>
              </a:rPr>
              <a:t> &amp; QUBES</a:t>
            </a:r>
          </a:p>
          <a:p>
            <a:r>
              <a:rPr lang="en-US" dirty="0">
                <a:solidFill>
                  <a:schemeClr val="tx2"/>
                </a:solidFill>
              </a:rPr>
              <a:t>Introductions</a:t>
            </a:r>
          </a:p>
        </p:txBody>
      </p:sp>
      <p:pic>
        <p:nvPicPr>
          <p:cNvPr id="5" name="Picture 4" descr="BioQUEST Curriculum Consortium logo">
            <a:extLst>
              <a:ext uri="{FF2B5EF4-FFF2-40B4-BE49-F238E27FC236}">
                <a16:creationId xmlns:a16="http://schemas.microsoft.com/office/drawing/2014/main" id="{A44E557A-4A83-45C7-9BCC-1512E1147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56" y="4585355"/>
            <a:ext cx="5829444" cy="1591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QUBES logo with tagline, &quot;Biology x Math x Community,&quot; and the url: qubeshub.org">
            <a:extLst>
              <a:ext uri="{FF2B5EF4-FFF2-40B4-BE49-F238E27FC236}">
                <a16:creationId xmlns:a16="http://schemas.microsoft.com/office/drawing/2014/main" id="{E13A394C-9AA4-4646-A048-53C850C72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644" y="4608658"/>
            <a:ext cx="4899265" cy="1608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76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E1DCF-A2C6-4EBF-8199-FEDB3E4C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2"/>
                </a:solidFill>
              </a:rPr>
              <a:t>BioQUEST</a:t>
            </a:r>
            <a:r>
              <a:rPr lang="en-US" dirty="0">
                <a:solidFill>
                  <a:schemeClr val="tx2"/>
                </a:solidFill>
              </a:rPr>
              <a:t> &amp; QUBES Summer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50C1-FF7B-4F6E-BA9E-EAB3BC961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749" y="1825625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2"/>
                </a:solidFill>
              </a:rPr>
              <a:t>Biology education professional development workshop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Presenters, interactive sessions, and time to collaborate with others on a project</a:t>
            </a:r>
          </a:p>
          <a:p>
            <a:r>
              <a:rPr lang="en-US" dirty="0">
                <a:solidFill>
                  <a:schemeClr val="tx2"/>
                </a:solidFill>
              </a:rPr>
              <a:t>Primarily biology instructors at undergraduate institutions</a:t>
            </a:r>
          </a:p>
          <a:p>
            <a:r>
              <a:rPr lang="en-US" dirty="0">
                <a:solidFill>
                  <a:schemeClr val="tx2"/>
                </a:solidFill>
              </a:rPr>
              <a:t>Central theme varies but subthemes include: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Education reform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Quantitative biology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Equity, diversity, and inclusion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And in recent years, UDL!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pPr lvl="1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Content Placeholder 5" descr="Map of the continental United States showing pinned locations for participant institutions from the 2018 summer workshop. Pins are colored by institution type. The map shows a geographic spread of pins and colors with a higher density along the east and west coasts. Link to interactive map: https://www.google.com/maps/d/viewer?mid=1Cla_qgGsau5lCzmQaUT0u2mKuPodV7Bv&amp;usp=sharing">
            <a:hlinkClick r:id="rId2"/>
            <a:extLst>
              <a:ext uri="{FF2B5EF4-FFF2-40B4-BE49-F238E27FC236}">
                <a16:creationId xmlns:a16="http://schemas.microsoft.com/office/drawing/2014/main" id="{F7D45A1A-DFEB-4916-A080-B05E62B5E1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50" y="1690688"/>
            <a:ext cx="6412046" cy="4130131"/>
          </a:xfrm>
          <a:ln w="38100">
            <a:solidFill>
              <a:schemeClr val="tx1"/>
            </a:solidFill>
          </a:ln>
        </p:spPr>
      </p:pic>
      <p:pic>
        <p:nvPicPr>
          <p:cNvPr id="8" name="Picture 7" descr="Legend for the map:&#10;Summer Workshop 2018&#10;Dark blue pin: Doctoral Research University&#10;Dark green pin: Master's Collee&#10;Teal pin: Baccalaureate College&#10;Green pin: Associate's college&#10;Purple pin: Other&#10;Yellow pin: High School ">
            <a:extLst>
              <a:ext uri="{FF2B5EF4-FFF2-40B4-BE49-F238E27FC236}">
                <a16:creationId xmlns:a16="http://schemas.microsoft.com/office/drawing/2014/main" id="{FF6CDA14-F676-4243-ADA0-3E1EC2FC3B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299" y="4232594"/>
            <a:ext cx="1461908" cy="151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05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C483A-95E9-413C-A912-7366EB4CE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UDL of the Day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D5991-333F-4856-8A45-2548EB1F5A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36016"/>
            <a:ext cx="5181600" cy="4351338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30-minute activity to begin each day of the conference</a:t>
            </a:r>
          </a:p>
          <a:p>
            <a:r>
              <a:rPr lang="en-US" dirty="0">
                <a:solidFill>
                  <a:schemeClr val="tx2"/>
                </a:solidFill>
              </a:rPr>
              <a:t>First day included a discussion around UDL, accessibility, and how they interact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Content Placeholder 6" descr="A woman is raising her hand in a large lecture room. At the front of the room are two presenters. On the screen are the UDL Guidelines">
            <a:extLst>
              <a:ext uri="{FF2B5EF4-FFF2-40B4-BE49-F238E27FC236}">
                <a16:creationId xmlns:a16="http://schemas.microsoft.com/office/drawing/2014/main" id="{A4D7365C-2E60-4AC0-BA88-1FA2100BD1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91252" y="1796653"/>
            <a:ext cx="4352925" cy="3264693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8124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D7BA2-9193-4218-AF8C-53E74940C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UDL of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AED5E-3C85-4E2E-A328-057EBFFEF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6407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Activity implementation: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Case scenario provided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Considerations for different students (at first)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Participants work in small groups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Discuss learning goals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Implement design that supports the learning goals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Sharing back to the large group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Ending with resources</a:t>
            </a:r>
          </a:p>
          <a:p>
            <a:r>
              <a:rPr lang="en-US" dirty="0">
                <a:solidFill>
                  <a:schemeClr val="tx2"/>
                </a:solidFill>
              </a:rPr>
              <a:t>Cases increased in complexity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04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D6B92-72ED-40B5-A602-7FD17F9B7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UDL of the Day: PowerPoint 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7B851-A595-4463-BD08-7273D8BF2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6016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Designing a PowerPoint for an introductory lesson</a:t>
            </a:r>
          </a:p>
          <a:p>
            <a:r>
              <a:rPr lang="en-US" b="1" dirty="0">
                <a:solidFill>
                  <a:schemeClr val="tx2"/>
                </a:solidFill>
              </a:rPr>
              <a:t>Considerations: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Student who uses English as a second language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Student with Dyslexia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Student who is blind/low-vision</a:t>
            </a:r>
          </a:p>
          <a:p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45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C8150-3A0C-49F9-A41B-4FEDD54F5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UDL of the Day: A New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A361D-31CD-4C7D-BBCF-BD224A28C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You are teaching outside your usual meeting place. Examples: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Field work for ecology lab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Library computer lab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Visit to the NMR machine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Somewhere else!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04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C34B3-23F1-468A-9DC8-24137E0E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UDL of the Day: Working with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742E0-B0B0-402E-A4FB-1E359F6CE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You are at </a:t>
            </a:r>
            <a:r>
              <a:rPr lang="en-US" dirty="0" err="1">
                <a:solidFill>
                  <a:schemeClr val="tx2"/>
                </a:solidFill>
              </a:rPr>
              <a:t>BioQUEST</a:t>
            </a:r>
            <a:r>
              <a:rPr lang="en-US" dirty="0">
                <a:solidFill>
                  <a:schemeClr val="tx2"/>
                </a:solidFill>
              </a:rPr>
              <a:t>, working with colleagues to design case studies for your classroom</a:t>
            </a:r>
          </a:p>
          <a:p>
            <a:r>
              <a:rPr lang="en-US" dirty="0">
                <a:solidFill>
                  <a:schemeClr val="tx2"/>
                </a:solidFill>
              </a:rPr>
              <a:t>You say, “What a great opportunity to apply some UDL principles!”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48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5E0B5-6CB5-4723-9342-B9F9796F2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UDL of the Day: Disclosure and Just in Time Accommodation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DAE4E-E9E7-404E-B86D-C9F9DA649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The day before Exam 1 a student tells you they require extra exam time and particular lighting conditions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Triage moment: what can you do, if anything, right now?</a:t>
            </a: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Go back in time and use UDL guidelines to lower this barrier and minimize the need for individual accommodation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082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646</Words>
  <Application>Microsoft Office PowerPoint</Application>
  <PresentationFormat>Widescreen</PresentationFormat>
  <Paragraphs>111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UDL of the Day: Introducing Faculty to Universal Design for Learning through Case Activities</vt:lpstr>
      <vt:lpstr>Introductions &amp; Background</vt:lpstr>
      <vt:lpstr>BioQUEST &amp; QUBES Summer Workshop</vt:lpstr>
      <vt:lpstr>UDL of the Day</vt:lpstr>
      <vt:lpstr>UDL of the Day</vt:lpstr>
      <vt:lpstr>UDL of the Day: PowerPoint Presentations</vt:lpstr>
      <vt:lpstr>UDL of the Day: A New Environment</vt:lpstr>
      <vt:lpstr>UDL of the Day: Working with Cases</vt:lpstr>
      <vt:lpstr>UDL of the Day: Disclosure and Just in Time Accommodation </vt:lpstr>
      <vt:lpstr>A New Environment</vt:lpstr>
      <vt:lpstr>Disclosure and Just in Time Accommodation</vt:lpstr>
      <vt:lpstr>Results</vt:lpstr>
      <vt:lpstr>Use, Modify, and Share!</vt:lpstr>
      <vt:lpstr>Questions &amp;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UDL of the Day: Introducing Faculty to Universal Design for Learning through Case Activities</dc:title>
  <dc:creator>Andrew Hasley</dc:creator>
  <cp:lastModifiedBy> </cp:lastModifiedBy>
  <cp:revision>18</cp:revision>
  <dcterms:created xsi:type="dcterms:W3CDTF">2019-10-03T12:25:32Z</dcterms:created>
  <dcterms:modified xsi:type="dcterms:W3CDTF">2019-10-09T14:16:38Z</dcterms:modified>
</cp:coreProperties>
</file>