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968" autoAdjust="0"/>
    <p:restoredTop sz="96000" autoAdjust="0"/>
  </p:normalViewPr>
  <p:slideViewPr>
    <p:cSldViewPr snapToGrid="0">
      <p:cViewPr>
        <p:scale>
          <a:sx n="32" d="100"/>
          <a:sy n="32" d="100"/>
        </p:scale>
        <p:origin x="2946" y="144"/>
      </p:cViewPr>
      <p:guideLst>
        <p:guide orient="horz" pos="10368"/>
        <p:guide pos="13824"/>
      </p:guideLst>
    </p:cSldViewPr>
  </p:slideViewPr>
  <p:notesTextViewPr>
    <p:cViewPr>
      <p:scale>
        <a:sx n="1" d="1"/>
        <a:sy n="1" d="1"/>
      </p:scale>
      <p:origin x="0" y="0"/>
    </p:cViewPr>
  </p:notesTextViewPr>
  <p:notesViewPr>
    <p:cSldViewPr snapToGrid="0" showGuides="1">
      <p:cViewPr varScale="1">
        <p:scale>
          <a:sx n="69" d="100"/>
          <a:sy n="69" d="100"/>
        </p:scale>
        <p:origin x="270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10/26/2019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dirty="0"/>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10/26/2019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dirty="0"/>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32" name="Instructions"/>
          <p:cNvSpPr/>
          <p:nvPr userDrawn="1"/>
        </p:nvSpPr>
        <p:spPr>
          <a:xfrm>
            <a:off x="44302680" y="-1"/>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a:solidFill>
                  <a:prstClr val="white">
                    <a:lumMod val="50000"/>
                  </a:prstClr>
                </a:solidFill>
                <a:latin typeface="Calibri Light" panose="020F0302020204030204" pitchFamily="34" charset="0"/>
                <a:cs typeface="Calibri" panose="020F0502020204030204" pitchFamily="34" charset="0"/>
              </a:rPr>
              <a:t>poster </a:t>
            </a:r>
            <a:r>
              <a:rPr sz="6600" dirty="0">
                <a:solidFill>
                  <a:prstClr val="white">
                    <a:lumMod val="50000"/>
                  </a:prstClr>
                </a:solidFill>
                <a:latin typeface="Calibri Light" panose="020F0302020204030204" pitchFamily="34" charset="0"/>
                <a:cs typeface="Calibri" panose="020F0502020204030204" pitchFamily="34" charset="0"/>
              </a:rPr>
              <a:t>are formatted for you. </a:t>
            </a:r>
            <a:r>
              <a:rPr lang="en-US" sz="6600" dirty="0">
                <a:solidFill>
                  <a:prstClr val="white">
                    <a:lumMod val="50000"/>
                  </a:prstClr>
                </a:solidFill>
                <a:latin typeface="Calibri Light" panose="020F0302020204030204" pitchFamily="34" charset="0"/>
                <a:cs typeface="Calibri" panose="020F0502020204030204" pitchFamily="34" charset="0"/>
              </a:rPr>
              <a:t>Type</a:t>
            </a:r>
            <a:r>
              <a:rPr lang="en-US" sz="6600" baseline="0" dirty="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a:solidFill>
                  <a:prstClr val="white">
                    <a:lumMod val="50000"/>
                  </a:prstClr>
                </a:solidFill>
                <a:latin typeface="Calibri Light" panose="020F0302020204030204" pitchFamily="34" charset="0"/>
                <a:cs typeface="Calibri" panose="020F0502020204030204" pitchFamily="34" charset="0"/>
              </a:rPr>
              <a:t>T</a:t>
            </a:r>
            <a:r>
              <a:rPr sz="6600" dirty="0">
                <a:solidFill>
                  <a:prstClr val="white">
                    <a:lumMod val="50000"/>
                  </a:prstClr>
                </a:solidFill>
                <a:latin typeface="Calibri Light" panose="020F0302020204030204" pitchFamily="34" charset="0"/>
                <a:cs typeface="Calibri" panose="020F0502020204030204" pitchFamily="34" charset="0"/>
              </a:rPr>
              <a:t>o add or remove bullet points from text,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a:solidFill>
                  <a:prstClr val="white">
                    <a:lumMod val="50000"/>
                  </a:prstClr>
                </a:solidFill>
                <a:latin typeface="Calibri Light" panose="020F0302020204030204" pitchFamily="34" charset="0"/>
                <a:cs typeface="Calibri" panose="020F0502020204030204" pitchFamily="34" charset="0"/>
              </a:rPr>
              <a:t>content</a:t>
            </a:r>
            <a:r>
              <a:rPr sz="6600" dirty="0">
                <a:solidFill>
                  <a:prstClr val="white">
                    <a:lumMod val="50000"/>
                  </a:prstClr>
                </a:solidFill>
                <a:latin typeface="Calibri Light" panose="020F0302020204030204" pitchFamily="34" charset="0"/>
                <a:cs typeface="Calibri" panose="020F0502020204030204" pitchFamily="34" charset="0"/>
              </a:rPr>
              <a:t> or body text, make a copy of what you need and drag it into place. PowerPoint’s Smart Guides will help you align it with everything else.</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Want to use your own picture</a:t>
            </a:r>
            <a:r>
              <a:rPr lang="en-US" sz="6600" dirty="0">
                <a:solidFill>
                  <a:prstClr val="white">
                    <a:lumMod val="50000"/>
                  </a:prstClr>
                </a:solidFill>
                <a:latin typeface="Calibri Light" panose="020F0302020204030204" pitchFamily="34" charset="0"/>
                <a:cs typeface="Calibri" panose="020F0502020204030204" pitchFamily="34" charset="0"/>
              </a:rPr>
              <a:t>s</a:t>
            </a:r>
            <a:r>
              <a:rPr sz="6600" dirty="0">
                <a:solidFill>
                  <a:prstClr val="white">
                    <a:lumMod val="50000"/>
                  </a:prstClr>
                </a:solidFill>
                <a:latin typeface="Calibri Light" panose="020F0302020204030204" pitchFamily="34" charset="0"/>
                <a:cs typeface="Calibri" panose="020F0502020204030204" pitchFamily="34" charset="0"/>
              </a:rPr>
              <a:t> instead of ours? No problem!</a:t>
            </a:r>
            <a:r>
              <a:rPr lang="en-US" sz="6600" dirty="0">
                <a:solidFill>
                  <a:prstClr val="white">
                    <a:lumMod val="50000"/>
                  </a:prstClr>
                </a:solidFill>
                <a:latin typeface="Calibri Light" panose="020F0302020204030204" pitchFamily="34" charset="0"/>
                <a:cs typeface="Calibri" panose="020F0502020204030204" pitchFamily="34" charset="0"/>
              </a:rPr>
              <a:t> Just click a picture, press the Delete key, then click the icon to add your picture.</a:t>
            </a:r>
            <a:endParaRPr sz="6600" dirty="0">
              <a:solidFill>
                <a:prstClr val="white">
                  <a:lumMod val="50000"/>
                </a:prstClr>
              </a:solidFill>
              <a:latin typeface="Calibri Light" panose="020F0302020204030204" pitchFamily="34" charset="0"/>
              <a:cs typeface="Calibri" panose="020F0502020204030204" pitchFamily="34" charset="0"/>
            </a:endParaRPr>
          </a:p>
        </p:txBody>
      </p:sp>
      <p:sp>
        <p:nvSpPr>
          <p:cNvPr id="6" name="Title 5"/>
          <p:cNvSpPr>
            <a:spLocks noGrp="1"/>
          </p:cNvSpPr>
          <p:nvPr>
            <p:ph type="title"/>
          </p:nvPr>
        </p:nvSpPr>
        <p:spPr/>
        <p:txBody>
          <a:bodyPr/>
          <a:lstStyle/>
          <a:p>
            <a:r>
              <a:rPr lang="en-US"/>
              <a:t>Click to edit Master title style</a:t>
            </a:r>
          </a:p>
        </p:txBody>
      </p:sp>
      <p:sp>
        <p:nvSpPr>
          <p:cNvPr id="31" name="Text Placeholder 6"/>
          <p:cNvSpPr>
            <a:spLocks noGrp="1"/>
          </p:cNvSpPr>
          <p:nvPr>
            <p:ph type="body" sz="quarter" idx="36"/>
          </p:nvPr>
        </p:nvSpPr>
        <p:spPr bwMode="auto">
          <a:xfrm>
            <a:off x="1158240" y="4093905"/>
            <a:ext cx="30174412" cy="646331"/>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Edit Master text styles</a:t>
            </a:r>
          </a:p>
        </p:txBody>
      </p:sp>
      <p:sp>
        <p:nvSpPr>
          <p:cNvPr id="7" name="Text Placeholder 6"/>
          <p:cNvSpPr>
            <a:spLocks noGrp="1"/>
          </p:cNvSpPr>
          <p:nvPr>
            <p:ph type="body" sz="quarter" idx="13" hasCustomPrompt="1"/>
          </p:nvPr>
        </p:nvSpPr>
        <p:spPr>
          <a:xfrm>
            <a:off x="1143000" y="5669280"/>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9" name="Text Placeholder 8"/>
          <p:cNvSpPr>
            <a:spLocks noGrp="1"/>
          </p:cNvSpPr>
          <p:nvPr>
            <p:ph type="body" sz="quarter" idx="39" hasCustomPrompt="1"/>
          </p:nvPr>
        </p:nvSpPr>
        <p:spPr bwMode="ltGray">
          <a:xfrm>
            <a:off x="1143000" y="7114032"/>
            <a:ext cx="12801600" cy="2732574"/>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en-US" dirty="0"/>
              <a:t>Type your question or a statement of the problem here</a:t>
            </a:r>
          </a:p>
        </p:txBody>
      </p:sp>
      <p:sp>
        <p:nvSpPr>
          <p:cNvPr id="36" name="Text Placeholder 6"/>
          <p:cNvSpPr>
            <a:spLocks noGrp="1"/>
          </p:cNvSpPr>
          <p:nvPr>
            <p:ph type="body" sz="quarter" idx="37" hasCustomPrompt="1"/>
          </p:nvPr>
        </p:nvSpPr>
        <p:spPr>
          <a:xfrm>
            <a:off x="1143000" y="10497312"/>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7" name="Content Placeholder 17"/>
          <p:cNvSpPr>
            <a:spLocks noGrp="1"/>
          </p:cNvSpPr>
          <p:nvPr>
            <p:ph sz="quarter" idx="38" hasCustomPrompt="1"/>
          </p:nvPr>
        </p:nvSpPr>
        <p:spPr>
          <a:xfrm>
            <a:off x="1143000" y="11868912"/>
            <a:ext cx="12801600" cy="280750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11" name="Text Placeholder 6"/>
          <p:cNvSpPr>
            <a:spLocks noGrp="1"/>
          </p:cNvSpPr>
          <p:nvPr>
            <p:ph type="body" sz="quarter" idx="17" hasCustomPrompt="1"/>
          </p:nvPr>
        </p:nvSpPr>
        <p:spPr>
          <a:xfrm>
            <a:off x="1143000" y="1495044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440912"/>
            <a:ext cx="12801600" cy="6027461"/>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114032"/>
            <a:ext cx="12801600" cy="679555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8" name="Text Placeholder 6"/>
          <p:cNvSpPr>
            <a:spLocks noGrp="1"/>
          </p:cNvSpPr>
          <p:nvPr>
            <p:ph type="body" sz="quarter" idx="40" hasCustomPrompt="1"/>
          </p:nvPr>
        </p:nvSpPr>
        <p:spPr>
          <a:xfrm>
            <a:off x="15544800" y="14328648"/>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8" name="Content Placeholder 17"/>
          <p:cNvSpPr>
            <a:spLocks noGrp="1"/>
          </p:cNvSpPr>
          <p:nvPr>
            <p:ph sz="quarter" idx="23" hasCustomPrompt="1"/>
          </p:nvPr>
        </p:nvSpPr>
        <p:spPr>
          <a:xfrm>
            <a:off x="15544800" y="15773399"/>
            <a:ext cx="12801600" cy="6694973"/>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4" name="Text Placeholder 6"/>
          <p:cNvSpPr>
            <a:spLocks noGrp="1"/>
          </p:cNvSpPr>
          <p:nvPr>
            <p:ph type="body" sz="quarter" idx="29" hasCustomPrompt="1"/>
          </p:nvPr>
        </p:nvSpPr>
        <p:spPr>
          <a:xfrm>
            <a:off x="155448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114032"/>
            <a:ext cx="12801600" cy="731520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4914834"/>
            <a:ext cx="12801600" cy="453861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39" name="Text Placeholder 6"/>
          <p:cNvSpPr>
            <a:spLocks noGrp="1"/>
          </p:cNvSpPr>
          <p:nvPr>
            <p:ph type="body" sz="quarter" idx="41" hasCustomPrompt="1"/>
          </p:nvPr>
        </p:nvSpPr>
        <p:spPr>
          <a:xfrm>
            <a:off x="29900880" y="19767596"/>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40" name="Content Placeholder 17"/>
          <p:cNvSpPr>
            <a:spLocks noGrp="1"/>
          </p:cNvSpPr>
          <p:nvPr>
            <p:ph sz="quarter" idx="42" hasCustomPrompt="1"/>
          </p:nvPr>
        </p:nvSpPr>
        <p:spPr>
          <a:xfrm>
            <a:off x="29900880" y="21212348"/>
            <a:ext cx="12801600" cy="434478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29" name="Text Placeholder 6"/>
          <p:cNvSpPr>
            <a:spLocks noGrp="1"/>
          </p:cNvSpPr>
          <p:nvPr>
            <p:ph type="body" sz="quarter" idx="34" hasCustomPrompt="1"/>
          </p:nvPr>
        </p:nvSpPr>
        <p:spPr>
          <a:xfrm>
            <a:off x="29900880" y="2572207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166824"/>
            <a:ext cx="12801600" cy="446227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p:txBody>
      </p:sp>
      <p:sp>
        <p:nvSpPr>
          <p:cNvPr id="3" name="Date Placeholder 2"/>
          <p:cNvSpPr>
            <a:spLocks noGrp="1"/>
          </p:cNvSpPr>
          <p:nvPr>
            <p:ph type="dt" sz="half" idx="10"/>
          </p:nvPr>
        </p:nvSpPr>
        <p:spPr/>
        <p:txBody>
          <a:bodyPr/>
          <a:lstStyle/>
          <a:p>
            <a:fld id="{ECAA57DF-1C19-4726-AB84-014692BAD8F5}" type="datetimeFigureOut">
              <a:rPr lang="en-US" smtClean="0"/>
              <a:t>10/26/2019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dirty="0"/>
          </a:p>
        </p:txBody>
      </p:sp>
      <p:sp>
        <p:nvSpPr>
          <p:cNvPr id="8" name="Picture Placeholder 7"/>
          <p:cNvSpPr>
            <a:spLocks noGrp="1"/>
          </p:cNvSpPr>
          <p:nvPr>
            <p:ph type="pic" sz="quarter" idx="43"/>
          </p:nvPr>
        </p:nvSpPr>
        <p:spPr>
          <a:xfrm>
            <a:off x="32270700" y="0"/>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ltGray">
          <a:xfrm>
            <a:off x="0" y="0"/>
            <a:ext cx="43891200" cy="502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bwMode="auto">
          <a:xfrm>
            <a:off x="1158240" y="685860"/>
            <a:ext cx="30175200" cy="29717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58240" y="6019800"/>
            <a:ext cx="41589960" cy="236296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10/26/2019</a:t>
            </a:fld>
            <a:endParaRPr lang="en-US" dirty="0"/>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dirty="0"/>
          </a:p>
        </p:txBody>
      </p:sp>
      <p:sp>
        <p:nvSpPr>
          <p:cNvPr id="8" name="Rectangle 7"/>
          <p:cNvSpPr/>
          <p:nvPr userDrawn="1"/>
        </p:nvSpPr>
        <p:spPr bwMode="gray">
          <a:xfrm>
            <a:off x="0" y="3886200"/>
            <a:ext cx="438912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0" y="3886200"/>
            <a:ext cx="438912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webp"/><Relationship Id="rId18" Type="http://schemas.openxmlformats.org/officeDocument/2006/relationships/image" Target="../media/image15.gif"/><Relationship Id="rId3" Type="http://schemas.openxmlformats.org/officeDocument/2006/relationships/image" Target="../media/image2.png"/><Relationship Id="rId21" Type="http://schemas.openxmlformats.org/officeDocument/2006/relationships/image" Target="../media/image18.png"/><Relationship Id="rId7" Type="http://schemas.openxmlformats.org/officeDocument/2006/relationships/hyperlink" Target="http://ccl.northwestern.edu/netlogo/" TargetMode="External"/><Relationship Id="rId12" Type="http://schemas.openxmlformats.org/officeDocument/2006/relationships/image" Target="../media/image9.png"/><Relationship Id="rId17" Type="http://schemas.openxmlformats.org/officeDocument/2006/relationships/image" Target="../media/image14.svg"/><Relationship Id="rId2" Type="http://schemas.openxmlformats.org/officeDocument/2006/relationships/image" Target="../media/image1.png"/><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hyperlink" Target="https://qubeshub.org/publications/226" TargetMode="External"/><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4.jpeg"/><Relationship Id="rId15" Type="http://schemas.openxmlformats.org/officeDocument/2006/relationships/image" Target="../media/image12.jpg"/><Relationship Id="rId23" Type="http://schemas.openxmlformats.org/officeDocument/2006/relationships/image" Target="../media/image20.pn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image" Target="../media/image3.jp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1030" descr="A screenshot of a social media post&#10;&#10;Description automatically generated">
            <a:extLst>
              <a:ext uri="{FF2B5EF4-FFF2-40B4-BE49-F238E27FC236}">
                <a16:creationId xmlns:a16="http://schemas.microsoft.com/office/drawing/2014/main" id="{0FA1C00E-A5FF-4E74-9F28-1BBFE5401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2654" y="7958220"/>
            <a:ext cx="13346541" cy="4021758"/>
          </a:xfrm>
          <a:prstGeom prst="rect">
            <a:avLst/>
          </a:prstGeom>
        </p:spPr>
      </p:pic>
      <p:pic>
        <p:nvPicPr>
          <p:cNvPr id="47" name="Picture 46" descr="A close up of a logo&#10;&#10;Description automatically generated">
            <a:extLst>
              <a:ext uri="{FF2B5EF4-FFF2-40B4-BE49-F238E27FC236}">
                <a16:creationId xmlns:a16="http://schemas.microsoft.com/office/drawing/2014/main" id="{E8BBB79C-0D79-477D-A280-CF9525912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3340" y="5310304"/>
            <a:ext cx="13227847" cy="11357675"/>
          </a:xfrm>
          <a:prstGeom prst="rect">
            <a:avLst/>
          </a:prstGeom>
        </p:spPr>
      </p:pic>
      <p:pic>
        <p:nvPicPr>
          <p:cNvPr id="73" name="Picture 72" descr="A picture containing drawing&#10;&#10;Description automatically generated">
            <a:extLst>
              <a:ext uri="{FF2B5EF4-FFF2-40B4-BE49-F238E27FC236}">
                <a16:creationId xmlns:a16="http://schemas.microsoft.com/office/drawing/2014/main" id="{4C19F81D-2B22-4D1B-A4AA-BA1DB0AF3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6" y="17477140"/>
            <a:ext cx="3200400" cy="1524000"/>
          </a:xfrm>
          <a:prstGeom prst="rect">
            <a:avLst/>
          </a:prstGeom>
        </p:spPr>
      </p:pic>
      <p:pic>
        <p:nvPicPr>
          <p:cNvPr id="63" name="Picture 20" descr="https://qubeshub.org/groups/summer2017/File:qubes_sticker_logo14.png">
            <a:extLst>
              <a:ext uri="{FF2B5EF4-FFF2-40B4-BE49-F238E27FC236}">
                <a16:creationId xmlns:a16="http://schemas.microsoft.com/office/drawing/2014/main" id="{0DCC5A89-D82E-47B2-AAC7-20B2186326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7702" y="10959001"/>
            <a:ext cx="7725471" cy="25359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174620" y="112158"/>
            <a:ext cx="40564180" cy="1931464"/>
          </a:xfrm>
          <a:solidFill>
            <a:schemeClr val="accent1">
              <a:lumMod val="75000"/>
            </a:schemeClr>
          </a:solidFill>
        </p:spPr>
        <p:txBody>
          <a:bodyPr>
            <a:normAutofit/>
          </a:bodyPr>
          <a:lstStyle/>
          <a:p>
            <a:r>
              <a:rPr lang="en-US" dirty="0"/>
              <a:t>Open QUBES    A Faculty use case of Open Practice</a:t>
            </a:r>
            <a:endParaRPr lang="en-US" dirty="0">
              <a:latin typeface="+mn-lt"/>
            </a:endParaRPr>
          </a:p>
        </p:txBody>
      </p:sp>
      <p:sp>
        <p:nvSpPr>
          <p:cNvPr id="67" name="Text Placeholder 66"/>
          <p:cNvSpPr>
            <a:spLocks noGrp="1"/>
          </p:cNvSpPr>
          <p:nvPr>
            <p:ph type="body" sz="quarter" idx="13"/>
          </p:nvPr>
        </p:nvSpPr>
        <p:spPr>
          <a:xfrm>
            <a:off x="-13861" y="3833816"/>
            <a:ext cx="12900804" cy="1311866"/>
          </a:xfrm>
        </p:spPr>
        <p:txBody>
          <a:bodyPr/>
          <a:lstStyle/>
          <a:p>
            <a:r>
              <a:rPr lang="en-US" dirty="0">
                <a:latin typeface="+mn-lt"/>
              </a:rPr>
              <a:t>Abstract</a:t>
            </a:r>
          </a:p>
        </p:txBody>
      </p:sp>
      <p:sp>
        <p:nvSpPr>
          <p:cNvPr id="69" name="Text Placeholder 68"/>
          <p:cNvSpPr>
            <a:spLocks noGrp="1"/>
          </p:cNvSpPr>
          <p:nvPr>
            <p:ph type="body" sz="quarter" idx="39"/>
          </p:nvPr>
        </p:nvSpPr>
        <p:spPr>
          <a:xfrm>
            <a:off x="11165" y="5170123"/>
            <a:ext cx="12910568" cy="8941793"/>
          </a:xfrm>
        </p:spPr>
        <p:txBody>
          <a:bodyPr/>
          <a:lstStyle/>
          <a:p>
            <a:r>
              <a:rPr lang="en-US" sz="3200" dirty="0"/>
              <a:t>One of the challenges faculty face with respect to developing and improving open educational practices is how to find, create and share resources in a central location. Finding resources that provide the infrastructure for online community workspaces to support open practice would be an ideal solution to this challenge. The Quantitative Undergraduate Biology Education and Synthesis (QUBES) project offers a solution as a space for resource sharing, community building, and project work.  As part of my journey to and with open practice, I have used QUBES for creating open classroom activities, open publishing, working on group projects, participating in faculty mentoring networks, using new software and other tools, and cultivating a network of collaborators on various ongoing projects. QUBES has been a critical component of my continued success as an open scholar. This poster will detail several of these outcomes with my lived experience working with QUBES as an Open scholar as a case study. It will also discuss how it is a great example of an open community of practice.</a:t>
            </a:r>
          </a:p>
          <a:p>
            <a:endParaRPr lang="en-US" sz="3200" dirty="0"/>
          </a:p>
        </p:txBody>
      </p:sp>
      <p:sp>
        <p:nvSpPr>
          <p:cNvPr id="70" name="Text Placeholder 69"/>
          <p:cNvSpPr>
            <a:spLocks noGrp="1"/>
          </p:cNvSpPr>
          <p:nvPr>
            <p:ph type="body" sz="quarter" idx="40"/>
          </p:nvPr>
        </p:nvSpPr>
        <p:spPr>
          <a:xfrm>
            <a:off x="-2696" y="14142588"/>
            <a:ext cx="12889639" cy="1181588"/>
          </a:xfrm>
        </p:spPr>
        <p:txBody>
          <a:bodyPr/>
          <a:lstStyle/>
          <a:p>
            <a:r>
              <a:rPr lang="en-US" dirty="0">
                <a:latin typeface="+mn-lt"/>
              </a:rPr>
              <a:t>Journey to Open</a:t>
            </a:r>
          </a:p>
        </p:txBody>
      </p:sp>
      <p:sp>
        <p:nvSpPr>
          <p:cNvPr id="18" name="Text Placeholder 17"/>
          <p:cNvSpPr>
            <a:spLocks noGrp="1"/>
          </p:cNvSpPr>
          <p:nvPr>
            <p:ph type="body" sz="quarter" idx="31"/>
          </p:nvPr>
        </p:nvSpPr>
        <p:spPr>
          <a:xfrm>
            <a:off x="30508170" y="3830148"/>
            <a:ext cx="13383030" cy="1299245"/>
          </a:xfrm>
        </p:spPr>
        <p:txBody>
          <a:bodyPr/>
          <a:lstStyle/>
          <a:p>
            <a:r>
              <a:rPr lang="en-US" dirty="0">
                <a:latin typeface="+mn-lt"/>
              </a:rPr>
              <a:t>QUBES – Open Practice examples</a:t>
            </a:r>
          </a:p>
        </p:txBody>
      </p:sp>
      <p:sp>
        <p:nvSpPr>
          <p:cNvPr id="21" name="Text Placeholder 20"/>
          <p:cNvSpPr>
            <a:spLocks noGrp="1"/>
          </p:cNvSpPr>
          <p:nvPr>
            <p:ph type="body" sz="quarter" idx="34"/>
          </p:nvPr>
        </p:nvSpPr>
        <p:spPr>
          <a:xfrm>
            <a:off x="30386163" y="26563863"/>
            <a:ext cx="13290693" cy="1193221"/>
          </a:xfrm>
        </p:spPr>
        <p:txBody>
          <a:bodyPr/>
          <a:lstStyle/>
          <a:p>
            <a:r>
              <a:rPr lang="en-US" dirty="0">
                <a:latin typeface="+mn-lt"/>
              </a:rPr>
              <a:t>Works Cited</a:t>
            </a:r>
          </a:p>
        </p:txBody>
      </p:sp>
      <p:sp>
        <p:nvSpPr>
          <p:cNvPr id="22" name="Content Placeholder 21"/>
          <p:cNvSpPr>
            <a:spLocks noGrp="1"/>
          </p:cNvSpPr>
          <p:nvPr>
            <p:ph sz="quarter" idx="35"/>
          </p:nvPr>
        </p:nvSpPr>
        <p:spPr>
          <a:xfrm>
            <a:off x="30585673" y="27724894"/>
            <a:ext cx="13383031" cy="5145360"/>
          </a:xfrm>
        </p:spPr>
        <p:txBody>
          <a:bodyPr>
            <a:noAutofit/>
          </a:bodyPr>
          <a:lstStyle/>
          <a:p>
            <a:pPr marL="0" indent="0">
              <a:buNone/>
            </a:pPr>
            <a:r>
              <a:rPr lang="en-US" sz="2400" dirty="0"/>
              <a:t>Paul Denny, John Hamer, Andrew Luxton-Reilly, and Helen Purchase. 2008. PeerWise: students sharing their multiple choice questions. In </a:t>
            </a:r>
            <a:r>
              <a:rPr lang="en-US" sz="2400" i="1" dirty="0"/>
              <a:t>Proceedings of the Fourth international Workshop on Computing Education Research</a:t>
            </a:r>
            <a:r>
              <a:rPr lang="en-US" sz="2400" dirty="0"/>
              <a:t> (ICER '08). ACM, New York, NY, USA, 51-58. DOI=http://dx.doi.org/10.1145/1404520.1404526 </a:t>
            </a:r>
          </a:p>
          <a:p>
            <a:pPr marL="0" indent="0">
              <a:buNone/>
            </a:pPr>
            <a:r>
              <a:rPr lang="en-US" sz="2400" dirty="0"/>
              <a:t>Donovan, S., Eaton, C.D., Gower, S.T., Jenkins, K.P., LaMar, M.D., Poli, D., Sheehy, R. and Wojdak, J.M., 2015. "</a:t>
            </a:r>
            <a:r>
              <a:rPr lang="en-US" sz="2400" dirty="0">
                <a:hlinkClick r:id="rId6"/>
              </a:rPr>
              <a:t>QUBES: a community focused on supporting teaching and learning in quantitative biology.</a:t>
            </a:r>
            <a:r>
              <a:rPr lang="en-US" sz="2400" dirty="0"/>
              <a:t>" Letters in Biomathematics, 2(1), pp.46-55.</a:t>
            </a:r>
          </a:p>
          <a:p>
            <a:pPr marL="0" indent="0">
              <a:buNone/>
            </a:pPr>
            <a:r>
              <a:rPr lang="en-US" sz="2400" dirty="0"/>
              <a:t>Wilensky, U. 1999.  </a:t>
            </a:r>
            <a:r>
              <a:rPr lang="en-US" sz="2400" i="1" dirty="0"/>
              <a:t>NetLogo</a:t>
            </a:r>
            <a:r>
              <a:rPr lang="en-US" sz="2400" dirty="0"/>
              <a:t>.  Center for Connected Learning and Computer-Based Modeling, Northwestern University. Evanston, IL.   Available from </a:t>
            </a:r>
            <a:r>
              <a:rPr lang="en-US" sz="2400" dirty="0">
                <a:hlinkClick r:id="rId7"/>
              </a:rPr>
              <a:t>http://ccl.northwestern.edu/netlogo/</a:t>
            </a:r>
            <a:r>
              <a:rPr lang="en-US" sz="2400" dirty="0"/>
              <a:t>.</a:t>
            </a:r>
          </a:p>
          <a:p>
            <a:pPr marL="0" indent="0">
              <a:buNone/>
            </a:pPr>
            <a:endParaRPr lang="en-US" sz="2400" dirty="0"/>
          </a:p>
          <a:p>
            <a:pPr marL="0" indent="0">
              <a:buNone/>
            </a:pPr>
            <a:endParaRPr lang="en-US" sz="2400" dirty="0"/>
          </a:p>
          <a:p>
            <a:pPr marL="0" indent="0">
              <a:buNone/>
            </a:pPr>
            <a:endParaRPr lang="en-US" sz="2400" dirty="0"/>
          </a:p>
        </p:txBody>
      </p:sp>
      <p:sp>
        <p:nvSpPr>
          <p:cNvPr id="43" name="Text Placeholder 42">
            <a:extLst>
              <a:ext uri="{FF2B5EF4-FFF2-40B4-BE49-F238E27FC236}">
                <a16:creationId xmlns:a16="http://schemas.microsoft.com/office/drawing/2014/main" id="{0B02BA8F-D977-47C8-90F3-3324049CAE90}"/>
              </a:ext>
            </a:extLst>
          </p:cNvPr>
          <p:cNvSpPr>
            <a:spLocks noGrp="1"/>
          </p:cNvSpPr>
          <p:nvPr>
            <p:ph type="body" sz="quarter" idx="41"/>
          </p:nvPr>
        </p:nvSpPr>
        <p:spPr>
          <a:xfrm>
            <a:off x="30372897" y="19843022"/>
            <a:ext cx="13290694" cy="1076634"/>
          </a:xfrm>
        </p:spPr>
        <p:txBody>
          <a:bodyPr/>
          <a:lstStyle/>
          <a:p>
            <a:r>
              <a:rPr lang="en-US" dirty="0">
                <a:latin typeface="+mn-lt"/>
              </a:rPr>
              <a:t>Future Work</a:t>
            </a:r>
          </a:p>
        </p:txBody>
      </p:sp>
      <p:sp>
        <p:nvSpPr>
          <p:cNvPr id="23" name="Text Placeholder 22"/>
          <p:cNvSpPr>
            <a:spLocks noGrp="1"/>
          </p:cNvSpPr>
          <p:nvPr>
            <p:ph type="body" sz="quarter" idx="36"/>
          </p:nvPr>
        </p:nvSpPr>
        <p:spPr>
          <a:xfrm>
            <a:off x="2486757" y="2289384"/>
            <a:ext cx="41163342" cy="1183821"/>
          </a:xfrm>
        </p:spPr>
        <p:txBody>
          <a:bodyPr/>
          <a:lstStyle/>
          <a:p>
            <a:r>
              <a:rPr lang="en-US" sz="4800" b="1" dirty="0"/>
              <a:t>Sarah G. Prescott, Ph.D. (University of New Hampshire)                              @drsarahgrace                                               sarah.prescott@unh.edu</a:t>
            </a: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200" y="2105861"/>
            <a:ext cx="1338171" cy="1767729"/>
          </a:xfrm>
          <a:prstGeom prst="rect">
            <a:avLst/>
          </a:prstGeom>
        </p:spPr>
      </p:pic>
      <p:sp>
        <p:nvSpPr>
          <p:cNvPr id="10" name="TextBox 9"/>
          <p:cNvSpPr txBox="1"/>
          <p:nvPr/>
        </p:nvSpPr>
        <p:spPr>
          <a:xfrm>
            <a:off x="-64168" y="15622806"/>
            <a:ext cx="12890317" cy="17327820"/>
          </a:xfrm>
          <a:prstGeom prst="rect">
            <a:avLst/>
          </a:prstGeom>
          <a:noFill/>
        </p:spPr>
        <p:txBody>
          <a:bodyPr wrap="square" rtlCol="0">
            <a:spAutoFit/>
          </a:bodyPr>
          <a:lstStyle/>
          <a:p>
            <a:pPr marL="571500" indent="-571500">
              <a:buFont typeface="Arial" charset="0"/>
              <a:buChar char="•"/>
            </a:pPr>
            <a:endParaRPr lang="en-US" sz="3200" b="1" dirty="0"/>
          </a:p>
          <a:p>
            <a:pPr marL="571500" indent="-571500">
              <a:buFont typeface="Arial" charset="0"/>
              <a:buChar char="•"/>
            </a:pPr>
            <a:r>
              <a:rPr lang="en-US" sz="3200" b="1" dirty="0"/>
              <a:t>Initial (2004-2010) finding resources (not necessarily open)</a:t>
            </a:r>
          </a:p>
          <a:p>
            <a:pPr marL="2414930" lvl="1" indent="-571500">
              <a:buFont typeface="Arial" charset="0"/>
              <a:buChar char="•"/>
            </a:pPr>
            <a:r>
              <a:rPr lang="en-US" sz="3200" b="1" dirty="0"/>
              <a:t>Case based teaching activities</a:t>
            </a:r>
          </a:p>
          <a:p>
            <a:pPr marL="2414930" lvl="1" indent="-571500">
              <a:buFont typeface="Arial" charset="0"/>
              <a:buChar char="•"/>
            </a:pPr>
            <a:r>
              <a:rPr lang="en-US" sz="3200" b="1" dirty="0"/>
              <a:t>Active learning activities</a:t>
            </a:r>
          </a:p>
          <a:p>
            <a:pPr marL="2414930" lvl="1" indent="-571500">
              <a:buFont typeface="Arial" charset="0"/>
              <a:buChar char="•"/>
            </a:pPr>
            <a:r>
              <a:rPr lang="en-US" sz="3200" b="1" dirty="0"/>
              <a:t>Course based research pedagogy –how to bring authentic data into the classroom</a:t>
            </a:r>
          </a:p>
          <a:p>
            <a:pPr marL="2414930" lvl="1" indent="-571500">
              <a:buFont typeface="Arial" charset="0"/>
              <a:buChar char="•"/>
            </a:pPr>
            <a:r>
              <a:rPr lang="en-US" sz="3200" b="1" dirty="0"/>
              <a:t>Scholarship of Teaching and Learning (SoTL)</a:t>
            </a:r>
          </a:p>
          <a:p>
            <a:pPr lvl="1"/>
            <a:endParaRPr lang="en-US" sz="3200" b="1" dirty="0"/>
          </a:p>
          <a:p>
            <a:pPr marL="571500" indent="-571500">
              <a:buFont typeface="Arial" charset="0"/>
              <a:buChar char="•"/>
            </a:pPr>
            <a:r>
              <a:rPr lang="en-US" sz="3200" b="1" dirty="0"/>
              <a:t>Developing (2010-2014) – creating/sharing content, replacing closed/open materials</a:t>
            </a:r>
          </a:p>
          <a:p>
            <a:pPr marL="2414930" lvl="1" indent="-571500">
              <a:buFont typeface="Arial" charset="0"/>
              <a:buChar char="•"/>
            </a:pPr>
            <a:r>
              <a:rPr lang="en-US" sz="3200" b="1" dirty="0"/>
              <a:t>Writing cases, but not publishing</a:t>
            </a:r>
          </a:p>
          <a:p>
            <a:pPr marL="2414930" lvl="1" indent="-571500">
              <a:buFont typeface="Arial" charset="0"/>
              <a:buChar char="•"/>
            </a:pPr>
            <a:r>
              <a:rPr lang="en-US" sz="3200" b="1" dirty="0"/>
              <a:t>OER – textbook replacement</a:t>
            </a:r>
          </a:p>
          <a:p>
            <a:pPr marL="2414930" lvl="1" indent="-571500">
              <a:buFont typeface="Arial" charset="0"/>
              <a:buChar char="•"/>
            </a:pPr>
            <a:r>
              <a:rPr lang="en-US" sz="3200" b="1" dirty="0"/>
              <a:t>Service learning – Civic Engagement</a:t>
            </a:r>
          </a:p>
          <a:p>
            <a:pPr marL="2414930" lvl="1" indent="-571500">
              <a:buFont typeface="Arial" charset="0"/>
              <a:buChar char="•"/>
            </a:pPr>
            <a:r>
              <a:rPr lang="en-US" sz="3200" b="1" dirty="0"/>
              <a:t>Discipline Based Educational Research (DBER)</a:t>
            </a:r>
          </a:p>
          <a:p>
            <a:pPr marL="2414930" lvl="1" indent="-571500">
              <a:buFont typeface="Arial" charset="0"/>
              <a:buChar char="•"/>
            </a:pPr>
            <a:endParaRPr lang="en-US" sz="3200" b="1" dirty="0"/>
          </a:p>
          <a:p>
            <a:pPr marL="571500" indent="-571500">
              <a:buFont typeface="Arial" charset="0"/>
              <a:buChar char="•"/>
            </a:pPr>
            <a:r>
              <a:rPr lang="en-US" sz="3200" b="1" dirty="0"/>
              <a:t>Advanced (2014-current) – publishing, networking, mentoring, pedagogy </a:t>
            </a:r>
          </a:p>
          <a:p>
            <a:pPr marL="2414930" lvl="1" indent="-571500">
              <a:buFont typeface="Arial" charset="0"/>
              <a:buChar char="•"/>
            </a:pPr>
            <a:r>
              <a:rPr lang="en-US" sz="3200" b="1" dirty="0"/>
              <a:t>Creating open lectures, activities</a:t>
            </a:r>
          </a:p>
          <a:p>
            <a:pPr marL="2414930" lvl="1" indent="-571500">
              <a:buFont typeface="Arial" charset="0"/>
              <a:buChar char="•"/>
            </a:pPr>
            <a:r>
              <a:rPr lang="en-US" sz="3200" b="1" dirty="0"/>
              <a:t>Publishing classroom activities</a:t>
            </a:r>
          </a:p>
          <a:p>
            <a:pPr marL="2414930" lvl="1" indent="-571500">
              <a:buFont typeface="Arial" charset="0"/>
              <a:buChar char="•"/>
            </a:pPr>
            <a:r>
              <a:rPr lang="en-US" sz="3200" b="1" dirty="0"/>
              <a:t>Networking</a:t>
            </a:r>
          </a:p>
          <a:p>
            <a:pPr marL="2414930" lvl="1" indent="-571500">
              <a:buFont typeface="Arial" charset="0"/>
              <a:buChar char="•"/>
            </a:pPr>
            <a:r>
              <a:rPr lang="en-US" sz="3200" b="1" dirty="0"/>
              <a:t>Mentoring</a:t>
            </a:r>
          </a:p>
          <a:p>
            <a:pPr marL="2414930" lvl="1" indent="-571500">
              <a:buFont typeface="Arial" charset="0"/>
              <a:buChar char="•"/>
            </a:pPr>
            <a:r>
              <a:rPr lang="en-US" sz="3200" b="1" dirty="0"/>
              <a:t>Student authored content </a:t>
            </a:r>
          </a:p>
          <a:p>
            <a:pPr marL="2414930" lvl="1" indent="-571500">
              <a:buFont typeface="Arial" charset="0"/>
              <a:buChar char="•"/>
            </a:pPr>
            <a:r>
              <a:rPr lang="en-US" sz="3200" b="1" dirty="0"/>
              <a:t>Peer reviewed open publishing</a:t>
            </a:r>
          </a:p>
          <a:p>
            <a:pPr marL="2414930" lvl="1" indent="-571500">
              <a:buFont typeface="Arial" charset="0"/>
              <a:buChar char="•"/>
            </a:pPr>
            <a:r>
              <a:rPr lang="en-US" sz="3200" b="1" dirty="0"/>
              <a:t>Open research </a:t>
            </a:r>
          </a:p>
          <a:p>
            <a:pPr marL="2414930" lvl="1" indent="-571500">
              <a:buFont typeface="Arial" charset="0"/>
              <a:buChar char="•"/>
            </a:pPr>
            <a:r>
              <a:rPr lang="en-US" sz="3200" b="1" dirty="0"/>
              <a:t>Evidenced based pedagogy</a:t>
            </a:r>
          </a:p>
          <a:p>
            <a:pPr lvl="1"/>
            <a:endParaRPr lang="en-US" sz="3200" b="1" dirty="0"/>
          </a:p>
          <a:p>
            <a:pPr marL="571500" indent="-571500">
              <a:buFont typeface="Arial" charset="0"/>
              <a:buChar char="•"/>
            </a:pPr>
            <a:r>
              <a:rPr lang="en-US" sz="3200" b="1" dirty="0"/>
              <a:t>Future – Open Practice</a:t>
            </a:r>
          </a:p>
          <a:p>
            <a:pPr marL="2414930" lvl="1" indent="-571500">
              <a:buFont typeface="Arial" charset="0"/>
              <a:buChar char="•"/>
            </a:pPr>
            <a:r>
              <a:rPr lang="en-US" sz="3200" b="1" dirty="0"/>
              <a:t>Open courses (student generated syllabi, etc.)</a:t>
            </a:r>
          </a:p>
          <a:p>
            <a:pPr marL="2414930" lvl="1" indent="-571500">
              <a:buFont typeface="Arial" charset="0"/>
              <a:buChar char="•"/>
            </a:pPr>
            <a:r>
              <a:rPr lang="en-US" sz="3200" b="1" dirty="0"/>
              <a:t>Publish whole open courses</a:t>
            </a:r>
          </a:p>
          <a:p>
            <a:pPr marL="2414930" lvl="1" indent="-571500">
              <a:buFont typeface="Arial" charset="0"/>
              <a:buChar char="•"/>
            </a:pPr>
            <a:r>
              <a:rPr lang="en-US" sz="3200" b="1" dirty="0"/>
              <a:t>Publish more activities/cases</a:t>
            </a:r>
          </a:p>
          <a:p>
            <a:pPr marL="2414930" lvl="1" indent="-571500">
              <a:buFont typeface="Arial" charset="0"/>
              <a:buChar char="•"/>
            </a:pPr>
            <a:r>
              <a:rPr lang="en-US" sz="3200" b="1" dirty="0"/>
              <a:t>Expand mentoring</a:t>
            </a:r>
          </a:p>
          <a:p>
            <a:pPr lvl="1"/>
            <a:endParaRPr lang="en-US" sz="3200" b="1" dirty="0"/>
          </a:p>
          <a:p>
            <a:pPr marL="2414930" lvl="1" indent="-571500">
              <a:buFont typeface="Arial" charset="0"/>
              <a:buChar char="•"/>
            </a:pPr>
            <a:endParaRPr lang="en-US" sz="3200" b="1" dirty="0"/>
          </a:p>
          <a:p>
            <a:endParaRPr lang="en-US" sz="3200" b="1" dirty="0"/>
          </a:p>
        </p:txBody>
      </p:sp>
      <p:sp>
        <p:nvSpPr>
          <p:cNvPr id="48" name="Text Placeholder 8"/>
          <p:cNvSpPr>
            <a:spLocks noGrp="1"/>
          </p:cNvSpPr>
          <p:nvPr>
            <p:ph type="body" sz="quarter" idx="21"/>
          </p:nvPr>
        </p:nvSpPr>
        <p:spPr>
          <a:xfrm>
            <a:off x="12854452" y="3835870"/>
            <a:ext cx="17658008" cy="1311866"/>
          </a:xfrm>
        </p:spPr>
        <p:txBody>
          <a:bodyPr/>
          <a:lstStyle/>
          <a:p>
            <a:r>
              <a:rPr lang="en-US" dirty="0">
                <a:latin typeface="+mn-lt"/>
              </a:rPr>
              <a:t>Open Cube of Practice </a:t>
            </a:r>
          </a:p>
        </p:txBody>
      </p:sp>
      <p:sp>
        <p:nvSpPr>
          <p:cNvPr id="16" name="Rectangle 5"/>
          <p:cNvSpPr>
            <a:spLocks noChangeArrowheads="1"/>
          </p:cNvSpPr>
          <p:nvPr/>
        </p:nvSpPr>
        <p:spPr bwMode="auto">
          <a:xfrm>
            <a:off x="0" y="81179"/>
            <a:ext cx="184731" cy="120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0" name="Rectangle 8"/>
          <p:cNvSpPr>
            <a:spLocks noChangeArrowheads="1"/>
          </p:cNvSpPr>
          <p:nvPr/>
        </p:nvSpPr>
        <p:spPr bwMode="auto">
          <a:xfrm>
            <a:off x="152400" y="233579"/>
            <a:ext cx="184731" cy="120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1" name="Rectangle 11"/>
          <p:cNvSpPr>
            <a:spLocks noChangeArrowheads="1"/>
          </p:cNvSpPr>
          <p:nvPr/>
        </p:nvSpPr>
        <p:spPr bwMode="auto">
          <a:xfrm>
            <a:off x="817200" y="-604621"/>
            <a:ext cx="184731" cy="120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6" name="Rectangle 14"/>
          <p:cNvSpPr>
            <a:spLocks noChangeArrowheads="1"/>
          </p:cNvSpPr>
          <p:nvPr/>
        </p:nvSpPr>
        <p:spPr bwMode="auto">
          <a:xfrm>
            <a:off x="19050000" y="9529307"/>
            <a:ext cx="184731" cy="120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7" name="TextBox 36"/>
          <p:cNvSpPr txBox="1"/>
          <p:nvPr/>
        </p:nvSpPr>
        <p:spPr>
          <a:xfrm>
            <a:off x="13020606" y="18497737"/>
            <a:ext cx="17352291" cy="10433625"/>
          </a:xfrm>
          <a:prstGeom prst="rect">
            <a:avLst/>
          </a:prstGeom>
          <a:solidFill>
            <a:schemeClr val="bg1">
              <a:lumMod val="75000"/>
            </a:schemeClr>
          </a:solidFill>
        </p:spPr>
        <p:txBody>
          <a:bodyPr wrap="square" rtlCol="0">
            <a:spAutoFit/>
          </a:bodyPr>
          <a:lstStyle/>
          <a:p>
            <a:endParaRPr lang="en-US" sz="3200" b="1" dirty="0"/>
          </a:p>
          <a:p>
            <a:pPr marL="457200" indent="-457200">
              <a:buFont typeface="Arial" charset="0"/>
              <a:buChar char="•"/>
            </a:pPr>
            <a:r>
              <a:rPr lang="en-US" sz="3200" dirty="0"/>
              <a:t>Resources and classroom activities – adapt and adopt</a:t>
            </a:r>
          </a:p>
          <a:p>
            <a:pPr marL="2300630" lvl="1" indent="-457200">
              <a:buFont typeface="Arial" charset="0"/>
              <a:buChar char="•"/>
            </a:pPr>
            <a:r>
              <a:rPr lang="en-US" sz="3200" dirty="0"/>
              <a:t>BioQUEST – active learning activities focused on authentic data – motivated use of cases and problem spaces in teaching </a:t>
            </a:r>
          </a:p>
          <a:p>
            <a:pPr marL="2300630" lvl="1" indent="-457200">
              <a:buFont typeface="Arial" charset="0"/>
              <a:buChar char="•"/>
            </a:pPr>
            <a:r>
              <a:rPr lang="en-US" sz="3200" dirty="0"/>
              <a:t>HHMI – began utilizing animations and resources in courses (Biochem, Genomics)</a:t>
            </a:r>
          </a:p>
          <a:p>
            <a:pPr marL="2300630" lvl="1" indent="-457200">
              <a:buFont typeface="Arial" charset="0"/>
              <a:buChar char="•"/>
            </a:pPr>
            <a:r>
              <a:rPr lang="en-US" sz="3200" dirty="0"/>
              <a:t>OpenStax – introduced at  BQ Summer Workshop – Chemistry Atoms First </a:t>
            </a:r>
          </a:p>
          <a:p>
            <a:pPr marL="457200" indent="-457200">
              <a:buFont typeface="Arial" charset="0"/>
              <a:buChar char="•"/>
            </a:pPr>
            <a:r>
              <a:rPr lang="en-US" sz="3200" dirty="0"/>
              <a:t>Software and tools –free downloads or launch from QUBES – collections of resources using apps also available</a:t>
            </a:r>
          </a:p>
          <a:p>
            <a:pPr marL="2300630" lvl="1" indent="-457200">
              <a:buFont typeface="Arial" charset="0"/>
              <a:buChar char="•"/>
            </a:pPr>
            <a:r>
              <a:rPr lang="en-US" sz="3200" dirty="0"/>
              <a:t>NetLogo - agent based modeling application along with library of resources –designed model of hemoglobin regulation – case adapted to use in Anatomy and Physiology course</a:t>
            </a:r>
          </a:p>
          <a:p>
            <a:pPr marL="457200" indent="-457200">
              <a:buFont typeface="Arial" panose="020B0604020202020204" pitchFamily="34" charset="0"/>
              <a:buChar char="•"/>
            </a:pPr>
            <a:r>
              <a:rPr lang="en-US" sz="3200" dirty="0"/>
              <a:t>BioQUEST/QUBES Summer Workshops – created classroom activities </a:t>
            </a:r>
          </a:p>
          <a:p>
            <a:pPr marL="2300630" lvl="1" indent="-457200">
              <a:buFont typeface="Arial" panose="020B0604020202020204" pitchFamily="34" charset="0"/>
              <a:buChar char="•"/>
            </a:pPr>
            <a:r>
              <a:rPr lang="en-US" sz="3200" dirty="0"/>
              <a:t>Collaborated on Sexy Smells case – taught multiple times, submitted to National Center for Case Study Teaching</a:t>
            </a:r>
          </a:p>
          <a:p>
            <a:pPr marL="2300630" lvl="1" indent="-457200">
              <a:buFont typeface="Arial" panose="020B0604020202020204" pitchFamily="34" charset="0"/>
              <a:buChar char="•"/>
            </a:pPr>
            <a:r>
              <a:rPr lang="en-US" sz="3200" dirty="0"/>
              <a:t>Presented on use of PeerWise and Twitter (multiple workshops) – connected with CourseSource and OpenEd</a:t>
            </a:r>
          </a:p>
          <a:p>
            <a:pPr marL="2300630" lvl="1" indent="-457200">
              <a:buFont typeface="Arial" panose="020B0604020202020204" pitchFamily="34" charset="0"/>
              <a:buChar char="•"/>
            </a:pPr>
            <a:r>
              <a:rPr lang="en-US" sz="3200" dirty="0"/>
              <a:t>CourseSource – writing workshop – submitting Twitter assignments from entire course for publication</a:t>
            </a:r>
          </a:p>
          <a:p>
            <a:endParaRPr lang="en-US" sz="3200" dirty="0"/>
          </a:p>
          <a:p>
            <a:pPr marL="4144061" lvl="2" indent="-457200">
              <a:buFont typeface="Arial" charset="0"/>
              <a:buChar char="•"/>
            </a:pPr>
            <a:endParaRPr lang="en-US" sz="3200" dirty="0"/>
          </a:p>
          <a:p>
            <a:pPr lvl="2"/>
            <a:endParaRPr lang="en-US" sz="3200" dirty="0"/>
          </a:p>
        </p:txBody>
      </p:sp>
      <p:sp>
        <p:nvSpPr>
          <p:cNvPr id="78" name="Text Placeholder 20"/>
          <p:cNvSpPr>
            <a:spLocks noGrp="1"/>
          </p:cNvSpPr>
          <p:nvPr>
            <p:ph type="body" sz="quarter" idx="34"/>
          </p:nvPr>
        </p:nvSpPr>
        <p:spPr>
          <a:xfrm>
            <a:off x="30359405" y="23189001"/>
            <a:ext cx="13290692" cy="1157304"/>
          </a:xfrm>
        </p:spPr>
        <p:txBody>
          <a:bodyPr/>
          <a:lstStyle/>
          <a:p>
            <a:r>
              <a:rPr lang="en-US" dirty="0">
                <a:latin typeface="+mn-lt"/>
              </a:rPr>
              <a:t>Acknowledgements</a:t>
            </a:r>
          </a:p>
        </p:txBody>
      </p:sp>
      <p:sp>
        <p:nvSpPr>
          <p:cNvPr id="79" name="Text Placeholder 17"/>
          <p:cNvSpPr>
            <a:spLocks noGrp="1"/>
          </p:cNvSpPr>
          <p:nvPr>
            <p:ph type="body" sz="quarter" idx="31"/>
          </p:nvPr>
        </p:nvSpPr>
        <p:spPr>
          <a:xfrm>
            <a:off x="30359405" y="11919358"/>
            <a:ext cx="13290694" cy="1201532"/>
          </a:xfrm>
        </p:spPr>
        <p:txBody>
          <a:bodyPr/>
          <a:lstStyle/>
          <a:p>
            <a:r>
              <a:rPr lang="en-US" dirty="0">
                <a:latin typeface="+mn-lt"/>
              </a:rPr>
              <a:t>Professional Outcomes</a:t>
            </a:r>
          </a:p>
        </p:txBody>
      </p:sp>
      <p:sp>
        <p:nvSpPr>
          <p:cNvPr id="52" name="TextBox 51"/>
          <p:cNvSpPr txBox="1"/>
          <p:nvPr/>
        </p:nvSpPr>
        <p:spPr>
          <a:xfrm>
            <a:off x="30372897" y="24390225"/>
            <a:ext cx="12894300" cy="3539430"/>
          </a:xfrm>
          <a:prstGeom prst="rect">
            <a:avLst/>
          </a:prstGeom>
          <a:noFill/>
        </p:spPr>
        <p:txBody>
          <a:bodyPr wrap="square" rtlCol="0">
            <a:spAutoFit/>
          </a:bodyPr>
          <a:lstStyle/>
          <a:p>
            <a:r>
              <a:rPr lang="en-US" sz="2800" dirty="0"/>
              <a:t>This material is based upon work supported by the National Science Foundation under DBI 1346584, DUE 1446269, DUE 1446258, and DUE 1446284. Any opinions, findings, and conclusions or recommendations expressed in this material are those of the author(s) and do not necessarily reflect the views of the National Science Foundation.</a:t>
            </a:r>
            <a:br>
              <a:rPr lang="en-US" sz="2800" dirty="0"/>
            </a:br>
            <a:endParaRPr lang="en-US" sz="2800" dirty="0"/>
          </a:p>
          <a:p>
            <a:br>
              <a:rPr lang="en-US" sz="2800" dirty="0"/>
            </a:br>
            <a:endParaRPr lang="en-US" sz="2800" dirty="0"/>
          </a:p>
        </p:txBody>
      </p:sp>
      <p:pic>
        <p:nvPicPr>
          <p:cNvPr id="61" name="Picture 20" descr="https://qubeshub.org/groups/summer2017/File:qubes_sticker_logo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9253" y="107598"/>
            <a:ext cx="5897925" cy="1936024"/>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30508170" y="5214150"/>
            <a:ext cx="13383030" cy="2677656"/>
          </a:xfrm>
          <a:prstGeom prst="rect">
            <a:avLst/>
          </a:prstGeom>
          <a:solidFill>
            <a:schemeClr val="accent1">
              <a:lumMod val="20000"/>
              <a:lumOff val="80000"/>
            </a:schemeClr>
          </a:solidFill>
        </p:spPr>
        <p:txBody>
          <a:bodyPr wrap="square" rtlCol="0">
            <a:spAutoFit/>
          </a:bodyPr>
          <a:lstStyle/>
          <a:p>
            <a:pPr marL="457200" indent="-457200">
              <a:buFont typeface="Arial" panose="020B0604020202020204" pitchFamily="34" charset="0"/>
              <a:buChar char="•"/>
            </a:pPr>
            <a:r>
              <a:rPr lang="en-US" sz="2800" dirty="0"/>
              <a:t>Faculty Mentoring Networks (FMN) – Agent Based Modeling and Serenity (R application) – learned new software applications – hope to utilize in courses in future</a:t>
            </a:r>
          </a:p>
          <a:p>
            <a:pPr marL="457200" indent="-457200">
              <a:buFont typeface="Arial" panose="020B0604020202020204" pitchFamily="34" charset="0"/>
              <a:buChar char="•"/>
            </a:pPr>
            <a:r>
              <a:rPr lang="en-US" sz="2800" dirty="0"/>
              <a:t>Mentoring Leadership/ QUBES Ambassador– designed and directed new mentoring service for newcomers to BioQUEST/QUBES Summer Workshop</a:t>
            </a:r>
          </a:p>
          <a:p>
            <a:pPr marL="2300630" lvl="1" indent="-457200">
              <a:buFont typeface="Arial" panose="020B0604020202020204" pitchFamily="34" charset="0"/>
              <a:buChar char="•"/>
            </a:pPr>
            <a:r>
              <a:rPr lang="en-US" sz="2800" dirty="0"/>
              <a:t>Positive evaluation outcomes</a:t>
            </a:r>
          </a:p>
        </p:txBody>
      </p:sp>
      <p:pic>
        <p:nvPicPr>
          <p:cNvPr id="57" name="Picture 56" descr="A picture containing plate, drawing&#10;&#10;Description automatically generated">
            <a:extLst>
              <a:ext uri="{FF2B5EF4-FFF2-40B4-BE49-F238E27FC236}">
                <a16:creationId xmlns:a16="http://schemas.microsoft.com/office/drawing/2014/main" id="{2F36AC09-A833-4854-99AD-2F38D77ADC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07630" y="5283815"/>
            <a:ext cx="4341953" cy="1081733"/>
          </a:xfrm>
          <a:prstGeom prst="rect">
            <a:avLst/>
          </a:prstGeom>
        </p:spPr>
      </p:pic>
      <p:pic>
        <p:nvPicPr>
          <p:cNvPr id="58" name="Picture 24" descr="https://qubeshub.org/groups/summer2017/File:bq_logo.jpg">
            <a:extLst>
              <a:ext uri="{FF2B5EF4-FFF2-40B4-BE49-F238E27FC236}">
                <a16:creationId xmlns:a16="http://schemas.microsoft.com/office/drawing/2014/main" id="{F8C10479-66AD-47F7-8C9B-22EDBCFB035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73173" y="5184602"/>
            <a:ext cx="4681725"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tree&#10;&#10;Description automatically generated">
            <a:extLst>
              <a:ext uri="{FF2B5EF4-FFF2-40B4-BE49-F238E27FC236}">
                <a16:creationId xmlns:a16="http://schemas.microsoft.com/office/drawing/2014/main" id="{BB35935B-43BC-4428-ABCD-FCAEDA4F6D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190150" y="2174933"/>
            <a:ext cx="1756555" cy="1706456"/>
          </a:xfrm>
          <a:prstGeom prst="rect">
            <a:avLst/>
          </a:prstGeom>
        </p:spPr>
      </p:pic>
      <p:pic>
        <p:nvPicPr>
          <p:cNvPr id="17" name="Picture 16" descr="A picture containing clock, meter&#10;&#10;Description automatically generated">
            <a:extLst>
              <a:ext uri="{FF2B5EF4-FFF2-40B4-BE49-F238E27FC236}">
                <a16:creationId xmlns:a16="http://schemas.microsoft.com/office/drawing/2014/main" id="{4D699642-3585-4AC2-9508-441D046A47A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987178" y="15472470"/>
            <a:ext cx="6884815" cy="1111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TextBox 18">
            <a:extLst>
              <a:ext uri="{FF2B5EF4-FFF2-40B4-BE49-F238E27FC236}">
                <a16:creationId xmlns:a16="http://schemas.microsoft.com/office/drawing/2014/main" id="{B6E2FE5A-40DA-4935-8FB3-EA0A1E315C13}"/>
              </a:ext>
            </a:extLst>
          </p:cNvPr>
          <p:cNvSpPr txBox="1"/>
          <p:nvPr/>
        </p:nvSpPr>
        <p:spPr>
          <a:xfrm>
            <a:off x="13388416" y="10135466"/>
            <a:ext cx="5661584" cy="584775"/>
          </a:xfrm>
          <a:prstGeom prst="rect">
            <a:avLst/>
          </a:prstGeom>
          <a:solidFill>
            <a:schemeClr val="accent2"/>
          </a:solidFill>
        </p:spPr>
        <p:txBody>
          <a:bodyPr wrap="square" rtlCol="0">
            <a:spAutoFit/>
          </a:bodyPr>
          <a:lstStyle/>
          <a:p>
            <a:r>
              <a:rPr lang="en-US" sz="3200" dirty="0"/>
              <a:t>OER – textbooks/animations</a:t>
            </a:r>
          </a:p>
        </p:txBody>
      </p:sp>
      <p:sp>
        <p:nvSpPr>
          <p:cNvPr id="24" name="TextBox 23">
            <a:extLst>
              <a:ext uri="{FF2B5EF4-FFF2-40B4-BE49-F238E27FC236}">
                <a16:creationId xmlns:a16="http://schemas.microsoft.com/office/drawing/2014/main" id="{5AAD1EAF-17F6-4DFE-9A55-2B99F397FCC6}"/>
              </a:ext>
            </a:extLst>
          </p:cNvPr>
          <p:cNvSpPr txBox="1"/>
          <p:nvPr/>
        </p:nvSpPr>
        <p:spPr>
          <a:xfrm>
            <a:off x="25064176" y="6723211"/>
            <a:ext cx="3774525" cy="2554545"/>
          </a:xfrm>
          <a:prstGeom prst="rect">
            <a:avLst/>
          </a:prstGeom>
          <a:solidFill>
            <a:schemeClr val="accent2"/>
          </a:solidFill>
        </p:spPr>
        <p:txBody>
          <a:bodyPr wrap="square" rtlCol="0">
            <a:spAutoFit/>
          </a:bodyPr>
          <a:lstStyle/>
          <a:p>
            <a:r>
              <a:rPr lang="en-US" sz="3200" dirty="0"/>
              <a:t>Group projects</a:t>
            </a:r>
          </a:p>
          <a:p>
            <a:r>
              <a:rPr lang="en-US" sz="3200" dirty="0"/>
              <a:t>Summer workshops</a:t>
            </a:r>
          </a:p>
          <a:p>
            <a:r>
              <a:rPr lang="en-US" sz="3200" dirty="0"/>
              <a:t>FMNs</a:t>
            </a:r>
          </a:p>
          <a:p>
            <a:r>
              <a:rPr lang="en-US" sz="3200" dirty="0"/>
              <a:t>Networking </a:t>
            </a:r>
          </a:p>
          <a:p>
            <a:r>
              <a:rPr lang="en-US" sz="3200" dirty="0"/>
              <a:t>Mentoring</a:t>
            </a:r>
          </a:p>
        </p:txBody>
      </p:sp>
      <p:sp>
        <p:nvSpPr>
          <p:cNvPr id="25" name="TextBox 24">
            <a:extLst>
              <a:ext uri="{FF2B5EF4-FFF2-40B4-BE49-F238E27FC236}">
                <a16:creationId xmlns:a16="http://schemas.microsoft.com/office/drawing/2014/main" id="{35150225-AAAA-4869-9D4C-70D4363BC3B3}"/>
              </a:ext>
            </a:extLst>
          </p:cNvPr>
          <p:cNvSpPr txBox="1"/>
          <p:nvPr/>
        </p:nvSpPr>
        <p:spPr>
          <a:xfrm>
            <a:off x="12987178" y="14438936"/>
            <a:ext cx="6884815" cy="1077218"/>
          </a:xfrm>
          <a:prstGeom prst="rect">
            <a:avLst/>
          </a:prstGeom>
          <a:solidFill>
            <a:schemeClr val="accent2"/>
          </a:solidFill>
        </p:spPr>
        <p:txBody>
          <a:bodyPr wrap="square" rtlCol="0">
            <a:spAutoFit/>
          </a:bodyPr>
          <a:lstStyle/>
          <a:p>
            <a:r>
              <a:rPr lang="en-US" sz="3200" dirty="0"/>
              <a:t>Peer reviewed pedagogy publishing Writing studio </a:t>
            </a:r>
          </a:p>
        </p:txBody>
      </p:sp>
      <p:pic>
        <p:nvPicPr>
          <p:cNvPr id="34" name="Picture 33" descr="A close up of a sign&#10;&#10;Description automatically generated">
            <a:extLst>
              <a:ext uri="{FF2B5EF4-FFF2-40B4-BE49-F238E27FC236}">
                <a16:creationId xmlns:a16="http://schemas.microsoft.com/office/drawing/2014/main" id="{C1B87616-0B23-4356-B67D-A6F33ABF35D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401389" y="15696862"/>
            <a:ext cx="6780431" cy="1311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TextBox 34">
            <a:extLst>
              <a:ext uri="{FF2B5EF4-FFF2-40B4-BE49-F238E27FC236}">
                <a16:creationId xmlns:a16="http://schemas.microsoft.com/office/drawing/2014/main" id="{5410DB96-EA17-447F-AF83-F84E244B1C17}"/>
              </a:ext>
            </a:extLst>
          </p:cNvPr>
          <p:cNvSpPr txBox="1"/>
          <p:nvPr/>
        </p:nvSpPr>
        <p:spPr>
          <a:xfrm>
            <a:off x="21434570" y="14610156"/>
            <a:ext cx="6747250" cy="1077218"/>
          </a:xfrm>
          <a:prstGeom prst="rect">
            <a:avLst/>
          </a:prstGeom>
          <a:solidFill>
            <a:schemeClr val="accent2"/>
          </a:solidFill>
        </p:spPr>
        <p:txBody>
          <a:bodyPr wrap="square" rtlCol="0">
            <a:spAutoFit/>
          </a:bodyPr>
          <a:lstStyle/>
          <a:p>
            <a:r>
              <a:rPr lang="en-US" sz="3200" dirty="0"/>
              <a:t>Peer reviewed publishing </a:t>
            </a:r>
          </a:p>
          <a:p>
            <a:r>
              <a:rPr lang="en-US" sz="3200" dirty="0"/>
              <a:t>Service learning</a:t>
            </a:r>
          </a:p>
        </p:txBody>
      </p:sp>
      <p:pic>
        <p:nvPicPr>
          <p:cNvPr id="40" name="Picture 39" descr="A picture containing bird&#10;&#10;Description automatically generated">
            <a:extLst>
              <a:ext uri="{FF2B5EF4-FFF2-40B4-BE49-F238E27FC236}">
                <a16:creationId xmlns:a16="http://schemas.microsoft.com/office/drawing/2014/main" id="{BDD0D385-51C7-4EC2-81C2-1AB2A09722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639646" y="6361189"/>
            <a:ext cx="1311866" cy="1311866"/>
          </a:xfrm>
          <a:prstGeom prst="rect">
            <a:avLst/>
          </a:prstGeom>
        </p:spPr>
      </p:pic>
      <p:pic>
        <p:nvPicPr>
          <p:cNvPr id="42" name="Picture 41">
            <a:extLst>
              <a:ext uri="{FF2B5EF4-FFF2-40B4-BE49-F238E27FC236}">
                <a16:creationId xmlns:a16="http://schemas.microsoft.com/office/drawing/2014/main" id="{631EF7DB-9BAD-4237-9283-1DD3FFD20D9E}"/>
              </a:ext>
            </a:extLst>
          </p:cNvPr>
          <p:cNvPicPr>
            <a:picLocks noChangeAspect="1"/>
          </p:cNvPicPr>
          <p:nvPr/>
        </p:nvPicPr>
        <p:blipFill rotWithShape="1">
          <a:blip r:embed="rId15">
            <a:extLst>
              <a:ext uri="{28A0092B-C50C-407E-A947-70E740481C1C}">
                <a14:useLocalDpi xmlns:a14="http://schemas.microsoft.com/office/drawing/2010/main" val="0"/>
              </a:ext>
            </a:extLst>
          </a:blip>
          <a:srcRect t="1" r="61072" b="6994"/>
          <a:stretch/>
        </p:blipFill>
        <p:spPr>
          <a:xfrm>
            <a:off x="25247829" y="9548016"/>
            <a:ext cx="4870948" cy="723453"/>
          </a:xfrm>
          <a:prstGeom prst="rect">
            <a:avLst/>
          </a:prstGeom>
        </p:spPr>
      </p:pic>
      <p:sp>
        <p:nvSpPr>
          <p:cNvPr id="44" name="TextBox 43">
            <a:extLst>
              <a:ext uri="{FF2B5EF4-FFF2-40B4-BE49-F238E27FC236}">
                <a16:creationId xmlns:a16="http://schemas.microsoft.com/office/drawing/2014/main" id="{7992EECA-6F76-4912-B07F-F3CC0E2FF25A}"/>
              </a:ext>
            </a:extLst>
          </p:cNvPr>
          <p:cNvSpPr txBox="1"/>
          <p:nvPr/>
        </p:nvSpPr>
        <p:spPr>
          <a:xfrm>
            <a:off x="25256422" y="10270298"/>
            <a:ext cx="5054601" cy="1077218"/>
          </a:xfrm>
          <a:prstGeom prst="rect">
            <a:avLst/>
          </a:prstGeom>
          <a:solidFill>
            <a:schemeClr val="accent2"/>
          </a:solidFill>
        </p:spPr>
        <p:txBody>
          <a:bodyPr wrap="square" rtlCol="0">
            <a:spAutoFit/>
          </a:bodyPr>
          <a:lstStyle/>
          <a:p>
            <a:r>
              <a:rPr lang="en-US" sz="3200" dirty="0"/>
              <a:t>Networking</a:t>
            </a:r>
          </a:p>
          <a:p>
            <a:r>
              <a:rPr lang="en-US" sz="3200" dirty="0"/>
              <a:t>Case writing workshops</a:t>
            </a:r>
          </a:p>
        </p:txBody>
      </p:sp>
      <p:pic>
        <p:nvPicPr>
          <p:cNvPr id="66" name="Graphic 65">
            <a:extLst>
              <a:ext uri="{FF2B5EF4-FFF2-40B4-BE49-F238E27FC236}">
                <a16:creationId xmlns:a16="http://schemas.microsoft.com/office/drawing/2014/main" id="{ADA2D6C8-9D04-4074-A886-8D70290E650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056543" y="8785984"/>
            <a:ext cx="5019094" cy="1148437"/>
          </a:xfrm>
          <a:prstGeom prst="rect">
            <a:avLst/>
          </a:prstGeom>
        </p:spPr>
      </p:pic>
      <p:sp>
        <p:nvSpPr>
          <p:cNvPr id="91" name="TextBox 90">
            <a:extLst>
              <a:ext uri="{FF2B5EF4-FFF2-40B4-BE49-F238E27FC236}">
                <a16:creationId xmlns:a16="http://schemas.microsoft.com/office/drawing/2014/main" id="{50531CD1-DD5E-4EA9-8542-FF345E4A3F0C}"/>
              </a:ext>
            </a:extLst>
          </p:cNvPr>
          <p:cNvSpPr txBox="1"/>
          <p:nvPr/>
        </p:nvSpPr>
        <p:spPr>
          <a:xfrm>
            <a:off x="17946511" y="6365073"/>
            <a:ext cx="3488059" cy="1569660"/>
          </a:xfrm>
          <a:prstGeom prst="rect">
            <a:avLst/>
          </a:prstGeom>
          <a:solidFill>
            <a:schemeClr val="accent2"/>
          </a:solidFill>
        </p:spPr>
        <p:txBody>
          <a:bodyPr wrap="square" rtlCol="0">
            <a:spAutoFit/>
          </a:bodyPr>
          <a:lstStyle/>
          <a:p>
            <a:r>
              <a:rPr lang="en-US" sz="3200" dirty="0"/>
              <a:t>Student authored pedagogy</a:t>
            </a:r>
          </a:p>
          <a:p>
            <a:r>
              <a:rPr lang="en-US" sz="3200" dirty="0"/>
              <a:t>Collaboration</a:t>
            </a:r>
          </a:p>
        </p:txBody>
      </p:sp>
      <p:sp>
        <p:nvSpPr>
          <p:cNvPr id="92" name="Text Placeholder 17">
            <a:extLst>
              <a:ext uri="{FF2B5EF4-FFF2-40B4-BE49-F238E27FC236}">
                <a16:creationId xmlns:a16="http://schemas.microsoft.com/office/drawing/2014/main" id="{422CADBD-5F81-4274-9864-FE2822EC7043}"/>
              </a:ext>
            </a:extLst>
          </p:cNvPr>
          <p:cNvSpPr txBox="1">
            <a:spLocks/>
          </p:cNvSpPr>
          <p:nvPr/>
        </p:nvSpPr>
        <p:spPr>
          <a:xfrm>
            <a:off x="13038926" y="17307291"/>
            <a:ext cx="17320479" cy="1201532"/>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vert="horz" lIns="365760" tIns="45720" rIns="91440" bIns="45720" rtlCol="0" anchor="ctr">
            <a:noAutofit/>
          </a:bodyPr>
          <a:lstStyle>
            <a:lvl1pPr marL="0" indent="0" algn="ctr" defTabSz="4389120" rtl="0" eaLnBrk="1" latinLnBrk="0" hangingPunct="1">
              <a:lnSpc>
                <a:spcPct val="100000"/>
              </a:lnSpc>
              <a:spcBef>
                <a:spcPts val="0"/>
              </a:spcBef>
              <a:buClr>
                <a:schemeClr val="bg1">
                  <a:lumMod val="65000"/>
                </a:schemeClr>
              </a:buClr>
              <a:buFont typeface="Arial" panose="020B0604020202020204" pitchFamily="34" charset="0"/>
              <a:buNone/>
              <a:defRPr sz="5400" kern="1200" cap="none"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9pPr>
          </a:lstStyle>
          <a:p>
            <a:r>
              <a:rPr lang="en-US" dirty="0">
                <a:latin typeface="+mn-lt"/>
              </a:rPr>
              <a:t>QUBES  – Open Pedagogy examples</a:t>
            </a:r>
          </a:p>
        </p:txBody>
      </p:sp>
      <p:pic>
        <p:nvPicPr>
          <p:cNvPr id="81" name="Picture 80" descr="A close up of a flower&#10;&#10;Description automatically generated">
            <a:extLst>
              <a:ext uri="{FF2B5EF4-FFF2-40B4-BE49-F238E27FC236}">
                <a16:creationId xmlns:a16="http://schemas.microsoft.com/office/drawing/2014/main" id="{F6A379C3-F82F-4E46-83B6-C58C109C3ED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1218" y="16589743"/>
            <a:ext cx="1508343" cy="1050639"/>
          </a:xfrm>
          <a:prstGeom prst="rect">
            <a:avLst/>
          </a:prstGeom>
        </p:spPr>
      </p:pic>
      <p:pic>
        <p:nvPicPr>
          <p:cNvPr id="96" name="Picture 24" descr="https://qubeshub.org/groups/summer2017/File:bq_logo.jpg">
            <a:extLst>
              <a:ext uri="{FF2B5EF4-FFF2-40B4-BE49-F238E27FC236}">
                <a16:creationId xmlns:a16="http://schemas.microsoft.com/office/drawing/2014/main" id="{09268598-A5AA-4F9A-B292-C576EE984387}"/>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981856" y="24509723"/>
            <a:ext cx="2164840" cy="69424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descr="A close up of a sign&#10;&#10;Description automatically generated">
            <a:extLst>
              <a:ext uri="{FF2B5EF4-FFF2-40B4-BE49-F238E27FC236}">
                <a16:creationId xmlns:a16="http://schemas.microsoft.com/office/drawing/2014/main" id="{C8C2B1D9-4171-43AA-8059-300CA85C2DB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635714" y="16762486"/>
            <a:ext cx="3643742" cy="819150"/>
          </a:xfrm>
          <a:prstGeom prst="rect">
            <a:avLst/>
          </a:prstGeom>
        </p:spPr>
      </p:pic>
      <p:pic>
        <p:nvPicPr>
          <p:cNvPr id="98" name="Picture 97" descr="A close up of a sign&#10;&#10;Description automatically generated">
            <a:extLst>
              <a:ext uri="{FF2B5EF4-FFF2-40B4-BE49-F238E27FC236}">
                <a16:creationId xmlns:a16="http://schemas.microsoft.com/office/drawing/2014/main" id="{611A6FF1-DA7B-449D-A30E-BF49ACC9998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43913" y="20606151"/>
            <a:ext cx="3240726" cy="627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0" name="Graphic 99">
            <a:extLst>
              <a:ext uri="{FF2B5EF4-FFF2-40B4-BE49-F238E27FC236}">
                <a16:creationId xmlns:a16="http://schemas.microsoft.com/office/drawing/2014/main" id="{ADF9711E-18A2-41E0-805F-A4EC70BE923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918737" y="21419927"/>
            <a:ext cx="2475758" cy="566487"/>
          </a:xfrm>
          <a:prstGeom prst="rect">
            <a:avLst/>
          </a:prstGeom>
        </p:spPr>
      </p:pic>
      <p:pic>
        <p:nvPicPr>
          <p:cNvPr id="101" name="Picture 20" descr="https://qubeshub.org/groups/summer2017/File:qubes_sticker_logo14.png">
            <a:extLst>
              <a:ext uri="{FF2B5EF4-FFF2-40B4-BE49-F238E27FC236}">
                <a16:creationId xmlns:a16="http://schemas.microsoft.com/office/drawing/2014/main" id="{9039FA5F-BB72-4EA4-89F5-8EB60F825E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0060" y="23535872"/>
            <a:ext cx="2692972" cy="883982"/>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descr="A picture containing plate, drawing&#10;&#10;Description automatically generated">
            <a:extLst>
              <a:ext uri="{FF2B5EF4-FFF2-40B4-BE49-F238E27FC236}">
                <a16:creationId xmlns:a16="http://schemas.microsoft.com/office/drawing/2014/main" id="{A55E643D-B654-4CD4-A877-730DC6DFAF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91411" y="25801230"/>
            <a:ext cx="3031179" cy="755173"/>
          </a:xfrm>
          <a:prstGeom prst="rect">
            <a:avLst/>
          </a:prstGeom>
        </p:spPr>
      </p:pic>
      <p:pic>
        <p:nvPicPr>
          <p:cNvPr id="103" name="Picture 102" descr="A picture containing bird&#10;&#10;Description automatically generated">
            <a:extLst>
              <a:ext uri="{FF2B5EF4-FFF2-40B4-BE49-F238E27FC236}">
                <a16:creationId xmlns:a16="http://schemas.microsoft.com/office/drawing/2014/main" id="{9D3EDD5A-7539-4718-8457-4E3C35AEC3B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17278" y="24402446"/>
            <a:ext cx="801524" cy="801524"/>
          </a:xfrm>
          <a:prstGeom prst="rect">
            <a:avLst/>
          </a:prstGeom>
        </p:spPr>
      </p:pic>
      <p:pic>
        <p:nvPicPr>
          <p:cNvPr id="104" name="Picture 103" descr="A picture containing clock, meter&#10;&#10;Description automatically generated">
            <a:extLst>
              <a:ext uri="{FF2B5EF4-FFF2-40B4-BE49-F238E27FC236}">
                <a16:creationId xmlns:a16="http://schemas.microsoft.com/office/drawing/2014/main" id="{057A69D2-60DE-45D3-9589-E2BD9939151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78848" y="26903934"/>
            <a:ext cx="3937829" cy="635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5" name="Picture 104">
            <a:extLst>
              <a:ext uri="{FF2B5EF4-FFF2-40B4-BE49-F238E27FC236}">
                <a16:creationId xmlns:a16="http://schemas.microsoft.com/office/drawing/2014/main" id="{AE0D17EC-F13F-4AFB-B506-4B90142B40DD}"/>
              </a:ext>
            </a:extLst>
          </p:cNvPr>
          <p:cNvPicPr>
            <a:picLocks noChangeAspect="1"/>
          </p:cNvPicPr>
          <p:nvPr/>
        </p:nvPicPr>
        <p:blipFill rotWithShape="1">
          <a:blip r:embed="rId15">
            <a:extLst>
              <a:ext uri="{28A0092B-C50C-407E-A947-70E740481C1C}">
                <a14:useLocalDpi xmlns:a14="http://schemas.microsoft.com/office/drawing/2010/main" val="0"/>
              </a:ext>
            </a:extLst>
          </a:blip>
          <a:srcRect t="1" r="61072" b="6994"/>
          <a:stretch/>
        </p:blipFill>
        <p:spPr>
          <a:xfrm>
            <a:off x="8963212" y="20053625"/>
            <a:ext cx="3721427" cy="589831"/>
          </a:xfrm>
          <a:prstGeom prst="rect">
            <a:avLst/>
          </a:prstGeom>
        </p:spPr>
      </p:pic>
      <p:pic>
        <p:nvPicPr>
          <p:cNvPr id="123" name="Picture 122" descr="A picture containing food, drawing&#10;&#10;Description automatically generated">
            <a:extLst>
              <a:ext uri="{FF2B5EF4-FFF2-40B4-BE49-F238E27FC236}">
                <a16:creationId xmlns:a16="http://schemas.microsoft.com/office/drawing/2014/main" id="{7BFF4001-E47B-43D1-A361-93649EC1C96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302232" y="10714854"/>
            <a:ext cx="2753289" cy="1805270"/>
          </a:xfrm>
          <a:prstGeom prst="rect">
            <a:avLst/>
          </a:prstGeom>
        </p:spPr>
      </p:pic>
      <p:pic>
        <p:nvPicPr>
          <p:cNvPr id="1027" name="Picture 1026" descr="A screenshot of a social media post&#10;&#10;Description automatically generated">
            <a:extLst>
              <a:ext uri="{FF2B5EF4-FFF2-40B4-BE49-F238E27FC236}">
                <a16:creationId xmlns:a16="http://schemas.microsoft.com/office/drawing/2014/main" id="{E25FB143-F1E1-4992-91D8-D7DDA8C46FE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3038925" y="28031848"/>
            <a:ext cx="10585539" cy="4020999"/>
          </a:xfrm>
          <a:prstGeom prst="rect">
            <a:avLst/>
          </a:prstGeom>
        </p:spPr>
      </p:pic>
      <p:sp>
        <p:nvSpPr>
          <p:cNvPr id="1029" name="TextBox 1028">
            <a:extLst>
              <a:ext uri="{FF2B5EF4-FFF2-40B4-BE49-F238E27FC236}">
                <a16:creationId xmlns:a16="http://schemas.microsoft.com/office/drawing/2014/main" id="{AE681E9C-292D-4A37-BD8F-264A27114AB5}"/>
              </a:ext>
            </a:extLst>
          </p:cNvPr>
          <p:cNvSpPr txBox="1"/>
          <p:nvPr/>
        </p:nvSpPr>
        <p:spPr>
          <a:xfrm>
            <a:off x="30386163" y="20936510"/>
            <a:ext cx="13329973" cy="2246769"/>
          </a:xfrm>
          <a:prstGeom prst="rect">
            <a:avLst/>
          </a:prstGeom>
          <a:solidFill>
            <a:schemeClr val="bg2"/>
          </a:solidFill>
        </p:spPr>
        <p:txBody>
          <a:bodyPr wrap="square" rtlCol="0">
            <a:spAutoFit/>
          </a:bodyPr>
          <a:lstStyle/>
          <a:p>
            <a:pPr marL="457200" indent="-457200">
              <a:buFont typeface="Arial" panose="020B0604020202020204" pitchFamily="34" charset="0"/>
              <a:buChar char="•"/>
            </a:pPr>
            <a:r>
              <a:rPr lang="en-US" sz="2800" dirty="0"/>
              <a:t>Open courses - student generate syllabi and course framework</a:t>
            </a:r>
          </a:p>
          <a:p>
            <a:pPr marL="457200" indent="-457200">
              <a:buFont typeface="Arial" panose="020B0604020202020204" pitchFamily="34" charset="0"/>
              <a:buChar char="•"/>
            </a:pPr>
            <a:r>
              <a:rPr lang="en-US" sz="2800" dirty="0"/>
              <a:t>Publish more activities/cases and whole open courses on QUBES and other connected sites (CourseSource, SENCER)</a:t>
            </a:r>
          </a:p>
          <a:p>
            <a:pPr marL="457200" indent="-457200">
              <a:buFont typeface="Arial" panose="020B0604020202020204" pitchFamily="34" charset="0"/>
              <a:buChar char="•"/>
            </a:pPr>
            <a:r>
              <a:rPr lang="en-US" sz="2800" dirty="0"/>
              <a:t>Expand mentoring leadership at QUBES</a:t>
            </a:r>
          </a:p>
          <a:p>
            <a:pPr marL="457200" indent="-457200">
              <a:buFont typeface="Arial" panose="020B0604020202020204" pitchFamily="34" charset="0"/>
              <a:buChar char="•"/>
            </a:pPr>
            <a:r>
              <a:rPr lang="en-US" sz="2800" dirty="0"/>
              <a:t>Use QUBES for open classroom </a:t>
            </a:r>
          </a:p>
        </p:txBody>
      </p:sp>
      <p:sp>
        <p:nvSpPr>
          <p:cNvPr id="141" name="TextBox 140">
            <a:extLst>
              <a:ext uri="{FF2B5EF4-FFF2-40B4-BE49-F238E27FC236}">
                <a16:creationId xmlns:a16="http://schemas.microsoft.com/office/drawing/2014/main" id="{1DFD1B36-C00D-43AD-852F-C478367B53CD}"/>
              </a:ext>
            </a:extLst>
          </p:cNvPr>
          <p:cNvSpPr txBox="1"/>
          <p:nvPr/>
        </p:nvSpPr>
        <p:spPr>
          <a:xfrm>
            <a:off x="30426216" y="12909705"/>
            <a:ext cx="13280280" cy="7971413"/>
          </a:xfrm>
          <a:prstGeom prst="rect">
            <a:avLst/>
          </a:prstGeom>
          <a:noFill/>
        </p:spPr>
        <p:txBody>
          <a:bodyPr wrap="square" rtlCol="0">
            <a:spAutoFit/>
          </a:bodyPr>
          <a:lstStyle/>
          <a:p>
            <a:pPr marL="571500" indent="-571500">
              <a:buFont typeface="Arial" charset="0"/>
              <a:buChar char="•"/>
            </a:pPr>
            <a:endParaRPr lang="en-US" sz="3200" b="1" dirty="0"/>
          </a:p>
          <a:p>
            <a:pPr marL="571500" indent="-571500">
              <a:buFont typeface="Arial" charset="0"/>
              <a:buChar char="•"/>
            </a:pPr>
            <a:r>
              <a:rPr lang="en-US" sz="3200" b="1" dirty="0"/>
              <a:t>P&amp;T - Presentations, activities, publications</a:t>
            </a:r>
          </a:p>
          <a:p>
            <a:pPr marL="571500" indent="-571500">
              <a:buFont typeface="Arial" charset="0"/>
              <a:buChar char="•"/>
            </a:pPr>
            <a:r>
              <a:rPr lang="en-US" sz="3200" b="1" dirty="0"/>
              <a:t>Networking – building collaborations nationally and internationally</a:t>
            </a:r>
          </a:p>
          <a:p>
            <a:pPr marL="571500" indent="-571500">
              <a:buFont typeface="Arial" charset="0"/>
              <a:buChar char="•"/>
            </a:pPr>
            <a:r>
              <a:rPr lang="en-US" sz="3200" b="1" dirty="0"/>
              <a:t>Invited presenter externally</a:t>
            </a:r>
          </a:p>
          <a:p>
            <a:pPr marL="571500" indent="-571500">
              <a:buFont typeface="Arial" charset="0"/>
              <a:buChar char="•"/>
            </a:pPr>
            <a:r>
              <a:rPr lang="en-US" sz="3200" b="1" dirty="0"/>
              <a:t>On campus leader for Open/Digital Pedagogy</a:t>
            </a:r>
          </a:p>
          <a:p>
            <a:pPr marL="2414930" lvl="1" indent="-571500">
              <a:buFont typeface="Arial" charset="0"/>
              <a:buChar char="•"/>
            </a:pPr>
            <a:r>
              <a:rPr lang="en-US" sz="3200" b="1" dirty="0"/>
              <a:t>Collaborate with Academic Technology and Center for Teaching and Learning to give faculty workshops</a:t>
            </a:r>
          </a:p>
          <a:p>
            <a:pPr marL="2414930" lvl="1" indent="-571500">
              <a:buFont typeface="Arial" charset="0"/>
              <a:buChar char="•"/>
            </a:pPr>
            <a:r>
              <a:rPr lang="en-US" sz="3200" b="1" dirty="0"/>
              <a:t>Collaborate with Center for Teaching and Learning to give faculty workshops </a:t>
            </a:r>
          </a:p>
          <a:p>
            <a:pPr marL="571500" indent="-571500">
              <a:buFont typeface="Arial" charset="0"/>
              <a:buChar char="•"/>
            </a:pPr>
            <a:r>
              <a:rPr lang="en-US" sz="3200" b="1" dirty="0"/>
              <a:t>Resources – active learning embedded in all pedagogy</a:t>
            </a:r>
          </a:p>
          <a:p>
            <a:pPr marL="571500" indent="-571500">
              <a:buFont typeface="Arial" charset="0"/>
              <a:buChar char="•"/>
            </a:pPr>
            <a:r>
              <a:rPr lang="en-US" sz="3200" b="1" dirty="0"/>
              <a:t>Support/motivation – valuable network – workshops motivate to continue professional development</a:t>
            </a:r>
          </a:p>
          <a:p>
            <a:pPr marL="571500" indent="-571500">
              <a:buFont typeface="Arial" charset="0"/>
              <a:buChar char="•"/>
            </a:pPr>
            <a:r>
              <a:rPr lang="en-US" sz="3200" b="1" dirty="0"/>
              <a:t>Mentoring/Leadership – giving back to community of practice</a:t>
            </a:r>
          </a:p>
          <a:p>
            <a:pPr lvl="1"/>
            <a:endParaRPr lang="en-US" sz="3200" b="1" dirty="0"/>
          </a:p>
          <a:p>
            <a:endParaRPr lang="en-US" sz="3200" b="1" dirty="0"/>
          </a:p>
        </p:txBody>
      </p:sp>
      <p:pic>
        <p:nvPicPr>
          <p:cNvPr id="113" name="Picture 112">
            <a:extLst>
              <a:ext uri="{FF2B5EF4-FFF2-40B4-BE49-F238E27FC236}">
                <a16:creationId xmlns:a16="http://schemas.microsoft.com/office/drawing/2014/main" id="{E550EEE1-5F31-489B-9D90-DA6A99746D07}"/>
              </a:ext>
            </a:extLst>
          </p:cNvPr>
          <p:cNvPicPr>
            <a:picLocks noChangeAspect="1"/>
          </p:cNvPicPr>
          <p:nvPr/>
        </p:nvPicPr>
        <p:blipFill>
          <a:blip r:embed="rId24"/>
          <a:stretch>
            <a:fillRect/>
          </a:stretch>
        </p:blipFill>
        <p:spPr>
          <a:xfrm>
            <a:off x="23169835" y="27641788"/>
            <a:ext cx="7244805" cy="4772930"/>
          </a:xfrm>
          <a:prstGeom prst="rect">
            <a:avLst/>
          </a:prstGeom>
        </p:spPr>
      </p:pic>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Science Poster">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Sexy Smells Poster Prescott" id="{2366C47A-0DB7-B94C-844B-FA7096356385}" vid="{E07DD490-3249-5641-AA0D-B91DFE5A58CD}"/>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B7E175-EA31-4EB5-9BCC-A945A8103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828</Words>
  <Application>Microsoft Office PowerPoint</Application>
  <PresentationFormat>Custom</PresentationFormat>
  <Paragraphs>89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 Light</vt:lpstr>
      <vt:lpstr>Science Poster</vt:lpstr>
      <vt:lpstr>Open QUBES    A Faculty use case of Open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2017-11-03T01:33:35Z</dcterms:created>
  <dcterms:modified xsi:type="dcterms:W3CDTF">2019-10-26T21:29:05Z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TC040013439991</vt:lpwstr>
  </property>
</Properties>
</file>